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Shape 5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Shape 6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Shape 7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Shape 9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endParaRPr/>
          </a:p>
        </p:txBody>
      </p:sp>
      <p:sp>
        <p:nvSpPr>
          <p:cNvPr id="11" name="Shape 1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endParaRPr/>
          </a:p>
        </p:txBody>
      </p:sp>
      <p:sp>
        <p:nvSpPr>
          <p:cNvPr id="12" name="Shape 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endParaRPr/>
          </a:p>
        </p:txBody>
      </p:sp>
      <p:sp>
        <p:nvSpPr>
          <p:cNvPr id="46" name="Shape 4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lstStyle>
            <a:lvl1pPr marL="457200" marR="0" lvl="0" indent="-342900" algn="ctr"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ctr"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19" name="Shape 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23" name="Shape 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31" name="Shape 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Shape 3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9pPr>
          </a:lstStyle>
          <a:p>
            <a:endParaRPr/>
          </a:p>
        </p:txBody>
      </p:sp>
      <p:sp>
        <p:nvSpPr>
          <p:cNvPr id="39" name="Shape 3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43" name="Shape 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5200"/>
              <a:buFont typeface="Arial"/>
              <a:buNone/>
            </a:pPr>
            <a:r>
              <a:rPr lang="en" sz="5200" b="0" i="0" u="none" strike="noStrike" cap="none">
                <a:solidFill>
                  <a:schemeClr val="dk1"/>
                </a:solidFill>
                <a:latin typeface="Arial"/>
                <a:ea typeface="Arial"/>
                <a:cs typeface="Arial"/>
                <a:sym typeface="Arial"/>
              </a:rPr>
              <a:t>Group: &lt;</a:t>
            </a:r>
            <a:r>
              <a:rPr lang="en"/>
              <a:t>94</a:t>
            </a:r>
            <a:r>
              <a:rPr lang="en" sz="5200" b="0" i="0" u="none" strike="noStrike" cap="none">
                <a:solidFill>
                  <a:schemeClr val="dk1"/>
                </a:solidFill>
                <a:latin typeface="Arial"/>
                <a:ea typeface="Arial"/>
                <a:cs typeface="Arial"/>
                <a:sym typeface="Arial"/>
              </a:rPr>
              <a:t>&gt;</a:t>
            </a:r>
            <a:endParaRPr sz="52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5200"/>
              <a:buFont typeface="Arial"/>
              <a:buNone/>
            </a:pPr>
            <a:r>
              <a:rPr lang="en" sz="5200" b="0" i="0" u="none" strike="noStrike" cap="none">
                <a:solidFill>
                  <a:schemeClr val="dk1"/>
                </a:solidFill>
                <a:latin typeface="Arial"/>
                <a:ea typeface="Arial"/>
                <a:cs typeface="Arial"/>
                <a:sym typeface="Arial"/>
              </a:rPr>
              <a:t>Topic: &lt;T</a:t>
            </a:r>
            <a:r>
              <a:rPr lang="en"/>
              <a:t>4</a:t>
            </a:r>
            <a:r>
              <a:rPr lang="en" sz="5200" b="0" i="0" u="none" strike="noStrike" cap="none">
                <a:solidFill>
                  <a:schemeClr val="dk1"/>
                </a:solidFill>
                <a:latin typeface="Arial"/>
                <a:ea typeface="Arial"/>
                <a:cs typeface="Arial"/>
                <a:sym typeface="Arial"/>
              </a:rPr>
              <a:t>&gt;</a:t>
            </a:r>
            <a:endParaRPr sz="5200" b="0" i="0" u="none" strike="noStrike" cap="none">
              <a:solidFill>
                <a:schemeClr val="dk1"/>
              </a:solidFill>
              <a:latin typeface="Arial"/>
              <a:ea typeface="Arial"/>
              <a:cs typeface="Arial"/>
              <a:sym typeface="Arial"/>
            </a:endParaRPr>
          </a:p>
        </p:txBody>
      </p:sp>
      <p:sp>
        <p:nvSpPr>
          <p:cNvPr id="55" name="Shape 55"/>
          <p:cNvSpPr txBox="1">
            <a:spLocks noGrp="1"/>
          </p:cNvSpPr>
          <p:nvPr>
            <p:ph type="subTitle" idx="1"/>
          </p:nvPr>
        </p:nvSpPr>
        <p:spPr>
          <a:xfrm>
            <a:off x="311700" y="2834125"/>
            <a:ext cx="8520600" cy="2052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 sz="2800" b="1" i="0" u="none" strike="noStrike" cap="none">
                <a:solidFill>
                  <a:schemeClr val="dk2"/>
                </a:solidFill>
                <a:latin typeface="Arial"/>
                <a:ea typeface="Arial"/>
                <a:cs typeface="Arial"/>
                <a:sym typeface="Arial"/>
              </a:rPr>
              <a:t>Participants</a:t>
            </a:r>
            <a:r>
              <a:rPr lang="en"/>
              <a:t>:</a:t>
            </a:r>
            <a:endParaRPr sz="1800" b="0" i="0" u="none" strike="noStrike" cap="none">
              <a:solidFill>
                <a:schemeClr val="dk2"/>
              </a:solidFill>
              <a:latin typeface="Arial"/>
              <a:ea typeface="Arial"/>
              <a:cs typeface="Arial"/>
              <a:sym typeface="Arial"/>
            </a:endParaRPr>
          </a:p>
          <a:p>
            <a:pPr marL="0" marR="0" lvl="0" indent="0" algn="ctr" rtl="0">
              <a:lnSpc>
                <a:spcPct val="100000"/>
              </a:lnSpc>
              <a:spcBef>
                <a:spcPts val="0"/>
              </a:spcBef>
              <a:spcAft>
                <a:spcPts val="0"/>
              </a:spcAft>
              <a:buClr>
                <a:schemeClr val="dk2"/>
              </a:buClr>
              <a:buSzPts val="2800"/>
              <a:buFont typeface="Arial"/>
              <a:buNone/>
            </a:pPr>
            <a:r>
              <a:rPr lang="en" sz="1800"/>
              <a:t>Andresen</a:t>
            </a:r>
            <a:r>
              <a:rPr lang="en" sz="1800" b="0" i="0" u="none" strike="noStrike" cap="none">
                <a:solidFill>
                  <a:schemeClr val="dk2"/>
                </a:solidFill>
                <a:latin typeface="Arial"/>
                <a:ea typeface="Arial"/>
                <a:cs typeface="Arial"/>
                <a:sym typeface="Arial"/>
              </a:rPr>
              <a:t>, </a:t>
            </a:r>
            <a:r>
              <a:rPr lang="en" sz="1800"/>
              <a:t>Jon Eirik Lisle</a:t>
            </a:r>
            <a:endParaRPr sz="1800" b="0" i="0" u="none" strike="noStrike" cap="none">
              <a:solidFill>
                <a:schemeClr val="dk2"/>
              </a:solidFill>
              <a:latin typeface="Arial"/>
              <a:ea typeface="Arial"/>
              <a:cs typeface="Arial"/>
              <a:sym typeface="Arial"/>
            </a:endParaRPr>
          </a:p>
          <a:p>
            <a:pPr marL="0" marR="0" lvl="0" indent="0" algn="ctr" rtl="0">
              <a:lnSpc>
                <a:spcPct val="100000"/>
              </a:lnSpc>
              <a:spcBef>
                <a:spcPts val="0"/>
              </a:spcBef>
              <a:spcAft>
                <a:spcPts val="0"/>
              </a:spcAft>
              <a:buClr>
                <a:schemeClr val="dk2"/>
              </a:buClr>
              <a:buSzPts val="2800"/>
              <a:buFont typeface="Arial"/>
              <a:buNone/>
            </a:pPr>
            <a:r>
              <a:rPr lang="en" sz="1800"/>
              <a:t>Foslien</a:t>
            </a:r>
            <a:r>
              <a:rPr lang="en" sz="1800" b="0" i="0" u="none" strike="noStrike" cap="none">
                <a:solidFill>
                  <a:schemeClr val="dk2"/>
                </a:solidFill>
                <a:latin typeface="Arial"/>
                <a:ea typeface="Arial"/>
                <a:cs typeface="Arial"/>
                <a:sym typeface="Arial"/>
              </a:rPr>
              <a:t>, </a:t>
            </a:r>
            <a:r>
              <a:rPr lang="en" sz="1800"/>
              <a:t>Sondre</a:t>
            </a:r>
            <a:endParaRPr sz="1800" b="0" i="0" u="none" strike="noStrike" cap="none">
              <a:solidFill>
                <a:schemeClr val="dk2"/>
              </a:solidFill>
              <a:latin typeface="Arial"/>
              <a:ea typeface="Arial"/>
              <a:cs typeface="Arial"/>
              <a:sym typeface="Arial"/>
            </a:endParaRPr>
          </a:p>
        </p:txBody>
      </p:sp>
      <p:sp>
        <p:nvSpPr>
          <p:cNvPr id="56" name="Shape 56"/>
          <p:cNvSpPr txBox="1"/>
          <p:nvPr/>
        </p:nvSpPr>
        <p:spPr>
          <a:xfrm>
            <a:off x="8022650" y="44725"/>
            <a:ext cx="1069800" cy="328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2018</a:t>
            </a:r>
            <a:endParaRPr sz="1200" b="0" i="0" u="none" strike="noStrike" cap="none">
              <a:solidFill>
                <a:srgbClr val="000000"/>
              </a:solidFill>
              <a:latin typeface="Arial"/>
              <a:ea typeface="Arial"/>
              <a:cs typeface="Arial"/>
              <a:sym typeface="Arial"/>
            </a:endParaRPr>
          </a:p>
        </p:txBody>
      </p:sp>
      <p:sp>
        <p:nvSpPr>
          <p:cNvPr id="57" name="Shape 57"/>
          <p:cNvSpPr txBox="1"/>
          <p:nvPr/>
        </p:nvSpPr>
        <p:spPr>
          <a:xfrm>
            <a:off x="36475" y="44725"/>
            <a:ext cx="1069800" cy="32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TDT4265</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1700" y="162409"/>
            <a:ext cx="85206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Qs</a:t>
            </a:r>
            <a:endParaRPr sz="2800" b="0" i="0" u="none" strike="noStrike" cap="none">
              <a:solidFill>
                <a:schemeClr val="dk1"/>
              </a:solidFill>
              <a:latin typeface="Arial"/>
              <a:ea typeface="Arial"/>
              <a:cs typeface="Arial"/>
              <a:sym typeface="Arial"/>
            </a:endParaRPr>
          </a:p>
        </p:txBody>
      </p:sp>
      <p:sp>
        <p:nvSpPr>
          <p:cNvPr id="63" name="Shape 63"/>
          <p:cNvSpPr txBox="1"/>
          <p:nvPr/>
        </p:nvSpPr>
        <p:spPr>
          <a:xfrm>
            <a:off x="36475" y="4768025"/>
            <a:ext cx="5041500" cy="32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000000"/>
                </a:solidFill>
                <a:latin typeface="Arial"/>
                <a:ea typeface="Arial"/>
                <a:cs typeface="Arial"/>
                <a:sym typeface="Arial"/>
              </a:rPr>
              <a:t>Group: &lt;94&gt;</a:t>
            </a:r>
            <a:endParaRPr sz="1200" b="0" i="0" u="none" strike="noStrike" cap="none" dirty="0">
              <a:solidFill>
                <a:srgbClr val="000000"/>
              </a:solidFill>
              <a:latin typeface="Arial"/>
              <a:ea typeface="Arial"/>
              <a:cs typeface="Arial"/>
              <a:sym typeface="Arial"/>
            </a:endParaRPr>
          </a:p>
        </p:txBody>
      </p:sp>
      <p:sp>
        <p:nvSpPr>
          <p:cNvPr id="64" name="Shape 64"/>
          <p:cNvSpPr txBox="1"/>
          <p:nvPr/>
        </p:nvSpPr>
        <p:spPr>
          <a:xfrm>
            <a:off x="7743300" y="4815309"/>
            <a:ext cx="1349100" cy="328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 sz="1200" b="0" i="0" u="none" strike="noStrike" cap="none" dirty="0">
                <a:solidFill>
                  <a:srgbClr val="000000"/>
                </a:solidFill>
                <a:latin typeface="Arial"/>
                <a:ea typeface="Arial"/>
                <a:cs typeface="Arial"/>
                <a:sym typeface="Arial"/>
              </a:rPr>
              <a:t>Topic: &lt;</a:t>
            </a:r>
            <a:r>
              <a:rPr lang="nb-NO" sz="1200" b="0" i="0" u="none" strike="noStrike" cap="none" dirty="0">
                <a:solidFill>
                  <a:srgbClr val="000000"/>
                </a:solidFill>
                <a:latin typeface="Arial"/>
                <a:ea typeface="Arial"/>
                <a:cs typeface="Arial"/>
                <a:sym typeface="Arial"/>
              </a:rPr>
              <a:t>T4</a:t>
            </a:r>
            <a:r>
              <a:rPr lang="en" sz="1200" b="0" i="0" u="none" strike="noStrike" cap="none" dirty="0">
                <a:solidFill>
                  <a:srgbClr val="000000"/>
                </a:solidFill>
                <a:latin typeface="Arial"/>
                <a:ea typeface="Arial"/>
                <a:cs typeface="Arial"/>
                <a:sym typeface="Arial"/>
              </a:rPr>
              <a:t>&gt;</a:t>
            </a:r>
            <a:endParaRPr sz="1200" b="0" i="0" u="none" strike="noStrike" cap="none" dirty="0">
              <a:solidFill>
                <a:srgbClr val="000000"/>
              </a:solidFill>
              <a:latin typeface="Arial"/>
              <a:ea typeface="Arial"/>
              <a:cs typeface="Arial"/>
              <a:sym typeface="Arial"/>
            </a:endParaRPr>
          </a:p>
        </p:txBody>
      </p:sp>
      <p:sp>
        <p:nvSpPr>
          <p:cNvPr id="65" name="Shape 65"/>
          <p:cNvSpPr txBox="1"/>
          <p:nvPr/>
        </p:nvSpPr>
        <p:spPr>
          <a:xfrm>
            <a:off x="8022650" y="44725"/>
            <a:ext cx="1069800" cy="328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2018</a:t>
            </a:r>
            <a:endParaRPr sz="1200" b="0" i="0" u="none" strike="noStrike" cap="none">
              <a:solidFill>
                <a:srgbClr val="000000"/>
              </a:solidFill>
              <a:latin typeface="Arial"/>
              <a:ea typeface="Arial"/>
              <a:cs typeface="Arial"/>
              <a:sym typeface="Arial"/>
            </a:endParaRPr>
          </a:p>
        </p:txBody>
      </p:sp>
      <p:sp>
        <p:nvSpPr>
          <p:cNvPr id="66" name="Shape 66"/>
          <p:cNvSpPr txBox="1"/>
          <p:nvPr/>
        </p:nvSpPr>
        <p:spPr>
          <a:xfrm>
            <a:off x="36475" y="44725"/>
            <a:ext cx="1069800" cy="32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TDT4265</a:t>
            </a:r>
            <a:endParaRPr sz="1200" b="0" i="0" u="none" strike="noStrike" cap="none">
              <a:solidFill>
                <a:srgbClr val="000000"/>
              </a:solidFill>
              <a:latin typeface="Arial"/>
              <a:ea typeface="Arial"/>
              <a:cs typeface="Arial"/>
              <a:sym typeface="Arial"/>
            </a:endParaRPr>
          </a:p>
        </p:txBody>
      </p:sp>
      <p:sp>
        <p:nvSpPr>
          <p:cNvPr id="67" name="Shape 67"/>
          <p:cNvSpPr txBox="1"/>
          <p:nvPr/>
        </p:nvSpPr>
        <p:spPr>
          <a:xfrm>
            <a:off x="311700" y="982050"/>
            <a:ext cx="5041500" cy="32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000000"/>
                </a:solidFill>
                <a:latin typeface="Arial"/>
                <a:ea typeface="Arial"/>
                <a:cs typeface="Arial"/>
                <a:sym typeface="Arial"/>
              </a:rPr>
              <a:t>1) </a:t>
            </a:r>
            <a:r>
              <a:rPr lang="nb-NO" sz="1200" b="0" i="0" u="none" strike="noStrike" cap="none" dirty="0">
                <a:solidFill>
                  <a:srgbClr val="000000"/>
                </a:solidFill>
                <a:latin typeface="Arial"/>
                <a:ea typeface="Arial"/>
                <a:cs typeface="Arial"/>
                <a:sym typeface="Arial"/>
              </a:rPr>
              <a:t>Max </a:t>
            </a:r>
            <a:r>
              <a:rPr lang="nb-NO" sz="1200" b="0" i="0" u="none" strike="noStrike" cap="none" dirty="0" err="1">
                <a:solidFill>
                  <a:srgbClr val="000000"/>
                </a:solidFill>
                <a:latin typeface="Arial"/>
                <a:ea typeface="Arial"/>
                <a:cs typeface="Arial"/>
                <a:sym typeface="Arial"/>
              </a:rPr>
              <a:t>pooling</a:t>
            </a:r>
            <a:endParaRPr sz="1200" b="0" i="0" u="none" strike="noStrike" cap="none" dirty="0">
              <a:solidFill>
                <a:srgbClr val="000000"/>
              </a:solidFill>
              <a:latin typeface="Arial"/>
              <a:ea typeface="Arial"/>
              <a:cs typeface="Arial"/>
              <a:sym typeface="Arial"/>
            </a:endParaRPr>
          </a:p>
        </p:txBody>
      </p:sp>
      <p:sp>
        <p:nvSpPr>
          <p:cNvPr id="68" name="Shape 68"/>
          <p:cNvSpPr txBox="1"/>
          <p:nvPr/>
        </p:nvSpPr>
        <p:spPr>
          <a:xfrm>
            <a:off x="311700" y="2263693"/>
            <a:ext cx="5041500" cy="32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2) </a:t>
            </a:r>
            <a:r>
              <a:rPr lang="en" sz="1200"/>
              <a:t>What is the purpose of a dropout layer?</a:t>
            </a:r>
            <a:endParaRPr sz="1200" b="0" i="0" u="none" strike="noStrike" cap="none">
              <a:solidFill>
                <a:srgbClr val="000000"/>
              </a:solidFill>
              <a:latin typeface="Arial"/>
              <a:ea typeface="Arial"/>
              <a:cs typeface="Arial"/>
              <a:sym typeface="Arial"/>
            </a:endParaRPr>
          </a:p>
        </p:txBody>
      </p:sp>
      <p:sp>
        <p:nvSpPr>
          <p:cNvPr id="69" name="Shape 69"/>
          <p:cNvSpPr txBox="1"/>
          <p:nvPr/>
        </p:nvSpPr>
        <p:spPr>
          <a:xfrm>
            <a:off x="311700" y="2772852"/>
            <a:ext cx="5041500" cy="32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3)</a:t>
            </a:r>
            <a:r>
              <a:rPr lang="en" sz="1200"/>
              <a:t> Why do the filters in a CNN layers overlap?</a:t>
            </a:r>
            <a:endParaRPr sz="1200" b="0" i="0" u="none" strike="noStrike" cap="none">
              <a:solidFill>
                <a:srgbClr val="000000"/>
              </a:solidFill>
              <a:latin typeface="Arial"/>
              <a:ea typeface="Arial"/>
              <a:cs typeface="Arial"/>
              <a:sym typeface="Arial"/>
            </a:endParaRPr>
          </a:p>
        </p:txBody>
      </p:sp>
      <p:sp>
        <p:nvSpPr>
          <p:cNvPr id="70" name="Shape 70"/>
          <p:cNvSpPr txBox="1"/>
          <p:nvPr/>
        </p:nvSpPr>
        <p:spPr>
          <a:xfrm>
            <a:off x="518799" y="1395163"/>
            <a:ext cx="7610683" cy="328200"/>
          </a:xfrm>
          <a:prstGeom prst="rect">
            <a:avLst/>
          </a:prstGeom>
          <a:noFill/>
          <a:ln>
            <a:noFill/>
          </a:ln>
        </p:spPr>
        <p:txBody>
          <a:bodyPr spcFirstLastPara="1" wrap="square" lIns="91425" tIns="91425" rIns="91425" bIns="91425" anchor="t" anchorCtr="0">
            <a:noAutofit/>
          </a:bodyPr>
          <a:lstStyle/>
          <a:p>
            <a:pPr lvl="0">
              <a:buSzPts val="1200"/>
            </a:pPr>
            <a:r>
              <a:rPr lang="en" sz="1200" b="0" i="0" u="none" strike="noStrike" cap="none" dirty="0">
                <a:solidFill>
                  <a:srgbClr val="000000"/>
                </a:solidFill>
                <a:latin typeface="Arial"/>
                <a:ea typeface="Arial"/>
                <a:cs typeface="Arial"/>
                <a:sym typeface="Arial"/>
              </a:rPr>
              <a:t>1a) </a:t>
            </a:r>
            <a:r>
              <a:rPr lang="en-US" sz="1200" dirty="0"/>
              <a:t>Do a max-pooling operation on the matrix in figure 1 with a stride length of 1 and a region size of 2x2</a:t>
            </a:r>
            <a:endParaRPr sz="1200" b="0" i="0" u="none" strike="noStrike" cap="none" dirty="0">
              <a:solidFill>
                <a:srgbClr val="000000"/>
              </a:solidFill>
              <a:latin typeface="Arial"/>
              <a:ea typeface="Arial"/>
              <a:cs typeface="Arial"/>
              <a:sym typeface="Arial"/>
            </a:endParaRPr>
          </a:p>
        </p:txBody>
      </p:sp>
      <p:sp>
        <p:nvSpPr>
          <p:cNvPr id="71" name="Shape 71"/>
          <p:cNvSpPr txBox="1"/>
          <p:nvPr/>
        </p:nvSpPr>
        <p:spPr>
          <a:xfrm>
            <a:off x="518799" y="1723363"/>
            <a:ext cx="6015489" cy="328200"/>
          </a:xfrm>
          <a:prstGeom prst="rect">
            <a:avLst/>
          </a:prstGeom>
          <a:noFill/>
          <a:ln>
            <a:noFill/>
          </a:ln>
        </p:spPr>
        <p:txBody>
          <a:bodyPr spcFirstLastPara="1" wrap="square" lIns="91425" tIns="91425" rIns="91425" bIns="91425" anchor="t" anchorCtr="0">
            <a:noAutofit/>
          </a:bodyPr>
          <a:lstStyle/>
          <a:p>
            <a:pPr lvl="0">
              <a:buSzPts val="1200"/>
            </a:pPr>
            <a:r>
              <a:rPr lang="en" sz="1200" b="0" i="0" u="none" strike="noStrike" cap="none" dirty="0">
                <a:solidFill>
                  <a:srgbClr val="000000"/>
                </a:solidFill>
                <a:latin typeface="Arial"/>
                <a:ea typeface="Arial"/>
                <a:cs typeface="Arial"/>
                <a:sym typeface="Arial"/>
              </a:rPr>
              <a:t>1b) </a:t>
            </a:r>
            <a:r>
              <a:rPr lang="en-US" sz="1200" dirty="0"/>
              <a:t>Why do we do max-pooling operations in a convolutional neural network?</a:t>
            </a:r>
            <a:endParaRPr sz="1200" b="0" i="0" u="none" strike="noStrike" cap="none" dirty="0">
              <a:solidFill>
                <a:srgbClr val="000000"/>
              </a:solidFill>
              <a:latin typeface="Arial"/>
              <a:ea typeface="Arial"/>
              <a:cs typeface="Arial"/>
              <a:sym typeface="Arial"/>
            </a:endParaRPr>
          </a:p>
        </p:txBody>
      </p:sp>
      <p:sp>
        <p:nvSpPr>
          <p:cNvPr id="72" name="Shape 72"/>
          <p:cNvSpPr txBox="1"/>
          <p:nvPr/>
        </p:nvSpPr>
        <p:spPr>
          <a:xfrm>
            <a:off x="311700" y="3310738"/>
            <a:ext cx="5041500" cy="328200"/>
          </a:xfrm>
          <a:prstGeom prst="rect">
            <a:avLst/>
          </a:prstGeom>
          <a:noFill/>
          <a:ln>
            <a:noFill/>
          </a:ln>
        </p:spPr>
        <p:txBody>
          <a:bodyPr spcFirstLastPara="1" wrap="square" lIns="91425" tIns="91425" rIns="91425" bIns="91425" anchor="t" anchorCtr="0">
            <a:noAutofit/>
          </a:bodyPr>
          <a:lstStyle/>
          <a:p>
            <a:pPr lvl="0">
              <a:buSzPts val="1200"/>
            </a:pPr>
            <a:r>
              <a:rPr lang="en" sz="1200" b="0" i="0" u="none" strike="noStrike" cap="none" dirty="0">
                <a:solidFill>
                  <a:srgbClr val="000000"/>
                </a:solidFill>
                <a:latin typeface="Arial"/>
                <a:ea typeface="Arial"/>
                <a:cs typeface="Arial"/>
                <a:sym typeface="Arial"/>
              </a:rPr>
              <a:t>4) </a:t>
            </a:r>
            <a:r>
              <a:rPr lang="en-US" sz="1200" dirty="0"/>
              <a:t>What is a feature map?</a:t>
            </a:r>
            <a:endParaRPr sz="1200" b="0" i="0" u="none" strike="noStrike" cap="none" dirty="0">
              <a:solidFill>
                <a:srgbClr val="000000"/>
              </a:solidFill>
              <a:latin typeface="Arial"/>
              <a:ea typeface="Arial"/>
              <a:cs typeface="Arial"/>
              <a:sym typeface="Arial"/>
            </a:endParaRPr>
          </a:p>
        </p:txBody>
      </p:sp>
      <p:sp>
        <p:nvSpPr>
          <p:cNvPr id="73" name="Shape 73"/>
          <p:cNvSpPr txBox="1"/>
          <p:nvPr/>
        </p:nvSpPr>
        <p:spPr>
          <a:xfrm>
            <a:off x="311699" y="3940390"/>
            <a:ext cx="7016849" cy="328200"/>
          </a:xfrm>
          <a:prstGeom prst="rect">
            <a:avLst/>
          </a:prstGeom>
          <a:noFill/>
          <a:ln>
            <a:noFill/>
          </a:ln>
        </p:spPr>
        <p:txBody>
          <a:bodyPr spcFirstLastPara="1" wrap="square" lIns="91425" tIns="91425" rIns="91425" bIns="91425" anchor="t" anchorCtr="0">
            <a:noAutofit/>
          </a:bodyPr>
          <a:lstStyle/>
          <a:p>
            <a:pPr lvl="0">
              <a:buSzPts val="1200"/>
            </a:pPr>
            <a:r>
              <a:rPr lang="en" sz="1200" b="0" i="0" u="none" strike="noStrike" cap="none" dirty="0">
                <a:solidFill>
                  <a:srgbClr val="000000"/>
                </a:solidFill>
                <a:latin typeface="Arial"/>
                <a:ea typeface="Arial"/>
                <a:cs typeface="Arial"/>
                <a:sym typeface="Arial"/>
              </a:rPr>
              <a:t>5) </a:t>
            </a:r>
            <a:r>
              <a:rPr lang="en-US" sz="1200" dirty="0"/>
              <a:t>Why do CNNs have increasing numbers of filters in each layer depending on how deep we go?</a:t>
            </a:r>
            <a:endParaRPr sz="1200" b="0" i="0" u="none" strike="noStrike" cap="none" dirty="0">
              <a:solidFill>
                <a:srgbClr val="000000"/>
              </a:solidFill>
              <a:latin typeface="Arial"/>
              <a:ea typeface="Arial"/>
              <a:cs typeface="Arial"/>
              <a:sym typeface="Arial"/>
            </a:endParaRPr>
          </a:p>
        </p:txBody>
      </p:sp>
      <p:pic>
        <p:nvPicPr>
          <p:cNvPr id="2" name="Bilde 1">
            <a:extLst>
              <a:ext uri="{FF2B5EF4-FFF2-40B4-BE49-F238E27FC236}">
                <a16:creationId xmlns:a16="http://schemas.microsoft.com/office/drawing/2014/main" id="{70195107-E45C-4DA6-8034-3C38BE145CCF}"/>
              </a:ext>
            </a:extLst>
          </p:cNvPr>
          <p:cNvPicPr>
            <a:picLocks noChangeAspect="1"/>
          </p:cNvPicPr>
          <p:nvPr/>
        </p:nvPicPr>
        <p:blipFill>
          <a:blip r:embed="rId3"/>
          <a:stretch>
            <a:fillRect/>
          </a:stretch>
        </p:blipFill>
        <p:spPr>
          <a:xfrm>
            <a:off x="6859144" y="1887463"/>
            <a:ext cx="1768311" cy="1423275"/>
          </a:xfrm>
          <a:prstGeom prst="rect">
            <a:avLst/>
          </a:prstGeom>
        </p:spPr>
      </p:pic>
      <p:sp>
        <p:nvSpPr>
          <p:cNvPr id="3" name="TekstSylinder 2">
            <a:extLst>
              <a:ext uri="{FF2B5EF4-FFF2-40B4-BE49-F238E27FC236}">
                <a16:creationId xmlns:a16="http://schemas.microsoft.com/office/drawing/2014/main" id="{F6270987-C7AC-4FC8-ABB7-091511B5EF85}"/>
              </a:ext>
            </a:extLst>
          </p:cNvPr>
          <p:cNvSpPr txBox="1"/>
          <p:nvPr/>
        </p:nvSpPr>
        <p:spPr>
          <a:xfrm>
            <a:off x="7152400" y="3267089"/>
            <a:ext cx="1521775" cy="415498"/>
          </a:xfrm>
          <a:prstGeom prst="rect">
            <a:avLst/>
          </a:prstGeom>
          <a:noFill/>
        </p:spPr>
        <p:txBody>
          <a:bodyPr wrap="square" rtlCol="0">
            <a:spAutoFit/>
          </a:bodyPr>
          <a:lstStyle/>
          <a:p>
            <a:r>
              <a:rPr lang="nb-NO" sz="1050" dirty="0" err="1"/>
              <a:t>Figure</a:t>
            </a:r>
            <a:r>
              <a:rPr lang="nb-NO" sz="1050" dirty="0"/>
              <a:t> 1: Matrix for </a:t>
            </a:r>
            <a:r>
              <a:rPr lang="nb-NO" sz="1050" dirty="0" err="1"/>
              <a:t>task</a:t>
            </a:r>
            <a:r>
              <a:rPr lang="nb-NO" sz="1050" dirty="0"/>
              <a:t> 1a)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162409"/>
            <a:ext cx="85206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800"/>
              <a:buFont typeface="Arial"/>
              <a:buNone/>
            </a:pPr>
            <a:r>
              <a:rPr lang="en" sz="2800" b="0" i="0" u="none" strike="noStrike" cap="none" dirty="0">
                <a:solidFill>
                  <a:schemeClr val="dk1"/>
                </a:solidFill>
                <a:latin typeface="Arial"/>
                <a:ea typeface="Arial"/>
                <a:cs typeface="Arial"/>
                <a:sym typeface="Arial"/>
              </a:rPr>
              <a:t>Q&amp;As</a:t>
            </a:r>
            <a:endParaRPr sz="2800" b="0" i="0" u="none" strike="noStrike" cap="none" dirty="0">
              <a:solidFill>
                <a:schemeClr val="dk1"/>
              </a:solidFill>
              <a:latin typeface="Arial"/>
              <a:ea typeface="Arial"/>
              <a:cs typeface="Arial"/>
              <a:sym typeface="Arial"/>
            </a:endParaRPr>
          </a:p>
        </p:txBody>
      </p:sp>
      <p:sp>
        <p:nvSpPr>
          <p:cNvPr id="80" name="Shape 80"/>
          <p:cNvSpPr txBox="1"/>
          <p:nvPr/>
        </p:nvSpPr>
        <p:spPr>
          <a:xfrm>
            <a:off x="36475" y="4768025"/>
            <a:ext cx="5041500" cy="32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000000"/>
                </a:solidFill>
                <a:latin typeface="Arial"/>
                <a:ea typeface="Arial"/>
                <a:cs typeface="Arial"/>
                <a:sym typeface="Arial"/>
              </a:rPr>
              <a:t>Group: &lt;</a:t>
            </a:r>
            <a:r>
              <a:rPr lang="en" sz="1200" dirty="0"/>
              <a:t>94</a:t>
            </a:r>
            <a:r>
              <a:rPr lang="en" sz="1200" b="0" i="0" u="none" strike="noStrike" cap="none" dirty="0">
                <a:solidFill>
                  <a:srgbClr val="000000"/>
                </a:solidFill>
                <a:latin typeface="Arial"/>
                <a:ea typeface="Arial"/>
                <a:cs typeface="Arial"/>
                <a:sym typeface="Arial"/>
              </a:rPr>
              <a:t>&gt;</a:t>
            </a:r>
            <a:endParaRPr sz="1200" b="0" i="0" u="none" strike="noStrike" cap="none" dirty="0">
              <a:solidFill>
                <a:srgbClr val="000000"/>
              </a:solidFill>
              <a:latin typeface="Arial"/>
              <a:ea typeface="Arial"/>
              <a:cs typeface="Arial"/>
              <a:sym typeface="Arial"/>
            </a:endParaRPr>
          </a:p>
        </p:txBody>
      </p:sp>
      <p:sp>
        <p:nvSpPr>
          <p:cNvPr id="81" name="Shape 81"/>
          <p:cNvSpPr txBox="1"/>
          <p:nvPr/>
        </p:nvSpPr>
        <p:spPr>
          <a:xfrm>
            <a:off x="7743300" y="4815309"/>
            <a:ext cx="1349100" cy="328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 sz="1200" b="0" i="0" u="none" strike="noStrike" cap="none" dirty="0">
                <a:solidFill>
                  <a:srgbClr val="000000"/>
                </a:solidFill>
                <a:latin typeface="Arial"/>
                <a:ea typeface="Arial"/>
                <a:cs typeface="Arial"/>
                <a:sym typeface="Arial"/>
              </a:rPr>
              <a:t>Topic: &lt;</a:t>
            </a:r>
            <a:r>
              <a:rPr lang="nb-NO" sz="1200" b="0" i="0" u="none" strike="noStrike" cap="none" dirty="0">
                <a:solidFill>
                  <a:srgbClr val="000000"/>
                </a:solidFill>
                <a:latin typeface="Arial"/>
                <a:ea typeface="Arial"/>
                <a:cs typeface="Arial"/>
                <a:sym typeface="Arial"/>
              </a:rPr>
              <a:t>T4</a:t>
            </a:r>
            <a:r>
              <a:rPr lang="en" sz="1200" b="0" i="0" u="none" strike="noStrike" cap="none" dirty="0">
                <a:solidFill>
                  <a:srgbClr val="000000"/>
                </a:solidFill>
                <a:latin typeface="Arial"/>
                <a:ea typeface="Arial"/>
                <a:cs typeface="Arial"/>
                <a:sym typeface="Arial"/>
              </a:rPr>
              <a:t>&gt;</a:t>
            </a:r>
            <a:endParaRPr sz="1200" b="0" i="0" u="none" strike="noStrike" cap="none" dirty="0">
              <a:solidFill>
                <a:srgbClr val="000000"/>
              </a:solidFill>
              <a:latin typeface="Arial"/>
              <a:ea typeface="Arial"/>
              <a:cs typeface="Arial"/>
              <a:sym typeface="Arial"/>
            </a:endParaRPr>
          </a:p>
        </p:txBody>
      </p:sp>
      <p:sp>
        <p:nvSpPr>
          <p:cNvPr id="82" name="Shape 82"/>
          <p:cNvSpPr txBox="1"/>
          <p:nvPr/>
        </p:nvSpPr>
        <p:spPr>
          <a:xfrm>
            <a:off x="8022650" y="44725"/>
            <a:ext cx="1069800" cy="328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2018</a:t>
            </a:r>
            <a:endParaRPr sz="1200" b="0" i="0" u="none" strike="noStrike" cap="none">
              <a:solidFill>
                <a:srgbClr val="000000"/>
              </a:solidFill>
              <a:latin typeface="Arial"/>
              <a:ea typeface="Arial"/>
              <a:cs typeface="Arial"/>
              <a:sym typeface="Arial"/>
            </a:endParaRPr>
          </a:p>
        </p:txBody>
      </p:sp>
      <p:sp>
        <p:nvSpPr>
          <p:cNvPr id="83" name="Shape 83"/>
          <p:cNvSpPr txBox="1"/>
          <p:nvPr/>
        </p:nvSpPr>
        <p:spPr>
          <a:xfrm>
            <a:off x="36475" y="44725"/>
            <a:ext cx="1069800" cy="32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TDT4265</a:t>
            </a:r>
            <a:endParaRPr sz="1200" b="0" i="0" u="none" strike="noStrike" cap="none">
              <a:solidFill>
                <a:srgbClr val="000000"/>
              </a:solidFill>
              <a:latin typeface="Arial"/>
              <a:ea typeface="Arial"/>
              <a:cs typeface="Arial"/>
              <a:sym typeface="Arial"/>
            </a:endParaRPr>
          </a:p>
        </p:txBody>
      </p:sp>
      <p:sp>
        <p:nvSpPr>
          <p:cNvPr id="84" name="Shape 84"/>
          <p:cNvSpPr txBox="1"/>
          <p:nvPr/>
        </p:nvSpPr>
        <p:spPr>
          <a:xfrm>
            <a:off x="311700" y="982050"/>
            <a:ext cx="5041500" cy="32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FF0000"/>
                </a:solidFill>
                <a:latin typeface="Arial"/>
                <a:ea typeface="Arial"/>
                <a:cs typeface="Arial"/>
                <a:sym typeface="Arial"/>
              </a:rPr>
              <a:t>1) Question one</a:t>
            </a:r>
            <a:endParaRPr sz="1200" b="0" i="0" u="none" strike="noStrike" cap="none">
              <a:solidFill>
                <a:srgbClr val="FF0000"/>
              </a:solidFill>
              <a:latin typeface="Arial"/>
              <a:ea typeface="Arial"/>
              <a:cs typeface="Arial"/>
              <a:sym typeface="Arial"/>
            </a:endParaRPr>
          </a:p>
        </p:txBody>
      </p:sp>
      <p:sp>
        <p:nvSpPr>
          <p:cNvPr id="85" name="Shape 85"/>
          <p:cNvSpPr txBox="1"/>
          <p:nvPr/>
        </p:nvSpPr>
        <p:spPr>
          <a:xfrm>
            <a:off x="311700" y="2801575"/>
            <a:ext cx="5041500" cy="32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FF0000"/>
                </a:solidFill>
                <a:latin typeface="Arial"/>
                <a:ea typeface="Arial"/>
                <a:cs typeface="Arial"/>
                <a:sym typeface="Arial"/>
              </a:rPr>
              <a:t>2) Question two</a:t>
            </a:r>
            <a:endParaRPr sz="1200" b="0" i="0" u="none" strike="noStrike" cap="none">
              <a:solidFill>
                <a:srgbClr val="FF0000"/>
              </a:solidFill>
              <a:latin typeface="Arial"/>
              <a:ea typeface="Arial"/>
              <a:cs typeface="Arial"/>
              <a:sym typeface="Arial"/>
            </a:endParaRPr>
          </a:p>
        </p:txBody>
      </p:sp>
      <p:sp>
        <p:nvSpPr>
          <p:cNvPr id="86" name="Shape 86"/>
          <p:cNvSpPr txBox="1"/>
          <p:nvPr/>
        </p:nvSpPr>
        <p:spPr>
          <a:xfrm>
            <a:off x="311700" y="3784800"/>
            <a:ext cx="5041500" cy="32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FF0000"/>
                </a:solidFill>
                <a:latin typeface="Arial"/>
                <a:ea typeface="Arial"/>
                <a:cs typeface="Arial"/>
                <a:sym typeface="Arial"/>
              </a:rPr>
              <a:t>3) Question three</a:t>
            </a:r>
            <a:endParaRPr sz="1200" b="0" i="0" u="none" strike="noStrike" cap="none">
              <a:solidFill>
                <a:srgbClr val="FF0000"/>
              </a:solidFill>
              <a:latin typeface="Arial"/>
              <a:ea typeface="Arial"/>
              <a:cs typeface="Arial"/>
              <a:sym typeface="Arial"/>
            </a:endParaRPr>
          </a:p>
        </p:txBody>
      </p:sp>
      <p:sp>
        <p:nvSpPr>
          <p:cNvPr id="87" name="Shape 87"/>
          <p:cNvSpPr txBox="1"/>
          <p:nvPr/>
        </p:nvSpPr>
        <p:spPr>
          <a:xfrm>
            <a:off x="518800" y="1395163"/>
            <a:ext cx="5041500" cy="32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FF0000"/>
                </a:solidFill>
                <a:latin typeface="Arial"/>
                <a:ea typeface="Arial"/>
                <a:cs typeface="Arial"/>
                <a:sym typeface="Arial"/>
              </a:rPr>
              <a:t>1a) Question one a</a:t>
            </a:r>
            <a:endParaRPr sz="1200" b="0" i="0" u="none" strike="noStrike" cap="none">
              <a:solidFill>
                <a:srgbClr val="FF0000"/>
              </a:solidFill>
              <a:latin typeface="Arial"/>
              <a:ea typeface="Arial"/>
              <a:cs typeface="Arial"/>
              <a:sym typeface="Arial"/>
            </a:endParaRPr>
          </a:p>
        </p:txBody>
      </p:sp>
      <p:sp>
        <p:nvSpPr>
          <p:cNvPr id="88" name="Shape 88"/>
          <p:cNvSpPr txBox="1"/>
          <p:nvPr/>
        </p:nvSpPr>
        <p:spPr>
          <a:xfrm>
            <a:off x="518800" y="1723363"/>
            <a:ext cx="5041500" cy="32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FF0000"/>
                </a:solidFill>
                <a:latin typeface="Arial"/>
                <a:ea typeface="Arial"/>
                <a:cs typeface="Arial"/>
                <a:sym typeface="Arial"/>
              </a:rPr>
              <a:t>1b) Question one a</a:t>
            </a:r>
            <a:endParaRPr sz="1200" b="0" i="0" u="none" strike="noStrike" cap="none">
              <a:solidFill>
                <a:srgbClr val="FF0000"/>
              </a:solidFill>
              <a:latin typeface="Arial"/>
              <a:ea typeface="Arial"/>
              <a:cs typeface="Arial"/>
              <a:sym typeface="Arial"/>
            </a:endParaRPr>
          </a:p>
        </p:txBody>
      </p:sp>
      <p:sp>
        <p:nvSpPr>
          <p:cNvPr id="89" name="Shape 89"/>
          <p:cNvSpPr txBox="1"/>
          <p:nvPr/>
        </p:nvSpPr>
        <p:spPr>
          <a:xfrm>
            <a:off x="2224475" y="1395175"/>
            <a:ext cx="5041500" cy="32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Arial"/>
              <a:ea typeface="Arial"/>
              <a:cs typeface="Arial"/>
              <a:sym typeface="Arial"/>
            </a:endParaRPr>
          </a:p>
        </p:txBody>
      </p:sp>
      <p:sp>
        <p:nvSpPr>
          <p:cNvPr id="90" name="Shape 90"/>
          <p:cNvSpPr txBox="1"/>
          <p:nvPr/>
        </p:nvSpPr>
        <p:spPr>
          <a:xfrm>
            <a:off x="2224475" y="1723375"/>
            <a:ext cx="5041500" cy="328200"/>
          </a:xfrm>
          <a:prstGeom prst="rect">
            <a:avLst/>
          </a:prstGeom>
          <a:noFill/>
          <a:ln>
            <a:noFill/>
          </a:ln>
        </p:spPr>
        <p:txBody>
          <a:bodyPr spcFirstLastPara="1" wrap="square" lIns="91425" tIns="91425" rIns="91425" bIns="91425" anchor="t" anchorCtr="0">
            <a:noAutofit/>
          </a:bodyPr>
          <a:lstStyle/>
          <a:p>
            <a:pPr lvl="0">
              <a:buSzPts val="1200"/>
            </a:pPr>
            <a:r>
              <a:rPr lang="en-US" sz="1200" dirty="0"/>
              <a:t>This is sort of a </a:t>
            </a:r>
            <a:r>
              <a:rPr lang="en-US" sz="1200" dirty="0" err="1"/>
              <a:t>downsampling</a:t>
            </a:r>
            <a:r>
              <a:rPr lang="en-US" sz="1200" dirty="0"/>
              <a:t>-operation which reduces the spatial size of the problem, aids in faster computation and also has a type of regularization effect. </a:t>
            </a:r>
            <a:endParaRPr sz="1200" b="0" i="0" u="none" strike="noStrike" cap="none" dirty="0">
              <a:solidFill>
                <a:srgbClr val="000000"/>
              </a:solidFill>
              <a:latin typeface="Arial"/>
              <a:ea typeface="Arial"/>
              <a:cs typeface="Arial"/>
              <a:sym typeface="Arial"/>
            </a:endParaRPr>
          </a:p>
        </p:txBody>
      </p:sp>
      <p:sp>
        <p:nvSpPr>
          <p:cNvPr id="91" name="Shape 91"/>
          <p:cNvSpPr txBox="1"/>
          <p:nvPr/>
        </p:nvSpPr>
        <p:spPr>
          <a:xfrm>
            <a:off x="2224475" y="2801575"/>
            <a:ext cx="5041500" cy="676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a:t>To avoid overfitting the network to the training data, a set fraction of the weights in the surrounding layers will be set to zero for that round</a:t>
            </a:r>
            <a:endParaRPr sz="1200" b="0" i="0" u="none" strike="noStrike" cap="none">
              <a:solidFill>
                <a:srgbClr val="000000"/>
              </a:solidFill>
              <a:latin typeface="Arial"/>
              <a:ea typeface="Arial"/>
              <a:cs typeface="Arial"/>
              <a:sym typeface="Arial"/>
            </a:endParaRPr>
          </a:p>
        </p:txBody>
      </p:sp>
      <p:sp>
        <p:nvSpPr>
          <p:cNvPr id="92" name="Shape 92"/>
          <p:cNvSpPr txBox="1"/>
          <p:nvPr/>
        </p:nvSpPr>
        <p:spPr>
          <a:xfrm>
            <a:off x="2224475" y="3784800"/>
            <a:ext cx="5041500" cy="841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a:t>Filters in a CNN looks for certain features in the input, however the feature of interest might be larger than the filter size, or be placed such that it would not be seen in a sufficient way by a filter if they did not overlap </a:t>
            </a:r>
            <a:endParaRPr sz="1200" b="0" i="0" u="none" strike="noStrike" cap="none">
              <a:solidFill>
                <a:srgbClr val="000000"/>
              </a:solidFill>
              <a:latin typeface="Arial"/>
              <a:ea typeface="Arial"/>
              <a:cs typeface="Arial"/>
              <a:sym typeface="Arial"/>
            </a:endParaRPr>
          </a:p>
        </p:txBody>
      </p:sp>
      <p:pic>
        <p:nvPicPr>
          <p:cNvPr id="2" name="Bilde 1">
            <a:extLst>
              <a:ext uri="{FF2B5EF4-FFF2-40B4-BE49-F238E27FC236}">
                <a16:creationId xmlns:a16="http://schemas.microsoft.com/office/drawing/2014/main" id="{996742B0-B08D-4F11-8556-08B50CAB2D9E}"/>
              </a:ext>
            </a:extLst>
          </p:cNvPr>
          <p:cNvPicPr>
            <a:picLocks noChangeAspect="1"/>
          </p:cNvPicPr>
          <p:nvPr/>
        </p:nvPicPr>
        <p:blipFill>
          <a:blip r:embed="rId3"/>
          <a:stretch>
            <a:fillRect/>
          </a:stretch>
        </p:blipFill>
        <p:spPr>
          <a:xfrm>
            <a:off x="2468578" y="1209763"/>
            <a:ext cx="727744" cy="52828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162409"/>
            <a:ext cx="85206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Q&amp;As (2)</a:t>
            </a:r>
            <a:endParaRPr sz="2800" b="0" i="0" u="none" strike="noStrike" cap="none">
              <a:solidFill>
                <a:schemeClr val="dk1"/>
              </a:solidFill>
              <a:latin typeface="Arial"/>
              <a:ea typeface="Arial"/>
              <a:cs typeface="Arial"/>
              <a:sym typeface="Arial"/>
            </a:endParaRPr>
          </a:p>
        </p:txBody>
      </p:sp>
      <p:sp>
        <p:nvSpPr>
          <p:cNvPr id="98" name="Shape 98"/>
          <p:cNvSpPr txBox="1"/>
          <p:nvPr/>
        </p:nvSpPr>
        <p:spPr>
          <a:xfrm>
            <a:off x="36475" y="4768025"/>
            <a:ext cx="5041500" cy="32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000000"/>
                </a:solidFill>
                <a:latin typeface="Arial"/>
                <a:ea typeface="Arial"/>
                <a:cs typeface="Arial"/>
                <a:sym typeface="Arial"/>
              </a:rPr>
              <a:t>Group: &lt;</a:t>
            </a:r>
            <a:r>
              <a:rPr lang="en" sz="1200" dirty="0"/>
              <a:t>94</a:t>
            </a:r>
            <a:r>
              <a:rPr lang="en" sz="1200" b="0" i="0" u="none" strike="noStrike" cap="none" dirty="0">
                <a:solidFill>
                  <a:srgbClr val="000000"/>
                </a:solidFill>
                <a:latin typeface="Arial"/>
                <a:ea typeface="Arial"/>
                <a:cs typeface="Arial"/>
                <a:sym typeface="Arial"/>
              </a:rPr>
              <a:t>&gt;</a:t>
            </a:r>
            <a:endParaRPr sz="1200" b="0" i="0" u="none" strike="noStrike" cap="none" dirty="0">
              <a:solidFill>
                <a:srgbClr val="000000"/>
              </a:solidFill>
              <a:latin typeface="Arial"/>
              <a:ea typeface="Arial"/>
              <a:cs typeface="Arial"/>
              <a:sym typeface="Arial"/>
            </a:endParaRPr>
          </a:p>
        </p:txBody>
      </p:sp>
      <p:sp>
        <p:nvSpPr>
          <p:cNvPr id="99" name="Shape 99"/>
          <p:cNvSpPr txBox="1"/>
          <p:nvPr/>
        </p:nvSpPr>
        <p:spPr>
          <a:xfrm>
            <a:off x="7743300" y="4815309"/>
            <a:ext cx="1349100" cy="328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 sz="1200" b="0" i="0" u="none" strike="noStrike" cap="none" dirty="0">
                <a:solidFill>
                  <a:srgbClr val="000000"/>
                </a:solidFill>
                <a:latin typeface="Arial"/>
                <a:ea typeface="Arial"/>
                <a:cs typeface="Arial"/>
                <a:sym typeface="Arial"/>
              </a:rPr>
              <a:t>Topic: &lt;</a:t>
            </a:r>
            <a:r>
              <a:rPr lang="nb-NO" sz="1200" b="0" i="0" u="none" strike="noStrike" cap="none" dirty="0">
                <a:solidFill>
                  <a:srgbClr val="000000"/>
                </a:solidFill>
                <a:latin typeface="Arial"/>
                <a:ea typeface="Arial"/>
                <a:cs typeface="Arial"/>
                <a:sym typeface="Arial"/>
              </a:rPr>
              <a:t>T4</a:t>
            </a:r>
            <a:r>
              <a:rPr lang="en" sz="1200" b="0" i="0" u="none" strike="noStrike" cap="none" dirty="0">
                <a:solidFill>
                  <a:srgbClr val="000000"/>
                </a:solidFill>
                <a:latin typeface="Arial"/>
                <a:ea typeface="Arial"/>
                <a:cs typeface="Arial"/>
                <a:sym typeface="Arial"/>
              </a:rPr>
              <a:t>&gt;</a:t>
            </a:r>
            <a:endParaRPr sz="1200" b="0" i="0" u="none" strike="noStrike" cap="none" dirty="0">
              <a:solidFill>
                <a:srgbClr val="000000"/>
              </a:solidFill>
              <a:latin typeface="Arial"/>
              <a:ea typeface="Arial"/>
              <a:cs typeface="Arial"/>
              <a:sym typeface="Arial"/>
            </a:endParaRPr>
          </a:p>
        </p:txBody>
      </p:sp>
      <p:sp>
        <p:nvSpPr>
          <p:cNvPr id="100" name="Shape 100"/>
          <p:cNvSpPr txBox="1"/>
          <p:nvPr/>
        </p:nvSpPr>
        <p:spPr>
          <a:xfrm>
            <a:off x="8022650" y="44725"/>
            <a:ext cx="1069800" cy="328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2018</a:t>
            </a:r>
            <a:endParaRPr sz="1200" b="0" i="0" u="none" strike="noStrike" cap="none">
              <a:solidFill>
                <a:srgbClr val="000000"/>
              </a:solidFill>
              <a:latin typeface="Arial"/>
              <a:ea typeface="Arial"/>
              <a:cs typeface="Arial"/>
              <a:sym typeface="Arial"/>
            </a:endParaRPr>
          </a:p>
        </p:txBody>
      </p:sp>
      <p:sp>
        <p:nvSpPr>
          <p:cNvPr id="101" name="Shape 101"/>
          <p:cNvSpPr txBox="1"/>
          <p:nvPr/>
        </p:nvSpPr>
        <p:spPr>
          <a:xfrm>
            <a:off x="36475" y="44725"/>
            <a:ext cx="1069800" cy="32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TDT4265</a:t>
            </a:r>
            <a:endParaRPr sz="1200" b="0" i="0" u="none" strike="noStrike" cap="none">
              <a:solidFill>
                <a:srgbClr val="000000"/>
              </a:solidFill>
              <a:latin typeface="Arial"/>
              <a:ea typeface="Arial"/>
              <a:cs typeface="Arial"/>
              <a:sym typeface="Arial"/>
            </a:endParaRPr>
          </a:p>
        </p:txBody>
      </p:sp>
      <p:sp>
        <p:nvSpPr>
          <p:cNvPr id="102" name="Shape 102"/>
          <p:cNvSpPr txBox="1"/>
          <p:nvPr/>
        </p:nvSpPr>
        <p:spPr>
          <a:xfrm>
            <a:off x="311700" y="1223025"/>
            <a:ext cx="5041500" cy="32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FF0000"/>
                </a:solidFill>
                <a:latin typeface="Arial"/>
                <a:ea typeface="Arial"/>
                <a:cs typeface="Arial"/>
                <a:sym typeface="Arial"/>
              </a:rPr>
              <a:t>4) Question four</a:t>
            </a:r>
            <a:endParaRPr sz="1200" b="0" i="0" u="none" strike="noStrike" cap="none">
              <a:solidFill>
                <a:srgbClr val="FF0000"/>
              </a:solidFill>
              <a:latin typeface="Arial"/>
              <a:ea typeface="Arial"/>
              <a:cs typeface="Arial"/>
              <a:sym typeface="Arial"/>
            </a:endParaRPr>
          </a:p>
        </p:txBody>
      </p:sp>
      <p:sp>
        <p:nvSpPr>
          <p:cNvPr id="103" name="Shape 103"/>
          <p:cNvSpPr txBox="1"/>
          <p:nvPr/>
        </p:nvSpPr>
        <p:spPr>
          <a:xfrm>
            <a:off x="311700" y="2995525"/>
            <a:ext cx="5041500" cy="32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FF0000"/>
                </a:solidFill>
                <a:latin typeface="Arial"/>
                <a:ea typeface="Arial"/>
                <a:cs typeface="Arial"/>
                <a:sym typeface="Arial"/>
              </a:rPr>
              <a:t>5) Question five</a:t>
            </a:r>
            <a:endParaRPr sz="1200" b="0" i="0" u="none" strike="noStrike" cap="none">
              <a:solidFill>
                <a:srgbClr val="FF0000"/>
              </a:solidFill>
              <a:latin typeface="Arial"/>
              <a:ea typeface="Arial"/>
              <a:cs typeface="Arial"/>
              <a:sym typeface="Arial"/>
            </a:endParaRPr>
          </a:p>
        </p:txBody>
      </p:sp>
      <p:sp>
        <p:nvSpPr>
          <p:cNvPr id="104" name="Shape 104"/>
          <p:cNvSpPr txBox="1"/>
          <p:nvPr/>
        </p:nvSpPr>
        <p:spPr>
          <a:xfrm>
            <a:off x="2224475" y="1242775"/>
            <a:ext cx="5041500" cy="328200"/>
          </a:xfrm>
          <a:prstGeom prst="rect">
            <a:avLst/>
          </a:prstGeom>
          <a:noFill/>
          <a:ln>
            <a:noFill/>
          </a:ln>
        </p:spPr>
        <p:txBody>
          <a:bodyPr spcFirstLastPara="1" wrap="square" lIns="91425" tIns="91425" rIns="91425" bIns="91425" anchor="t" anchorCtr="0">
            <a:noAutofit/>
          </a:bodyPr>
          <a:lstStyle/>
          <a:p>
            <a:pPr lvl="0">
              <a:buSzPts val="1200"/>
            </a:pPr>
            <a:r>
              <a:rPr lang="en-US" sz="1200" dirty="0"/>
              <a:t>A feature map is the result from a convolution between the filters and the input image. The filter is convolved over each location, where each filter has it's own set of parameters. This means that each filter looks for the same pattern over the entire picture.</a:t>
            </a:r>
            <a:endParaRPr sz="1200" b="0" i="0" u="none" strike="noStrike" cap="none" dirty="0">
              <a:solidFill>
                <a:srgbClr val="000000"/>
              </a:solidFill>
              <a:latin typeface="Arial"/>
              <a:ea typeface="Arial"/>
              <a:cs typeface="Arial"/>
              <a:sym typeface="Arial"/>
            </a:endParaRPr>
          </a:p>
        </p:txBody>
      </p:sp>
      <p:sp>
        <p:nvSpPr>
          <p:cNvPr id="105" name="Shape 105"/>
          <p:cNvSpPr txBox="1"/>
          <p:nvPr/>
        </p:nvSpPr>
        <p:spPr>
          <a:xfrm>
            <a:off x="2224475" y="3005400"/>
            <a:ext cx="5041500" cy="328200"/>
          </a:xfrm>
          <a:prstGeom prst="rect">
            <a:avLst/>
          </a:prstGeom>
          <a:noFill/>
          <a:ln>
            <a:noFill/>
          </a:ln>
        </p:spPr>
        <p:txBody>
          <a:bodyPr spcFirstLastPara="1" wrap="square" lIns="91425" tIns="91425" rIns="91425" bIns="91425" anchor="t" anchorCtr="0">
            <a:noAutofit/>
          </a:bodyPr>
          <a:lstStyle/>
          <a:p>
            <a:pPr lvl="0">
              <a:buSzPts val="1200"/>
            </a:pPr>
            <a:r>
              <a:rPr lang="en-US" sz="1200" dirty="0"/>
              <a:t>CNN's usually learn to recognize very simple structures in the first layers. The deeper you go, the more complex structures can be learned to be recognized. To be able to recognized these structures the layers need more filters to find them.</a:t>
            </a:r>
            <a:endParaRPr sz="1200" b="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397</Words>
  <Application>Microsoft Office PowerPoint</Application>
  <PresentationFormat>Skjermfremvisning (16:9)</PresentationFormat>
  <Paragraphs>42</Paragraphs>
  <Slides>4</Slides>
  <Notes>4</Notes>
  <HiddenSlides>0</HiddenSlides>
  <MMClips>0</MMClips>
  <ScaleCrop>false</ScaleCrop>
  <HeadingPairs>
    <vt:vector size="6" baseType="variant">
      <vt:variant>
        <vt:lpstr>Brukte skrifter</vt:lpstr>
      </vt:variant>
      <vt:variant>
        <vt:i4>1</vt:i4>
      </vt:variant>
      <vt:variant>
        <vt:lpstr>Tema</vt:lpstr>
      </vt:variant>
      <vt:variant>
        <vt:i4>1</vt:i4>
      </vt:variant>
      <vt:variant>
        <vt:lpstr>Lysbildetitler</vt:lpstr>
      </vt:variant>
      <vt:variant>
        <vt:i4>4</vt:i4>
      </vt:variant>
    </vt:vector>
  </HeadingPairs>
  <TitlesOfParts>
    <vt:vector size="6" baseType="lpstr">
      <vt:lpstr>Arial</vt:lpstr>
      <vt:lpstr>Simple Light</vt:lpstr>
      <vt:lpstr>Group: &lt;94&gt; Topic: &lt;T4&gt;</vt:lpstr>
      <vt:lpstr>Qs</vt:lpstr>
      <vt:lpstr>Q&amp;As</vt:lpstr>
      <vt:lpstr>Q&amp;As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&lt;94&gt; Topic: &lt;T4&gt;</dc:title>
  <cp:lastModifiedBy>Sondre Foslien</cp:lastModifiedBy>
  <cp:revision>1</cp:revision>
  <dcterms:modified xsi:type="dcterms:W3CDTF">2018-04-07T13:00:57Z</dcterms:modified>
</cp:coreProperties>
</file>