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4" r:id="rId2"/>
    <p:sldId id="372" r:id="rId3"/>
    <p:sldId id="415" r:id="rId4"/>
    <p:sldId id="414" r:id="rId5"/>
    <p:sldId id="374" r:id="rId6"/>
    <p:sldId id="421" r:id="rId7"/>
    <p:sldId id="422" r:id="rId8"/>
    <p:sldId id="420" r:id="rId9"/>
    <p:sldId id="423" r:id="rId10"/>
    <p:sldId id="432" r:id="rId11"/>
    <p:sldId id="433" r:id="rId12"/>
    <p:sldId id="434" r:id="rId13"/>
    <p:sldId id="424" r:id="rId14"/>
    <p:sldId id="426" r:id="rId15"/>
    <p:sldId id="427" r:id="rId16"/>
    <p:sldId id="428" r:id="rId17"/>
    <p:sldId id="429" r:id="rId18"/>
    <p:sldId id="430" r:id="rId19"/>
    <p:sldId id="431"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F5F56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5" autoAdjust="0"/>
    <p:restoredTop sz="94637" autoAdjust="0"/>
  </p:normalViewPr>
  <p:slideViewPr>
    <p:cSldViewPr>
      <p:cViewPr varScale="1">
        <p:scale>
          <a:sx n="72" d="100"/>
          <a:sy n="72" d="100"/>
        </p:scale>
        <p:origin x="366" y="66"/>
      </p:cViewPr>
      <p:guideLst>
        <p:guide orient="horz" pos="2160"/>
        <p:guide pos="2880"/>
      </p:guideLst>
    </p:cSldViewPr>
  </p:slideViewPr>
  <p:outlineViewPr>
    <p:cViewPr>
      <p:scale>
        <a:sx n="33" d="100"/>
        <a:sy n="33" d="100"/>
      </p:scale>
      <p:origin x="0" y="1548"/>
    </p:cViewPr>
  </p:outlineViewPr>
  <p:notesTextViewPr>
    <p:cViewPr>
      <p:scale>
        <a:sx n="100" d="100"/>
        <a:sy n="100" d="100"/>
      </p:scale>
      <p:origin x="0" y="0"/>
    </p:cViewPr>
  </p:notesTextViewPr>
  <p:sorterViewPr>
    <p:cViewPr>
      <p:scale>
        <a:sx n="90" d="100"/>
        <a:sy n="90" d="100"/>
      </p:scale>
      <p:origin x="0" y="-89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ADEDBB1-489A-40F8-ADC9-4B2346E87D6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363" name="Rectangle 3">
            <a:extLst>
              <a:ext uri="{FF2B5EF4-FFF2-40B4-BE49-F238E27FC236}">
                <a16:creationId xmlns:a16="http://schemas.microsoft.com/office/drawing/2014/main" id="{5A87670A-84C5-41D6-BB2C-22883446BF0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DFC4168A-6842-4D9F-B20B-A26CD450AD9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a:extLst>
              <a:ext uri="{FF2B5EF4-FFF2-40B4-BE49-F238E27FC236}">
                <a16:creationId xmlns:a16="http://schemas.microsoft.com/office/drawing/2014/main" id="{E161E631-0323-45B9-9BF1-BBF4E936DE8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a:extLst>
              <a:ext uri="{FF2B5EF4-FFF2-40B4-BE49-F238E27FC236}">
                <a16:creationId xmlns:a16="http://schemas.microsoft.com/office/drawing/2014/main" id="{D22BACE3-9177-408F-93A4-4FAA3A38D70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367" name="Rectangle 7">
            <a:extLst>
              <a:ext uri="{FF2B5EF4-FFF2-40B4-BE49-F238E27FC236}">
                <a16:creationId xmlns:a16="http://schemas.microsoft.com/office/drawing/2014/main" id="{A460FB50-3814-4E6C-A408-5F5B493BA3B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41EFF08-E477-4F8D-A899-E9711C3CBAA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8B11D44-A4B3-4B95-8CC0-2DD66322C6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91B541-EDE9-4DC5-A3E3-767169A8DD27}" type="slidenum">
              <a:rPr lang="en-US" altLang="en-US" smtClean="0"/>
              <a:pPr>
                <a:spcBef>
                  <a:spcPct val="0"/>
                </a:spcBef>
              </a:pPr>
              <a:t>1</a:t>
            </a:fld>
            <a:endParaRPr lang="en-US" altLang="en-US"/>
          </a:p>
        </p:txBody>
      </p:sp>
      <p:sp>
        <p:nvSpPr>
          <p:cNvPr id="5123" name="Rectangle 2">
            <a:extLst>
              <a:ext uri="{FF2B5EF4-FFF2-40B4-BE49-F238E27FC236}">
                <a16:creationId xmlns:a16="http://schemas.microsoft.com/office/drawing/2014/main" id="{968B4C51-B211-4598-82EF-FB1E63364EE6}"/>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57ECC0E0-0F58-4B75-B64C-4083DB9EB1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a:extLst>
              <a:ext uri="{FF2B5EF4-FFF2-40B4-BE49-F238E27FC236}">
                <a16:creationId xmlns:a16="http://schemas.microsoft.com/office/drawing/2014/main" id="{4E667D9F-1E3B-4405-BE77-FEBCE33B43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F85DCE-9F7E-493F-8241-915DBB9B8B6A}" type="slidenum">
              <a:rPr lang="en-US" altLang="en-US" smtClean="0"/>
              <a:pPr/>
              <a:t>2</a:t>
            </a:fld>
            <a:endParaRPr lang="en-US" altLang="en-US"/>
          </a:p>
        </p:txBody>
      </p:sp>
      <p:sp>
        <p:nvSpPr>
          <p:cNvPr id="71683" name="Rectangle 1">
            <a:extLst>
              <a:ext uri="{FF2B5EF4-FFF2-40B4-BE49-F238E27FC236}">
                <a16:creationId xmlns:a16="http://schemas.microsoft.com/office/drawing/2014/main" id="{7BB6751A-5BF0-4D98-93BA-9BCC29871C49}"/>
              </a:ext>
            </a:extLst>
          </p:cNvPr>
          <p:cNvSpPr>
            <a:spLocks noGrp="1" noRot="1" noChangeAspect="1" noChangeArrowheads="1" noTextEdit="1"/>
          </p:cNvSpPr>
          <p:nvPr>
            <p:ph type="sldImg"/>
          </p:nvPr>
        </p:nvSpPr>
        <p:spPr>
          <a:xfrm>
            <a:off x="1371600" y="763588"/>
            <a:ext cx="5029200" cy="37719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a:extLst>
              <a:ext uri="{FF2B5EF4-FFF2-40B4-BE49-F238E27FC236}">
                <a16:creationId xmlns:a16="http://schemas.microsoft.com/office/drawing/2014/main" id="{F8D496F3-D193-4DFE-937F-D38FC305A1AB}"/>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buFontTx/>
              <a:buNone/>
            </a:pPr>
            <a:r>
              <a:rPr lang="en-US" altLang="en-US" sz="1200" dirty="0">
                <a:solidFill>
                  <a:srgbClr val="000000"/>
                </a:solidFill>
                <a:ea typeface="Noto Sans CJK SC Regular"/>
                <a:cs typeface="Noto Sans CJK SC Regular"/>
              </a:rPr>
              <a:t>With the launch </a:t>
            </a:r>
            <a:r>
              <a:rPr lang="en-US" altLang="en-US" sz="1200" dirty="0" err="1">
                <a:solidFill>
                  <a:srgbClr val="000000"/>
                </a:solidFill>
                <a:ea typeface="Noto Sans CJK SC Regular"/>
                <a:cs typeface="Noto Sans CJK SC Regular"/>
              </a:rPr>
              <a:t>ofthe</a:t>
            </a:r>
            <a:r>
              <a:rPr lang="en-US" altLang="en-US" sz="1200" dirty="0">
                <a:solidFill>
                  <a:srgbClr val="000000"/>
                </a:solidFill>
                <a:ea typeface="Noto Sans CJK SC Regular"/>
                <a:cs typeface="Noto Sans CJK SC Regular"/>
              </a:rPr>
              <a:t> Materials Genome Initiative (MGI) [15] in</a:t>
            </a:r>
          </a:p>
          <a:p>
            <a:pPr>
              <a:spcBef>
                <a:spcPct val="0"/>
              </a:spcBef>
              <a:buFontTx/>
              <a:buNone/>
            </a:pPr>
            <a:r>
              <a:rPr lang="en-US" altLang="en-US" sz="1200" dirty="0">
                <a:solidFill>
                  <a:srgbClr val="000000"/>
                </a:solidFill>
                <a:ea typeface="Noto Sans CJK SC Regular"/>
                <a:cs typeface="Noto Sans CJK SC Regular"/>
              </a:rPr>
              <a:t>2011 and the coming of the “big data” era, a large effort has been made in the materials science community to collect extensive datasets of materials properties to provide materials engineers with ready access to the properties of known materials, such as the </a:t>
            </a:r>
          </a:p>
          <a:p>
            <a:endParaRPr lang="en-US" altLang="en-US"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41EFF08-E477-4F8D-A899-E9711C3CBAAB}" type="slidenum">
              <a:rPr lang="en-US" altLang="en-US" smtClean="0"/>
              <a:pPr>
                <a:defRPr/>
              </a:pPr>
              <a:t>3</a:t>
            </a:fld>
            <a:endParaRPr lang="en-US" altLang="en-US"/>
          </a:p>
        </p:txBody>
      </p:sp>
    </p:spTree>
    <p:extLst>
      <p:ext uri="{BB962C8B-B14F-4D97-AF65-F5344CB8AC3E}">
        <p14:creationId xmlns:p14="http://schemas.microsoft.com/office/powerpoint/2010/main" val="105620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3141F41F-E64A-4938-978E-BB90FE26D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988915A-D2B1-498D-88FC-A3E3D204A1BC}" type="slidenum">
              <a:rPr lang="en-US" altLang="en-US" smtClean="0"/>
              <a:pPr/>
              <a:t>5</a:t>
            </a:fld>
            <a:endParaRPr lang="en-US" altLang="en-US"/>
          </a:p>
        </p:txBody>
      </p:sp>
      <p:sp>
        <p:nvSpPr>
          <p:cNvPr id="75779" name="Rectangle 1">
            <a:extLst>
              <a:ext uri="{FF2B5EF4-FFF2-40B4-BE49-F238E27FC236}">
                <a16:creationId xmlns:a16="http://schemas.microsoft.com/office/drawing/2014/main" id="{D91A0547-DB89-49A0-9205-F516873EBA26}"/>
              </a:ext>
            </a:extLst>
          </p:cNvPr>
          <p:cNvSpPr>
            <a:spLocks noGrp="1" noRot="1" noChangeAspect="1" noChangeArrowheads="1" noTextEdit="1"/>
          </p:cNvSpPr>
          <p:nvPr>
            <p:ph type="sldImg"/>
          </p:nvPr>
        </p:nvSpPr>
        <p:spPr>
          <a:xfrm>
            <a:off x="1371600" y="763588"/>
            <a:ext cx="5029200" cy="37719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a:extLst>
              <a:ext uri="{FF2B5EF4-FFF2-40B4-BE49-F238E27FC236}">
                <a16:creationId xmlns:a16="http://schemas.microsoft.com/office/drawing/2014/main" id="{D4D257D5-6F2E-446C-AEF4-E7FD7020DA90}"/>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92C3350-3A55-4B38-9719-8040132E74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844CDA9-6328-441A-AEA9-AD6B15CB0F4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36DFA01-4078-4590-AF5D-F61EAEB9FE63}"/>
              </a:ext>
            </a:extLst>
          </p:cNvPr>
          <p:cNvSpPr>
            <a:spLocks noGrp="1" noChangeArrowheads="1"/>
          </p:cNvSpPr>
          <p:nvPr>
            <p:ph type="sldNum" sz="quarter" idx="12"/>
          </p:nvPr>
        </p:nvSpPr>
        <p:spPr>
          <a:ln/>
        </p:spPr>
        <p:txBody>
          <a:bodyPr/>
          <a:lstStyle>
            <a:lvl1pPr>
              <a:defRPr/>
            </a:lvl1pPr>
          </a:lstStyle>
          <a:p>
            <a:pPr>
              <a:defRPr/>
            </a:pPr>
            <a:fld id="{33179AC4-FE62-479A-A5CE-A9427F4F1E65}" type="slidenum">
              <a:rPr lang="en-US" altLang="en-US"/>
              <a:pPr>
                <a:defRPr/>
              </a:pPr>
              <a:t>‹#›</a:t>
            </a:fld>
            <a:endParaRPr lang="en-US" altLang="en-US"/>
          </a:p>
        </p:txBody>
      </p:sp>
    </p:spTree>
    <p:extLst>
      <p:ext uri="{BB962C8B-B14F-4D97-AF65-F5344CB8AC3E}">
        <p14:creationId xmlns:p14="http://schemas.microsoft.com/office/powerpoint/2010/main" val="29225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7CE35D5-3347-44F6-B12F-B0714EB939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B5EBE2C-D802-470D-B667-A11225AD468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B523BC7-15AA-4D44-9CCC-DEBA546EBD20}"/>
              </a:ext>
            </a:extLst>
          </p:cNvPr>
          <p:cNvSpPr>
            <a:spLocks noGrp="1" noChangeArrowheads="1"/>
          </p:cNvSpPr>
          <p:nvPr>
            <p:ph type="sldNum" sz="quarter" idx="12"/>
          </p:nvPr>
        </p:nvSpPr>
        <p:spPr>
          <a:ln/>
        </p:spPr>
        <p:txBody>
          <a:bodyPr/>
          <a:lstStyle>
            <a:lvl1pPr>
              <a:defRPr/>
            </a:lvl1pPr>
          </a:lstStyle>
          <a:p>
            <a:pPr>
              <a:defRPr/>
            </a:pPr>
            <a:fld id="{CCB5EAEE-A8D1-4F4C-9568-87C1175F6413}" type="slidenum">
              <a:rPr lang="en-US" altLang="en-US"/>
              <a:pPr>
                <a:defRPr/>
              </a:pPr>
              <a:t>‹#›</a:t>
            </a:fld>
            <a:endParaRPr lang="en-US" altLang="en-US"/>
          </a:p>
        </p:txBody>
      </p:sp>
    </p:spTree>
    <p:extLst>
      <p:ext uri="{BB962C8B-B14F-4D97-AF65-F5344CB8AC3E}">
        <p14:creationId xmlns:p14="http://schemas.microsoft.com/office/powerpoint/2010/main" val="52244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78425E9-8430-4741-8233-6A833281138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0D209F7-2F4A-46AE-A74F-2E5CEA018D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3328B8-1297-4056-B56E-9363EDFF773A}"/>
              </a:ext>
            </a:extLst>
          </p:cNvPr>
          <p:cNvSpPr>
            <a:spLocks noGrp="1" noChangeArrowheads="1"/>
          </p:cNvSpPr>
          <p:nvPr>
            <p:ph type="sldNum" sz="quarter" idx="12"/>
          </p:nvPr>
        </p:nvSpPr>
        <p:spPr>
          <a:ln/>
        </p:spPr>
        <p:txBody>
          <a:bodyPr/>
          <a:lstStyle>
            <a:lvl1pPr>
              <a:defRPr/>
            </a:lvl1pPr>
          </a:lstStyle>
          <a:p>
            <a:pPr>
              <a:defRPr/>
            </a:pPr>
            <a:fld id="{8461DE6A-8DA3-409A-837C-73284828C1AE}" type="slidenum">
              <a:rPr lang="en-US" altLang="en-US"/>
              <a:pPr>
                <a:defRPr/>
              </a:pPr>
              <a:t>‹#›</a:t>
            </a:fld>
            <a:endParaRPr lang="en-US" altLang="en-US"/>
          </a:p>
        </p:txBody>
      </p:sp>
    </p:spTree>
    <p:extLst>
      <p:ext uri="{BB962C8B-B14F-4D97-AF65-F5344CB8AC3E}">
        <p14:creationId xmlns:p14="http://schemas.microsoft.com/office/powerpoint/2010/main" val="302002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96FF-CD1D-440D-AD49-595B3941293D}"/>
              </a:ext>
            </a:extLst>
          </p:cNvPr>
          <p:cNvSpPr>
            <a:spLocks noGrp="1"/>
          </p:cNvSpPr>
          <p:nvPr>
            <p:ph type="title"/>
          </p:nvPr>
        </p:nvSpPr>
        <p:spPr>
          <a:xfrm>
            <a:off x="456481" y="273629"/>
            <a:ext cx="8226720" cy="1143480"/>
          </a:xfrm>
        </p:spPr>
        <p:txBody>
          <a:bodyPr/>
          <a:lstStyle/>
          <a:p>
            <a:r>
              <a:rPr lang="en-US"/>
              <a:t>Click to edit Master title style</a:t>
            </a:r>
          </a:p>
        </p:txBody>
      </p:sp>
      <p:sp>
        <p:nvSpPr>
          <p:cNvPr id="3" name="Date Placeholder 2">
            <a:extLst>
              <a:ext uri="{FF2B5EF4-FFF2-40B4-BE49-F238E27FC236}">
                <a16:creationId xmlns:a16="http://schemas.microsoft.com/office/drawing/2014/main" id="{F894D372-4AD8-4DB1-AD76-D123402BDC77}"/>
              </a:ext>
            </a:extLst>
          </p:cNvPr>
          <p:cNvSpPr>
            <a:spLocks noGrp="1"/>
          </p:cNvSpPr>
          <p:nvPr>
            <p:ph type="dt" idx="10"/>
          </p:nvPr>
        </p:nvSpPr>
        <p:spPr>
          <a:xfrm>
            <a:off x="457200" y="6246813"/>
            <a:ext cx="2127250" cy="471487"/>
          </a:xfrm>
        </p:spPr>
        <p:txBody>
          <a:bodyPr/>
          <a:lstStyle>
            <a:lvl1pPr>
              <a:defRPr/>
            </a:lvl1pPr>
          </a:lstStyle>
          <a:p>
            <a:pPr>
              <a:defRPr/>
            </a:pPr>
            <a:endParaRPr lang="en-US" altLang="en-US"/>
          </a:p>
        </p:txBody>
      </p:sp>
      <p:sp>
        <p:nvSpPr>
          <p:cNvPr id="4" name="Footer Placeholder 3">
            <a:extLst>
              <a:ext uri="{FF2B5EF4-FFF2-40B4-BE49-F238E27FC236}">
                <a16:creationId xmlns:a16="http://schemas.microsoft.com/office/drawing/2014/main" id="{04988D97-580D-4073-A0AD-CAD4ECA0B81C}"/>
              </a:ext>
            </a:extLst>
          </p:cNvPr>
          <p:cNvSpPr>
            <a:spLocks noGrp="1"/>
          </p:cNvSpPr>
          <p:nvPr>
            <p:ph type="ftr" idx="11"/>
          </p:nvPr>
        </p:nvSpPr>
        <p:spPr>
          <a:xfrm>
            <a:off x="3127375" y="6246813"/>
            <a:ext cx="2897188" cy="471487"/>
          </a:xfrm>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8C8EF78B-6721-4743-9BFF-1230E28B5B91}"/>
              </a:ext>
            </a:extLst>
          </p:cNvPr>
          <p:cNvSpPr>
            <a:spLocks noGrp="1"/>
          </p:cNvSpPr>
          <p:nvPr>
            <p:ph type="sldNum" idx="12"/>
          </p:nvPr>
        </p:nvSpPr>
        <p:spPr>
          <a:xfrm>
            <a:off x="6556375" y="6246813"/>
            <a:ext cx="2128838" cy="471487"/>
          </a:xfrm>
        </p:spPr>
        <p:txBody>
          <a:bodyPr/>
          <a:lstStyle>
            <a:lvl1pPr>
              <a:defRPr/>
            </a:lvl1pPr>
          </a:lstStyle>
          <a:p>
            <a:pPr>
              <a:defRPr/>
            </a:pPr>
            <a:fld id="{54926842-EB37-40CF-AB52-4E14BE89EFDC}" type="slidenum">
              <a:rPr lang="en-US" altLang="en-US"/>
              <a:pPr>
                <a:defRPr/>
              </a:pPr>
              <a:t>‹#›</a:t>
            </a:fld>
            <a:endParaRPr lang="en-US" altLang="en-US"/>
          </a:p>
        </p:txBody>
      </p:sp>
    </p:spTree>
    <p:extLst>
      <p:ext uri="{BB962C8B-B14F-4D97-AF65-F5344CB8AC3E}">
        <p14:creationId xmlns:p14="http://schemas.microsoft.com/office/powerpoint/2010/main" val="172328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9847256-3A7B-4701-A994-390081D1D2D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4B3A399-8BEC-4281-B15A-50CCA17853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671BAF9-FAF7-40CE-ACBC-D54A9A623FB2}"/>
              </a:ext>
            </a:extLst>
          </p:cNvPr>
          <p:cNvSpPr>
            <a:spLocks noGrp="1" noChangeArrowheads="1"/>
          </p:cNvSpPr>
          <p:nvPr>
            <p:ph type="sldNum" sz="quarter" idx="12"/>
          </p:nvPr>
        </p:nvSpPr>
        <p:spPr>
          <a:ln/>
        </p:spPr>
        <p:txBody>
          <a:bodyPr/>
          <a:lstStyle>
            <a:lvl1pPr>
              <a:defRPr/>
            </a:lvl1pPr>
          </a:lstStyle>
          <a:p>
            <a:pPr>
              <a:defRPr/>
            </a:pPr>
            <a:fld id="{9C699FE5-C1B4-450C-923B-B67E151DF52B}" type="slidenum">
              <a:rPr lang="en-US" altLang="en-US"/>
              <a:pPr>
                <a:defRPr/>
              </a:pPr>
              <a:t>‹#›</a:t>
            </a:fld>
            <a:endParaRPr lang="en-US" altLang="en-US"/>
          </a:p>
        </p:txBody>
      </p:sp>
    </p:spTree>
    <p:extLst>
      <p:ext uri="{BB962C8B-B14F-4D97-AF65-F5344CB8AC3E}">
        <p14:creationId xmlns:p14="http://schemas.microsoft.com/office/powerpoint/2010/main" val="112884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39A001C-EA3D-4FC8-84B9-CBCA820C5CF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9BB93BB-B9FB-4D55-A79F-D972CBFE96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9144070-46F0-4C8C-B9FD-87894FCAE3D5}"/>
              </a:ext>
            </a:extLst>
          </p:cNvPr>
          <p:cNvSpPr>
            <a:spLocks noGrp="1" noChangeArrowheads="1"/>
          </p:cNvSpPr>
          <p:nvPr>
            <p:ph type="sldNum" sz="quarter" idx="12"/>
          </p:nvPr>
        </p:nvSpPr>
        <p:spPr>
          <a:ln/>
        </p:spPr>
        <p:txBody>
          <a:bodyPr/>
          <a:lstStyle>
            <a:lvl1pPr>
              <a:defRPr/>
            </a:lvl1pPr>
          </a:lstStyle>
          <a:p>
            <a:pPr>
              <a:defRPr/>
            </a:pPr>
            <a:fld id="{1657FEEF-3C70-4239-B2B3-B3D69F296826}" type="slidenum">
              <a:rPr lang="en-US" altLang="en-US"/>
              <a:pPr>
                <a:defRPr/>
              </a:pPr>
              <a:t>‹#›</a:t>
            </a:fld>
            <a:endParaRPr lang="en-US" altLang="en-US"/>
          </a:p>
        </p:txBody>
      </p:sp>
    </p:spTree>
    <p:extLst>
      <p:ext uri="{BB962C8B-B14F-4D97-AF65-F5344CB8AC3E}">
        <p14:creationId xmlns:p14="http://schemas.microsoft.com/office/powerpoint/2010/main" val="341192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AF3E619-6951-488C-BDC7-396F9E0E3E6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904FC5A-D048-4106-88CA-5FA32E8A31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E4B2192-4AF3-43E9-88E5-973B6917C6E1}"/>
              </a:ext>
            </a:extLst>
          </p:cNvPr>
          <p:cNvSpPr>
            <a:spLocks noGrp="1" noChangeArrowheads="1"/>
          </p:cNvSpPr>
          <p:nvPr>
            <p:ph type="sldNum" sz="quarter" idx="12"/>
          </p:nvPr>
        </p:nvSpPr>
        <p:spPr>
          <a:ln/>
        </p:spPr>
        <p:txBody>
          <a:bodyPr/>
          <a:lstStyle>
            <a:lvl1pPr>
              <a:defRPr/>
            </a:lvl1pPr>
          </a:lstStyle>
          <a:p>
            <a:pPr>
              <a:defRPr/>
            </a:pPr>
            <a:fld id="{0E860ACD-E4DC-4C82-BB8B-031F132E3597}" type="slidenum">
              <a:rPr lang="en-US" altLang="en-US"/>
              <a:pPr>
                <a:defRPr/>
              </a:pPr>
              <a:t>‹#›</a:t>
            </a:fld>
            <a:endParaRPr lang="en-US" altLang="en-US"/>
          </a:p>
        </p:txBody>
      </p:sp>
    </p:spTree>
    <p:extLst>
      <p:ext uri="{BB962C8B-B14F-4D97-AF65-F5344CB8AC3E}">
        <p14:creationId xmlns:p14="http://schemas.microsoft.com/office/powerpoint/2010/main" val="414171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DABC102-A4A2-42C5-AD05-43950E1FACE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449FFCB-3FE4-4915-9B63-62330DCD0C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24B483BF-2DB5-4B4F-A0F9-756A42D9627D}"/>
              </a:ext>
            </a:extLst>
          </p:cNvPr>
          <p:cNvSpPr>
            <a:spLocks noGrp="1" noChangeArrowheads="1"/>
          </p:cNvSpPr>
          <p:nvPr>
            <p:ph type="sldNum" sz="quarter" idx="12"/>
          </p:nvPr>
        </p:nvSpPr>
        <p:spPr>
          <a:ln/>
        </p:spPr>
        <p:txBody>
          <a:bodyPr/>
          <a:lstStyle>
            <a:lvl1pPr>
              <a:defRPr/>
            </a:lvl1pPr>
          </a:lstStyle>
          <a:p>
            <a:pPr>
              <a:defRPr/>
            </a:pPr>
            <a:fld id="{EEA463E1-F2BC-43E5-917D-F65A03114225}" type="slidenum">
              <a:rPr lang="en-US" altLang="en-US"/>
              <a:pPr>
                <a:defRPr/>
              </a:pPr>
              <a:t>‹#›</a:t>
            </a:fld>
            <a:endParaRPr lang="en-US" altLang="en-US"/>
          </a:p>
        </p:txBody>
      </p:sp>
    </p:spTree>
    <p:extLst>
      <p:ext uri="{BB962C8B-B14F-4D97-AF65-F5344CB8AC3E}">
        <p14:creationId xmlns:p14="http://schemas.microsoft.com/office/powerpoint/2010/main" val="118851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53305C8-1FF0-4FAE-8A60-54FFE967C3A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D9B04C2-31C2-402C-AF63-8390E8367A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0A64594-8736-4EFB-911B-F12F8A44C2D8}"/>
              </a:ext>
            </a:extLst>
          </p:cNvPr>
          <p:cNvSpPr>
            <a:spLocks noGrp="1" noChangeArrowheads="1"/>
          </p:cNvSpPr>
          <p:nvPr>
            <p:ph type="sldNum" sz="quarter" idx="12"/>
          </p:nvPr>
        </p:nvSpPr>
        <p:spPr>
          <a:ln/>
        </p:spPr>
        <p:txBody>
          <a:bodyPr/>
          <a:lstStyle>
            <a:lvl1pPr>
              <a:defRPr/>
            </a:lvl1pPr>
          </a:lstStyle>
          <a:p>
            <a:pPr>
              <a:defRPr/>
            </a:pPr>
            <a:fld id="{7948D07F-234E-4C19-9AF2-87C08E3CA094}" type="slidenum">
              <a:rPr lang="en-US" altLang="en-US"/>
              <a:pPr>
                <a:defRPr/>
              </a:pPr>
              <a:t>‹#›</a:t>
            </a:fld>
            <a:endParaRPr lang="en-US" altLang="en-US"/>
          </a:p>
        </p:txBody>
      </p:sp>
    </p:spTree>
    <p:extLst>
      <p:ext uri="{BB962C8B-B14F-4D97-AF65-F5344CB8AC3E}">
        <p14:creationId xmlns:p14="http://schemas.microsoft.com/office/powerpoint/2010/main" val="170884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A3394AC-9264-4455-AE15-83B1CD0C9C3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FDE7A49-DEE1-4D7D-8427-415D077826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92807B8-1DD9-42FE-9D8C-3B570463EE09}"/>
              </a:ext>
            </a:extLst>
          </p:cNvPr>
          <p:cNvSpPr>
            <a:spLocks noGrp="1" noChangeArrowheads="1"/>
          </p:cNvSpPr>
          <p:nvPr>
            <p:ph type="sldNum" sz="quarter" idx="12"/>
          </p:nvPr>
        </p:nvSpPr>
        <p:spPr>
          <a:ln/>
        </p:spPr>
        <p:txBody>
          <a:bodyPr/>
          <a:lstStyle>
            <a:lvl1pPr>
              <a:defRPr/>
            </a:lvl1pPr>
          </a:lstStyle>
          <a:p>
            <a:pPr>
              <a:defRPr/>
            </a:pPr>
            <a:fld id="{85BEA007-A8C8-4A19-A4A0-543842F6FFA3}" type="slidenum">
              <a:rPr lang="en-US" altLang="en-US"/>
              <a:pPr>
                <a:defRPr/>
              </a:pPr>
              <a:t>‹#›</a:t>
            </a:fld>
            <a:endParaRPr lang="en-US" altLang="en-US"/>
          </a:p>
        </p:txBody>
      </p:sp>
    </p:spTree>
    <p:extLst>
      <p:ext uri="{BB962C8B-B14F-4D97-AF65-F5344CB8AC3E}">
        <p14:creationId xmlns:p14="http://schemas.microsoft.com/office/powerpoint/2010/main" val="110348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7F41B14-841F-4DB3-83E7-E1C32483942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BF09F09-186F-44F5-A085-DCD2380A6A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57D5B73-D0C2-4352-BFD5-7E5F1203C488}"/>
              </a:ext>
            </a:extLst>
          </p:cNvPr>
          <p:cNvSpPr>
            <a:spLocks noGrp="1" noChangeArrowheads="1"/>
          </p:cNvSpPr>
          <p:nvPr>
            <p:ph type="sldNum" sz="quarter" idx="12"/>
          </p:nvPr>
        </p:nvSpPr>
        <p:spPr>
          <a:ln/>
        </p:spPr>
        <p:txBody>
          <a:bodyPr/>
          <a:lstStyle>
            <a:lvl1pPr>
              <a:defRPr/>
            </a:lvl1pPr>
          </a:lstStyle>
          <a:p>
            <a:pPr>
              <a:defRPr/>
            </a:pPr>
            <a:fld id="{C690B563-543D-4457-BA3A-F4A0E9CAD92D}" type="slidenum">
              <a:rPr lang="en-US" altLang="en-US"/>
              <a:pPr>
                <a:defRPr/>
              </a:pPr>
              <a:t>‹#›</a:t>
            </a:fld>
            <a:endParaRPr lang="en-US" altLang="en-US"/>
          </a:p>
        </p:txBody>
      </p:sp>
    </p:spTree>
    <p:extLst>
      <p:ext uri="{BB962C8B-B14F-4D97-AF65-F5344CB8AC3E}">
        <p14:creationId xmlns:p14="http://schemas.microsoft.com/office/powerpoint/2010/main" val="299040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8345FF-C22A-4C9C-B176-36D49281D29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4043852-8445-4E33-A120-6357CF7B3A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BE1B782-04AF-4885-8642-23B289D6149E}"/>
              </a:ext>
            </a:extLst>
          </p:cNvPr>
          <p:cNvSpPr>
            <a:spLocks noGrp="1" noChangeArrowheads="1"/>
          </p:cNvSpPr>
          <p:nvPr>
            <p:ph type="sldNum" sz="quarter" idx="12"/>
          </p:nvPr>
        </p:nvSpPr>
        <p:spPr>
          <a:ln/>
        </p:spPr>
        <p:txBody>
          <a:bodyPr/>
          <a:lstStyle>
            <a:lvl1pPr>
              <a:defRPr/>
            </a:lvl1pPr>
          </a:lstStyle>
          <a:p>
            <a:pPr>
              <a:defRPr/>
            </a:pPr>
            <a:fld id="{F7A00378-E593-4A9C-B77C-194A87DC133D}" type="slidenum">
              <a:rPr lang="en-US" altLang="en-US"/>
              <a:pPr>
                <a:defRPr/>
              </a:pPr>
              <a:t>‹#›</a:t>
            </a:fld>
            <a:endParaRPr lang="en-US" altLang="en-US"/>
          </a:p>
        </p:txBody>
      </p:sp>
    </p:spTree>
    <p:extLst>
      <p:ext uri="{BB962C8B-B14F-4D97-AF65-F5344CB8AC3E}">
        <p14:creationId xmlns:p14="http://schemas.microsoft.com/office/powerpoint/2010/main" val="77607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915FD6B-628A-4C47-A95A-29C3A150EF33}"/>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A84E64D-5299-403A-B9E7-F669A08D4E6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45914E6-CB8D-4757-BECC-FF85A37EBB5E}"/>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F58057CC-7580-4B47-8E6E-86EDA367AFE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D5512B4F-7866-4D8E-889E-534036741B14}"/>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9470990-096A-4DB6-AC1C-E4921FF44AB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7.png"/><Relationship Id="rId1" Type="http://schemas.openxmlformats.org/officeDocument/2006/relationships/slideLayout" Target="../slideLayouts/slideLayout7.xml"/><Relationship Id="rId4" Type="http://schemas.openxmlformats.org/officeDocument/2006/relationships/image" Target="../media/image1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12.png"/><Relationship Id="rId4" Type="http://schemas.openxmlformats.org/officeDocument/2006/relationships/image" Target="../media/image128.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A015F0F-75E6-42FE-AD3B-D418E7A91039}"/>
              </a:ext>
            </a:extLst>
          </p:cNvPr>
          <p:cNvSpPr>
            <a:spLocks noGrp="1" noChangeArrowheads="1"/>
          </p:cNvSpPr>
          <p:nvPr>
            <p:ph type="title"/>
          </p:nvPr>
        </p:nvSpPr>
        <p:spPr>
          <a:xfrm>
            <a:off x="381000" y="122237"/>
            <a:ext cx="8382000" cy="1782763"/>
          </a:xfrm>
        </p:spPr>
        <p:txBody>
          <a:bodyPr/>
          <a:lstStyle/>
          <a:p>
            <a:pPr eaLnBrk="1" hangingPunct="1"/>
            <a:r>
              <a:rPr lang="en-US" altLang="en-US" sz="3200" dirty="0">
                <a:solidFill>
                  <a:srgbClr val="0070C0"/>
                </a:solidFill>
                <a:latin typeface="Comic Sans MS" panose="030F0702030302020204" pitchFamily="66" charset="0"/>
                <a:ea typeface="Kochi Gothic"/>
                <a:cs typeface="Times New Roman" panose="02020603050405020304" pitchFamily="18" charset="0"/>
              </a:rPr>
              <a:t>Application of Machine Learning techniques for the prediction of the gas-uptake capacity of </a:t>
            </a:r>
            <a:r>
              <a:rPr lang="en-US" altLang="en-US" sz="3200" dirty="0" err="1">
                <a:solidFill>
                  <a:srgbClr val="0070C0"/>
                </a:solidFill>
                <a:latin typeface="Comic Sans MS" panose="030F0702030302020204" pitchFamily="66" charset="0"/>
                <a:ea typeface="Kochi Gothic"/>
                <a:cs typeface="Times New Roman" panose="02020603050405020304" pitchFamily="18" charset="0"/>
              </a:rPr>
              <a:t>nanoporous</a:t>
            </a:r>
            <a:r>
              <a:rPr lang="en-US" altLang="en-US" sz="3200" dirty="0">
                <a:solidFill>
                  <a:srgbClr val="0070C0"/>
                </a:solidFill>
                <a:latin typeface="Comic Sans MS" panose="030F0702030302020204" pitchFamily="66" charset="0"/>
                <a:ea typeface="Kochi Gothic"/>
                <a:cs typeface="Times New Roman" panose="02020603050405020304" pitchFamily="18" charset="0"/>
              </a:rPr>
              <a:t> materials</a:t>
            </a:r>
          </a:p>
        </p:txBody>
      </p:sp>
      <p:sp>
        <p:nvSpPr>
          <p:cNvPr id="10243" name="Rectangle 3">
            <a:extLst>
              <a:ext uri="{FF2B5EF4-FFF2-40B4-BE49-F238E27FC236}">
                <a16:creationId xmlns:a16="http://schemas.microsoft.com/office/drawing/2014/main" id="{0767E21C-738B-4F34-A51E-51BC93AA4320}"/>
              </a:ext>
            </a:extLst>
          </p:cNvPr>
          <p:cNvSpPr>
            <a:spLocks noGrp="1" noChangeArrowheads="1"/>
          </p:cNvSpPr>
          <p:nvPr>
            <p:ph type="body" idx="1"/>
          </p:nvPr>
        </p:nvSpPr>
        <p:spPr>
          <a:xfrm>
            <a:off x="419100" y="2438400"/>
            <a:ext cx="8267700" cy="609600"/>
          </a:xfrm>
        </p:spPr>
        <p:txBody>
          <a:bodyPr/>
          <a:lstStyle/>
          <a:p>
            <a:pPr algn="ctr" eaLnBrk="1" hangingPunct="1">
              <a:buFontTx/>
              <a:buNone/>
            </a:pPr>
            <a:r>
              <a:rPr lang="en-US" altLang="en-US" dirty="0">
                <a:latin typeface="Comic Sans MS" panose="030F0902030302020204" pitchFamily="66" charset="0"/>
                <a:cs typeface="Times New Roman" panose="02020603050405020304" pitchFamily="18" charset="0"/>
              </a:rPr>
              <a:t>George  S. </a:t>
            </a:r>
            <a:r>
              <a:rPr lang="en-US" altLang="en-US" dirty="0" err="1">
                <a:latin typeface="Comic Sans MS" panose="030F0902030302020204" pitchFamily="66" charset="0"/>
                <a:cs typeface="Times New Roman" panose="02020603050405020304" pitchFamily="18" charset="0"/>
              </a:rPr>
              <a:t>Fanourgakis</a:t>
            </a:r>
            <a:endParaRPr lang="en-US" altLang="en-US" dirty="0">
              <a:latin typeface="Comic Sans MS" panose="030F0902030302020204" pitchFamily="66" charset="0"/>
              <a:cs typeface="Times New Roman" panose="02020603050405020304" pitchFamily="18" charset="0"/>
            </a:endParaRPr>
          </a:p>
          <a:p>
            <a:pPr eaLnBrk="1" hangingPunct="1">
              <a:buFontTx/>
              <a:buNone/>
            </a:pPr>
            <a:endParaRPr lang="en-US" altLang="en-US" dirty="0">
              <a:latin typeface="Times New Roman" panose="02020603050405020304" pitchFamily="18" charset="0"/>
              <a:cs typeface="Times New Roman" panose="02020603050405020304" pitchFamily="18" charset="0"/>
            </a:endParaRPr>
          </a:p>
        </p:txBody>
      </p:sp>
      <p:sp>
        <p:nvSpPr>
          <p:cNvPr id="4101" name="TextBox 1">
            <a:extLst>
              <a:ext uri="{FF2B5EF4-FFF2-40B4-BE49-F238E27FC236}">
                <a16:creationId xmlns:a16="http://schemas.microsoft.com/office/drawing/2014/main" id="{B64B30A9-EBB7-4079-A886-DDC75D690D83}"/>
              </a:ext>
            </a:extLst>
          </p:cNvPr>
          <p:cNvSpPr txBox="1">
            <a:spLocks noChangeArrowheads="1"/>
          </p:cNvSpPr>
          <p:nvPr/>
        </p:nvSpPr>
        <p:spPr bwMode="auto">
          <a:xfrm>
            <a:off x="1219200" y="3957935"/>
            <a:ext cx="6835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dirty="0">
                <a:latin typeface="Comic Sans MS" panose="030F0902030302020204" pitchFamily="66" charset="0"/>
              </a:rPr>
              <a:t>Department of Chemistry, University of Crete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43"/>
                                        </p:tgtEl>
                                        <p:attrNameLst>
                                          <p:attrName>style.visibility</p:attrName>
                                        </p:attrNameLst>
                                      </p:cBhvr>
                                      <p:to>
                                        <p:strVal val="visible"/>
                                      </p:to>
                                    </p:set>
                                    <p:animEffect transition="in" filter="blinds(horizontal)">
                                      <p:cBhvr>
                                        <p:cTn id="10" dur="500"/>
                                        <p:tgtEl>
                                          <p:spTgt spid="10243"/>
                                        </p:tgtEl>
                                      </p:cBhvr>
                                    </p:animEffect>
                                  </p:childTnLst>
                                </p:cTn>
                              </p:par>
                              <p:par>
                                <p:cTn id="11" presetID="1" presetClass="entr" presetSubtype="0" fill="hold" grpId="1" nodeType="withEffect">
                                  <p:stCondLst>
                                    <p:cond delay="0"/>
                                  </p:stCondLst>
                                  <p:childTnLst>
                                    <p:set>
                                      <p:cBhvr>
                                        <p:cTn id="12" dur="1" fill="hold">
                                          <p:stCondLst>
                                            <p:cond delay="0"/>
                                          </p:stCondLst>
                                        </p:cTn>
                                        <p:tgtEl>
                                          <p:spTgt spid="10242"/>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02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2" grpId="1"/>
      <p:bldP spid="10243" grpId="0"/>
      <p:bldP spid="10243" grpId="1"/>
      <p:bldP spid="410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7B5907-23FF-40AC-BE79-24A51FAF5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718560"/>
            <a:ext cx="7772400" cy="3108960"/>
          </a:xfrm>
          <a:prstGeom prst="rect">
            <a:avLst/>
          </a:prstGeom>
        </p:spPr>
      </p:pic>
      <p:pic>
        <p:nvPicPr>
          <p:cNvPr id="9" name="Picture 8">
            <a:extLst>
              <a:ext uri="{FF2B5EF4-FFF2-40B4-BE49-F238E27FC236}">
                <a16:creationId xmlns:a16="http://schemas.microsoft.com/office/drawing/2014/main" id="{269132EF-19D3-4242-9B7C-E6F917402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9600"/>
            <a:ext cx="7772400" cy="3108960"/>
          </a:xfrm>
          <a:prstGeom prst="rect">
            <a:avLst/>
          </a:prstGeom>
        </p:spPr>
      </p:pic>
      <p:sp>
        <p:nvSpPr>
          <p:cNvPr id="10" name="TextBox 9">
            <a:extLst>
              <a:ext uri="{FF2B5EF4-FFF2-40B4-BE49-F238E27FC236}">
                <a16:creationId xmlns:a16="http://schemas.microsoft.com/office/drawing/2014/main" id="{86D0AAE4-4D4A-4E23-B267-C7FB28BA4223}"/>
              </a:ext>
            </a:extLst>
          </p:cNvPr>
          <p:cNvSpPr txBox="1"/>
          <p:nvPr/>
        </p:nvSpPr>
        <p:spPr>
          <a:xfrm>
            <a:off x="3148786" y="87868"/>
            <a:ext cx="3424335" cy="523220"/>
          </a:xfrm>
          <a:prstGeom prst="rect">
            <a:avLst/>
          </a:prstGeom>
          <a:noFill/>
        </p:spPr>
        <p:txBody>
          <a:bodyPr wrap="none" rtlCol="0">
            <a:spAutoFit/>
          </a:bodyPr>
          <a:lstStyle/>
          <a:p>
            <a:r>
              <a:rPr lang="en-US" sz="2800" dirty="0">
                <a:solidFill>
                  <a:srgbClr val="0070C0"/>
                </a:solidFill>
              </a:rPr>
              <a:t>Structural properties</a:t>
            </a:r>
          </a:p>
        </p:txBody>
      </p:sp>
    </p:spTree>
    <p:extLst>
      <p:ext uri="{BB962C8B-B14F-4D97-AF65-F5344CB8AC3E}">
        <p14:creationId xmlns:p14="http://schemas.microsoft.com/office/powerpoint/2010/main" val="121023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5FD71-B773-4438-A614-DBB8603C5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3749040"/>
            <a:ext cx="7772400" cy="3108960"/>
          </a:xfrm>
          <a:prstGeom prst="rect">
            <a:avLst/>
          </a:prstGeom>
        </p:spPr>
      </p:pic>
      <p:pic>
        <p:nvPicPr>
          <p:cNvPr id="5" name="Picture 4">
            <a:extLst>
              <a:ext uri="{FF2B5EF4-FFF2-40B4-BE49-F238E27FC236}">
                <a16:creationId xmlns:a16="http://schemas.microsoft.com/office/drawing/2014/main" id="{CFF05D93-423E-4DDA-9003-AA74393F1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640080"/>
            <a:ext cx="7772400" cy="3108960"/>
          </a:xfrm>
          <a:prstGeom prst="rect">
            <a:avLst/>
          </a:prstGeom>
        </p:spPr>
      </p:pic>
      <p:sp>
        <p:nvSpPr>
          <p:cNvPr id="6" name="TextBox 5">
            <a:extLst>
              <a:ext uri="{FF2B5EF4-FFF2-40B4-BE49-F238E27FC236}">
                <a16:creationId xmlns:a16="http://schemas.microsoft.com/office/drawing/2014/main" id="{514E82FA-B7A7-466E-A793-14F887F12857}"/>
              </a:ext>
            </a:extLst>
          </p:cNvPr>
          <p:cNvSpPr txBox="1"/>
          <p:nvPr/>
        </p:nvSpPr>
        <p:spPr>
          <a:xfrm>
            <a:off x="1828800" y="87868"/>
            <a:ext cx="6194324" cy="523220"/>
          </a:xfrm>
          <a:prstGeom prst="rect">
            <a:avLst/>
          </a:prstGeom>
          <a:noFill/>
        </p:spPr>
        <p:txBody>
          <a:bodyPr wrap="none" rtlCol="0">
            <a:spAutoFit/>
          </a:bodyPr>
          <a:lstStyle/>
          <a:p>
            <a:r>
              <a:rPr lang="en-US" sz="2800" dirty="0">
                <a:solidFill>
                  <a:srgbClr val="0070C0"/>
                </a:solidFill>
              </a:rPr>
              <a:t>Structural properties + building blocks</a:t>
            </a:r>
          </a:p>
        </p:txBody>
      </p:sp>
    </p:spTree>
    <p:extLst>
      <p:ext uri="{BB962C8B-B14F-4D97-AF65-F5344CB8AC3E}">
        <p14:creationId xmlns:p14="http://schemas.microsoft.com/office/powerpoint/2010/main" val="219059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5C150B-54AD-4E8E-B6ED-E5540B74B37C}"/>
              </a:ext>
            </a:extLst>
          </p:cNvPr>
          <p:cNvSpPr txBox="1"/>
          <p:nvPr/>
        </p:nvSpPr>
        <p:spPr>
          <a:xfrm>
            <a:off x="1828800" y="87868"/>
            <a:ext cx="5591595" cy="523220"/>
          </a:xfrm>
          <a:prstGeom prst="rect">
            <a:avLst/>
          </a:prstGeom>
          <a:noFill/>
        </p:spPr>
        <p:txBody>
          <a:bodyPr wrap="none" rtlCol="0">
            <a:spAutoFit/>
          </a:bodyPr>
          <a:lstStyle/>
          <a:p>
            <a:r>
              <a:rPr lang="en-US" sz="2800" dirty="0">
                <a:solidFill>
                  <a:srgbClr val="0070C0"/>
                </a:solidFill>
              </a:rPr>
              <a:t>Structural properties + atom types</a:t>
            </a:r>
          </a:p>
        </p:txBody>
      </p:sp>
      <p:pic>
        <p:nvPicPr>
          <p:cNvPr id="4" name="Picture 3">
            <a:extLst>
              <a:ext uri="{FF2B5EF4-FFF2-40B4-BE49-F238E27FC236}">
                <a16:creationId xmlns:a16="http://schemas.microsoft.com/office/drawing/2014/main" id="{7A96BD44-4DCA-43B4-B085-40E44FB3A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52115"/>
            <a:ext cx="4114800" cy="2743200"/>
          </a:xfrm>
          <a:prstGeom prst="rect">
            <a:avLst/>
          </a:prstGeom>
        </p:spPr>
      </p:pic>
      <p:pic>
        <p:nvPicPr>
          <p:cNvPr id="6" name="Picture 5">
            <a:extLst>
              <a:ext uri="{FF2B5EF4-FFF2-40B4-BE49-F238E27FC236}">
                <a16:creationId xmlns:a16="http://schemas.microsoft.com/office/drawing/2014/main" id="{61FE352E-79D6-4715-AD5D-2F97E9229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852115"/>
            <a:ext cx="4114800" cy="2743200"/>
          </a:xfrm>
          <a:prstGeom prst="rect">
            <a:avLst/>
          </a:prstGeom>
        </p:spPr>
      </p:pic>
      <p:pic>
        <p:nvPicPr>
          <p:cNvPr id="8" name="Picture 7">
            <a:extLst>
              <a:ext uri="{FF2B5EF4-FFF2-40B4-BE49-F238E27FC236}">
                <a16:creationId xmlns:a16="http://schemas.microsoft.com/office/drawing/2014/main" id="{DB3BE760-5F2D-4CB3-92FE-DE54584E84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962400"/>
            <a:ext cx="4114800" cy="2743200"/>
          </a:xfrm>
          <a:prstGeom prst="rect">
            <a:avLst/>
          </a:prstGeom>
        </p:spPr>
      </p:pic>
      <p:pic>
        <p:nvPicPr>
          <p:cNvPr id="10" name="Picture 9">
            <a:extLst>
              <a:ext uri="{FF2B5EF4-FFF2-40B4-BE49-F238E27FC236}">
                <a16:creationId xmlns:a16="http://schemas.microsoft.com/office/drawing/2014/main" id="{BC627AA4-1961-4F3D-819F-229F54FDF0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3962400"/>
            <a:ext cx="4114800" cy="2743200"/>
          </a:xfrm>
          <a:prstGeom prst="rect">
            <a:avLst/>
          </a:prstGeom>
        </p:spPr>
      </p:pic>
    </p:spTree>
    <p:extLst>
      <p:ext uri="{BB962C8B-B14F-4D97-AF65-F5344CB8AC3E}">
        <p14:creationId xmlns:p14="http://schemas.microsoft.com/office/powerpoint/2010/main" val="3036953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 Τίτλος">
            <a:extLst>
              <a:ext uri="{FF2B5EF4-FFF2-40B4-BE49-F238E27FC236}">
                <a16:creationId xmlns:a16="http://schemas.microsoft.com/office/drawing/2014/main" id="{D6B6A293-FA2B-4863-9F2B-F7D064F125BB}"/>
              </a:ext>
            </a:extLst>
          </p:cNvPr>
          <p:cNvSpPr txBox="1">
            <a:spLocks/>
          </p:cNvSpPr>
          <p:nvPr/>
        </p:nvSpPr>
        <p:spPr>
          <a:xfrm>
            <a:off x="1424136" y="1378488"/>
            <a:ext cx="6172200" cy="857250"/>
          </a:xfrm>
          <a:prstGeom prst="rect">
            <a:avLst/>
          </a:prstGeom>
        </p:spPr>
        <p:txBody>
          <a:bodyPr>
            <a:normAutofit/>
          </a:bodyPr>
          <a:lstStyle/>
          <a:p>
            <a:pPr algn="ctr">
              <a:spcBef>
                <a:spcPct val="0"/>
              </a:spcBef>
              <a:defRPr/>
            </a:pPr>
            <a:endParaRPr lang="en-US" sz="2100" b="1" dirty="0">
              <a:solidFill>
                <a:srgbClr val="002060"/>
              </a:solidFill>
              <a:latin typeface="+mj-lt"/>
              <a:ea typeface="+mj-ea"/>
              <a:cs typeface="+mj-cs"/>
            </a:endParaRPr>
          </a:p>
        </p:txBody>
      </p:sp>
      <p:pic>
        <p:nvPicPr>
          <p:cNvPr id="9" name="Picture 3">
            <a:extLst>
              <a:ext uri="{FF2B5EF4-FFF2-40B4-BE49-F238E27FC236}">
                <a16:creationId xmlns:a16="http://schemas.microsoft.com/office/drawing/2014/main" id="{7C390858-5494-4B5A-85C7-2858BAC8A8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534883"/>
            <a:ext cx="6862763" cy="6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ustomShape 2">
            <a:extLst>
              <a:ext uri="{FF2B5EF4-FFF2-40B4-BE49-F238E27FC236}">
                <a16:creationId xmlns:a16="http://schemas.microsoft.com/office/drawing/2014/main" id="{6517C9B2-98E7-4DE8-B480-7FC886C43E27}"/>
              </a:ext>
            </a:extLst>
          </p:cNvPr>
          <p:cNvSpPr/>
          <p:nvPr/>
        </p:nvSpPr>
        <p:spPr>
          <a:xfrm>
            <a:off x="767166" y="2006059"/>
            <a:ext cx="7985502" cy="2214343"/>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214313" indent="-214313">
              <a:buFont typeface="Arial" panose="020B0604020202020204" pitchFamily="34" charset="0"/>
              <a:buChar char="•"/>
            </a:pPr>
            <a:r>
              <a:rPr lang="en-US" spc="-1" dirty="0">
                <a:solidFill>
                  <a:srgbClr val="000000"/>
                </a:solidFill>
                <a:uFill>
                  <a:solidFill>
                    <a:srgbClr val="FFFFFF"/>
                  </a:solidFill>
                </a:uFill>
                <a:ea typeface="DejaVu Sans"/>
              </a:rPr>
              <a:t>For very low pressures (1 bar) adsorption is mainly determined by the interactions of CH4 with the MOFs’ atoms. The fact that for all descriptors the R2, MAE, RMSE do not vary smoothly with the size of the training set, indicates that critical descriptors (e.g. positions of atoms) are missing.</a:t>
            </a:r>
            <a:endParaRPr lang="en-US" spc="-1" dirty="0">
              <a:solidFill>
                <a:srgbClr val="000000"/>
              </a:solidFill>
              <a:uFill>
                <a:solidFill>
                  <a:srgbClr val="FFFFFF"/>
                </a:solidFill>
              </a:uFill>
            </a:endParaRPr>
          </a:p>
          <a:p>
            <a:pPr marL="214313" indent="-214313">
              <a:buFont typeface="Arial" panose="020B0604020202020204" pitchFamily="34" charset="0"/>
              <a:buChar char="•"/>
            </a:pPr>
            <a:r>
              <a:rPr lang="en-US" spc="-1" dirty="0">
                <a:solidFill>
                  <a:srgbClr val="000000"/>
                </a:solidFill>
                <a:uFill>
                  <a:solidFill>
                    <a:srgbClr val="FFFFFF"/>
                  </a:solidFill>
                </a:uFill>
              </a:rPr>
              <a:t>A large number of MOFs is needed during the training</a:t>
            </a:r>
          </a:p>
          <a:p>
            <a:pPr marL="214313" indent="-214313">
              <a:buFont typeface="Arial" panose="020B0604020202020204" pitchFamily="34" charset="0"/>
              <a:buChar char="•"/>
            </a:pPr>
            <a:r>
              <a:rPr lang="en-US" spc="-1" dirty="0">
                <a:solidFill>
                  <a:srgbClr val="000000"/>
                </a:solidFill>
                <a:uFill>
                  <a:solidFill>
                    <a:srgbClr val="FFFFFF"/>
                  </a:solidFill>
                </a:uFill>
              </a:rPr>
              <a:t>Only few metals were included.</a:t>
            </a:r>
          </a:p>
          <a:p>
            <a:pPr marL="214313" indent="-214313">
              <a:buFont typeface="Arial" panose="020B0604020202020204" pitchFamily="34" charset="0"/>
              <a:buChar char="•"/>
            </a:pPr>
            <a:r>
              <a:rPr lang="en-US" spc="-1" dirty="0">
                <a:solidFill>
                  <a:srgbClr val="000000"/>
                </a:solidFill>
                <a:uFill>
                  <a:solidFill>
                    <a:srgbClr val="FFFFFF"/>
                  </a:solidFill>
                </a:uFill>
              </a:rPr>
              <a:t>The </a:t>
            </a:r>
            <a:r>
              <a:rPr lang="en-US" spc="-1" dirty="0" err="1">
                <a:solidFill>
                  <a:srgbClr val="000000"/>
                </a:solidFill>
                <a:uFill>
                  <a:solidFill>
                    <a:srgbClr val="FFFFFF"/>
                  </a:solidFill>
                </a:uFill>
              </a:rPr>
              <a:t>hmof</a:t>
            </a:r>
            <a:r>
              <a:rPr lang="en-US" spc="-1" dirty="0">
                <a:solidFill>
                  <a:srgbClr val="000000"/>
                </a:solidFill>
                <a:uFill>
                  <a:solidFill>
                    <a:srgbClr val="FFFFFF"/>
                  </a:solidFill>
                </a:uFill>
              </a:rPr>
              <a:t> database (</a:t>
            </a:r>
            <a:r>
              <a:rPr lang="en-US" spc="-1" dirty="0" err="1">
                <a:solidFill>
                  <a:srgbClr val="000000"/>
                </a:solidFill>
                <a:uFill>
                  <a:solidFill>
                    <a:srgbClr val="FFFFFF"/>
                  </a:solidFill>
                </a:uFill>
              </a:rPr>
              <a:t>Snurr</a:t>
            </a:r>
            <a:r>
              <a:rPr lang="en-US" spc="-1" dirty="0">
                <a:solidFill>
                  <a:srgbClr val="000000"/>
                </a:solidFill>
                <a:uFill>
                  <a:solidFill>
                    <a:srgbClr val="FFFFFF"/>
                  </a:solidFill>
                </a:uFill>
              </a:rPr>
              <a:t> group ~137,000 MOFs) has several inaccurate values  for several  MOFs (tenths, hundreds, thousands???). More accurate calculations are needed. </a:t>
            </a:r>
          </a:p>
          <a:p>
            <a:endParaRPr lang="en-US" spc="-1" dirty="0">
              <a:solidFill>
                <a:srgbClr val="000000"/>
              </a:solidFill>
              <a:uFill>
                <a:solidFill>
                  <a:srgbClr val="FFFFFF"/>
                </a:solidFill>
              </a:uFill>
            </a:endParaRPr>
          </a:p>
          <a:p>
            <a:endParaRPr lang="en-US" spc="-1" dirty="0">
              <a:solidFill>
                <a:srgbClr val="000000"/>
              </a:solidFill>
              <a:uFill>
                <a:solidFill>
                  <a:srgbClr val="FFFFFF"/>
                </a:solidFill>
              </a:uFill>
            </a:endParaRPr>
          </a:p>
          <a:p>
            <a:endParaRPr lang="en-US" spc="-1" dirty="0">
              <a:solidFill>
                <a:srgbClr val="000000"/>
              </a:solidFill>
              <a:uFill>
                <a:solidFill>
                  <a:srgbClr val="FFFFFF"/>
                </a:solidFill>
              </a:uFill>
            </a:endParaRPr>
          </a:p>
          <a:p>
            <a:endParaRPr lang="en-US" spc="-1" dirty="0">
              <a:solidFill>
                <a:srgbClr val="000000"/>
              </a:solidFill>
              <a:uFill>
                <a:solidFill>
                  <a:srgbClr val="FFFFFF"/>
                </a:solidFill>
              </a:uFill>
            </a:endParaRPr>
          </a:p>
          <a:p>
            <a:endParaRPr lang="en-US" spc="-1" dirty="0">
              <a:solidFill>
                <a:srgbClr val="000000"/>
              </a:solidFill>
              <a:uFill>
                <a:solidFill>
                  <a:srgbClr val="FFFFFF"/>
                </a:solidFill>
              </a:uFill>
            </a:endParaRPr>
          </a:p>
        </p:txBody>
      </p:sp>
      <p:sp>
        <p:nvSpPr>
          <p:cNvPr id="11" name="TextBox 10">
            <a:extLst>
              <a:ext uri="{FF2B5EF4-FFF2-40B4-BE49-F238E27FC236}">
                <a16:creationId xmlns:a16="http://schemas.microsoft.com/office/drawing/2014/main" id="{B98318B8-37F2-4BCB-A441-C6FC6ECA7FC7}"/>
              </a:ext>
            </a:extLst>
          </p:cNvPr>
          <p:cNvSpPr txBox="1"/>
          <p:nvPr/>
        </p:nvSpPr>
        <p:spPr>
          <a:xfrm>
            <a:off x="464950" y="4573481"/>
            <a:ext cx="8376834" cy="1384995"/>
          </a:xfrm>
          <a:prstGeom prst="rect">
            <a:avLst/>
          </a:prstGeom>
          <a:noFill/>
        </p:spPr>
        <p:txBody>
          <a:bodyPr wrap="square" rtlCol="0">
            <a:spAutoFit/>
          </a:bodyPr>
          <a:lstStyle/>
          <a:p>
            <a:pPr marL="342900" indent="-342900">
              <a:buFont typeface="Arial" panose="020B0604020202020204" pitchFamily="34" charset="0"/>
              <a:buChar char="•"/>
            </a:pPr>
            <a:r>
              <a:rPr lang="en-US" sz="2100" dirty="0">
                <a:solidFill>
                  <a:srgbClr val="00B050"/>
                </a:solidFill>
              </a:rPr>
              <a:t>A more general approach is needed that could be applied in any </a:t>
            </a:r>
            <a:r>
              <a:rPr lang="en-US" sz="2100" dirty="0" err="1">
                <a:solidFill>
                  <a:srgbClr val="00B050"/>
                </a:solidFill>
              </a:rPr>
              <a:t>nanoporous</a:t>
            </a:r>
            <a:r>
              <a:rPr lang="en-US" sz="2100" dirty="0">
                <a:solidFill>
                  <a:srgbClr val="00B050"/>
                </a:solidFill>
              </a:rPr>
              <a:t> material</a:t>
            </a:r>
          </a:p>
          <a:p>
            <a:pPr marL="342900" indent="-342900">
              <a:buFont typeface="Arial" panose="020B0604020202020204" pitchFamily="34" charset="0"/>
              <a:buChar char="•"/>
            </a:pPr>
            <a:r>
              <a:rPr lang="en-US" sz="2100" dirty="0">
                <a:solidFill>
                  <a:srgbClr val="00B050"/>
                </a:solidFill>
              </a:rPr>
              <a:t>The chemical composition should be taken into account more accurately</a:t>
            </a:r>
          </a:p>
        </p:txBody>
      </p:sp>
      <p:sp>
        <p:nvSpPr>
          <p:cNvPr id="2" name="TextBox 1">
            <a:extLst>
              <a:ext uri="{FF2B5EF4-FFF2-40B4-BE49-F238E27FC236}">
                <a16:creationId xmlns:a16="http://schemas.microsoft.com/office/drawing/2014/main" id="{4A5564FA-42CE-48B0-9AA3-0D3F8ABF8310}"/>
              </a:ext>
            </a:extLst>
          </p:cNvPr>
          <p:cNvSpPr txBox="1"/>
          <p:nvPr/>
        </p:nvSpPr>
        <p:spPr>
          <a:xfrm>
            <a:off x="1089274" y="877669"/>
            <a:ext cx="6835526" cy="523220"/>
          </a:xfrm>
          <a:prstGeom prst="rect">
            <a:avLst/>
          </a:prstGeom>
          <a:noFill/>
        </p:spPr>
        <p:txBody>
          <a:bodyPr wrap="none" rtlCol="0">
            <a:spAutoFit/>
          </a:bodyPr>
          <a:lstStyle/>
          <a:p>
            <a:r>
              <a:rPr lang="en-US" sz="2800" b="1" dirty="0">
                <a:solidFill>
                  <a:srgbClr val="002060"/>
                </a:solidFill>
              </a:rPr>
              <a:t>Problems and Limitations encountered</a:t>
            </a:r>
          </a:p>
        </p:txBody>
      </p:sp>
    </p:spTree>
    <p:extLst>
      <p:ext uri="{BB962C8B-B14F-4D97-AF65-F5344CB8AC3E}">
        <p14:creationId xmlns:p14="http://schemas.microsoft.com/office/powerpoint/2010/main" val="79160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2">
            <a:extLst>
              <a:ext uri="{FF2B5EF4-FFF2-40B4-BE49-F238E27FC236}">
                <a16:creationId xmlns:a16="http://schemas.microsoft.com/office/drawing/2014/main" id="{AA28101D-25B2-419C-B2F5-59571DA4BDB4}"/>
              </a:ext>
            </a:extLst>
          </p:cNvPr>
          <p:cNvSpPr/>
          <p:nvPr/>
        </p:nvSpPr>
        <p:spPr>
          <a:xfrm>
            <a:off x="870467" y="1524000"/>
            <a:ext cx="7670029" cy="850745"/>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marL="245">
              <a:buClr>
                <a:srgbClr val="000000"/>
              </a:buClr>
              <a:buSzPct val="45000"/>
            </a:pPr>
            <a:r>
              <a:rPr lang="en-US" sz="2000" spc="-1" dirty="0">
                <a:solidFill>
                  <a:srgbClr val="000000"/>
                </a:solidFill>
                <a:uFill>
                  <a:solidFill>
                    <a:srgbClr val="FFFFFF"/>
                  </a:solidFill>
                </a:uFill>
              </a:rPr>
              <a:t>Descriptors used so far are </a:t>
            </a:r>
            <a:r>
              <a:rPr lang="en-US" sz="2000" u="sng" spc="-1" dirty="0">
                <a:solidFill>
                  <a:srgbClr val="000000"/>
                </a:solidFill>
                <a:uFill>
                  <a:solidFill>
                    <a:srgbClr val="FFFFFF"/>
                  </a:solidFill>
                </a:uFill>
              </a:rPr>
              <a:t>physical observables </a:t>
            </a:r>
            <a:r>
              <a:rPr lang="en-US" sz="2000" spc="-1" dirty="0">
                <a:solidFill>
                  <a:srgbClr val="000000"/>
                </a:solidFill>
                <a:uFill>
                  <a:solidFill>
                    <a:srgbClr val="FFFFFF"/>
                  </a:solidFill>
                </a:uFill>
              </a:rPr>
              <a:t>and/or have a clear physical meaning.</a:t>
            </a:r>
          </a:p>
          <a:p>
            <a:pPr marL="245">
              <a:buClr>
                <a:srgbClr val="000000"/>
              </a:buClr>
              <a:buSzPct val="45000"/>
            </a:pPr>
            <a:r>
              <a:rPr lang="en-US" sz="2000" spc="-1" dirty="0">
                <a:solidFill>
                  <a:schemeClr val="accent4"/>
                </a:solidFill>
                <a:uFill>
                  <a:solidFill>
                    <a:srgbClr val="FFFFFF"/>
                  </a:solidFill>
                </a:uFill>
              </a:rPr>
              <a:t>However, this does not guarantee accuracy in the ML predictions</a:t>
            </a:r>
          </a:p>
        </p:txBody>
      </p:sp>
      <p:sp>
        <p:nvSpPr>
          <p:cNvPr id="11" name="CustomShape 3">
            <a:extLst>
              <a:ext uri="{FF2B5EF4-FFF2-40B4-BE49-F238E27FC236}">
                <a16:creationId xmlns:a16="http://schemas.microsoft.com/office/drawing/2014/main" id="{23A22912-7546-4698-B7C3-636EE9C6C61E}"/>
              </a:ext>
            </a:extLst>
          </p:cNvPr>
          <p:cNvSpPr/>
          <p:nvPr/>
        </p:nvSpPr>
        <p:spPr>
          <a:xfrm>
            <a:off x="801109" y="2814812"/>
            <a:ext cx="7670029" cy="995188"/>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pPr algn="ctr"/>
            <a:r>
              <a:rPr lang="en-US" sz="2100" b="1" spc="-1" dirty="0">
                <a:solidFill>
                  <a:srgbClr val="00B050"/>
                </a:solidFill>
                <a:uFill>
                  <a:solidFill>
                    <a:srgbClr val="FFFFFF"/>
                  </a:solidFill>
                </a:uFill>
              </a:rPr>
              <a:t>Create a unique fingerprint for each crystal based on the PES</a:t>
            </a:r>
            <a:endParaRPr lang="en-US" sz="2100" spc="-1" dirty="0">
              <a:solidFill>
                <a:srgbClr val="00B050"/>
              </a:solidFill>
              <a:uFill>
                <a:solidFill>
                  <a:srgbClr val="FFFFFF"/>
                </a:solidFill>
              </a:uFill>
            </a:endParaRPr>
          </a:p>
          <a:p>
            <a:r>
              <a:rPr lang="en-US" sz="2000" spc="-1" dirty="0">
                <a:solidFill>
                  <a:srgbClr val="000000"/>
                </a:solidFill>
                <a:uFill>
                  <a:solidFill>
                    <a:srgbClr val="FFFFFF"/>
                  </a:solidFill>
                </a:uFill>
              </a:rPr>
              <a:t>For example consider various particles (therefore different σ, ε) and compute the LJ energy of each one with the MOF for all positions. </a:t>
            </a:r>
          </a:p>
        </p:txBody>
      </p:sp>
      <p:grpSp>
        <p:nvGrpSpPr>
          <p:cNvPr id="12" name="Group 11">
            <a:extLst>
              <a:ext uri="{FF2B5EF4-FFF2-40B4-BE49-F238E27FC236}">
                <a16:creationId xmlns:a16="http://schemas.microsoft.com/office/drawing/2014/main" id="{0B228847-0C83-45D6-8B12-0EC5844969A7}"/>
              </a:ext>
            </a:extLst>
          </p:cNvPr>
          <p:cNvGrpSpPr/>
          <p:nvPr/>
        </p:nvGrpSpPr>
        <p:grpSpPr>
          <a:xfrm>
            <a:off x="1447800" y="4191000"/>
            <a:ext cx="3663931" cy="822960"/>
            <a:chOff x="4380682" y="3734198"/>
            <a:chExt cx="4885241" cy="1097280"/>
          </a:xfrm>
        </p:grpSpPr>
        <p:sp>
          <p:nvSpPr>
            <p:cNvPr id="13" name="Oval 12">
              <a:extLst>
                <a:ext uri="{FF2B5EF4-FFF2-40B4-BE49-F238E27FC236}">
                  <a16:creationId xmlns:a16="http://schemas.microsoft.com/office/drawing/2014/main" id="{BBBCD715-A209-46C1-902A-16C43D864289}"/>
                </a:ext>
              </a:extLst>
            </p:cNvPr>
            <p:cNvSpPr>
              <a:spLocks/>
            </p:cNvSpPr>
            <p:nvPr/>
          </p:nvSpPr>
          <p:spPr>
            <a:xfrm>
              <a:off x="4380682" y="412388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A4DE12D-3F81-4B26-9552-1D3EC817591D}"/>
                </a:ext>
              </a:extLst>
            </p:cNvPr>
            <p:cNvSpPr/>
            <p:nvPr/>
          </p:nvSpPr>
          <p:spPr>
            <a:xfrm>
              <a:off x="5135213" y="3929908"/>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9412821-010B-4C4A-9971-F6AE67BA25A4}"/>
                </a:ext>
              </a:extLst>
            </p:cNvPr>
            <p:cNvSpPr>
              <a:spLocks noChangeAspect="1"/>
            </p:cNvSpPr>
            <p:nvPr/>
          </p:nvSpPr>
          <p:spPr>
            <a:xfrm>
              <a:off x="6535325" y="388762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2EB8F13-5D2A-4C67-977F-CB6392D0453D}"/>
                </a:ext>
              </a:extLst>
            </p:cNvPr>
            <p:cNvSpPr/>
            <p:nvPr/>
          </p:nvSpPr>
          <p:spPr>
            <a:xfrm>
              <a:off x="8168643" y="3734198"/>
              <a:ext cx="1097280" cy="1097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27FA7BA-797A-4C7D-9676-B2A27F8A30B3}"/>
                  </a:ext>
                </a:extLst>
              </p:cNvPr>
              <p:cNvSpPr txBox="1">
                <a:spLocks noChangeAspect="1"/>
              </p:cNvSpPr>
              <p:nvPr/>
            </p:nvSpPr>
            <p:spPr>
              <a:xfrm>
                <a:off x="3699763" y="5347565"/>
                <a:ext cx="1621791"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𝑓</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𝑖</m:t>
                              </m:r>
                            </m:sub>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l-GR" i="1">
                                      <a:latin typeface="Cambria Math" panose="02040503050406030204" pitchFamily="18" charset="0"/>
                                    </a:rPr>
                                    <m:t>𝛽</m:t>
                                  </m:r>
                                  <m:r>
                                    <a:rPr lang="en-US" i="1">
                                      <a:latin typeface="Cambria Math" panose="02040503050406030204" pitchFamily="18" charset="0"/>
                                    </a:rPr>
                                    <m:t>𝐸𝑖</m:t>
                                  </m:r>
                                </m:sup>
                              </m:sSup>
                            </m:e>
                          </m:nary>
                        </m:e>
                        <m:sup>
                          <m:r>
                            <a:rPr lang="en-US" i="1">
                              <a:latin typeface="Cambria Math" panose="02040503050406030204" pitchFamily="18" charset="0"/>
                            </a:rPr>
                            <m:t> </m:t>
                          </m:r>
                        </m:sup>
                      </m:sSup>
                    </m:oMath>
                  </m:oMathPara>
                </a14:m>
                <a:endParaRPr lang="en-US" dirty="0"/>
              </a:p>
            </p:txBody>
          </p:sp>
        </mc:Choice>
        <mc:Fallback xmlns="">
          <p:sp>
            <p:nvSpPr>
              <p:cNvPr id="17" name="TextBox 16">
                <a:extLst>
                  <a:ext uri="{FF2B5EF4-FFF2-40B4-BE49-F238E27FC236}">
                    <a16:creationId xmlns:a16="http://schemas.microsoft.com/office/drawing/2014/main" id="{127FA7BA-797A-4C7D-9676-B2A27F8A30B3}"/>
                  </a:ext>
                </a:extLst>
              </p:cNvPr>
              <p:cNvSpPr txBox="1">
                <a:spLocks noRot="1" noChangeAspect="1" noMove="1" noResize="1" noEditPoints="1" noAdjustHandles="1" noChangeArrowheads="1" noChangeShapeType="1" noTextEdit="1"/>
              </p:cNvSpPr>
              <p:nvPr/>
            </p:nvSpPr>
            <p:spPr>
              <a:xfrm>
                <a:off x="3699763" y="5347565"/>
                <a:ext cx="1621791" cy="672235"/>
              </a:xfrm>
              <a:prstGeom prst="rect">
                <a:avLst/>
              </a:prstGeom>
              <a:blipFill>
                <a:blip r:embed="rId2"/>
                <a:stretch>
                  <a:fillRect/>
                </a:stretch>
              </a:blipFill>
            </p:spPr>
            <p:txBody>
              <a:bodyPr/>
              <a:lstStyle/>
              <a:p>
                <a:r>
                  <a:rPr lang="en-US">
                    <a:noFill/>
                  </a:rPr>
                  <a:t> </a:t>
                </a:r>
              </a:p>
            </p:txBody>
          </p:sp>
        </mc:Fallback>
      </mc:AlternateContent>
      <p:sp>
        <p:nvSpPr>
          <p:cNvPr id="18" name="CustomShape 5">
            <a:extLst>
              <a:ext uri="{FF2B5EF4-FFF2-40B4-BE49-F238E27FC236}">
                <a16:creationId xmlns:a16="http://schemas.microsoft.com/office/drawing/2014/main" id="{3C27D85C-5A31-47B8-A4FC-A0F97A573910}"/>
              </a:ext>
            </a:extLst>
          </p:cNvPr>
          <p:cNvSpPr/>
          <p:nvPr/>
        </p:nvSpPr>
        <p:spPr>
          <a:xfrm>
            <a:off x="1098136" y="5911795"/>
            <a:ext cx="7352315" cy="946205"/>
          </a:xfrm>
          <a:prstGeom prst="rect">
            <a:avLst/>
          </a:prstGeom>
          <a:noFill/>
          <a:ln>
            <a:noFill/>
          </a:ln>
        </p:spPr>
        <p:style>
          <a:lnRef idx="0">
            <a:scrgbClr r="0" g="0" b="0"/>
          </a:lnRef>
          <a:fillRef idx="0">
            <a:scrgbClr r="0" g="0" b="0"/>
          </a:fillRef>
          <a:effectRef idx="0">
            <a:scrgbClr r="0" g="0" b="0"/>
          </a:effectRef>
          <a:fontRef idx="minor"/>
        </p:style>
        <p:txBody>
          <a:bodyPr lIns="61235" tIns="30617" rIns="61235" bIns="30617"/>
          <a:lstStyle/>
          <a:p>
            <a:r>
              <a:rPr lang="en-US" sz="1500" spc="-1" dirty="0">
                <a:solidFill>
                  <a:srgbClr val="000000"/>
                </a:solidFill>
                <a:uFill>
                  <a:solidFill>
                    <a:srgbClr val="FFFFFF"/>
                  </a:solidFill>
                </a:uFill>
                <a:latin typeface="Arial"/>
              </a:rPr>
              <a:t>For each of the N possible positions of the particle inside the MOF. </a:t>
            </a:r>
          </a:p>
          <a:p>
            <a:pPr marL="146966" indent="-146722">
              <a:buClr>
                <a:srgbClr val="000000"/>
              </a:buClr>
              <a:buSzPct val="45000"/>
              <a:buFont typeface="Wingdings" charset="2"/>
              <a:buChar char=""/>
            </a:pPr>
            <a:r>
              <a:rPr lang="en-US" sz="1500" spc="-1" dirty="0">
                <a:solidFill>
                  <a:srgbClr val="000000"/>
                </a:solidFill>
                <a:uFill>
                  <a:solidFill>
                    <a:srgbClr val="FFFFFF"/>
                  </a:solidFill>
                </a:uFill>
                <a:latin typeface="Arial"/>
              </a:rPr>
              <a:t>No MOF ==&gt; </a:t>
            </a:r>
            <a:r>
              <a:rPr lang="en-US" sz="1500" spc="-1" dirty="0" err="1">
                <a:solidFill>
                  <a:srgbClr val="000000"/>
                </a:solidFill>
                <a:uFill>
                  <a:solidFill>
                    <a:srgbClr val="FFFFFF"/>
                  </a:solidFill>
                </a:uFill>
                <a:latin typeface="Arial"/>
              </a:rPr>
              <a:t>E</a:t>
            </a:r>
            <a:r>
              <a:rPr lang="en-US" sz="1500" spc="-1" baseline="-33000" dirty="0" err="1">
                <a:solidFill>
                  <a:srgbClr val="000000"/>
                </a:solidFill>
                <a:uFill>
                  <a:solidFill>
                    <a:srgbClr val="FFFFFF"/>
                  </a:solidFill>
                </a:uFill>
                <a:latin typeface="Arial"/>
              </a:rPr>
              <a:t>i</a:t>
            </a:r>
            <a:r>
              <a:rPr lang="en-US" sz="1500" spc="-1" dirty="0">
                <a:solidFill>
                  <a:srgbClr val="000000"/>
                </a:solidFill>
                <a:uFill>
                  <a:solidFill>
                    <a:srgbClr val="FFFFFF"/>
                  </a:solidFill>
                </a:uFill>
                <a:latin typeface="Arial"/>
              </a:rPr>
              <a:t>=0 ==&gt; A=1</a:t>
            </a:r>
          </a:p>
          <a:p>
            <a:pPr marL="146966" indent="-146722">
              <a:buClr>
                <a:srgbClr val="000000"/>
              </a:buClr>
              <a:buSzPct val="45000"/>
              <a:buFont typeface="Wingdings" charset="2"/>
              <a:buChar char=""/>
            </a:pPr>
            <a:r>
              <a:rPr lang="en-US" sz="1500" spc="-1" dirty="0">
                <a:solidFill>
                  <a:srgbClr val="000000"/>
                </a:solidFill>
                <a:uFill>
                  <a:solidFill>
                    <a:srgbClr val="FFFFFF"/>
                  </a:solidFill>
                </a:uFill>
                <a:latin typeface="Arial"/>
              </a:rPr>
              <a:t>No free space inside the MOF ==&gt; </a:t>
            </a:r>
            <a:r>
              <a:rPr lang="en-US" sz="1500" spc="-1" dirty="0" err="1">
                <a:solidFill>
                  <a:srgbClr val="000000"/>
                </a:solidFill>
                <a:uFill>
                  <a:solidFill>
                    <a:srgbClr val="FFFFFF"/>
                  </a:solidFill>
                </a:uFill>
                <a:latin typeface="Arial"/>
              </a:rPr>
              <a:t>E</a:t>
            </a:r>
            <a:r>
              <a:rPr lang="en-US" sz="1500" spc="-1" baseline="-33000" dirty="0" err="1">
                <a:solidFill>
                  <a:srgbClr val="000000"/>
                </a:solidFill>
                <a:uFill>
                  <a:solidFill>
                    <a:srgbClr val="FFFFFF"/>
                  </a:solidFill>
                </a:uFill>
                <a:latin typeface="Arial"/>
              </a:rPr>
              <a:t>i</a:t>
            </a:r>
            <a:r>
              <a:rPr lang="en-US" sz="1500" spc="-1" dirty="0">
                <a:solidFill>
                  <a:srgbClr val="000000"/>
                </a:solidFill>
                <a:uFill>
                  <a:solidFill>
                    <a:srgbClr val="FFFFFF"/>
                  </a:solidFill>
                </a:uFill>
                <a:latin typeface="Arial"/>
              </a:rPr>
              <a:t>=Infinity==&gt; A=0 </a:t>
            </a:r>
          </a:p>
        </p:txBody>
      </p:sp>
      <p:grpSp>
        <p:nvGrpSpPr>
          <p:cNvPr id="21" name="Group 20">
            <a:extLst>
              <a:ext uri="{FF2B5EF4-FFF2-40B4-BE49-F238E27FC236}">
                <a16:creationId xmlns:a16="http://schemas.microsoft.com/office/drawing/2014/main" id="{DD603788-4D85-49A2-A3E0-E2CA87DA4EC8}"/>
              </a:ext>
            </a:extLst>
          </p:cNvPr>
          <p:cNvGrpSpPr/>
          <p:nvPr/>
        </p:nvGrpSpPr>
        <p:grpSpPr>
          <a:xfrm>
            <a:off x="1143000" y="457200"/>
            <a:ext cx="6862763" cy="674917"/>
            <a:chOff x="1143000" y="457200"/>
            <a:chExt cx="6862763" cy="674917"/>
          </a:xfrm>
        </p:grpSpPr>
        <p:sp>
          <p:nvSpPr>
            <p:cNvPr id="19" name="TextBox 18">
              <a:extLst>
                <a:ext uri="{FF2B5EF4-FFF2-40B4-BE49-F238E27FC236}">
                  <a16:creationId xmlns:a16="http://schemas.microsoft.com/office/drawing/2014/main" id="{FE52165E-E36B-4CA6-A837-D80EB54C0362}"/>
                </a:ext>
              </a:extLst>
            </p:cNvPr>
            <p:cNvSpPr txBox="1"/>
            <p:nvPr/>
          </p:nvSpPr>
          <p:spPr>
            <a:xfrm>
              <a:off x="2516020" y="457200"/>
              <a:ext cx="4102405" cy="584775"/>
            </a:xfrm>
            <a:prstGeom prst="rect">
              <a:avLst/>
            </a:prstGeom>
            <a:noFill/>
          </p:spPr>
          <p:txBody>
            <a:bodyPr wrap="none" rtlCol="0">
              <a:spAutoFit/>
            </a:bodyPr>
            <a:lstStyle/>
            <a:p>
              <a:r>
                <a:rPr lang="en-US" sz="3200" dirty="0">
                  <a:solidFill>
                    <a:srgbClr val="0070C0"/>
                  </a:solidFill>
                </a:rPr>
                <a:t>Additional descriptors</a:t>
              </a:r>
            </a:p>
          </p:txBody>
        </p:sp>
        <p:pic>
          <p:nvPicPr>
            <p:cNvPr id="20" name="Picture 3">
              <a:extLst>
                <a:ext uri="{FF2B5EF4-FFF2-40B4-BE49-F238E27FC236}">
                  <a16:creationId xmlns:a16="http://schemas.microsoft.com/office/drawing/2014/main" id="{973ADB70-E643-440E-8150-4B94C3BBE7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066800"/>
              <a:ext cx="6862763" cy="6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EADA803-6F58-40FE-A766-43D7241C1D2A}"/>
                  </a:ext>
                </a:extLst>
              </p:cNvPr>
              <p:cNvSpPr txBox="1"/>
              <p:nvPr/>
            </p:nvSpPr>
            <p:spPr>
              <a:xfrm>
                <a:off x="6074534" y="4267200"/>
                <a:ext cx="2383666" cy="5253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𝐿𝐽</m:t>
                          </m:r>
                        </m:sub>
                      </m:sSub>
                      <m:r>
                        <a:rPr lang="en-US" b="0" i="1" smtClean="0">
                          <a:latin typeface="Cambria Math" panose="02040503050406030204" pitchFamily="18" charset="0"/>
                        </a:rPr>
                        <m:t>=4</m:t>
                      </m:r>
                      <m:r>
                        <a:rPr lang="el-GR" b="0" i="1" smtClean="0">
                          <a:latin typeface="Cambria Math" panose="02040503050406030204" pitchFamily="18" charset="0"/>
                        </a:rPr>
                        <m:t>𝜀</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l-GR" b="0" i="1" smtClean="0">
                                      <a:latin typeface="Cambria Math" panose="02040503050406030204" pitchFamily="18" charset="0"/>
                                    </a:rPr>
                                  </m:ctrlPr>
                                </m:fPr>
                                <m:num>
                                  <m:r>
                                    <a:rPr lang="el-GR" b="0" i="1" smtClean="0">
                                      <a:latin typeface="Cambria Math" panose="02040503050406030204" pitchFamily="18" charset="0"/>
                                    </a:rPr>
                                    <m:t>𝜎</m:t>
                                  </m:r>
                                </m:num>
                                <m:den>
                                  <m:r>
                                    <a:rPr lang="en-US" b="0" i="1" smtClean="0">
                                      <a:latin typeface="Cambria Math" panose="02040503050406030204" pitchFamily="18" charset="0"/>
                                    </a:rPr>
                                    <m:t>𝑟</m:t>
                                  </m:r>
                                </m:den>
                              </m:f>
                            </m:e>
                          </m:d>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l-GR" b="0" i="1" smtClean="0">
                                      <a:latin typeface="Cambria Math" panose="02040503050406030204" pitchFamily="18" charset="0"/>
                                    </a:rPr>
                                  </m:ctrlPr>
                                </m:fPr>
                                <m:num>
                                  <m:r>
                                    <a:rPr lang="el-GR" b="0" i="1" smtClean="0">
                                      <a:latin typeface="Cambria Math" panose="02040503050406030204" pitchFamily="18" charset="0"/>
                                    </a:rPr>
                                    <m:t>𝜎</m:t>
                                  </m:r>
                                </m:num>
                                <m:den>
                                  <m:r>
                                    <a:rPr lang="en-US" b="0" i="1" smtClean="0">
                                      <a:latin typeface="Cambria Math" panose="02040503050406030204" pitchFamily="18" charset="0"/>
                                    </a:rPr>
                                    <m:t>𝑟</m:t>
                                  </m:r>
                                </m:den>
                              </m:f>
                            </m:e>
                          </m:d>
                        </m:e>
                        <m:sup>
                          <m:r>
                            <a:rPr lang="en-US" b="0" i="1" smtClean="0">
                              <a:latin typeface="Cambria Math" panose="02040503050406030204" pitchFamily="18" charset="0"/>
                            </a:rPr>
                            <m:t>6</m:t>
                          </m:r>
                        </m:sup>
                      </m:sSup>
                      <m:r>
                        <a:rPr lang="en-US" b="0" i="1" smtClean="0">
                          <a:latin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DEADA803-6F58-40FE-A766-43D7241C1D2A}"/>
                  </a:ext>
                </a:extLst>
              </p:cNvPr>
              <p:cNvSpPr txBox="1">
                <a:spLocks noRot="1" noChangeAspect="1" noMove="1" noResize="1" noEditPoints="1" noAdjustHandles="1" noChangeArrowheads="1" noChangeShapeType="1" noTextEdit="1"/>
              </p:cNvSpPr>
              <p:nvPr/>
            </p:nvSpPr>
            <p:spPr>
              <a:xfrm>
                <a:off x="6074534" y="4267200"/>
                <a:ext cx="2383666" cy="52533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53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6C6940F-549C-4EB0-8908-F4D25DFE8DE0}"/>
              </a:ext>
            </a:extLst>
          </p:cNvPr>
          <p:cNvSpPr txBox="1"/>
          <p:nvPr/>
        </p:nvSpPr>
        <p:spPr>
          <a:xfrm>
            <a:off x="609600" y="1079480"/>
            <a:ext cx="8305800" cy="2677656"/>
          </a:xfrm>
          <a:prstGeom prst="rect">
            <a:avLst/>
          </a:prstGeom>
          <a:noFill/>
        </p:spPr>
        <p:txBody>
          <a:bodyPr wrap="square" rtlCol="0">
            <a:spAutoFit/>
          </a:bodyPr>
          <a:lstStyle/>
          <a:p>
            <a:pPr marL="214313" indent="-214313">
              <a:buFont typeface="Arial" panose="020B0604020202020204" pitchFamily="34" charset="0"/>
              <a:buChar char="•"/>
            </a:pPr>
            <a:r>
              <a:rPr lang="en-US" sz="2400" dirty="0"/>
              <a:t>The </a:t>
            </a:r>
            <a:r>
              <a:rPr lang="en-US" sz="2400" dirty="0" err="1"/>
              <a:t>CoRE</a:t>
            </a:r>
            <a:r>
              <a:rPr lang="en-US" sz="2400" dirty="0"/>
              <a:t> database (~4700 different MOFs) was used [1]</a:t>
            </a:r>
          </a:p>
          <a:p>
            <a:pPr marL="214313" indent="-214313">
              <a:buFont typeface="Arial" panose="020B0604020202020204" pitchFamily="34" charset="0"/>
              <a:buChar char="•"/>
            </a:pPr>
            <a:r>
              <a:rPr lang="en-US" sz="2400" dirty="0"/>
              <a:t>There are more than 40 metals</a:t>
            </a:r>
          </a:p>
          <a:p>
            <a:pPr marL="214313" indent="-214313">
              <a:buFont typeface="Arial" panose="020B0604020202020204" pitchFamily="34" charset="0"/>
              <a:buChar char="•"/>
            </a:pPr>
            <a:r>
              <a:rPr lang="en-US" sz="2400" dirty="0"/>
              <a:t>We performed very accurate GCMC simulations for the calculation of methane adsorption at various pressures and T=298 K.</a:t>
            </a:r>
          </a:p>
          <a:p>
            <a:pPr marL="214313" indent="-214313">
              <a:buFont typeface="Arial" panose="020B0604020202020204" pitchFamily="34" charset="0"/>
              <a:buChar char="•"/>
            </a:pPr>
            <a:r>
              <a:rPr lang="en-US" sz="2400" dirty="0"/>
              <a:t>The quantity </a:t>
            </a:r>
            <a:r>
              <a:rPr lang="en-US" sz="2400" i="1" dirty="0"/>
              <a:t>A</a:t>
            </a:r>
            <a:r>
              <a:rPr lang="en-US" sz="2400" dirty="0"/>
              <a:t> was computed for 4 different particle sizes.</a:t>
            </a:r>
          </a:p>
          <a:p>
            <a:endParaRPr lang="en-US" sz="2400" dirty="0"/>
          </a:p>
        </p:txBody>
      </p:sp>
      <p:sp>
        <p:nvSpPr>
          <p:cNvPr id="11" name="TextBox 10">
            <a:extLst>
              <a:ext uri="{FF2B5EF4-FFF2-40B4-BE49-F238E27FC236}">
                <a16:creationId xmlns:a16="http://schemas.microsoft.com/office/drawing/2014/main" id="{A783D0AA-2432-40E6-B350-696E802320CA}"/>
              </a:ext>
            </a:extLst>
          </p:cNvPr>
          <p:cNvSpPr txBox="1"/>
          <p:nvPr/>
        </p:nvSpPr>
        <p:spPr>
          <a:xfrm>
            <a:off x="914400" y="5471869"/>
            <a:ext cx="7261668" cy="369332"/>
          </a:xfrm>
          <a:prstGeom prst="rect">
            <a:avLst/>
          </a:prstGeom>
          <a:noFill/>
        </p:spPr>
        <p:txBody>
          <a:bodyPr wrap="none" rtlCol="0">
            <a:spAutoFit/>
          </a:bodyPr>
          <a:lstStyle/>
          <a:p>
            <a:r>
              <a:rPr lang="en-US" dirty="0"/>
              <a:t>[1] Y. G. Chung, et. al.  </a:t>
            </a:r>
            <a:r>
              <a:rPr lang="en-US" i="1" dirty="0"/>
              <a:t>Chemistry of Materials</a:t>
            </a:r>
            <a:r>
              <a:rPr lang="en-US" dirty="0"/>
              <a:t>, </a:t>
            </a:r>
            <a:r>
              <a:rPr lang="en-US" b="1" dirty="0"/>
              <a:t>26</a:t>
            </a:r>
            <a:r>
              <a:rPr lang="en-US" dirty="0"/>
              <a:t>, 6185−6192 (2014)</a:t>
            </a:r>
          </a:p>
        </p:txBody>
      </p:sp>
      <p:sp>
        <p:nvSpPr>
          <p:cNvPr id="12" name="TextBox 11">
            <a:extLst>
              <a:ext uri="{FF2B5EF4-FFF2-40B4-BE49-F238E27FC236}">
                <a16:creationId xmlns:a16="http://schemas.microsoft.com/office/drawing/2014/main" id="{EFB006D1-D977-43BC-B164-B4767C5A154E}"/>
              </a:ext>
            </a:extLst>
          </p:cNvPr>
          <p:cNvSpPr txBox="1"/>
          <p:nvPr/>
        </p:nvSpPr>
        <p:spPr>
          <a:xfrm>
            <a:off x="990600" y="3810000"/>
            <a:ext cx="6529953" cy="830997"/>
          </a:xfrm>
          <a:prstGeom prst="rect">
            <a:avLst/>
          </a:prstGeom>
          <a:noFill/>
        </p:spPr>
        <p:txBody>
          <a:bodyPr wrap="square" rtlCol="0">
            <a:spAutoFit/>
          </a:bodyPr>
          <a:lstStyle/>
          <a:p>
            <a:r>
              <a:rPr lang="en-US" sz="2400" dirty="0">
                <a:solidFill>
                  <a:srgbClr val="00B050"/>
                </a:solidFill>
              </a:rPr>
              <a:t>In total 9 descriptors were used (5 geometrical + 4 </a:t>
            </a:r>
            <a:r>
              <a:rPr lang="en-US" sz="2400" i="1" dirty="0">
                <a:solidFill>
                  <a:srgbClr val="00B050"/>
                </a:solidFill>
              </a:rPr>
              <a:t>A</a:t>
            </a:r>
            <a:r>
              <a:rPr lang="en-US" sz="2400" dirty="0">
                <a:solidFill>
                  <a:srgbClr val="00B050"/>
                </a:solidFill>
              </a:rPr>
              <a:t>) for the training of the ML algorithm</a:t>
            </a:r>
          </a:p>
        </p:txBody>
      </p:sp>
      <p:sp>
        <p:nvSpPr>
          <p:cNvPr id="13" name="TextBox 12">
            <a:extLst>
              <a:ext uri="{FF2B5EF4-FFF2-40B4-BE49-F238E27FC236}">
                <a16:creationId xmlns:a16="http://schemas.microsoft.com/office/drawing/2014/main" id="{AAB9E452-0D51-420C-B7F5-41C6B1A63511}"/>
              </a:ext>
            </a:extLst>
          </p:cNvPr>
          <p:cNvSpPr txBox="1"/>
          <p:nvPr/>
        </p:nvSpPr>
        <p:spPr>
          <a:xfrm>
            <a:off x="4041888" y="228600"/>
            <a:ext cx="1596912" cy="584775"/>
          </a:xfrm>
          <a:prstGeom prst="rect">
            <a:avLst/>
          </a:prstGeom>
          <a:noFill/>
        </p:spPr>
        <p:txBody>
          <a:bodyPr wrap="none" rtlCol="0">
            <a:spAutoFit/>
          </a:bodyPr>
          <a:lstStyle/>
          <a:p>
            <a:r>
              <a:rPr lang="en-US" sz="3200" dirty="0">
                <a:solidFill>
                  <a:srgbClr val="0070C0"/>
                </a:solidFill>
              </a:rPr>
              <a:t>Dataset</a:t>
            </a:r>
          </a:p>
        </p:txBody>
      </p:sp>
    </p:spTree>
    <p:extLst>
      <p:ext uri="{BB962C8B-B14F-4D97-AF65-F5344CB8AC3E}">
        <p14:creationId xmlns:p14="http://schemas.microsoft.com/office/powerpoint/2010/main" val="320936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5A5943-7D49-4330-8278-7F7E0B7D393A}"/>
              </a:ext>
            </a:extLst>
          </p:cNvPr>
          <p:cNvSpPr txBox="1"/>
          <p:nvPr/>
        </p:nvSpPr>
        <p:spPr>
          <a:xfrm>
            <a:off x="3733800" y="329625"/>
            <a:ext cx="1552028" cy="584775"/>
          </a:xfrm>
          <a:prstGeom prst="rect">
            <a:avLst/>
          </a:prstGeom>
          <a:noFill/>
        </p:spPr>
        <p:txBody>
          <a:bodyPr wrap="none" rtlCol="0">
            <a:spAutoFit/>
          </a:bodyPr>
          <a:lstStyle/>
          <a:p>
            <a:r>
              <a:rPr lang="en-US" sz="3200" dirty="0">
                <a:solidFill>
                  <a:srgbClr val="0070C0"/>
                </a:solidFill>
              </a:rPr>
              <a:t>Results</a:t>
            </a:r>
          </a:p>
        </p:txBody>
      </p:sp>
      <p:pic>
        <p:nvPicPr>
          <p:cNvPr id="4" name="Picture 3">
            <a:extLst>
              <a:ext uri="{FF2B5EF4-FFF2-40B4-BE49-F238E27FC236}">
                <a16:creationId xmlns:a16="http://schemas.microsoft.com/office/drawing/2014/main" id="{2826FA64-8627-468B-A2C3-3BAEAEFD1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362200"/>
            <a:ext cx="4114800" cy="4114800"/>
          </a:xfrm>
          <a:prstGeom prst="rect">
            <a:avLst/>
          </a:prstGeom>
        </p:spPr>
      </p:pic>
      <p:pic>
        <p:nvPicPr>
          <p:cNvPr id="6" name="Picture 5">
            <a:extLst>
              <a:ext uri="{FF2B5EF4-FFF2-40B4-BE49-F238E27FC236}">
                <a16:creationId xmlns:a16="http://schemas.microsoft.com/office/drawing/2014/main" id="{28427BFC-1672-4992-804D-506AEA357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362200"/>
            <a:ext cx="4114800" cy="4114800"/>
          </a:xfrm>
          <a:prstGeom prst="rect">
            <a:avLst/>
          </a:prstGeom>
        </p:spPr>
      </p:pic>
      <p:pic>
        <p:nvPicPr>
          <p:cNvPr id="5" name="Picture 3">
            <a:extLst>
              <a:ext uri="{FF2B5EF4-FFF2-40B4-BE49-F238E27FC236}">
                <a16:creationId xmlns:a16="http://schemas.microsoft.com/office/drawing/2014/main" id="{8ABCCC03-0B99-403C-B025-7D8F4CA10BC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1077683"/>
            <a:ext cx="6862763" cy="6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85FFF135-405C-48BF-8B0F-90F8C9886CDC}"/>
              </a:ext>
            </a:extLst>
          </p:cNvPr>
          <p:cNvSpPr txBox="1"/>
          <p:nvPr/>
        </p:nvSpPr>
        <p:spPr>
          <a:xfrm>
            <a:off x="1437290" y="1752600"/>
            <a:ext cx="1382110" cy="461665"/>
          </a:xfrm>
          <a:prstGeom prst="rect">
            <a:avLst/>
          </a:prstGeom>
          <a:noFill/>
        </p:spPr>
        <p:txBody>
          <a:bodyPr wrap="none" rtlCol="0">
            <a:spAutoFit/>
          </a:bodyPr>
          <a:lstStyle/>
          <a:p>
            <a:r>
              <a:rPr lang="en-US" sz="2400" u="sng" dirty="0">
                <a:solidFill>
                  <a:srgbClr val="0070C0"/>
                </a:solidFill>
              </a:rPr>
              <a:t>structure</a:t>
            </a:r>
          </a:p>
        </p:txBody>
      </p:sp>
      <p:sp>
        <p:nvSpPr>
          <p:cNvPr id="7" name="TextBox 6">
            <a:extLst>
              <a:ext uri="{FF2B5EF4-FFF2-40B4-BE49-F238E27FC236}">
                <a16:creationId xmlns:a16="http://schemas.microsoft.com/office/drawing/2014/main" id="{3DFFB893-2DF1-47C4-812B-DCDCFA9C248C}"/>
              </a:ext>
            </a:extLst>
          </p:cNvPr>
          <p:cNvSpPr txBox="1"/>
          <p:nvPr/>
        </p:nvSpPr>
        <p:spPr>
          <a:xfrm>
            <a:off x="5704490" y="1752600"/>
            <a:ext cx="2674130" cy="461665"/>
          </a:xfrm>
          <a:prstGeom prst="rect">
            <a:avLst/>
          </a:prstGeom>
          <a:noFill/>
        </p:spPr>
        <p:txBody>
          <a:bodyPr wrap="none" rtlCol="0">
            <a:spAutoFit/>
          </a:bodyPr>
          <a:lstStyle/>
          <a:p>
            <a:r>
              <a:rPr lang="en-US" sz="2400" u="sng" dirty="0">
                <a:solidFill>
                  <a:srgbClr val="0070C0"/>
                </a:solidFill>
              </a:rPr>
              <a:t>structure + probes</a:t>
            </a:r>
          </a:p>
        </p:txBody>
      </p:sp>
    </p:spTree>
    <p:extLst>
      <p:ext uri="{BB962C8B-B14F-4D97-AF65-F5344CB8AC3E}">
        <p14:creationId xmlns:p14="http://schemas.microsoft.com/office/powerpoint/2010/main" val="1307700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531E3F7-7117-49F9-9685-097655B6A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640080"/>
            <a:ext cx="7772400" cy="3108960"/>
          </a:xfrm>
          <a:prstGeom prst="rect">
            <a:avLst/>
          </a:prstGeom>
        </p:spPr>
      </p:pic>
      <p:pic>
        <p:nvPicPr>
          <p:cNvPr id="25" name="Picture 24">
            <a:extLst>
              <a:ext uri="{FF2B5EF4-FFF2-40B4-BE49-F238E27FC236}">
                <a16:creationId xmlns:a16="http://schemas.microsoft.com/office/drawing/2014/main" id="{6047A410-19F4-4CD0-9ADB-3FD9F5AC4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3749040"/>
            <a:ext cx="7772400" cy="3108960"/>
          </a:xfrm>
          <a:prstGeom prst="rect">
            <a:avLst/>
          </a:prstGeom>
        </p:spPr>
      </p:pic>
      <p:sp>
        <p:nvSpPr>
          <p:cNvPr id="4" name="TextBox 3">
            <a:extLst>
              <a:ext uri="{FF2B5EF4-FFF2-40B4-BE49-F238E27FC236}">
                <a16:creationId xmlns:a16="http://schemas.microsoft.com/office/drawing/2014/main" id="{6B29D709-AE79-47CE-AF35-AD8A639892CD}"/>
              </a:ext>
            </a:extLst>
          </p:cNvPr>
          <p:cNvSpPr txBox="1"/>
          <p:nvPr/>
        </p:nvSpPr>
        <p:spPr>
          <a:xfrm>
            <a:off x="3148786" y="87868"/>
            <a:ext cx="3424335" cy="523220"/>
          </a:xfrm>
          <a:prstGeom prst="rect">
            <a:avLst/>
          </a:prstGeom>
          <a:noFill/>
        </p:spPr>
        <p:txBody>
          <a:bodyPr wrap="none" rtlCol="0">
            <a:spAutoFit/>
          </a:bodyPr>
          <a:lstStyle/>
          <a:p>
            <a:r>
              <a:rPr lang="en-US" sz="2800" dirty="0">
                <a:solidFill>
                  <a:srgbClr val="0070C0"/>
                </a:solidFill>
              </a:rPr>
              <a:t>Structural properties</a:t>
            </a:r>
          </a:p>
        </p:txBody>
      </p:sp>
    </p:spTree>
    <p:extLst>
      <p:ext uri="{BB962C8B-B14F-4D97-AF65-F5344CB8AC3E}">
        <p14:creationId xmlns:p14="http://schemas.microsoft.com/office/powerpoint/2010/main" val="192534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9C74073-DF41-4440-8498-2DEF4DA77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640080"/>
            <a:ext cx="7772400" cy="3108960"/>
          </a:xfrm>
          <a:prstGeom prst="rect">
            <a:avLst/>
          </a:prstGeom>
        </p:spPr>
      </p:pic>
      <p:pic>
        <p:nvPicPr>
          <p:cNvPr id="21" name="Picture 20">
            <a:extLst>
              <a:ext uri="{FF2B5EF4-FFF2-40B4-BE49-F238E27FC236}">
                <a16:creationId xmlns:a16="http://schemas.microsoft.com/office/drawing/2014/main" id="{8D783230-E0AB-454A-9924-6BBB9853A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3749040"/>
            <a:ext cx="7772400" cy="3108960"/>
          </a:xfrm>
          <a:prstGeom prst="rect">
            <a:avLst/>
          </a:prstGeom>
        </p:spPr>
      </p:pic>
      <p:sp>
        <p:nvSpPr>
          <p:cNvPr id="4" name="TextBox 3">
            <a:extLst>
              <a:ext uri="{FF2B5EF4-FFF2-40B4-BE49-F238E27FC236}">
                <a16:creationId xmlns:a16="http://schemas.microsoft.com/office/drawing/2014/main" id="{9EB74E71-0E4D-439E-9A24-A91CE9A3D0ED}"/>
              </a:ext>
            </a:extLst>
          </p:cNvPr>
          <p:cNvSpPr txBox="1"/>
          <p:nvPr/>
        </p:nvSpPr>
        <p:spPr>
          <a:xfrm>
            <a:off x="2228436" y="87868"/>
            <a:ext cx="4934364" cy="523220"/>
          </a:xfrm>
          <a:prstGeom prst="rect">
            <a:avLst/>
          </a:prstGeom>
          <a:noFill/>
        </p:spPr>
        <p:txBody>
          <a:bodyPr wrap="none" rtlCol="0">
            <a:spAutoFit/>
          </a:bodyPr>
          <a:lstStyle/>
          <a:p>
            <a:r>
              <a:rPr lang="en-US" sz="2800" dirty="0">
                <a:solidFill>
                  <a:srgbClr val="0070C0"/>
                </a:solidFill>
              </a:rPr>
              <a:t>Structural properties + probes</a:t>
            </a:r>
          </a:p>
        </p:txBody>
      </p:sp>
    </p:spTree>
    <p:extLst>
      <p:ext uri="{BB962C8B-B14F-4D97-AF65-F5344CB8AC3E}">
        <p14:creationId xmlns:p14="http://schemas.microsoft.com/office/powerpoint/2010/main" val="3802147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0AEAB4-D468-4923-B477-0BF2F6EB1DB6}"/>
              </a:ext>
            </a:extLst>
          </p:cNvPr>
          <p:cNvSpPr txBox="1"/>
          <p:nvPr/>
        </p:nvSpPr>
        <p:spPr>
          <a:xfrm>
            <a:off x="519741" y="1817370"/>
            <a:ext cx="8276788" cy="4616648"/>
          </a:xfrm>
          <a:prstGeom prst="rect">
            <a:avLst/>
          </a:prstGeom>
          <a:noFill/>
        </p:spPr>
        <p:txBody>
          <a:bodyPr wrap="square" rtlCol="0">
            <a:spAutoFit/>
          </a:bodyPr>
          <a:lstStyle/>
          <a:p>
            <a:endParaRPr lang="en-US" dirty="0"/>
          </a:p>
          <a:p>
            <a:pPr marL="214313" indent="-214313">
              <a:buFont typeface="Arial" panose="020B0604020202020204" pitchFamily="34" charset="0"/>
              <a:buChar char="•"/>
            </a:pPr>
            <a:r>
              <a:rPr lang="en-US" dirty="0"/>
              <a:t>We performed numerical experiments looking for the appropriate descriptors that will  provide accurate predictions for the methane adsorption in MOFs.</a:t>
            </a:r>
          </a:p>
          <a:p>
            <a:pPr marL="214313" indent="-214313">
              <a:buFont typeface="Arial" panose="020B0604020202020204" pitchFamily="34" charset="0"/>
              <a:buChar char="•"/>
            </a:pPr>
            <a:r>
              <a:rPr lang="en-US" dirty="0"/>
              <a:t>Using only Geometrical features as descriptors in the ML method does not provide accurate results for the adsorption of methane, in particular at low pressures.</a:t>
            </a:r>
          </a:p>
          <a:p>
            <a:pPr marL="214313" indent="-214313">
              <a:buFont typeface="Arial" panose="020B0604020202020204" pitchFamily="34" charset="0"/>
              <a:buChar char="•"/>
            </a:pPr>
            <a:r>
              <a:rPr lang="en-US" dirty="0"/>
              <a:t>Using single atoms of various sizes for mapping the PES of the material seems to provide accurate descriptors.</a:t>
            </a:r>
          </a:p>
          <a:p>
            <a:pPr algn="ctr"/>
            <a:r>
              <a:rPr lang="en-US" sz="2400" u="sng" dirty="0"/>
              <a:t>In the Future</a:t>
            </a:r>
          </a:p>
          <a:p>
            <a:endParaRPr lang="en-US" dirty="0"/>
          </a:p>
          <a:p>
            <a:pPr marL="257175" indent="-257175">
              <a:buFont typeface="Arial" panose="020B0604020202020204" pitchFamily="34" charset="0"/>
              <a:buChar char="•"/>
            </a:pPr>
            <a:r>
              <a:rPr lang="en-US" dirty="0"/>
              <a:t>Further Analysis in more details the present results</a:t>
            </a:r>
          </a:p>
          <a:p>
            <a:pPr marL="257175" indent="-257175">
              <a:buFont typeface="Arial" panose="020B0604020202020204" pitchFamily="34" charset="0"/>
              <a:buChar char="•"/>
            </a:pPr>
            <a:r>
              <a:rPr lang="en-US" dirty="0"/>
              <a:t>Validation of  the proposed approach using different type of </a:t>
            </a:r>
            <a:r>
              <a:rPr lang="en-US" dirty="0" err="1"/>
              <a:t>nanoporous</a:t>
            </a:r>
            <a:r>
              <a:rPr lang="en-US" dirty="0"/>
              <a:t> materials</a:t>
            </a:r>
          </a:p>
          <a:p>
            <a:pPr marL="257175" indent="-257175">
              <a:buFont typeface="Arial" panose="020B0604020202020204" pitchFamily="34" charset="0"/>
              <a:buChar char="•"/>
            </a:pPr>
            <a:r>
              <a:rPr lang="en-US" dirty="0"/>
              <a:t>Generalization of the present approach for more complicated interactions (e.g. electrostatic interactions) in order to study the adsorption of various other gases (e.g. H</a:t>
            </a:r>
            <a:r>
              <a:rPr lang="en-US" baseline="-25000" dirty="0"/>
              <a:t>2</a:t>
            </a:r>
            <a:r>
              <a:rPr lang="en-US" dirty="0"/>
              <a:t>, CO</a:t>
            </a:r>
            <a:r>
              <a:rPr lang="en-US" baseline="-25000" dirty="0"/>
              <a:t>2</a:t>
            </a:r>
            <a:r>
              <a:rPr lang="en-US" dirty="0"/>
              <a:t>, H</a:t>
            </a:r>
            <a:r>
              <a:rPr lang="en-US" baseline="-25000" dirty="0"/>
              <a:t>2</a:t>
            </a:r>
            <a:r>
              <a:rPr lang="en-US" dirty="0"/>
              <a:t>S) </a:t>
            </a:r>
          </a:p>
        </p:txBody>
      </p:sp>
      <p:sp>
        <p:nvSpPr>
          <p:cNvPr id="5" name="1 - Τίτλος">
            <a:extLst>
              <a:ext uri="{FF2B5EF4-FFF2-40B4-BE49-F238E27FC236}">
                <a16:creationId xmlns:a16="http://schemas.microsoft.com/office/drawing/2014/main" id="{116AA036-2DD3-4C66-A5EE-2CED264636CF}"/>
              </a:ext>
            </a:extLst>
          </p:cNvPr>
          <p:cNvSpPr txBox="1">
            <a:spLocks/>
          </p:cNvSpPr>
          <p:nvPr/>
        </p:nvSpPr>
        <p:spPr>
          <a:xfrm>
            <a:off x="1424136" y="1066800"/>
            <a:ext cx="6172200" cy="857250"/>
          </a:xfrm>
          <a:prstGeom prst="rect">
            <a:avLst/>
          </a:prstGeom>
        </p:spPr>
        <p:txBody>
          <a:bodyPr>
            <a:normAutofit/>
          </a:bodyPr>
          <a:lstStyle/>
          <a:p>
            <a:pPr algn="ctr">
              <a:spcBef>
                <a:spcPct val="0"/>
              </a:spcBef>
              <a:defRPr/>
            </a:pPr>
            <a:r>
              <a:rPr lang="en-US" sz="2800" b="1" dirty="0">
                <a:solidFill>
                  <a:srgbClr val="002060"/>
                </a:solidFill>
                <a:latin typeface="+mj-lt"/>
                <a:ea typeface="+mj-ea"/>
                <a:cs typeface="+mj-cs"/>
              </a:rPr>
              <a:t>Conclusions and Future Plans</a:t>
            </a:r>
          </a:p>
        </p:txBody>
      </p:sp>
      <p:pic>
        <p:nvPicPr>
          <p:cNvPr id="11" name="Picture 3">
            <a:extLst>
              <a:ext uri="{FF2B5EF4-FFF2-40B4-BE49-F238E27FC236}">
                <a16:creationId xmlns:a16="http://schemas.microsoft.com/office/drawing/2014/main" id="{790BE97B-302A-40A1-8D09-D1245E26C8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640094"/>
            <a:ext cx="6862763" cy="6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85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185A2FBE-36A8-46F1-87BD-9B16B6916EC3}"/>
              </a:ext>
            </a:extLst>
          </p:cNvPr>
          <p:cNvSpPr>
            <a:spLocks noGrp="1" noChangeArrowheads="1"/>
          </p:cNvSpPr>
          <p:nvPr>
            <p:ph type="title"/>
          </p:nvPr>
        </p:nvSpPr>
        <p:spPr>
          <a:xfrm>
            <a:off x="457200" y="-152400"/>
            <a:ext cx="8228013" cy="1144587"/>
          </a:xfrm>
        </p:spPr>
        <p:txBody>
          <a:bodyPr tIns="35482"/>
          <a:lstStyle/>
          <a:p>
            <a:pPr>
              <a:tabLst>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Lst>
            </a:pPr>
            <a:r>
              <a:rPr lang="en-US" altLang="en-US" sz="3200" dirty="0">
                <a:solidFill>
                  <a:srgbClr val="0070C0"/>
                </a:solidFill>
                <a:latin typeface="Comic Sans MS" panose="030F0902030302020204" pitchFamily="66" charset="0"/>
              </a:rPr>
              <a:t>Machine learning</a:t>
            </a:r>
          </a:p>
        </p:txBody>
      </p:sp>
      <p:sp>
        <p:nvSpPr>
          <p:cNvPr id="3" name="TextBox 2">
            <a:extLst>
              <a:ext uri="{FF2B5EF4-FFF2-40B4-BE49-F238E27FC236}">
                <a16:creationId xmlns:a16="http://schemas.microsoft.com/office/drawing/2014/main" id="{6C76809B-8370-441E-ACDF-694000692E72}"/>
              </a:ext>
            </a:extLst>
          </p:cNvPr>
          <p:cNvSpPr txBox="1"/>
          <p:nvPr/>
        </p:nvSpPr>
        <p:spPr>
          <a:xfrm>
            <a:off x="533400" y="838200"/>
            <a:ext cx="7618413" cy="3139321"/>
          </a:xfrm>
          <a:prstGeom prst="rect">
            <a:avLst/>
          </a:prstGeom>
          <a:noFill/>
        </p:spPr>
        <p:txBody>
          <a:bodyPr wrap="square" rtlCol="0">
            <a:spAutoFit/>
          </a:bodyPr>
          <a:lstStyle/>
          <a:p>
            <a:r>
              <a:rPr lang="en-US" dirty="0">
                <a:latin typeface="Comic Sans MS" panose="030F0902030302020204" pitchFamily="66" charset="0"/>
              </a:rPr>
              <a:t>Arthur Samuel (1959)</a:t>
            </a:r>
          </a:p>
          <a:p>
            <a:endParaRPr lang="en-US" dirty="0">
              <a:latin typeface="Comic Sans MS" panose="030F0902030302020204" pitchFamily="66" charset="0"/>
            </a:endParaRPr>
          </a:p>
          <a:p>
            <a:r>
              <a:rPr lang="en-US" dirty="0">
                <a:solidFill>
                  <a:srgbClr val="C00000"/>
                </a:solidFill>
                <a:latin typeface="Comic Sans MS" panose="030F0902030302020204" pitchFamily="66" charset="0"/>
              </a:rPr>
              <a:t>“ … ML is a field of study that gives computers the ability to learn without being explicitly programmed…” </a:t>
            </a:r>
          </a:p>
          <a:p>
            <a:endParaRPr lang="en-US" dirty="0">
              <a:latin typeface="Comic Sans MS" panose="030F0902030302020204" pitchFamily="66" charset="0"/>
            </a:endParaRPr>
          </a:p>
          <a:p>
            <a:r>
              <a:rPr lang="en-US" dirty="0">
                <a:latin typeface="Comic Sans MS" panose="030F0902030302020204" pitchFamily="66" charset="0"/>
              </a:rPr>
              <a:t>Tom M. Mitchell (1997)</a:t>
            </a:r>
          </a:p>
          <a:p>
            <a:endParaRPr lang="en-US" dirty="0">
              <a:latin typeface="Comic Sans MS" panose="030F0902030302020204" pitchFamily="66" charset="0"/>
            </a:endParaRPr>
          </a:p>
          <a:p>
            <a:r>
              <a:rPr lang="en-US" dirty="0">
                <a:solidFill>
                  <a:srgbClr val="C00000"/>
                </a:solidFill>
                <a:latin typeface="Comic Sans MS" panose="030F0902030302020204" pitchFamily="66" charset="0"/>
              </a:rPr>
              <a:t>“… A computer program is said to learn from experience E with respect to some class of tasks T and performance measure P, if its performance at tasks in T, as measured by P, improves with the experience E….”</a:t>
            </a:r>
          </a:p>
        </p:txBody>
      </p:sp>
      <p:sp>
        <p:nvSpPr>
          <p:cNvPr id="4" name="TextBox 3">
            <a:extLst>
              <a:ext uri="{FF2B5EF4-FFF2-40B4-BE49-F238E27FC236}">
                <a16:creationId xmlns:a16="http://schemas.microsoft.com/office/drawing/2014/main" id="{0916D7DD-EA68-4874-ABA5-C863093C1D71}"/>
              </a:ext>
            </a:extLst>
          </p:cNvPr>
          <p:cNvSpPr txBox="1"/>
          <p:nvPr/>
        </p:nvSpPr>
        <p:spPr>
          <a:xfrm>
            <a:off x="533400" y="3962400"/>
            <a:ext cx="8153400" cy="2739211"/>
          </a:xfrm>
          <a:prstGeom prst="rect">
            <a:avLst/>
          </a:prstGeom>
          <a:noFill/>
        </p:spPr>
        <p:txBody>
          <a:bodyPr wrap="square" rtlCol="0">
            <a:spAutoFit/>
          </a:bodyPr>
          <a:lstStyle/>
          <a:p>
            <a:r>
              <a:rPr lang="en-US" sz="2800" dirty="0">
                <a:solidFill>
                  <a:srgbClr val="00B050"/>
                </a:solidFill>
                <a:latin typeface="Comic Sans MS" panose="030F0902030302020204" pitchFamily="66" charset="0"/>
              </a:rPr>
              <a:t>ML affects everyday life in a plethora of ways</a:t>
            </a:r>
          </a:p>
          <a:p>
            <a:endParaRPr lang="en-US" dirty="0"/>
          </a:p>
          <a:p>
            <a:pPr marL="742950" lvl="1" indent="-285750">
              <a:buFont typeface="Arial" panose="020B0604020202020204" pitchFamily="34" charset="0"/>
              <a:buChar char="•"/>
            </a:pPr>
            <a:r>
              <a:rPr lang="en-US" dirty="0">
                <a:latin typeface="Comic Sans MS" panose="030F0902030302020204" pitchFamily="66" charset="0"/>
              </a:rPr>
              <a:t>character recognition software </a:t>
            </a:r>
          </a:p>
          <a:p>
            <a:pPr marL="742950" lvl="1" indent="-285750">
              <a:buFont typeface="Arial" panose="020B0604020202020204" pitchFamily="34" charset="0"/>
              <a:buChar char="•"/>
            </a:pPr>
            <a:r>
              <a:rPr lang="en-US" dirty="0">
                <a:latin typeface="Comic Sans MS" panose="030F0902030302020204" pitchFamily="66" charset="0"/>
              </a:rPr>
              <a:t>voice recognition software </a:t>
            </a:r>
          </a:p>
          <a:p>
            <a:pPr marL="742950" lvl="1" indent="-285750">
              <a:buFont typeface="Arial" panose="020B0604020202020204" pitchFamily="34" charset="0"/>
              <a:buChar char="•"/>
            </a:pPr>
            <a:r>
              <a:rPr lang="en-US" dirty="0">
                <a:latin typeface="Comic Sans MS" panose="030F0902030302020204" pitchFamily="66" charset="0"/>
              </a:rPr>
              <a:t>fingerprint identification</a:t>
            </a:r>
          </a:p>
          <a:p>
            <a:pPr marL="742950" lvl="1" indent="-285750">
              <a:buFont typeface="Arial" panose="020B0604020202020204" pitchFamily="34" charset="0"/>
              <a:buChar char="•"/>
            </a:pPr>
            <a:r>
              <a:rPr lang="en-US" dirty="0">
                <a:latin typeface="Comic Sans MS" panose="030F0902030302020204" pitchFamily="66" charset="0"/>
              </a:rPr>
              <a:t>e-mail spam filtering</a:t>
            </a:r>
          </a:p>
          <a:p>
            <a:pPr marL="742950" lvl="1" indent="-285750">
              <a:buFont typeface="Arial" panose="020B0604020202020204" pitchFamily="34" charset="0"/>
              <a:buChar char="•"/>
            </a:pPr>
            <a:r>
              <a:rPr lang="en-US" dirty="0">
                <a:latin typeface="Comic Sans MS" panose="030F0902030302020204" pitchFamily="66" charset="0"/>
              </a:rPr>
              <a:t>autonomously driving cars</a:t>
            </a:r>
          </a:p>
          <a:p>
            <a:pPr marL="742950" lvl="1" indent="-285750">
              <a:buFont typeface="Arial" panose="020B0604020202020204" pitchFamily="34" charset="0"/>
              <a:buChar char="•"/>
            </a:pPr>
            <a:r>
              <a:rPr lang="en-US" dirty="0">
                <a:latin typeface="Comic Sans MS" panose="030F0902030302020204" pitchFamily="66" charset="0"/>
              </a:rPr>
              <a:t>computer game opponents  </a:t>
            </a:r>
          </a:p>
          <a:p>
            <a:pPr marL="742950" lvl="1" indent="-285750">
              <a:buFont typeface="Arial" panose="020B0604020202020204" pitchFamily="34" charset="0"/>
              <a:buChar char="•"/>
            </a:pPr>
            <a:r>
              <a:rPr lang="en-US" dirty="0">
                <a:latin typeface="Comic Sans MS" panose="030F0902030302020204" pitchFamily="66" charset="0"/>
              </a:rPr>
              <a:t>credit card fraud detection</a:t>
            </a:r>
          </a:p>
        </p:txBody>
      </p:sp>
      <p:sp>
        <p:nvSpPr>
          <p:cNvPr id="2" name="TextBox 1">
            <a:extLst>
              <a:ext uri="{FF2B5EF4-FFF2-40B4-BE49-F238E27FC236}">
                <a16:creationId xmlns:a16="http://schemas.microsoft.com/office/drawing/2014/main" id="{01D68A35-776B-4AD0-937F-02F9B15AF91D}"/>
              </a:ext>
            </a:extLst>
          </p:cNvPr>
          <p:cNvSpPr txBox="1"/>
          <p:nvPr/>
        </p:nvSpPr>
        <p:spPr>
          <a:xfrm>
            <a:off x="8685213" y="6701611"/>
            <a:ext cx="248786" cy="369332"/>
          </a:xfrm>
          <a:prstGeom prst="rect">
            <a:avLst/>
          </a:prstGeom>
          <a:noFill/>
        </p:spPr>
        <p:txBody>
          <a:bodyPr wrap="none" rtlCol="0">
            <a:spAutoFit/>
          </a:bodyPr>
          <a:lstStyle/>
          <a:p>
            <a:r>
              <a:rPr lang="en-US" dirty="0"/>
              <a:t>.</a:t>
            </a:r>
          </a:p>
        </p:txBody>
      </p:sp>
    </p:spTree>
  </p:cSld>
  <p:clrMapOvr>
    <a:masterClrMapping/>
  </p:clrMapOvr>
  <p:transition spd="med" advTm="1257"/>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4"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FA0A7E1F-827E-43D3-81AC-4EB47799EDB6}"/>
              </a:ext>
            </a:extLst>
          </p:cNvPr>
          <p:cNvSpPr txBox="1">
            <a:spLocks noChangeArrowheads="1"/>
          </p:cNvSpPr>
          <p:nvPr/>
        </p:nvSpPr>
        <p:spPr bwMode="auto">
          <a:xfrm>
            <a:off x="973139" y="2514600"/>
            <a:ext cx="7408862"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5334" rIns="81638" bIns="40819"/>
          <a:lstStyle>
            <a:lvl1pPr marL="215900" indent="-215900">
              <a:spcBef>
                <a:spcPct val="20000"/>
              </a:spcBef>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chemeClr val="tx1"/>
                </a:solidFill>
                <a:latin typeface="Arial" panose="020B0604020202020204" pitchFamily="34" charset="0"/>
              </a:defRPr>
            </a:lvl1pPr>
            <a:lvl2pPr marL="742950" indent="-285750">
              <a:spcBef>
                <a:spcPct val="20000"/>
              </a:spcBef>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800">
                <a:solidFill>
                  <a:schemeClr val="tx1"/>
                </a:solidFill>
                <a:latin typeface="Arial" panose="020B0604020202020204" pitchFamily="34" charset="0"/>
              </a:defRPr>
            </a:lvl2pPr>
            <a:lvl3pPr marL="1143000" indent="-228600">
              <a:spcBef>
                <a:spcPct val="20000"/>
              </a:spcBef>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chemeClr val="tx1"/>
                </a:solidFill>
                <a:latin typeface="Arial" panose="020B0604020202020204" pitchFamily="34" charset="0"/>
              </a:defRPr>
            </a:lvl3pPr>
            <a:lvl4pPr marL="1600200" indent="-228600">
              <a:spcBef>
                <a:spcPct val="20000"/>
              </a:spcBef>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chemeClr val="tx1"/>
                </a:solidFill>
                <a:latin typeface="Arial" panose="020B0604020202020204" pitchFamily="34" charset="0"/>
              </a:defRPr>
            </a:lvl4pPr>
            <a:lvl5pPr marL="2057400" indent="-228600">
              <a:spcBef>
                <a:spcPct val="20000"/>
              </a:spcBef>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chemeClr val="tx1"/>
                </a:solidFill>
                <a:latin typeface="Arial" panose="020B0604020202020204" pitchFamily="34" charset="0"/>
              </a:defRPr>
            </a:lvl9pPr>
          </a:lstStyle>
          <a:p>
            <a:pPr>
              <a:spcBef>
                <a:spcPct val="0"/>
              </a:spcBef>
              <a:buSzPct val="45000"/>
              <a:buFont typeface="Wingdings" panose="05000000000000000000" pitchFamily="2" charset="2"/>
              <a:buChar char=""/>
            </a:pPr>
            <a:r>
              <a:rPr lang="en-US" altLang="en-US" sz="1800" dirty="0">
                <a:solidFill>
                  <a:srgbClr val="000000"/>
                </a:solidFill>
                <a:latin typeface="Comic Sans MS" panose="030F0902030302020204" pitchFamily="66" charset="0"/>
                <a:ea typeface="Noto Sans CJK SC Regular"/>
                <a:cs typeface="Noto Sans CJK SC Regular"/>
              </a:rPr>
              <a:t>Inorganic Crystal Structure Database (ICSD)</a:t>
            </a:r>
          </a:p>
          <a:p>
            <a:pPr>
              <a:spcBef>
                <a:spcPct val="0"/>
              </a:spcBef>
              <a:buSzPct val="45000"/>
              <a:buFont typeface="Wingdings" panose="05000000000000000000" pitchFamily="2" charset="2"/>
              <a:buChar char=""/>
            </a:pPr>
            <a:r>
              <a:rPr lang="en-US" altLang="en-US" sz="1800" dirty="0">
                <a:solidFill>
                  <a:srgbClr val="000000"/>
                </a:solidFill>
                <a:latin typeface="Comic Sans MS" panose="030F0902030302020204" pitchFamily="66" charset="0"/>
                <a:ea typeface="Noto Sans CJK SC Regular"/>
                <a:cs typeface="Noto Sans CJK SC Regular"/>
              </a:rPr>
              <a:t>the super- conducting critical temperatures (</a:t>
            </a:r>
            <a:r>
              <a:rPr lang="en-US" altLang="en-US" sz="1800" dirty="0" err="1">
                <a:solidFill>
                  <a:srgbClr val="000000"/>
                </a:solidFill>
                <a:latin typeface="Comic Sans MS" panose="030F0902030302020204" pitchFamily="66" charset="0"/>
                <a:ea typeface="Noto Sans CJK SC Regular"/>
                <a:cs typeface="Noto Sans CJK SC Regular"/>
              </a:rPr>
              <a:t>SuperCon</a:t>
            </a:r>
            <a:r>
              <a:rPr lang="en-US" altLang="en-US" sz="1800" dirty="0">
                <a:solidFill>
                  <a:srgbClr val="000000"/>
                </a:solidFill>
                <a:latin typeface="Comic Sans MS" panose="030F0902030302020204" pitchFamily="66" charset="0"/>
                <a:ea typeface="Noto Sans CJK SC Regular"/>
                <a:cs typeface="Noto Sans CJK SC Regular"/>
              </a:rPr>
              <a:t>)</a:t>
            </a:r>
          </a:p>
          <a:p>
            <a:pPr>
              <a:spcBef>
                <a:spcPct val="0"/>
              </a:spcBef>
              <a:buSzPct val="45000"/>
              <a:buFont typeface="Wingdings" panose="05000000000000000000" pitchFamily="2" charset="2"/>
              <a:buChar char=""/>
            </a:pPr>
            <a:r>
              <a:rPr lang="en-US" altLang="en-US" sz="1800" dirty="0">
                <a:solidFill>
                  <a:srgbClr val="000000"/>
                </a:solidFill>
                <a:latin typeface="Comic Sans MS" panose="030F0902030302020204" pitchFamily="66" charset="0"/>
                <a:ea typeface="Noto Sans CJK SC Regular"/>
                <a:cs typeface="Noto Sans CJK SC Regular"/>
              </a:rPr>
              <a:t>the Open Quantum Materials Database (OQMD)</a:t>
            </a:r>
          </a:p>
          <a:p>
            <a:pPr>
              <a:spcBef>
                <a:spcPct val="0"/>
              </a:spcBef>
              <a:buSzPct val="45000"/>
              <a:buFont typeface="Wingdings" panose="05000000000000000000" pitchFamily="2" charset="2"/>
              <a:buChar char=""/>
            </a:pPr>
            <a:r>
              <a:rPr lang="en-US" altLang="en-US" sz="1800" dirty="0">
                <a:solidFill>
                  <a:srgbClr val="000000"/>
                </a:solidFill>
                <a:latin typeface="Comic Sans MS" panose="030F0902030302020204" pitchFamily="66" charset="0"/>
                <a:ea typeface="Noto Sans CJK SC Regular"/>
                <a:cs typeface="Noto Sans CJK SC Regular"/>
              </a:rPr>
              <a:t>the Cambridge Structural Databases </a:t>
            </a:r>
          </a:p>
          <a:p>
            <a:pPr>
              <a:spcBef>
                <a:spcPct val="0"/>
              </a:spcBef>
              <a:buSzPct val="45000"/>
              <a:buFont typeface="Wingdings" panose="05000000000000000000" pitchFamily="2" charset="2"/>
              <a:buChar char=""/>
            </a:pPr>
            <a:r>
              <a:rPr lang="en-US" altLang="en-US" sz="1800" dirty="0">
                <a:solidFill>
                  <a:srgbClr val="000000"/>
                </a:solidFill>
                <a:latin typeface="Comic Sans MS" panose="030F0902030302020204" pitchFamily="66" charset="0"/>
                <a:ea typeface="Noto Sans CJK SC Regular"/>
                <a:cs typeface="Noto Sans CJK SC Regular"/>
              </a:rPr>
              <a:t>the Harvard Clean Energy Project (HCEP)</a:t>
            </a:r>
          </a:p>
          <a:p>
            <a:pPr>
              <a:spcBef>
                <a:spcPct val="0"/>
              </a:spcBef>
              <a:buSzPct val="45000"/>
              <a:buFont typeface="Wingdings" panose="05000000000000000000" pitchFamily="2" charset="2"/>
              <a:buChar char=""/>
            </a:pPr>
            <a:r>
              <a:rPr lang="en-US" altLang="en-US" sz="1800" dirty="0">
                <a:solidFill>
                  <a:srgbClr val="000000"/>
                </a:solidFill>
                <a:latin typeface="Comic Sans MS" panose="030F0902030302020204" pitchFamily="66" charset="0"/>
                <a:ea typeface="Noto Sans CJK SC Regular"/>
                <a:cs typeface="Noto Sans CJK SC Regular"/>
              </a:rPr>
              <a:t>the Materials Project (MP)</a:t>
            </a:r>
          </a:p>
          <a:p>
            <a:pPr>
              <a:spcBef>
                <a:spcPct val="0"/>
              </a:spcBef>
              <a:buSzPct val="45000"/>
              <a:buFont typeface="Wingdings" panose="05000000000000000000" pitchFamily="2" charset="2"/>
              <a:buChar char=""/>
            </a:pPr>
            <a:r>
              <a:rPr lang="en-US" altLang="en-US" sz="1800" dirty="0">
                <a:solidFill>
                  <a:srgbClr val="000000"/>
                </a:solidFill>
                <a:latin typeface="Comic Sans MS" panose="030F0902030302020204" pitchFamily="66" charset="0"/>
                <a:ea typeface="Noto Sans CJK SC Regular"/>
                <a:cs typeface="Noto Sans CJK SC Regular"/>
              </a:rPr>
              <a:t>the Materials Commons </a:t>
            </a:r>
          </a:p>
          <a:p>
            <a:pPr>
              <a:spcBef>
                <a:spcPct val="0"/>
              </a:spcBef>
              <a:buSzPct val="45000"/>
              <a:buFont typeface="Wingdings" panose="05000000000000000000" pitchFamily="2" charset="2"/>
              <a:buChar char=""/>
            </a:pPr>
            <a:r>
              <a:rPr lang="en-US" altLang="en-US" sz="1800" dirty="0">
                <a:solidFill>
                  <a:srgbClr val="000000"/>
                </a:solidFill>
                <a:latin typeface="Comic Sans MS" panose="030F0902030302020204" pitchFamily="66" charset="0"/>
                <a:ea typeface="Noto Sans CJK SC Regular"/>
                <a:cs typeface="Noto Sans CJK SC Regular"/>
              </a:rPr>
              <a:t>and the Materials Data Facility</a:t>
            </a:r>
          </a:p>
        </p:txBody>
      </p:sp>
      <p:sp>
        <p:nvSpPr>
          <p:cNvPr id="5" name="TextBox 4">
            <a:extLst>
              <a:ext uri="{FF2B5EF4-FFF2-40B4-BE49-F238E27FC236}">
                <a16:creationId xmlns:a16="http://schemas.microsoft.com/office/drawing/2014/main" id="{0AE239F5-F463-48B7-BD2C-27ECA773B761}"/>
              </a:ext>
            </a:extLst>
          </p:cNvPr>
          <p:cNvSpPr txBox="1"/>
          <p:nvPr/>
        </p:nvSpPr>
        <p:spPr>
          <a:xfrm>
            <a:off x="762000" y="1595735"/>
            <a:ext cx="7221657" cy="461665"/>
          </a:xfrm>
          <a:prstGeom prst="rect">
            <a:avLst/>
          </a:prstGeom>
          <a:noFill/>
        </p:spPr>
        <p:txBody>
          <a:bodyPr wrap="none" rtlCol="0">
            <a:spAutoFit/>
          </a:bodyPr>
          <a:lstStyle/>
          <a:p>
            <a:r>
              <a:rPr lang="en-US" sz="2400" dirty="0"/>
              <a:t>Idea: use a large set of data to train a ML algorithm </a:t>
            </a:r>
          </a:p>
        </p:txBody>
      </p:sp>
    </p:spTree>
    <p:extLst>
      <p:ext uri="{BB962C8B-B14F-4D97-AF65-F5344CB8AC3E}">
        <p14:creationId xmlns:p14="http://schemas.microsoft.com/office/powerpoint/2010/main" val="350517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062A-0D77-4DD8-97FE-DD907A901DE1}"/>
              </a:ext>
            </a:extLst>
          </p:cNvPr>
          <p:cNvSpPr>
            <a:spLocks noGrp="1"/>
          </p:cNvSpPr>
          <p:nvPr>
            <p:ph type="title"/>
          </p:nvPr>
        </p:nvSpPr>
        <p:spPr>
          <a:xfrm>
            <a:off x="456481" y="273629"/>
            <a:ext cx="8001719" cy="633325"/>
          </a:xfrm>
        </p:spPr>
        <p:txBody>
          <a:bodyPr/>
          <a:lstStyle/>
          <a:p>
            <a:r>
              <a:rPr lang="en-US" sz="3200" dirty="0">
                <a:solidFill>
                  <a:srgbClr val="0070C0"/>
                </a:solidFill>
                <a:latin typeface="Comic Sans MS" panose="030F0902030302020204" pitchFamily="66" charset="0"/>
              </a:rPr>
              <a:t>Artificial Neural Networks</a:t>
            </a:r>
          </a:p>
        </p:txBody>
      </p:sp>
      <p:pic>
        <p:nvPicPr>
          <p:cNvPr id="5" name="Picture 4">
            <a:extLst>
              <a:ext uri="{FF2B5EF4-FFF2-40B4-BE49-F238E27FC236}">
                <a16:creationId xmlns:a16="http://schemas.microsoft.com/office/drawing/2014/main" id="{01B87298-C5BE-4E65-847C-51C22B993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481" y="1673918"/>
            <a:ext cx="5419725" cy="2743200"/>
          </a:xfrm>
          <a:prstGeom prst="rect">
            <a:avLst/>
          </a:prstGeom>
        </p:spPr>
      </p:pic>
      <p:pic>
        <p:nvPicPr>
          <p:cNvPr id="6" name="Picture 5">
            <a:extLst>
              <a:ext uri="{FF2B5EF4-FFF2-40B4-BE49-F238E27FC236}">
                <a16:creationId xmlns:a16="http://schemas.microsoft.com/office/drawing/2014/main" id="{A7658FB5-438A-49BF-900B-C626A8DB19F4}"/>
              </a:ext>
            </a:extLst>
          </p:cNvPr>
          <p:cNvPicPr>
            <a:picLocks noChangeAspect="1"/>
          </p:cNvPicPr>
          <p:nvPr/>
        </p:nvPicPr>
        <p:blipFill>
          <a:blip r:embed="rId3"/>
          <a:stretch>
            <a:fillRect/>
          </a:stretch>
        </p:blipFill>
        <p:spPr>
          <a:xfrm>
            <a:off x="456481" y="4886805"/>
            <a:ext cx="3133725" cy="1438275"/>
          </a:xfrm>
          <a:prstGeom prst="rect">
            <a:avLst/>
          </a:prstGeom>
        </p:spPr>
      </p:pic>
      <p:pic>
        <p:nvPicPr>
          <p:cNvPr id="7" name="Picture 6">
            <a:extLst>
              <a:ext uri="{FF2B5EF4-FFF2-40B4-BE49-F238E27FC236}">
                <a16:creationId xmlns:a16="http://schemas.microsoft.com/office/drawing/2014/main" id="{1354B2C5-EABF-4476-914B-4E7AB4F094D1}"/>
              </a:ext>
            </a:extLst>
          </p:cNvPr>
          <p:cNvPicPr>
            <a:picLocks noChangeAspect="1"/>
          </p:cNvPicPr>
          <p:nvPr/>
        </p:nvPicPr>
        <p:blipFill>
          <a:blip r:embed="rId4"/>
          <a:stretch>
            <a:fillRect/>
          </a:stretch>
        </p:blipFill>
        <p:spPr>
          <a:xfrm>
            <a:off x="3755518" y="5184082"/>
            <a:ext cx="3309366" cy="1143480"/>
          </a:xfrm>
          <a:prstGeom prst="rect">
            <a:avLst/>
          </a:prstGeom>
        </p:spPr>
      </p:pic>
      <p:pic>
        <p:nvPicPr>
          <p:cNvPr id="8" name="Picture 7">
            <a:extLst>
              <a:ext uri="{FF2B5EF4-FFF2-40B4-BE49-F238E27FC236}">
                <a16:creationId xmlns:a16="http://schemas.microsoft.com/office/drawing/2014/main" id="{FE0BA1F4-BF27-4EF7-8116-8EFF229131B1}"/>
              </a:ext>
            </a:extLst>
          </p:cNvPr>
          <p:cNvPicPr>
            <a:picLocks noChangeAspect="1"/>
          </p:cNvPicPr>
          <p:nvPr/>
        </p:nvPicPr>
        <p:blipFill>
          <a:blip r:embed="rId5"/>
          <a:stretch>
            <a:fillRect/>
          </a:stretch>
        </p:blipFill>
        <p:spPr>
          <a:xfrm>
            <a:off x="6248400" y="3200400"/>
            <a:ext cx="2704011" cy="1828800"/>
          </a:xfrm>
          <a:prstGeom prst="rect">
            <a:avLst/>
          </a:prstGeom>
        </p:spPr>
      </p:pic>
    </p:spTree>
    <p:extLst>
      <p:ext uri="{BB962C8B-B14F-4D97-AF65-F5344CB8AC3E}">
        <p14:creationId xmlns:p14="http://schemas.microsoft.com/office/powerpoint/2010/main" val="17580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1E410E56-851C-40A9-80AF-1CFE9751CEEA}"/>
              </a:ext>
            </a:extLst>
          </p:cNvPr>
          <p:cNvSpPr>
            <a:spLocks noGrp="1" noChangeArrowheads="1"/>
          </p:cNvSpPr>
          <p:nvPr>
            <p:ph type="title"/>
          </p:nvPr>
        </p:nvSpPr>
        <p:spPr>
          <a:xfrm>
            <a:off x="457200" y="1"/>
            <a:ext cx="8686800" cy="409283"/>
          </a:xfrm>
        </p:spPr>
        <p:txBody>
          <a:bodyPr tIns="35482"/>
          <a:lstStyle/>
          <a:p>
            <a:pPr>
              <a:tabLst>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Lst>
            </a:pPr>
            <a:r>
              <a:rPr lang="en-US" altLang="en-US" sz="3200" dirty="0">
                <a:solidFill>
                  <a:schemeClr val="accent2"/>
                </a:solidFill>
                <a:latin typeface="Comic Sans MS" panose="030F0902030302020204" pitchFamily="66" charset="0"/>
              </a:rPr>
              <a:t>Metal-organic framework (MOF)</a:t>
            </a:r>
          </a:p>
        </p:txBody>
      </p:sp>
      <p:sp>
        <p:nvSpPr>
          <p:cNvPr id="3" name="TextBox 2">
            <a:extLst>
              <a:ext uri="{FF2B5EF4-FFF2-40B4-BE49-F238E27FC236}">
                <a16:creationId xmlns:a16="http://schemas.microsoft.com/office/drawing/2014/main" id="{215EEF4F-075F-49AA-82A3-9381ADF89421}"/>
              </a:ext>
            </a:extLst>
          </p:cNvPr>
          <p:cNvSpPr txBox="1"/>
          <p:nvPr/>
        </p:nvSpPr>
        <p:spPr>
          <a:xfrm>
            <a:off x="2654656" y="1671935"/>
            <a:ext cx="5955944" cy="461665"/>
          </a:xfrm>
          <a:prstGeom prst="rect">
            <a:avLst/>
          </a:prstGeom>
          <a:noFill/>
        </p:spPr>
        <p:txBody>
          <a:bodyPr wrap="square" rtlCol="0">
            <a:spAutoFit/>
          </a:bodyPr>
          <a:lstStyle/>
          <a:p>
            <a:r>
              <a:rPr lang="en-US" sz="2400" b="1" dirty="0">
                <a:solidFill>
                  <a:srgbClr val="FF0000"/>
                </a:solidFill>
                <a:latin typeface="Comic Sans MS" panose="030F0902030302020204" pitchFamily="66" charset="0"/>
              </a:rPr>
              <a:t>Goal</a:t>
            </a:r>
            <a:r>
              <a:rPr lang="en-US" sz="2400" dirty="0">
                <a:solidFill>
                  <a:srgbClr val="FF0000"/>
                </a:solidFill>
                <a:latin typeface="Comic Sans MS" panose="030F0902030302020204" pitchFamily="66" charset="0"/>
              </a:rPr>
              <a:t>: Prediction of methane adsorption</a:t>
            </a:r>
          </a:p>
        </p:txBody>
      </p:sp>
      <p:sp>
        <p:nvSpPr>
          <p:cNvPr id="4" name="TextBox 3">
            <a:extLst>
              <a:ext uri="{FF2B5EF4-FFF2-40B4-BE49-F238E27FC236}">
                <a16:creationId xmlns:a16="http://schemas.microsoft.com/office/drawing/2014/main" id="{C958D3A7-B59F-49B0-8954-DDF1BBE8B01A}"/>
              </a:ext>
            </a:extLst>
          </p:cNvPr>
          <p:cNvSpPr txBox="1"/>
          <p:nvPr/>
        </p:nvSpPr>
        <p:spPr>
          <a:xfrm>
            <a:off x="3045909" y="1002268"/>
            <a:ext cx="2973891" cy="369332"/>
          </a:xfrm>
          <a:prstGeom prst="rect">
            <a:avLst/>
          </a:prstGeom>
          <a:noFill/>
        </p:spPr>
        <p:txBody>
          <a:bodyPr wrap="none" rtlCol="0">
            <a:spAutoFit/>
          </a:bodyPr>
          <a:lstStyle/>
          <a:p>
            <a:r>
              <a:rPr lang="en-US" b="1" dirty="0">
                <a:latin typeface="Comic Sans MS" panose="030F0902030302020204" pitchFamily="66" charset="0"/>
              </a:rPr>
              <a:t>Prof. G. </a:t>
            </a:r>
            <a:r>
              <a:rPr lang="en-US" b="1" dirty="0" err="1">
                <a:latin typeface="Comic Sans MS" panose="030F0902030302020204" pitchFamily="66" charset="0"/>
              </a:rPr>
              <a:t>Froudakis</a:t>
            </a:r>
            <a:r>
              <a:rPr lang="en-US" b="1" dirty="0">
                <a:latin typeface="Comic Sans MS" panose="030F0902030302020204" pitchFamily="66" charset="0"/>
              </a:rPr>
              <a:t> (</a:t>
            </a:r>
            <a:r>
              <a:rPr lang="en-US" b="1" dirty="0" err="1">
                <a:latin typeface="Comic Sans MS" panose="030F0902030302020204" pitchFamily="66" charset="0"/>
              </a:rPr>
              <a:t>UoC</a:t>
            </a:r>
            <a:r>
              <a:rPr lang="en-US" b="1" dirty="0">
                <a:latin typeface="Comic Sans MS" panose="030F0902030302020204" pitchFamily="66" charset="0"/>
              </a:rPr>
              <a:t>)</a:t>
            </a:r>
          </a:p>
        </p:txBody>
      </p:sp>
      <p:pic>
        <p:nvPicPr>
          <p:cNvPr id="5" name="Picture 4">
            <a:extLst>
              <a:ext uri="{FF2B5EF4-FFF2-40B4-BE49-F238E27FC236}">
                <a16:creationId xmlns:a16="http://schemas.microsoft.com/office/drawing/2014/main" id="{0EF57966-8DA3-4396-A460-9CD38A91C409}"/>
              </a:ext>
            </a:extLst>
          </p:cNvPr>
          <p:cNvPicPr>
            <a:picLocks noChangeAspect="1"/>
          </p:cNvPicPr>
          <p:nvPr/>
        </p:nvPicPr>
        <p:blipFill>
          <a:blip r:embed="rId3"/>
          <a:stretch>
            <a:fillRect/>
          </a:stretch>
        </p:blipFill>
        <p:spPr>
          <a:xfrm>
            <a:off x="228600" y="685800"/>
            <a:ext cx="2346128" cy="2011680"/>
          </a:xfrm>
          <a:prstGeom prst="rect">
            <a:avLst/>
          </a:prstGeom>
        </p:spPr>
      </p:pic>
      <p:sp>
        <p:nvSpPr>
          <p:cNvPr id="7" name="TextBox 6">
            <a:extLst>
              <a:ext uri="{FF2B5EF4-FFF2-40B4-BE49-F238E27FC236}">
                <a16:creationId xmlns:a16="http://schemas.microsoft.com/office/drawing/2014/main" id="{34553E6D-4513-4094-A974-627C9E676967}"/>
              </a:ext>
            </a:extLst>
          </p:cNvPr>
          <p:cNvSpPr txBox="1"/>
          <p:nvPr/>
        </p:nvSpPr>
        <p:spPr>
          <a:xfrm>
            <a:off x="9144000" y="5715000"/>
            <a:ext cx="248786" cy="369332"/>
          </a:xfrm>
          <a:prstGeom prst="rect">
            <a:avLst/>
          </a:prstGeom>
          <a:noFill/>
        </p:spPr>
        <p:txBody>
          <a:bodyPr wrap="none" rtlCol="0">
            <a:spAutoFit/>
          </a:bodyPr>
          <a:lstStyle/>
          <a:p>
            <a:r>
              <a:rPr lang="en-US" dirty="0"/>
              <a:t>.</a:t>
            </a:r>
          </a:p>
        </p:txBody>
      </p:sp>
      <p:grpSp>
        <p:nvGrpSpPr>
          <p:cNvPr id="11" name="Group 10">
            <a:extLst>
              <a:ext uri="{FF2B5EF4-FFF2-40B4-BE49-F238E27FC236}">
                <a16:creationId xmlns:a16="http://schemas.microsoft.com/office/drawing/2014/main" id="{E068947F-40AD-49EB-9DFA-DFCDEB584301}"/>
              </a:ext>
            </a:extLst>
          </p:cNvPr>
          <p:cNvGrpSpPr>
            <a:grpSpLocks noChangeAspect="1"/>
          </p:cNvGrpSpPr>
          <p:nvPr/>
        </p:nvGrpSpPr>
        <p:grpSpPr>
          <a:xfrm>
            <a:off x="130996" y="4419600"/>
            <a:ext cx="8695213" cy="2286000"/>
            <a:chOff x="20159" y="732934"/>
            <a:chExt cx="14999238" cy="3943350"/>
          </a:xfrm>
        </p:grpSpPr>
        <p:pic>
          <p:nvPicPr>
            <p:cNvPr id="12" name="Picture 11">
              <a:extLst>
                <a:ext uri="{FF2B5EF4-FFF2-40B4-BE49-F238E27FC236}">
                  <a16:creationId xmlns:a16="http://schemas.microsoft.com/office/drawing/2014/main" id="{603231F3-E745-430E-8A5A-042C04515C38}"/>
                </a:ext>
              </a:extLst>
            </p:cNvPr>
            <p:cNvPicPr>
              <a:picLocks noChangeAspect="1"/>
            </p:cNvPicPr>
            <p:nvPr/>
          </p:nvPicPr>
          <p:blipFill>
            <a:blip r:embed="rId4"/>
            <a:stretch>
              <a:fillRect/>
            </a:stretch>
          </p:blipFill>
          <p:spPr>
            <a:xfrm>
              <a:off x="20159" y="2375935"/>
              <a:ext cx="1888342" cy="1463040"/>
            </a:xfrm>
            <a:prstGeom prst="rect">
              <a:avLst/>
            </a:prstGeom>
          </p:spPr>
        </p:pic>
        <p:pic>
          <p:nvPicPr>
            <p:cNvPr id="13" name="Picture 12">
              <a:extLst>
                <a:ext uri="{FF2B5EF4-FFF2-40B4-BE49-F238E27FC236}">
                  <a16:creationId xmlns:a16="http://schemas.microsoft.com/office/drawing/2014/main" id="{C2F523FF-A303-4936-B4E0-05DD7F9BBDBF}"/>
                </a:ext>
              </a:extLst>
            </p:cNvPr>
            <p:cNvPicPr>
              <a:picLocks noChangeAspect="1"/>
            </p:cNvPicPr>
            <p:nvPr/>
          </p:nvPicPr>
          <p:blipFill>
            <a:blip r:embed="rId5"/>
            <a:stretch>
              <a:fillRect/>
            </a:stretch>
          </p:blipFill>
          <p:spPr>
            <a:xfrm>
              <a:off x="3044151" y="1969084"/>
              <a:ext cx="2695575" cy="1819275"/>
            </a:xfrm>
            <a:prstGeom prst="rect">
              <a:avLst/>
            </a:prstGeom>
          </p:spPr>
        </p:pic>
        <p:pic>
          <p:nvPicPr>
            <p:cNvPr id="14" name="Picture 13">
              <a:extLst>
                <a:ext uri="{FF2B5EF4-FFF2-40B4-BE49-F238E27FC236}">
                  <a16:creationId xmlns:a16="http://schemas.microsoft.com/office/drawing/2014/main" id="{B88833F0-4BD6-45D6-ABF7-6DE797C71100}"/>
                </a:ext>
              </a:extLst>
            </p:cNvPr>
            <p:cNvPicPr>
              <a:picLocks noChangeAspect="1"/>
            </p:cNvPicPr>
            <p:nvPr/>
          </p:nvPicPr>
          <p:blipFill>
            <a:blip r:embed="rId6"/>
            <a:stretch>
              <a:fillRect/>
            </a:stretch>
          </p:blipFill>
          <p:spPr>
            <a:xfrm>
              <a:off x="6933646" y="1684806"/>
              <a:ext cx="2886075" cy="2762250"/>
            </a:xfrm>
            <a:prstGeom prst="rect">
              <a:avLst/>
            </a:prstGeom>
          </p:spPr>
        </p:pic>
        <p:pic>
          <p:nvPicPr>
            <p:cNvPr id="15" name="Picture 14">
              <a:extLst>
                <a:ext uri="{FF2B5EF4-FFF2-40B4-BE49-F238E27FC236}">
                  <a16:creationId xmlns:a16="http://schemas.microsoft.com/office/drawing/2014/main" id="{45ED2AD7-1E20-41C8-BA20-4D2A88A5CB93}"/>
                </a:ext>
              </a:extLst>
            </p:cNvPr>
            <p:cNvPicPr>
              <a:picLocks noChangeAspect="1"/>
            </p:cNvPicPr>
            <p:nvPr/>
          </p:nvPicPr>
          <p:blipFill>
            <a:blip r:embed="rId7"/>
            <a:stretch>
              <a:fillRect/>
            </a:stretch>
          </p:blipFill>
          <p:spPr>
            <a:xfrm>
              <a:off x="10885547" y="732934"/>
              <a:ext cx="4133850" cy="3943350"/>
            </a:xfrm>
            <a:prstGeom prst="rect">
              <a:avLst/>
            </a:prstGeom>
          </p:spPr>
        </p:pic>
        <p:sp>
          <p:nvSpPr>
            <p:cNvPr id="16" name="Plus Sign 15">
              <a:extLst>
                <a:ext uri="{FF2B5EF4-FFF2-40B4-BE49-F238E27FC236}">
                  <a16:creationId xmlns:a16="http://schemas.microsoft.com/office/drawing/2014/main" id="{5AFA3AC9-469C-423E-ABCD-75AC5727C93F}"/>
                </a:ext>
              </a:extLst>
            </p:cNvPr>
            <p:cNvSpPr/>
            <p:nvPr/>
          </p:nvSpPr>
          <p:spPr>
            <a:xfrm>
              <a:off x="1963272" y="2649073"/>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091F0CB6-C8F7-4605-A6A5-E82827C15EDE}"/>
                </a:ext>
              </a:extLst>
            </p:cNvPr>
            <p:cNvSpPr/>
            <p:nvPr/>
          </p:nvSpPr>
          <p:spPr>
            <a:xfrm>
              <a:off x="5997395" y="280892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3DD263A-445B-46E0-9760-FB0CE264DA68}"/>
                </a:ext>
              </a:extLst>
            </p:cNvPr>
            <p:cNvSpPr/>
            <p:nvPr/>
          </p:nvSpPr>
          <p:spPr>
            <a:xfrm>
              <a:off x="10128448" y="287872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ontent Placeholder 2">
            <a:extLst>
              <a:ext uri="{FF2B5EF4-FFF2-40B4-BE49-F238E27FC236}">
                <a16:creationId xmlns:a16="http://schemas.microsoft.com/office/drawing/2014/main" id="{D6C17EF7-A573-4EC6-A9D7-DD8B9C134198}"/>
              </a:ext>
            </a:extLst>
          </p:cNvPr>
          <p:cNvSpPr>
            <a:spLocks noGrp="1"/>
          </p:cNvSpPr>
          <p:nvPr>
            <p:ph idx="1"/>
          </p:nvPr>
        </p:nvSpPr>
        <p:spPr>
          <a:xfrm>
            <a:off x="76200" y="2819909"/>
            <a:ext cx="8839200" cy="2384665"/>
          </a:xfrm>
        </p:spPr>
        <p:txBody>
          <a:bodyPr>
            <a:normAutofit/>
          </a:bodyPr>
          <a:lstStyle/>
          <a:p>
            <a:pPr marL="0" indent="0">
              <a:buNone/>
            </a:pPr>
            <a:r>
              <a:rPr lang="en-US" sz="1800" dirty="0"/>
              <a:t>MOFS are the most promising porous materials, for high-density methane storage because of their</a:t>
            </a:r>
          </a:p>
          <a:p>
            <a:r>
              <a:rPr lang="en-US" sz="1800" dirty="0"/>
              <a:t>high porosity, </a:t>
            </a:r>
          </a:p>
          <a:p>
            <a:r>
              <a:rPr lang="en-US" sz="1800" dirty="0"/>
              <a:t>tunable pores,</a:t>
            </a:r>
          </a:p>
          <a:p>
            <a:r>
              <a:rPr lang="en-US" sz="1800" dirty="0"/>
              <a:t>Large voids,</a:t>
            </a:r>
          </a:p>
          <a:p>
            <a:r>
              <a:rPr lang="en-US" sz="1800" dirty="0"/>
              <a:t>Very low density,</a:t>
            </a:r>
          </a:p>
          <a:p>
            <a:r>
              <a:rPr lang="en-US" sz="1800" dirty="0"/>
              <a:t>versatile chemistry</a:t>
            </a:r>
          </a:p>
          <a:p>
            <a:endParaRPr lang="en-US" sz="1800" dirty="0"/>
          </a:p>
          <a:p>
            <a:pPr marL="0" indent="0">
              <a:buNone/>
            </a:pPr>
            <a:endParaRPr lang="en-US" sz="1800" dirty="0"/>
          </a:p>
          <a:p>
            <a:pPr marL="0" indent="0">
              <a:buNone/>
            </a:pPr>
            <a:endParaRPr lang="en-US" sz="1800" dirty="0"/>
          </a:p>
        </p:txBody>
      </p:sp>
      <p:pic>
        <p:nvPicPr>
          <p:cNvPr id="19" name="Picture 3">
            <a:extLst>
              <a:ext uri="{FF2B5EF4-FFF2-40B4-BE49-F238E27FC236}">
                <a16:creationId xmlns:a16="http://schemas.microsoft.com/office/drawing/2014/main" id="{C1CE8B31-584F-463E-9CA1-3F96F2D274A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000" y="533400"/>
            <a:ext cx="68627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6DC2E13C-D636-4B1E-A13C-14C85BFD08B1}"/>
              </a:ext>
            </a:extLst>
          </p:cNvPr>
          <p:cNvSpPr txBox="1"/>
          <p:nvPr/>
        </p:nvSpPr>
        <p:spPr>
          <a:xfrm>
            <a:off x="130996" y="6553200"/>
            <a:ext cx="248786" cy="369332"/>
          </a:xfrm>
          <a:prstGeom prst="rect">
            <a:avLst/>
          </a:prstGeom>
          <a:noFill/>
        </p:spPr>
        <p:txBody>
          <a:bodyPr wrap="none" rtlCol="0">
            <a:spAutoFit/>
          </a:bodyPr>
          <a:lstStyle/>
          <a:p>
            <a:r>
              <a:rPr lang="en-US" dirty="0"/>
              <a:t>.</a:t>
            </a: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3" grpId="0"/>
      <p:bldP spid="4" grpId="0"/>
      <p:bldP spid="7" grpId="0"/>
      <p:bldP spid="27"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D18F-C5D8-4514-B75D-4980E3E155CB}"/>
              </a:ext>
            </a:extLst>
          </p:cNvPr>
          <p:cNvSpPr>
            <a:spLocks noGrp="1"/>
          </p:cNvSpPr>
          <p:nvPr>
            <p:ph type="title"/>
          </p:nvPr>
        </p:nvSpPr>
        <p:spPr>
          <a:xfrm>
            <a:off x="304800" y="-152400"/>
            <a:ext cx="8229600" cy="815914"/>
          </a:xfrm>
        </p:spPr>
        <p:txBody>
          <a:bodyPr/>
          <a:lstStyle/>
          <a:p>
            <a:br>
              <a:rPr lang="en-US" b="1" dirty="0">
                <a:solidFill>
                  <a:srgbClr val="002060"/>
                </a:solidFill>
              </a:rPr>
            </a:br>
            <a:r>
              <a:rPr lang="en-US" sz="3600" b="1" dirty="0">
                <a:solidFill>
                  <a:srgbClr val="002060"/>
                </a:solidFill>
              </a:rPr>
              <a:t>Hypothetical</a:t>
            </a:r>
            <a:r>
              <a:rPr lang="en-US" b="1" dirty="0">
                <a:solidFill>
                  <a:srgbClr val="002060"/>
                </a:solidFill>
              </a:rPr>
              <a:t> MOFs</a:t>
            </a:r>
            <a:br>
              <a:rPr lang="en-US" b="1" dirty="0">
                <a:solidFill>
                  <a:srgbClr val="002060"/>
                </a:solidFill>
              </a:rPr>
            </a:br>
            <a:endParaRPr lang="en-US" dirty="0"/>
          </a:p>
        </p:txBody>
      </p:sp>
      <p:pic>
        <p:nvPicPr>
          <p:cNvPr id="4" name="Picture 3">
            <a:extLst>
              <a:ext uri="{FF2B5EF4-FFF2-40B4-BE49-F238E27FC236}">
                <a16:creationId xmlns:a16="http://schemas.microsoft.com/office/drawing/2014/main" id="{7A0EB98E-14B7-4CB0-A3D3-C46440FEDBEE}"/>
              </a:ext>
            </a:extLst>
          </p:cNvPr>
          <p:cNvPicPr>
            <a:picLocks/>
          </p:cNvPicPr>
          <p:nvPr/>
        </p:nvPicPr>
        <p:blipFill>
          <a:blip r:embed="rId2"/>
          <a:stretch>
            <a:fillRect/>
          </a:stretch>
        </p:blipFill>
        <p:spPr>
          <a:xfrm>
            <a:off x="990600" y="2414392"/>
            <a:ext cx="6934200" cy="4389120"/>
          </a:xfrm>
          <a:prstGeom prst="rect">
            <a:avLst/>
          </a:prstGeom>
        </p:spPr>
      </p:pic>
      <p:sp>
        <p:nvSpPr>
          <p:cNvPr id="5" name="TextBox 4">
            <a:extLst>
              <a:ext uri="{FF2B5EF4-FFF2-40B4-BE49-F238E27FC236}">
                <a16:creationId xmlns:a16="http://schemas.microsoft.com/office/drawing/2014/main" id="{6C3358A1-4245-4E1A-9611-58A228DA0758}"/>
              </a:ext>
            </a:extLst>
          </p:cNvPr>
          <p:cNvSpPr txBox="1"/>
          <p:nvPr/>
        </p:nvSpPr>
        <p:spPr>
          <a:xfrm>
            <a:off x="62753" y="810161"/>
            <a:ext cx="3899647" cy="1323439"/>
          </a:xfrm>
          <a:prstGeom prst="rect">
            <a:avLst/>
          </a:prstGeom>
          <a:noFill/>
        </p:spPr>
        <p:txBody>
          <a:bodyPr wrap="square" rtlCol="0">
            <a:spAutoFit/>
          </a:bodyPr>
          <a:lstStyle/>
          <a:p>
            <a:r>
              <a:rPr lang="en-US" sz="2000" dirty="0">
                <a:latin typeface="+mj-lt"/>
                <a:cs typeface="Calibri" panose="020F0502020204030204" pitchFamily="34" charset="0"/>
              </a:rPr>
              <a:t>More than 137,000  MOFs were theoretically studied by C. E. Wilmer </a:t>
            </a:r>
            <a:r>
              <a:rPr lang="en-US" sz="2000" i="1" dirty="0">
                <a:latin typeface="+mj-lt"/>
                <a:cs typeface="Calibri" panose="020F0502020204030204" pitchFamily="34" charset="0"/>
              </a:rPr>
              <a:t>et al.</a:t>
            </a:r>
            <a:r>
              <a:rPr lang="en-US" sz="2000" dirty="0">
                <a:latin typeface="+mj-lt"/>
                <a:cs typeface="Calibri" panose="020F0502020204030204" pitchFamily="34" charset="0"/>
              </a:rPr>
              <a:t> [Nature Chemistry, v. 4 p. 83-89 (2012)]</a:t>
            </a:r>
          </a:p>
        </p:txBody>
      </p:sp>
      <p:sp>
        <p:nvSpPr>
          <p:cNvPr id="6" name="TextBox 5">
            <a:extLst>
              <a:ext uri="{FF2B5EF4-FFF2-40B4-BE49-F238E27FC236}">
                <a16:creationId xmlns:a16="http://schemas.microsoft.com/office/drawing/2014/main" id="{4E14F2D8-6F74-45E1-9173-D30EEE42E5FA}"/>
              </a:ext>
            </a:extLst>
          </p:cNvPr>
          <p:cNvSpPr txBox="1"/>
          <p:nvPr/>
        </p:nvSpPr>
        <p:spPr>
          <a:xfrm>
            <a:off x="3733800" y="684074"/>
            <a:ext cx="5562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Geometrical features (void fraction, surface area, PSD, density </a:t>
            </a:r>
            <a:r>
              <a:rPr lang="en-US" dirty="0" err="1"/>
              <a:t>etc</a:t>
            </a:r>
            <a:r>
              <a:rPr lang="en-US" dirty="0"/>
              <a:t>) computed</a:t>
            </a:r>
          </a:p>
          <a:p>
            <a:pPr marL="285750" indent="-285750">
              <a:buFont typeface="Arial" panose="020B0604020202020204" pitchFamily="34" charset="0"/>
              <a:buChar char="•"/>
            </a:pPr>
            <a:r>
              <a:rPr lang="en-US" dirty="0"/>
              <a:t>Methane absorption was computed by GCMC simulations (high accuracy only for the most promising materials)</a:t>
            </a:r>
          </a:p>
          <a:p>
            <a:pPr marL="285750" indent="-285750">
              <a:buFont typeface="Arial" panose="020B0604020202020204" pitchFamily="34" charset="0"/>
              <a:buChar char="•"/>
            </a:pPr>
            <a:r>
              <a:rPr lang="en-US" dirty="0"/>
              <a:t>Only four metals were used (V, Zn, </a:t>
            </a:r>
            <a:r>
              <a:rPr lang="en-US" dirty="0" err="1"/>
              <a:t>Zr</a:t>
            </a:r>
            <a:r>
              <a:rPr lang="en-US" dirty="0"/>
              <a:t>, Cu)</a:t>
            </a:r>
          </a:p>
        </p:txBody>
      </p:sp>
      <p:pic>
        <p:nvPicPr>
          <p:cNvPr id="7" name="Picture 3">
            <a:extLst>
              <a:ext uri="{FF2B5EF4-FFF2-40B4-BE49-F238E27FC236}">
                <a16:creationId xmlns:a16="http://schemas.microsoft.com/office/drawing/2014/main" id="{38FDD71D-8D0A-4CD4-B8FF-76CCD71502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533400"/>
            <a:ext cx="6862763" cy="6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79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AA57F4-154F-4FA2-BC49-C3CF315190A1}"/>
              </a:ext>
            </a:extLst>
          </p:cNvPr>
          <p:cNvSpPr/>
          <p:nvPr/>
        </p:nvSpPr>
        <p:spPr>
          <a:xfrm>
            <a:off x="704523" y="304800"/>
            <a:ext cx="7611427" cy="1015663"/>
          </a:xfrm>
          <a:prstGeom prst="rect">
            <a:avLst/>
          </a:prstGeom>
        </p:spPr>
        <p:txBody>
          <a:bodyPr wrap="square">
            <a:spAutoFit/>
          </a:bodyPr>
          <a:lstStyle/>
          <a:p>
            <a:r>
              <a:rPr lang="en-US" sz="1500" b="1" spc="-1" dirty="0">
                <a:solidFill>
                  <a:srgbClr val="FF0000"/>
                </a:solidFill>
                <a:uFill>
                  <a:solidFill>
                    <a:srgbClr val="FFFFFF"/>
                  </a:solidFill>
                </a:uFill>
                <a:latin typeface="Arial"/>
              </a:rPr>
              <a:t>Random forests </a:t>
            </a:r>
            <a:r>
              <a:rPr lang="en-US" sz="1500" spc="-1" dirty="0">
                <a:solidFill>
                  <a:srgbClr val="000000"/>
                </a:solidFill>
                <a:uFill>
                  <a:solidFill>
                    <a:srgbClr val="FFFFFF"/>
                  </a:solidFill>
                </a:uFill>
                <a:latin typeface="Arial"/>
              </a:rPr>
              <a:t>are an ensemble learning method for classification, regression and other tasks, that operate by  constructing a multitude of decision trees at training time and outputting the class that is the mode of the classes (classification)  or mean prediction (regression) of the individual trees.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24A68-B0A1-4DB1-9F63-9C62DD203A8D}"/>
                  </a:ext>
                </a:extLst>
              </p:cNvPr>
              <p:cNvSpPr txBox="1">
                <a:spLocks noChangeAspect="1"/>
              </p:cNvSpPr>
              <p:nvPr/>
            </p:nvSpPr>
            <p:spPr>
              <a:xfrm>
                <a:off x="4953000" y="3429000"/>
                <a:ext cx="2912738" cy="638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=1− </m:t>
                      </m:r>
                      <m:f>
                        <m:fPr>
                          <m:ctrlPr>
                            <a:rPr lang="en-US" i="1">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 </m:t>
                              </m:r>
                            </m:e>
                          </m:nary>
                        </m:num>
                        <m:den>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𝑢</m:t>
                                      </m:r>
                                    </m:e>
                                  </m:acc>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 </m:t>
                              </m:r>
                            </m:e>
                          </m:nary>
                        </m:den>
                      </m:f>
                    </m:oMath>
                  </m:oMathPara>
                </a14:m>
                <a:endParaRPr lang="en-US" dirty="0"/>
              </a:p>
            </p:txBody>
          </p:sp>
        </mc:Choice>
        <mc:Fallback xmlns="">
          <p:sp>
            <p:nvSpPr>
              <p:cNvPr id="12" name="TextBox 11">
                <a:extLst>
                  <a:ext uri="{FF2B5EF4-FFF2-40B4-BE49-F238E27FC236}">
                    <a16:creationId xmlns:a16="http://schemas.microsoft.com/office/drawing/2014/main" id="{25D24A68-B0A1-4DB1-9F63-9C62DD203A8D}"/>
                  </a:ext>
                </a:extLst>
              </p:cNvPr>
              <p:cNvSpPr txBox="1">
                <a:spLocks noRot="1" noChangeAspect="1" noMove="1" noResize="1" noEditPoints="1" noAdjustHandles="1" noChangeArrowheads="1" noChangeShapeType="1" noTextEdit="1"/>
              </p:cNvSpPr>
              <p:nvPr/>
            </p:nvSpPr>
            <p:spPr>
              <a:xfrm>
                <a:off x="4953000" y="3429000"/>
                <a:ext cx="2912738" cy="63831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AAF61E5-E59B-4089-A2F8-67D82C7882E2}"/>
                  </a:ext>
                </a:extLst>
              </p:cNvPr>
              <p:cNvSpPr txBox="1"/>
              <p:nvPr/>
            </p:nvSpPr>
            <p:spPr>
              <a:xfrm>
                <a:off x="5029354" y="1620034"/>
                <a:ext cx="2590646"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𝑅𝑀𝑆𝐸</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e>
                                    <m:sup>
                                      <m:r>
                                        <a:rPr lang="en-US" i="1">
                                          <a:latin typeface="Cambria Math" panose="02040503050406030204" pitchFamily="18" charset="0"/>
                                        </a:rPr>
                                        <m:t>2</m:t>
                                      </m:r>
                                    </m:sup>
                                  </m:sSup>
                                </m:e>
                              </m:nary>
                            </m:num>
                            <m:den>
                              <m:r>
                                <a:rPr lang="en-US" i="1">
                                  <a:latin typeface="Cambria Math" panose="02040503050406030204" pitchFamily="18" charset="0"/>
                                </a:rPr>
                                <m:t>𝑛</m:t>
                              </m:r>
                            </m:den>
                          </m:f>
                        </m:e>
                      </m:rad>
                    </m:oMath>
                  </m:oMathPara>
                </a14:m>
                <a:endParaRPr lang="en-US" dirty="0"/>
              </a:p>
            </p:txBody>
          </p:sp>
        </mc:Choice>
        <mc:Fallback xmlns="">
          <p:sp>
            <p:nvSpPr>
              <p:cNvPr id="13" name="TextBox 12">
                <a:extLst>
                  <a:ext uri="{FF2B5EF4-FFF2-40B4-BE49-F238E27FC236}">
                    <a16:creationId xmlns:a16="http://schemas.microsoft.com/office/drawing/2014/main" id="{7AAF61E5-E59B-4089-A2F8-67D82C7882E2}"/>
                  </a:ext>
                </a:extLst>
              </p:cNvPr>
              <p:cNvSpPr txBox="1">
                <a:spLocks noRot="1" noChangeAspect="1" noMove="1" noResize="1" noEditPoints="1" noAdjustHandles="1" noChangeArrowheads="1" noChangeShapeType="1" noTextEdit="1"/>
              </p:cNvSpPr>
              <p:nvPr/>
            </p:nvSpPr>
            <p:spPr>
              <a:xfrm>
                <a:off x="5029354" y="1620034"/>
                <a:ext cx="2590646" cy="818366"/>
              </a:xfrm>
              <a:prstGeom prst="rect">
                <a:avLst/>
              </a:prstGeom>
              <a:blipFill>
                <a:blip r:embed="rId3"/>
                <a:stretch>
                  <a:fillRect b="-7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70F33B4-2F59-48E8-8BC2-C77F9FC99A07}"/>
                  </a:ext>
                </a:extLst>
              </p:cNvPr>
              <p:cNvSpPr txBox="1">
                <a:spLocks noChangeAspect="1"/>
              </p:cNvSpPr>
              <p:nvPr/>
            </p:nvSpPr>
            <p:spPr>
              <a:xfrm>
                <a:off x="5486400" y="2590800"/>
                <a:ext cx="2176943" cy="543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𝑀𝐴𝐸</m:t>
                      </m:r>
                      <m:r>
                        <a:rPr lang="en-US" i="1">
                          <a:latin typeface="Cambria Math" panose="02040503050406030204" pitchFamily="18" charset="0"/>
                        </a:rPr>
                        <m:t>=</m:t>
                      </m:r>
                      <m:f>
                        <m:fPr>
                          <m:ctrlPr>
                            <a:rPr lang="en-US" i="1">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e>
                          </m:nary>
                        </m:num>
                        <m:den>
                          <m:r>
                            <a:rPr lang="en-US" i="1">
                              <a:latin typeface="Cambria Math" panose="02040503050406030204" pitchFamily="18" charset="0"/>
                            </a:rPr>
                            <m:t>𝑛</m:t>
                          </m:r>
                        </m:den>
                      </m:f>
                    </m:oMath>
                  </m:oMathPara>
                </a14:m>
                <a:endParaRPr lang="en-US" dirty="0"/>
              </a:p>
            </p:txBody>
          </p:sp>
        </mc:Choice>
        <mc:Fallback xmlns="">
          <p:sp>
            <p:nvSpPr>
              <p:cNvPr id="14" name="TextBox 13">
                <a:extLst>
                  <a:ext uri="{FF2B5EF4-FFF2-40B4-BE49-F238E27FC236}">
                    <a16:creationId xmlns:a16="http://schemas.microsoft.com/office/drawing/2014/main" id="{B70F33B4-2F59-48E8-8BC2-C77F9FC99A07}"/>
                  </a:ext>
                </a:extLst>
              </p:cNvPr>
              <p:cNvSpPr txBox="1">
                <a:spLocks noRot="1" noChangeAspect="1" noMove="1" noResize="1" noEditPoints="1" noAdjustHandles="1" noChangeArrowheads="1" noChangeShapeType="1" noTextEdit="1"/>
              </p:cNvSpPr>
              <p:nvPr/>
            </p:nvSpPr>
            <p:spPr>
              <a:xfrm>
                <a:off x="5486400" y="2590800"/>
                <a:ext cx="2176943" cy="543162"/>
              </a:xfrm>
              <a:prstGeom prst="rect">
                <a:avLst/>
              </a:prstGeom>
              <a:blipFill>
                <a:blip r:embed="rId4"/>
                <a:stretch>
                  <a:fillRect/>
                </a:stretch>
              </a:blipFill>
            </p:spPr>
            <p:txBody>
              <a:bodyPr/>
              <a:lstStyle/>
              <a:p>
                <a:r>
                  <a:rPr lang="en-US">
                    <a:noFill/>
                  </a:rPr>
                  <a:t> </a:t>
                </a:r>
              </a:p>
            </p:txBody>
          </p:sp>
        </mc:Fallback>
      </mc:AlternateContent>
      <p:sp>
        <p:nvSpPr>
          <p:cNvPr id="16" name="CustomShape 2">
            <a:extLst>
              <a:ext uri="{FF2B5EF4-FFF2-40B4-BE49-F238E27FC236}">
                <a16:creationId xmlns:a16="http://schemas.microsoft.com/office/drawing/2014/main" id="{E15817F5-1AE5-4A79-B4D6-BC0B1A1A11C6}"/>
              </a:ext>
            </a:extLst>
          </p:cNvPr>
          <p:cNvSpPr/>
          <p:nvPr/>
        </p:nvSpPr>
        <p:spPr>
          <a:xfrm>
            <a:off x="285751" y="5201403"/>
            <a:ext cx="8722745" cy="818397"/>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r>
              <a:rPr lang="en-US" sz="1500" spc="-1" dirty="0">
                <a:solidFill>
                  <a:srgbClr val="000000"/>
                </a:solidFill>
                <a:uFill>
                  <a:solidFill>
                    <a:srgbClr val="FFFFFF"/>
                  </a:solidFill>
                </a:uFill>
                <a:latin typeface="Arial"/>
                <a:ea typeface="DejaVu Sans"/>
              </a:rPr>
              <a:t>For the results presented here, for a given </a:t>
            </a:r>
            <a:r>
              <a:rPr lang="en-US" sz="1500" spc="-1" dirty="0">
                <a:solidFill>
                  <a:srgbClr val="000000"/>
                </a:solidFill>
                <a:uFill>
                  <a:solidFill>
                    <a:srgbClr val="FFFFFF"/>
                  </a:solidFill>
                </a:uFill>
                <a:latin typeface="Arial"/>
              </a:rPr>
              <a:t> </a:t>
            </a:r>
            <a:r>
              <a:rPr lang="en-US" sz="1500" spc="-1" dirty="0">
                <a:solidFill>
                  <a:srgbClr val="000000"/>
                </a:solidFill>
                <a:uFill>
                  <a:solidFill>
                    <a:srgbClr val="FFFFFF"/>
                  </a:solidFill>
                </a:uFill>
                <a:latin typeface="Arial"/>
                <a:ea typeface="DejaVu Sans"/>
              </a:rPr>
              <a:t>Training size [50 – 10K] 100 different </a:t>
            </a:r>
            <a:r>
              <a:rPr lang="en-US" sz="1500" spc="-1" dirty="0">
                <a:solidFill>
                  <a:srgbClr val="000000"/>
                </a:solidFill>
                <a:uFill>
                  <a:solidFill>
                    <a:srgbClr val="FFFFFF"/>
                  </a:solidFill>
                </a:uFill>
                <a:latin typeface="Arial"/>
              </a:rPr>
              <a:t> </a:t>
            </a:r>
            <a:r>
              <a:rPr lang="en-US" sz="1500" spc="-1" dirty="0">
                <a:solidFill>
                  <a:srgbClr val="000000"/>
                </a:solidFill>
                <a:uFill>
                  <a:solidFill>
                    <a:srgbClr val="FFFFFF"/>
                  </a:solidFill>
                </a:uFill>
                <a:latin typeface="Arial"/>
                <a:ea typeface="DejaVu Sans"/>
              </a:rPr>
              <a:t>training sets were randomly chosen and for each of </a:t>
            </a:r>
            <a:r>
              <a:rPr lang="en-US" sz="1500" spc="-1" dirty="0">
                <a:solidFill>
                  <a:srgbClr val="000000"/>
                </a:solidFill>
                <a:uFill>
                  <a:solidFill>
                    <a:srgbClr val="FFFFFF"/>
                  </a:solidFill>
                </a:uFill>
                <a:latin typeface="Arial"/>
              </a:rPr>
              <a:t> </a:t>
            </a:r>
            <a:r>
              <a:rPr lang="en-US" sz="1500" spc="-1" dirty="0">
                <a:solidFill>
                  <a:srgbClr val="000000"/>
                </a:solidFill>
                <a:uFill>
                  <a:solidFill>
                    <a:srgbClr val="FFFFFF"/>
                  </a:solidFill>
                </a:uFill>
                <a:latin typeface="Arial"/>
                <a:ea typeface="DejaVu Sans"/>
              </a:rPr>
              <a:t>them prediction for the remaining MOFs were made </a:t>
            </a:r>
            <a:r>
              <a:rPr lang="en-US" sz="1500" spc="-1" dirty="0">
                <a:solidFill>
                  <a:srgbClr val="000000"/>
                </a:solidFill>
                <a:uFill>
                  <a:solidFill>
                    <a:srgbClr val="FFFFFF"/>
                  </a:solidFill>
                </a:uFill>
                <a:latin typeface="Arial"/>
              </a:rPr>
              <a:t> </a:t>
            </a:r>
            <a:r>
              <a:rPr lang="en-US" sz="1500" spc="-1" dirty="0">
                <a:solidFill>
                  <a:srgbClr val="000000"/>
                </a:solidFill>
                <a:uFill>
                  <a:solidFill>
                    <a:srgbClr val="FFFFFF"/>
                  </a:solidFill>
                </a:uFill>
                <a:latin typeface="Arial"/>
                <a:ea typeface="DejaVu Sans"/>
              </a:rPr>
              <a:t>which were evaluated with the R2, MAE, WAPE and RMSE. </a:t>
            </a:r>
            <a:endParaRPr lang="en-US" sz="1500" spc="-1" dirty="0">
              <a:solidFill>
                <a:srgbClr val="000000"/>
              </a:solidFill>
              <a:uFill>
                <a:solidFill>
                  <a:srgbClr val="FFFFFF"/>
                </a:solidFill>
              </a:uFill>
              <a:latin typeface="Arial"/>
            </a:endParaRPr>
          </a:p>
        </p:txBody>
      </p:sp>
      <p:pic>
        <p:nvPicPr>
          <p:cNvPr id="3" name="Picture 2">
            <a:extLst>
              <a:ext uri="{FF2B5EF4-FFF2-40B4-BE49-F238E27FC236}">
                <a16:creationId xmlns:a16="http://schemas.microsoft.com/office/drawing/2014/main" id="{4EA19F45-48AA-4E0A-B628-56BFF77B69E3}"/>
              </a:ext>
            </a:extLst>
          </p:cNvPr>
          <p:cNvPicPr>
            <a:picLocks noChangeAspect="1"/>
          </p:cNvPicPr>
          <p:nvPr/>
        </p:nvPicPr>
        <p:blipFill>
          <a:blip r:embed="rId5"/>
          <a:stretch>
            <a:fillRect/>
          </a:stretch>
        </p:blipFill>
        <p:spPr>
          <a:xfrm>
            <a:off x="285750" y="2286000"/>
            <a:ext cx="4605866" cy="16002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8EA6A9-94B6-46D1-9308-B2F168C7447F}"/>
                  </a:ext>
                </a:extLst>
              </p:cNvPr>
              <p:cNvSpPr txBox="1"/>
              <p:nvPr/>
            </p:nvSpPr>
            <p:spPr>
              <a:xfrm>
                <a:off x="5192041" y="4296730"/>
                <a:ext cx="2275559" cy="656270"/>
              </a:xfrm>
              <a:prstGeom prst="rect">
                <a:avLst/>
              </a:prstGeom>
              <a:noFill/>
            </p:spPr>
            <p:txBody>
              <a:bodyPr wrap="none" lIns="0" tIns="0" rIns="0" bIns="0" rtlCol="0">
                <a:spAutoFit/>
              </a:bodyPr>
              <a:lstStyle/>
              <a:p>
                <a:r>
                  <a:rPr lang="en-US" b="0" dirty="0"/>
                  <a:t>WAPE = </a:t>
                </a:r>
                <a14:m>
                  <m:oMath xmlns:m="http://schemas.openxmlformats.org/officeDocument/2006/math">
                    <m:f>
                      <m:fPr>
                        <m:ctrlPr>
                          <a:rPr lang="en-US" sz="2400" b="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num>
                      <m:den>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Sub>
                          </m:e>
                        </m:nary>
                      </m:den>
                    </m:f>
                  </m:oMath>
                </a14:m>
                <a:endParaRPr lang="en-US" sz="2400" dirty="0"/>
              </a:p>
            </p:txBody>
          </p:sp>
        </mc:Choice>
        <mc:Fallback xmlns="">
          <p:sp>
            <p:nvSpPr>
              <p:cNvPr id="4" name="TextBox 3">
                <a:extLst>
                  <a:ext uri="{FF2B5EF4-FFF2-40B4-BE49-F238E27FC236}">
                    <a16:creationId xmlns:a16="http://schemas.microsoft.com/office/drawing/2014/main" id="{0D8EA6A9-94B6-46D1-9308-B2F168C7447F}"/>
                  </a:ext>
                </a:extLst>
              </p:cNvPr>
              <p:cNvSpPr txBox="1">
                <a:spLocks noRot="1" noChangeAspect="1" noMove="1" noResize="1" noEditPoints="1" noAdjustHandles="1" noChangeArrowheads="1" noChangeShapeType="1" noTextEdit="1"/>
              </p:cNvSpPr>
              <p:nvPr/>
            </p:nvSpPr>
            <p:spPr>
              <a:xfrm>
                <a:off x="5192041" y="4296730"/>
                <a:ext cx="2275559" cy="656270"/>
              </a:xfrm>
              <a:prstGeom prst="rect">
                <a:avLst/>
              </a:prstGeom>
              <a:blipFill>
                <a:blip r:embed="rId6"/>
                <a:stretch>
                  <a:fillRect l="-6434"/>
                </a:stretch>
              </a:blipFill>
            </p:spPr>
            <p:txBody>
              <a:bodyPr/>
              <a:lstStyle/>
              <a:p>
                <a:r>
                  <a:rPr lang="en-US">
                    <a:noFill/>
                  </a:rPr>
                  <a:t> </a:t>
                </a:r>
              </a:p>
            </p:txBody>
          </p:sp>
        </mc:Fallback>
      </mc:AlternateContent>
    </p:spTree>
    <p:extLst>
      <p:ext uri="{BB962C8B-B14F-4D97-AF65-F5344CB8AC3E}">
        <p14:creationId xmlns:p14="http://schemas.microsoft.com/office/powerpoint/2010/main" val="127574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6"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62B5EBC-87DC-4854-9097-BE122B249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2743200"/>
            <a:ext cx="4146550" cy="3989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3">
            <a:extLst>
              <a:ext uri="{FF2B5EF4-FFF2-40B4-BE49-F238E27FC236}">
                <a16:creationId xmlns:a16="http://schemas.microsoft.com/office/drawing/2014/main" id="{839AA7AC-80CD-464C-AF78-A4CBB1308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743200"/>
            <a:ext cx="4148138" cy="3989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a:extLst>
              <a:ext uri="{FF2B5EF4-FFF2-40B4-BE49-F238E27FC236}">
                <a16:creationId xmlns:a16="http://schemas.microsoft.com/office/drawing/2014/main" id="{1803BC27-BBA2-49FD-8B37-F68F4E6B6190}"/>
              </a:ext>
            </a:extLst>
          </p:cNvPr>
          <p:cNvSpPr txBox="1"/>
          <p:nvPr/>
        </p:nvSpPr>
        <p:spPr>
          <a:xfrm rot="21540000">
            <a:off x="5502289" y="794558"/>
            <a:ext cx="2970685" cy="1846659"/>
          </a:xfrm>
          <a:prstGeom prst="rect">
            <a:avLst/>
          </a:prstGeom>
          <a:noFill/>
        </p:spPr>
        <p:txBody>
          <a:bodyPr wrap="none" rtlCol="0">
            <a:spAutoFit/>
          </a:bodyPr>
          <a:lstStyle/>
          <a:p>
            <a:r>
              <a:rPr lang="en-US" b="1" dirty="0">
                <a:solidFill>
                  <a:srgbClr val="663300"/>
                </a:solidFill>
                <a:latin typeface="Comic Sans MS" panose="030F0902030302020204" pitchFamily="66" charset="0"/>
              </a:rPr>
              <a:t>Random Forest algorithm</a:t>
            </a:r>
          </a:p>
          <a:p>
            <a:r>
              <a:rPr lang="en-US" sz="1600" b="1" i="1" dirty="0">
                <a:latin typeface="Comic Sans MS" panose="030F0902030302020204" pitchFamily="66" charset="0"/>
              </a:rPr>
              <a:t>Descriptors</a:t>
            </a:r>
          </a:p>
          <a:p>
            <a:pPr marL="285750" indent="-285750">
              <a:buFont typeface="Wingdings" panose="05000000000000000000" pitchFamily="2" charset="2"/>
              <a:buChar char="Ø"/>
            </a:pPr>
            <a:r>
              <a:rPr lang="en-US" sz="1600" i="1" dirty="0">
                <a:latin typeface="Comic Sans MS" panose="030F0902030302020204" pitchFamily="66" charset="0"/>
              </a:rPr>
              <a:t>Geometrical</a:t>
            </a:r>
          </a:p>
          <a:p>
            <a:pPr marL="742950" lvl="1" indent="-285750">
              <a:buFont typeface="Arial" panose="020B0604020202020204" pitchFamily="34" charset="0"/>
              <a:buChar char="•"/>
            </a:pPr>
            <a:r>
              <a:rPr lang="en-US" sz="1600" dirty="0">
                <a:latin typeface="Comic Sans MS" panose="030F0902030302020204" pitchFamily="66" charset="0"/>
              </a:rPr>
              <a:t>Void fraction</a:t>
            </a:r>
          </a:p>
          <a:p>
            <a:pPr marL="742950" lvl="1" indent="-285750">
              <a:buFont typeface="Arial" panose="020B0604020202020204" pitchFamily="34" charset="0"/>
              <a:buChar char="•"/>
            </a:pPr>
            <a:r>
              <a:rPr lang="en-US" sz="1600" dirty="0">
                <a:latin typeface="Comic Sans MS" panose="030F0902030302020204" pitchFamily="66" charset="0"/>
              </a:rPr>
              <a:t>Surface area</a:t>
            </a:r>
          </a:p>
          <a:p>
            <a:pPr marL="742950" lvl="1" indent="-285750">
              <a:buFont typeface="Arial" panose="020B0604020202020204" pitchFamily="34" charset="0"/>
              <a:buChar char="•"/>
            </a:pPr>
            <a:r>
              <a:rPr lang="en-US" sz="1600" dirty="0">
                <a:latin typeface="Comic Sans MS" panose="030F0902030302020204" pitchFamily="66" charset="0"/>
              </a:rPr>
              <a:t>…</a:t>
            </a:r>
          </a:p>
          <a:p>
            <a:pPr lvl="1"/>
            <a:endParaRPr lang="en-US" sz="1600" dirty="0">
              <a:latin typeface="Comic Sans MS" panose="030F0902030302020204" pitchFamily="66" charset="0"/>
            </a:endParaRPr>
          </a:p>
        </p:txBody>
      </p:sp>
      <p:sp>
        <p:nvSpPr>
          <p:cNvPr id="8" name="Rectangle 7">
            <a:extLst>
              <a:ext uri="{FF2B5EF4-FFF2-40B4-BE49-F238E27FC236}">
                <a16:creationId xmlns:a16="http://schemas.microsoft.com/office/drawing/2014/main" id="{04012755-4DF2-4D54-852C-2F9CEB9E0A6E}"/>
              </a:ext>
            </a:extLst>
          </p:cNvPr>
          <p:cNvSpPr/>
          <p:nvPr/>
        </p:nvSpPr>
        <p:spPr>
          <a:xfrm>
            <a:off x="457200" y="1271826"/>
            <a:ext cx="3733800" cy="861774"/>
          </a:xfrm>
          <a:prstGeom prst="rect">
            <a:avLst/>
          </a:prstGeom>
        </p:spPr>
        <p:txBody>
          <a:bodyPr wrap="square">
            <a:spAutoFit/>
          </a:bodyPr>
          <a:lstStyle/>
          <a:p>
            <a:pPr algn="ctr"/>
            <a:r>
              <a:rPr lang="en-US" b="1" dirty="0">
                <a:solidFill>
                  <a:srgbClr val="00B050"/>
                </a:solidFill>
                <a:latin typeface="Comic Sans MS" panose="030F0902030302020204" pitchFamily="66" charset="0"/>
              </a:rPr>
              <a:t>Hypothetical MOFs (~137,000)</a:t>
            </a:r>
          </a:p>
          <a:p>
            <a:r>
              <a:rPr lang="en-US" sz="1600" dirty="0">
                <a:latin typeface="Comic Sans MS" panose="030F0902030302020204" pitchFamily="66" charset="0"/>
              </a:rPr>
              <a:t>Wilmer, C. E.; et al. </a:t>
            </a:r>
            <a:r>
              <a:rPr lang="en-US" sz="1600" i="1" dirty="0">
                <a:latin typeface="Comic Sans MS" panose="030F0902030302020204" pitchFamily="66" charset="0"/>
              </a:rPr>
              <a:t>Nat. Chem</a:t>
            </a:r>
            <a:r>
              <a:rPr lang="en-US" sz="1600" dirty="0">
                <a:latin typeface="Comic Sans MS" panose="030F0902030302020204" pitchFamily="66" charset="0"/>
              </a:rPr>
              <a:t>. </a:t>
            </a:r>
            <a:r>
              <a:rPr lang="en-US" sz="1600" b="1" dirty="0">
                <a:latin typeface="Comic Sans MS" panose="030F0902030302020204" pitchFamily="66" charset="0"/>
              </a:rPr>
              <a:t>4</a:t>
            </a:r>
            <a:r>
              <a:rPr lang="en-US" sz="1600" dirty="0">
                <a:latin typeface="Comic Sans MS" panose="030F0902030302020204" pitchFamily="66" charset="0"/>
              </a:rPr>
              <a:t>, 83 (2012)</a:t>
            </a:r>
          </a:p>
        </p:txBody>
      </p:sp>
      <p:sp>
        <p:nvSpPr>
          <p:cNvPr id="2" name="TextBox 1">
            <a:extLst>
              <a:ext uri="{FF2B5EF4-FFF2-40B4-BE49-F238E27FC236}">
                <a16:creationId xmlns:a16="http://schemas.microsoft.com/office/drawing/2014/main" id="{7247BCF3-3037-465F-871D-82980A3BC17F}"/>
              </a:ext>
            </a:extLst>
          </p:cNvPr>
          <p:cNvSpPr txBox="1"/>
          <p:nvPr/>
        </p:nvSpPr>
        <p:spPr>
          <a:xfrm>
            <a:off x="2057400" y="228600"/>
            <a:ext cx="5272277" cy="461665"/>
          </a:xfrm>
          <a:prstGeom prst="rect">
            <a:avLst/>
          </a:prstGeom>
          <a:noFill/>
        </p:spPr>
        <p:txBody>
          <a:bodyPr wrap="none" rtlCol="0">
            <a:spAutoFit/>
          </a:bodyPr>
          <a:lstStyle/>
          <a:p>
            <a:r>
              <a:rPr lang="en-US" sz="2400" b="1" dirty="0">
                <a:solidFill>
                  <a:srgbClr val="0070C0"/>
                </a:solidFill>
              </a:rPr>
              <a:t>Training an Validation of the model</a:t>
            </a:r>
          </a:p>
        </p:txBody>
      </p:sp>
      <p:pic>
        <p:nvPicPr>
          <p:cNvPr id="7" name="Picture 3">
            <a:extLst>
              <a:ext uri="{FF2B5EF4-FFF2-40B4-BE49-F238E27FC236}">
                <a16:creationId xmlns:a16="http://schemas.microsoft.com/office/drawing/2014/main" id="{AE37212F-89CD-4CAC-87A8-F87C536923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696683"/>
            <a:ext cx="6862763" cy="6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35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11CAC5-DF61-4CB4-B35F-0D645DF84BD8}"/>
              </a:ext>
            </a:extLst>
          </p:cNvPr>
          <p:cNvSpPr txBox="1"/>
          <p:nvPr/>
        </p:nvSpPr>
        <p:spPr>
          <a:xfrm>
            <a:off x="304800" y="1371600"/>
            <a:ext cx="3464948" cy="3539430"/>
          </a:xfrm>
          <a:prstGeom prst="rect">
            <a:avLst/>
          </a:prstGeom>
          <a:noFill/>
        </p:spPr>
        <p:txBody>
          <a:bodyPr wrap="square" rtlCol="0">
            <a:spAutoFit/>
          </a:bodyPr>
          <a:lstStyle/>
          <a:p>
            <a:r>
              <a:rPr lang="en-US" sz="2000" u="sng" dirty="0">
                <a:solidFill>
                  <a:schemeClr val="accent1"/>
                </a:solidFill>
              </a:rPr>
              <a:t>Geometrical Features</a:t>
            </a:r>
          </a:p>
          <a:p>
            <a:r>
              <a:rPr lang="en-US" sz="2400" b="1" u="sng" dirty="0"/>
              <a:t>Geometrical features</a:t>
            </a:r>
          </a:p>
          <a:p>
            <a:pPr marL="214313" indent="-214313">
              <a:buFont typeface="Arial" panose="020B0604020202020204" pitchFamily="34" charset="0"/>
              <a:buChar char="•"/>
            </a:pPr>
            <a:r>
              <a:rPr lang="en-US" sz="2000" dirty="0"/>
              <a:t>Void fraction</a:t>
            </a:r>
          </a:p>
          <a:p>
            <a:pPr marL="214313" indent="-214313">
              <a:buFont typeface="Arial" panose="020B0604020202020204" pitchFamily="34" charset="0"/>
              <a:buChar char="•"/>
            </a:pPr>
            <a:r>
              <a:rPr lang="en-US" sz="2000" dirty="0"/>
              <a:t>Surface area [m2/g]</a:t>
            </a:r>
          </a:p>
          <a:p>
            <a:pPr marL="214313" indent="-214313">
              <a:buFont typeface="Arial" panose="020B0604020202020204" pitchFamily="34" charset="0"/>
              <a:buChar char="•"/>
            </a:pPr>
            <a:r>
              <a:rPr lang="en-US" sz="2000" dirty="0"/>
              <a:t>Density [g/cm3]</a:t>
            </a:r>
          </a:p>
          <a:p>
            <a:pPr marL="214313" indent="-214313">
              <a:buFont typeface="Arial" panose="020B0604020202020204" pitchFamily="34" charset="0"/>
              <a:buChar char="•"/>
            </a:pPr>
            <a:r>
              <a:rPr lang="en-US" sz="2000" dirty="0"/>
              <a:t>Dominant pore diameter</a:t>
            </a:r>
          </a:p>
          <a:p>
            <a:pPr marL="214313" indent="-214313">
              <a:buFont typeface="Arial" panose="020B0604020202020204" pitchFamily="34" charset="0"/>
              <a:buChar char="•"/>
            </a:pPr>
            <a:r>
              <a:rPr lang="en-US" sz="2000" dirty="0"/>
              <a:t>Maximum pore diameter</a:t>
            </a:r>
          </a:p>
          <a:p>
            <a:pPr marL="214313" indent="-214313">
              <a:buFont typeface="Arial" panose="020B0604020202020204" pitchFamily="34" charset="0"/>
              <a:buChar char="•"/>
            </a:pPr>
            <a:r>
              <a:rPr lang="en-US" sz="2000" dirty="0"/>
              <a:t>Interpenetration capacity</a:t>
            </a:r>
          </a:p>
          <a:p>
            <a:pPr marL="214313" indent="-214313">
              <a:buFont typeface="Arial" panose="020B0604020202020204" pitchFamily="34" charset="0"/>
              <a:buChar char="•"/>
            </a:pPr>
            <a:r>
              <a:rPr lang="en-US" sz="2000" dirty="0"/>
              <a:t>Number of interpenetration framework</a:t>
            </a:r>
          </a:p>
          <a:p>
            <a:pPr marL="214313" indent="-214313">
              <a:buFont typeface="Arial" panose="020B0604020202020204" pitchFamily="34" charset="0"/>
              <a:buChar char="•"/>
            </a:pPr>
            <a:endParaRPr lang="en-US" sz="2000" dirty="0"/>
          </a:p>
        </p:txBody>
      </p:sp>
      <p:sp>
        <p:nvSpPr>
          <p:cNvPr id="4" name="CustomShape 1">
            <a:extLst>
              <a:ext uri="{FF2B5EF4-FFF2-40B4-BE49-F238E27FC236}">
                <a16:creationId xmlns:a16="http://schemas.microsoft.com/office/drawing/2014/main" id="{BBCD1521-5210-4FC5-B97F-694944D72828}"/>
              </a:ext>
            </a:extLst>
          </p:cNvPr>
          <p:cNvSpPr/>
          <p:nvPr/>
        </p:nvSpPr>
        <p:spPr>
          <a:xfrm>
            <a:off x="6146441" y="1727107"/>
            <a:ext cx="2819759" cy="4902293"/>
          </a:xfrm>
          <a:prstGeom prst="rect">
            <a:avLst/>
          </a:prstGeom>
          <a:solidFill>
            <a:schemeClr val="accent1"/>
          </a:solidFill>
          <a:ln>
            <a:noFill/>
          </a:ln>
        </p:spPr>
        <p:style>
          <a:lnRef idx="0">
            <a:scrgbClr r="0" g="0" b="0"/>
          </a:lnRef>
          <a:fillRef idx="0">
            <a:scrgbClr r="0" g="0" b="0"/>
          </a:fillRef>
          <a:effectRef idx="0">
            <a:scrgbClr r="0" g="0" b="0"/>
          </a:effectRef>
          <a:fontRef idx="minor"/>
        </p:style>
        <p:txBody>
          <a:bodyPr lIns="0" tIns="0" rIns="0" bIns="0"/>
          <a:lstStyle/>
          <a:p>
            <a:pPr marL="73973" algn="ctr">
              <a:buClr>
                <a:srgbClr val="000000"/>
              </a:buClr>
              <a:buSzPct val="45000"/>
            </a:pPr>
            <a:r>
              <a:rPr lang="en-US" sz="2400" b="1" u="sng" dirty="0">
                <a:latin typeface="+mj-lt"/>
              </a:rPr>
              <a:t>Atom groups</a:t>
            </a:r>
          </a:p>
          <a:p>
            <a:pPr marL="293933" indent="-219960">
              <a:buClr>
                <a:srgbClr val="000000"/>
              </a:buClr>
              <a:buSzPct val="45000"/>
              <a:buFont typeface="Wingdings" charset="2"/>
              <a:buChar char=""/>
            </a:pPr>
            <a:r>
              <a:rPr lang="en-US" dirty="0"/>
              <a:t>Zn: Zn3f2, Zn4+2</a:t>
            </a:r>
          </a:p>
          <a:p>
            <a:pPr marL="293933" indent="-219960">
              <a:buClr>
                <a:srgbClr val="000000"/>
              </a:buClr>
              <a:buSzPct val="45000"/>
              <a:buFont typeface="Wingdings" charset="2"/>
              <a:buChar char=""/>
            </a:pPr>
            <a:r>
              <a:rPr lang="en-US" dirty="0" err="1"/>
              <a:t>Zr</a:t>
            </a:r>
            <a:endParaRPr lang="en-US" dirty="0"/>
          </a:p>
          <a:p>
            <a:pPr marL="293933" indent="-219960">
              <a:buClr>
                <a:srgbClr val="000000"/>
              </a:buClr>
              <a:buSzPct val="45000"/>
              <a:buFont typeface="Wingdings" charset="2"/>
              <a:buChar char=""/>
            </a:pPr>
            <a:r>
              <a:rPr lang="en-US" dirty="0"/>
              <a:t>Cu</a:t>
            </a:r>
          </a:p>
          <a:p>
            <a:pPr marL="293933" indent="-219960">
              <a:buClr>
                <a:srgbClr val="000000"/>
              </a:buClr>
              <a:buSzPct val="45000"/>
              <a:buFont typeface="Wingdings" charset="2"/>
              <a:buChar char=""/>
            </a:pPr>
            <a:r>
              <a:rPr lang="en-US" dirty="0"/>
              <a:t>V</a:t>
            </a:r>
          </a:p>
          <a:p>
            <a:pPr marL="293933" indent="-219960">
              <a:buClr>
                <a:srgbClr val="000000"/>
              </a:buClr>
              <a:buSzPct val="45000"/>
              <a:buFont typeface="Wingdings" charset="2"/>
              <a:buChar char=""/>
            </a:pPr>
            <a:r>
              <a:rPr lang="en-US" dirty="0"/>
              <a:t>O : O_3_f, O_2, O_3, O_R</a:t>
            </a:r>
          </a:p>
          <a:p>
            <a:pPr marL="293933" indent="-219960">
              <a:buClr>
                <a:srgbClr val="000000"/>
              </a:buClr>
              <a:buSzPct val="45000"/>
              <a:buFont typeface="Wingdings" charset="2"/>
              <a:buChar char=""/>
            </a:pPr>
            <a:r>
              <a:rPr lang="en-US" dirty="0"/>
              <a:t>C : C_1, C_2, C_3, C_R</a:t>
            </a:r>
          </a:p>
          <a:p>
            <a:pPr marL="293933" indent="-219960">
              <a:buClr>
                <a:srgbClr val="000000"/>
              </a:buClr>
              <a:buSzPct val="45000"/>
              <a:buFont typeface="Wingdings" charset="2"/>
              <a:buChar char=""/>
            </a:pPr>
            <a:r>
              <a:rPr lang="en-US" dirty="0"/>
              <a:t>N : N_1, N_2, N_3, N_R</a:t>
            </a:r>
          </a:p>
          <a:p>
            <a:pPr marL="293933" indent="-219960">
              <a:buClr>
                <a:srgbClr val="000000"/>
              </a:buClr>
              <a:buSzPct val="45000"/>
              <a:buFont typeface="Wingdings" charset="2"/>
              <a:buChar char=""/>
            </a:pPr>
            <a:r>
              <a:rPr lang="en-US" dirty="0"/>
              <a:t>H : H</a:t>
            </a:r>
          </a:p>
          <a:p>
            <a:pPr marL="293933" indent="-219960">
              <a:buClr>
                <a:srgbClr val="000000"/>
              </a:buClr>
              <a:buSzPct val="45000"/>
              <a:buFont typeface="Wingdings" charset="2"/>
              <a:buChar char=""/>
            </a:pPr>
            <a:r>
              <a:rPr lang="en-US" dirty="0"/>
              <a:t>F : F</a:t>
            </a:r>
          </a:p>
          <a:p>
            <a:pPr marL="293933" indent="-219960">
              <a:buClr>
                <a:srgbClr val="000000"/>
              </a:buClr>
              <a:buSzPct val="45000"/>
              <a:buFont typeface="Wingdings" charset="2"/>
              <a:buChar char=""/>
            </a:pPr>
            <a:r>
              <a:rPr lang="en-US" dirty="0"/>
              <a:t>Cl: Cl</a:t>
            </a:r>
          </a:p>
          <a:p>
            <a:pPr marL="293933" indent="-219960">
              <a:buClr>
                <a:srgbClr val="000000"/>
              </a:buClr>
              <a:buSzPct val="45000"/>
              <a:buFont typeface="Wingdings" charset="2"/>
              <a:buChar char=""/>
            </a:pPr>
            <a:r>
              <a:rPr lang="en-US" dirty="0"/>
              <a:t>Br: Br</a:t>
            </a:r>
          </a:p>
        </p:txBody>
      </p:sp>
      <p:sp>
        <p:nvSpPr>
          <p:cNvPr id="3" name="TextBox 2">
            <a:extLst>
              <a:ext uri="{FF2B5EF4-FFF2-40B4-BE49-F238E27FC236}">
                <a16:creationId xmlns:a16="http://schemas.microsoft.com/office/drawing/2014/main" id="{2E97E1CA-893E-4651-B881-3421CFD49C24}"/>
              </a:ext>
            </a:extLst>
          </p:cNvPr>
          <p:cNvSpPr txBox="1"/>
          <p:nvPr/>
        </p:nvSpPr>
        <p:spPr>
          <a:xfrm>
            <a:off x="3505200" y="1351508"/>
            <a:ext cx="2677336" cy="2077492"/>
          </a:xfrm>
          <a:prstGeom prst="rect">
            <a:avLst/>
          </a:prstGeom>
          <a:noFill/>
        </p:spPr>
        <p:txBody>
          <a:bodyPr wrap="none" rtlCol="0">
            <a:spAutoFit/>
          </a:bodyPr>
          <a:lstStyle/>
          <a:p>
            <a:r>
              <a:rPr lang="en-US" sz="2100" u="sng" dirty="0">
                <a:solidFill>
                  <a:schemeClr val="accent1"/>
                </a:solidFill>
              </a:rPr>
              <a:t>Atom groups</a:t>
            </a:r>
          </a:p>
          <a:p>
            <a:pPr algn="ctr"/>
            <a:r>
              <a:rPr lang="en-US" sz="2400" b="1" u="sng" dirty="0"/>
              <a:t>Atom groups</a:t>
            </a:r>
          </a:p>
          <a:p>
            <a:pPr algn="ctr"/>
            <a:r>
              <a:rPr lang="en-US" sz="2400" b="1" u="sng" dirty="0"/>
              <a:t>(Building blocks)</a:t>
            </a:r>
          </a:p>
          <a:p>
            <a:pPr marL="214313" indent="-214313">
              <a:buFont typeface="Arial" panose="020B0604020202020204" pitchFamily="34" charset="0"/>
              <a:buChar char="•"/>
            </a:pPr>
            <a:r>
              <a:rPr lang="en-US" sz="2000" dirty="0"/>
              <a:t>Corners</a:t>
            </a:r>
          </a:p>
          <a:p>
            <a:pPr marL="214313" indent="-214313">
              <a:buFont typeface="Arial" panose="020B0604020202020204" pitchFamily="34" charset="0"/>
              <a:buChar char="•"/>
            </a:pPr>
            <a:r>
              <a:rPr lang="en-US" sz="2000" dirty="0"/>
              <a:t>Linkers</a:t>
            </a:r>
          </a:p>
          <a:p>
            <a:pPr marL="214313" indent="-214313">
              <a:buFont typeface="Arial" panose="020B0604020202020204" pitchFamily="34" charset="0"/>
              <a:buChar char="•"/>
            </a:pPr>
            <a:r>
              <a:rPr lang="en-US" sz="2000" dirty="0"/>
              <a:t>Functional groups</a:t>
            </a:r>
          </a:p>
        </p:txBody>
      </p:sp>
      <p:grpSp>
        <p:nvGrpSpPr>
          <p:cNvPr id="15" name="Group 14">
            <a:extLst>
              <a:ext uri="{FF2B5EF4-FFF2-40B4-BE49-F238E27FC236}">
                <a16:creationId xmlns:a16="http://schemas.microsoft.com/office/drawing/2014/main" id="{975FE829-1EF3-4A70-8FEE-C4A24B74F53B}"/>
              </a:ext>
            </a:extLst>
          </p:cNvPr>
          <p:cNvGrpSpPr/>
          <p:nvPr/>
        </p:nvGrpSpPr>
        <p:grpSpPr>
          <a:xfrm>
            <a:off x="1143000" y="381000"/>
            <a:ext cx="6862763" cy="914400"/>
            <a:chOff x="1143000" y="381000"/>
            <a:chExt cx="6862763" cy="914400"/>
          </a:xfrm>
        </p:grpSpPr>
        <p:sp>
          <p:nvSpPr>
            <p:cNvPr id="13" name="TextBox 12">
              <a:extLst>
                <a:ext uri="{FF2B5EF4-FFF2-40B4-BE49-F238E27FC236}">
                  <a16:creationId xmlns:a16="http://schemas.microsoft.com/office/drawing/2014/main" id="{BAB4886E-47B9-4842-86EA-3AF2F64007F2}"/>
                </a:ext>
              </a:extLst>
            </p:cNvPr>
            <p:cNvSpPr txBox="1"/>
            <p:nvPr/>
          </p:nvSpPr>
          <p:spPr>
            <a:xfrm>
              <a:off x="3505200" y="381000"/>
              <a:ext cx="2518638" cy="646331"/>
            </a:xfrm>
            <a:prstGeom prst="rect">
              <a:avLst/>
            </a:prstGeom>
            <a:noFill/>
          </p:spPr>
          <p:txBody>
            <a:bodyPr wrap="none" rtlCol="0">
              <a:spAutoFit/>
            </a:bodyPr>
            <a:lstStyle/>
            <a:p>
              <a:r>
                <a:rPr lang="en-US" sz="3600" dirty="0">
                  <a:solidFill>
                    <a:srgbClr val="0070C0"/>
                  </a:solidFill>
                </a:rPr>
                <a:t>Descriptors</a:t>
              </a:r>
            </a:p>
          </p:txBody>
        </p:sp>
        <p:pic>
          <p:nvPicPr>
            <p:cNvPr id="14" name="Picture 3">
              <a:extLst>
                <a:ext uri="{FF2B5EF4-FFF2-40B4-BE49-F238E27FC236}">
                  <a16:creationId xmlns:a16="http://schemas.microsoft.com/office/drawing/2014/main" id="{632686DE-B15A-41F2-8868-CE9D5C49C2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230083"/>
              <a:ext cx="6862763" cy="6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1029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3"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9784</TotalTime>
  <Words>1166</Words>
  <Application>Microsoft Office PowerPoint</Application>
  <PresentationFormat>On-screen Show (4:3)</PresentationFormat>
  <Paragraphs>142</Paragraphs>
  <Slides>19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Cambria Math</vt:lpstr>
      <vt:lpstr>Comic Sans MS</vt:lpstr>
      <vt:lpstr>DejaVu Sans</vt:lpstr>
      <vt:lpstr>Kochi Gothic</vt:lpstr>
      <vt:lpstr>Noto Sans CJK SC Regular</vt:lpstr>
      <vt:lpstr>Times New Roman</vt:lpstr>
      <vt:lpstr>Wingdings</vt:lpstr>
      <vt:lpstr>Default Design</vt:lpstr>
      <vt:lpstr>Application of Machine Learning techniques for the prediction of the gas-uptake capacity of nanoporous materials</vt:lpstr>
      <vt:lpstr>Machine learning</vt:lpstr>
      <vt:lpstr>PowerPoint Presentation</vt:lpstr>
      <vt:lpstr>Artificial Neural Networks</vt:lpstr>
      <vt:lpstr>Metal-organic framework (MOF)</vt:lpstr>
      <vt:lpstr> Hypothetical MOFs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Battelle, Pacific Northwest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of Theoretical and Computational Chemistry</dc:title>
  <dc:creator>georgef</dc:creator>
  <cp:lastModifiedBy>George</cp:lastModifiedBy>
  <cp:revision>576</cp:revision>
  <dcterms:created xsi:type="dcterms:W3CDTF">2008-02-11T10:17:53Z</dcterms:created>
  <dcterms:modified xsi:type="dcterms:W3CDTF">2019-04-04T06:56:21Z</dcterms:modified>
</cp:coreProperties>
</file>