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3"/>
  </p:notesMasterIdLst>
  <p:sldIdLst>
    <p:sldId id="256" r:id="rId2"/>
    <p:sldId id="271" r:id="rId3"/>
    <p:sldId id="263" r:id="rId4"/>
    <p:sldId id="267" r:id="rId5"/>
    <p:sldId id="259" r:id="rId6"/>
    <p:sldId id="270" r:id="rId7"/>
    <p:sldId id="272" r:id="rId8"/>
    <p:sldId id="268" r:id="rId9"/>
    <p:sldId id="262" r:id="rId10"/>
    <p:sldId id="265" r:id="rId11"/>
    <p:sldId id="264" r:id="rId12"/>
  </p:sldIdLst>
  <p:sldSz cx="9144000" cy="6858000" type="screen4x3"/>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1" autoAdjust="0"/>
    <p:restoredTop sz="84757" autoAdjust="0"/>
  </p:normalViewPr>
  <p:slideViewPr>
    <p:cSldViewPr snapToGrid="0" snapToObjects="1">
      <p:cViewPr varScale="1">
        <p:scale>
          <a:sx n="82" d="100"/>
          <a:sy n="82" d="100"/>
        </p:scale>
        <p:origin x="-120" y="-2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29D86D-A784-0147-BB4E-44F85D8DED06}" type="datetimeFigureOut">
              <a:rPr lang="nb-NO" smtClean="0"/>
              <a:t>03.04.19</a:t>
            </a:fld>
            <a:endParaRPr lang="en-US"/>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4ACCE7-2FEA-BC4B-AC75-0C4A73EEA86C}" type="slidenum">
              <a:rPr lang="en-US" smtClean="0"/>
              <a:t>‹#›</a:t>
            </a:fld>
            <a:endParaRPr lang="en-US"/>
          </a:p>
        </p:txBody>
      </p:sp>
    </p:spTree>
    <p:extLst>
      <p:ext uri="{BB962C8B-B14F-4D97-AF65-F5344CB8AC3E}">
        <p14:creationId xmlns:p14="http://schemas.microsoft.com/office/powerpoint/2010/main" val="10406464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smtClean="0"/>
              <a:t>Diversification</a:t>
            </a:r>
            <a:r>
              <a:rPr lang="en-US" baseline="0" dirty="0" smtClean="0"/>
              <a:t> of energy sources and rapidly growing implementation of renewable options worldwide create a new challenges for technological energy storage and conversion solutions. From this perspective, materials that would secure effective implementation of future energy strategies are indispensable. This includes discovery of new compounds with enhanced properties, on one hand, and reinvestigation of new functionalities of already recognized materials, with well known characteristics on the other hand. </a:t>
            </a:r>
            <a:endParaRPr lang="en-US" dirty="0" smtClean="0"/>
          </a:p>
          <a:p>
            <a:endParaRPr lang="en-US" dirty="0" smtClean="0"/>
          </a:p>
          <a:p>
            <a:r>
              <a:rPr lang="en-US" dirty="0" smtClean="0"/>
              <a:t>Electrochemical</a:t>
            </a:r>
            <a:r>
              <a:rPr lang="en-US" baseline="0" dirty="0" smtClean="0"/>
              <a:t> energy storage in batteries is one of the most important technological solution in the new energy paradigm. Over the past decades, nickel metal hydride, lead-acid, and Li-ion batteries have triggered a revolution in small personal electronic devices, hybrid, plug-in hybrid, and electric vehicles, and in large-scale stationary applications. However, continuous growth in energy demand and shift into “green” electricity in the global energy landscape require constant progress on the materials side, which is expected to provide prompt answers to the market needs and ensure implementation of appropriate energy storage options. </a:t>
            </a:r>
          </a:p>
          <a:p>
            <a:endParaRPr lang="en-US" dirty="0" smtClean="0"/>
          </a:p>
          <a:p>
            <a:r>
              <a:rPr lang="en-US" dirty="0" smtClean="0"/>
              <a:t>The rechargeable LIBs,</a:t>
            </a:r>
            <a:r>
              <a:rPr lang="en-US" baseline="0" dirty="0" smtClean="0"/>
              <a:t> with reasonable high energy density, reliability, and durability, have become the main players in the commercialized battery technology. A battery consists of two electrodes immersed in an electrolyte. The storage of electrical charge in electrodes occurs via three types of electrochemical reactions: alloying, conversion, and intercalation. The first one offers the highest specific capacity, but it is associate with a large volume change. The conversion reactions involve chemical </a:t>
            </a:r>
            <a:r>
              <a:rPr lang="en-US" baseline="0" dirty="0" err="1" smtClean="0"/>
              <a:t>transoframtions</a:t>
            </a:r>
            <a:r>
              <a:rPr lang="en-US" baseline="0" dirty="0" smtClean="0"/>
              <a:t> and are often limited by their irreversibility. Thus, the electrochemical intercalation reaction are the most common applied in LIBs. In such a cell, the anode(a negative electrode) is typically made of graphite, while the cathode(a positive electrode) is usually a transition metal oxide, with layered, spinel, or olivine crystal structure. The thermodynamically favored </a:t>
            </a:r>
            <a:r>
              <a:rPr lang="en-US" baseline="0" dirty="0" err="1" smtClean="0"/>
              <a:t>redux</a:t>
            </a:r>
            <a:r>
              <a:rPr lang="en-US" baseline="0" dirty="0" smtClean="0"/>
              <a:t> reaction allows for reversible transport of Li between electrodes, which, in this case, act as ionic intercalation hosts. </a:t>
            </a:r>
          </a:p>
          <a:p>
            <a:endParaRPr lang="en-US" baseline="0" dirty="0" smtClean="0"/>
          </a:p>
          <a:p>
            <a:r>
              <a:rPr lang="en-US" baseline="0" dirty="0" smtClean="0"/>
              <a:t>Magnesium- ion batteries and sodium-ion batteries which recently have been identified as appealing, more element abundant and less expensive alternatives to LIBs, shave very similar architectures and are subject of extensive studies expected to accelerate their commercial implementation. **</a:t>
            </a:r>
          </a:p>
          <a:p>
            <a:endParaRPr lang="en-US" baseline="0" dirty="0" smtClean="0"/>
          </a:p>
          <a:p>
            <a:r>
              <a:rPr lang="en-US" dirty="0" smtClean="0"/>
              <a:t>Despite the fact that significant improvements</a:t>
            </a:r>
            <a:r>
              <a:rPr lang="en-US" baseline="0" dirty="0" smtClean="0"/>
              <a:t> in performance of these secondary batteries have been demonstrated there are still challenges to be addressed. One of them is the identification of new characteristics, or rather, the best candidates for working electrodes. </a:t>
            </a:r>
            <a:endParaRPr lang="en-US" dirty="0" smtClean="0"/>
          </a:p>
          <a:p>
            <a:endParaRPr lang="en-US" dirty="0" smtClean="0"/>
          </a:p>
          <a:p>
            <a:endParaRPr lang="en-US" dirty="0" smtClean="0"/>
          </a:p>
          <a:p>
            <a:r>
              <a:rPr lang="en-US" dirty="0" smtClean="0"/>
              <a:t>Hydrides</a:t>
            </a:r>
            <a:r>
              <a:rPr lang="en-US" baseline="0" dirty="0" smtClean="0"/>
              <a:t> are an important class of compounds and over the years have inspired the development of many practical and environmentally friendly technologies. They have been proven to work in an efficient and a reliable way in many energy-related applications, of which Ni-MH batteries are the most prominent example. Although the higher requirements in energy density demand in transportation and </a:t>
            </a:r>
            <a:r>
              <a:rPr lang="en-US" baseline="0" dirty="0" err="1" smtClean="0"/>
              <a:t>poratable</a:t>
            </a:r>
            <a:r>
              <a:rPr lang="en-US" baseline="0" dirty="0" smtClean="0"/>
              <a:t> electronics lessened the commercial importance of hydrides, the continuous research in the last decade brought them back into focus by discoveries of novel, latent properties and new potential applications. Complex metal hydrides (CMHs), with the general formula </a:t>
            </a:r>
            <a:r>
              <a:rPr lang="en-US" baseline="0" dirty="0" err="1" smtClean="0"/>
              <a:t>M_m</a:t>
            </a:r>
            <a:r>
              <a:rPr lang="en-US" baseline="0" dirty="0" smtClean="0"/>
              <a:t>^\delta+[</a:t>
            </a:r>
            <a:r>
              <a:rPr lang="en-US" baseline="0" dirty="0" err="1" smtClean="0"/>
              <a:t>M’H_n</a:t>
            </a:r>
            <a:r>
              <a:rPr lang="en-US" baseline="0" dirty="0" smtClean="0"/>
              <a:t>]^\delta -, consist of a metal </a:t>
            </a:r>
            <a:r>
              <a:rPr lang="en-US" baseline="0" dirty="0" err="1" smtClean="0"/>
              <a:t>cation</a:t>
            </a:r>
            <a:r>
              <a:rPr lang="en-US" baseline="0" dirty="0" smtClean="0"/>
              <a:t> stabilized by a complex anion. In a lightweight metal hydride the later is formed by light elements such as boron or aluminum, or nitrogen, coordinated by hydrogen atoms. Over the years, these compounds have been mostly investigated due to their high hydrogen storage capacity. However, recent studies revealed their yet unexplored potential, which goes beyond their original applications. One of the essential new functionalities addresses an integration of LWCMHs in rechargeable batteries, either as solid-state electrolytes and/or </a:t>
            </a:r>
            <a:r>
              <a:rPr lang="en-US" baseline="0" dirty="0" err="1" smtClean="0"/>
              <a:t>elextrode</a:t>
            </a:r>
            <a:r>
              <a:rPr lang="en-US" baseline="0" dirty="0" smtClean="0"/>
              <a:t> materials, and by that opens novel possibilities for broad applications of these compounds in the future electrochemical energy storage technologies. </a:t>
            </a:r>
            <a:endParaRPr lang="en-US" dirty="0" smtClean="0"/>
          </a:p>
          <a:p>
            <a:endParaRPr lang="en-US" dirty="0" smtClean="0"/>
          </a:p>
          <a:p>
            <a:r>
              <a:rPr lang="en-US" dirty="0" smtClean="0"/>
              <a:t>Metal</a:t>
            </a:r>
            <a:r>
              <a:rPr lang="en-US" baseline="0" dirty="0" smtClean="0"/>
              <a:t> hydrides. </a:t>
            </a:r>
          </a:p>
          <a:p>
            <a:r>
              <a:rPr lang="en-US" dirty="0" smtClean="0"/>
              <a:t>Metal</a:t>
            </a:r>
            <a:r>
              <a:rPr lang="en-US" baseline="0" dirty="0" smtClean="0"/>
              <a:t> hydrides are a class of hydrogen compounds formed between hydrogen and metal, and the nature of the hydrogen-metal bonding gives metal hydrides unique properties that places them in the focus of industrial technologies and advanced research. </a:t>
            </a:r>
            <a:endParaRPr lang="en-US" dirty="0" smtClean="0"/>
          </a:p>
          <a:p>
            <a:endParaRPr lang="en-US" dirty="0" smtClean="0"/>
          </a:p>
          <a:p>
            <a:r>
              <a:rPr lang="en-US" dirty="0" smtClean="0"/>
              <a:t>Metal</a:t>
            </a:r>
            <a:r>
              <a:rPr lang="en-US" baseline="0" dirty="0" smtClean="0"/>
              <a:t> hydrides are metals which have been bonded to hydrogen to form a new compound. Any hydrogen compound that is bonded to another metal element can effectively be called a metal hydride. Generally, the bond is covalent in nature, but some hydrides are formed from ionic bonds. The hydrogen has an oxidation number of -1. The metal absorbs the gas, which forms the hydrides. </a:t>
            </a:r>
            <a:endParaRPr lang="en-US" dirty="0" smtClean="0"/>
          </a:p>
          <a:p>
            <a:endParaRPr lang="en-US" dirty="0" smtClean="0"/>
          </a:p>
          <a:p>
            <a:r>
              <a:rPr lang="en-US" dirty="0" smtClean="0"/>
              <a:t>Most common examples</a:t>
            </a:r>
            <a:r>
              <a:rPr lang="en-US" baseline="0" dirty="0" smtClean="0"/>
              <a:t> of metal hydrides include; aluminum, boron, lithium </a:t>
            </a:r>
            <a:r>
              <a:rPr lang="en-US" baseline="0" dirty="0" err="1" smtClean="0"/>
              <a:t>borohydrides</a:t>
            </a:r>
            <a:r>
              <a:rPr lang="en-US" baseline="0" dirty="0" smtClean="0"/>
              <a:t> and various salts. </a:t>
            </a:r>
            <a:endParaRPr lang="en-US" dirty="0" smtClean="0"/>
          </a:p>
          <a:p>
            <a:endParaRPr lang="en-US" dirty="0" smtClean="0"/>
          </a:p>
          <a:p>
            <a:r>
              <a:rPr lang="en-US" dirty="0" smtClean="0"/>
              <a:t>Why better batteries?</a:t>
            </a:r>
          </a:p>
          <a:p>
            <a:endParaRPr lang="en-US" dirty="0" smtClean="0"/>
          </a:p>
          <a:p>
            <a:r>
              <a:rPr lang="en-US" dirty="0" smtClean="0"/>
              <a:t>Initial idea:</a:t>
            </a:r>
            <a:r>
              <a:rPr lang="en-US" baseline="0" dirty="0" smtClean="0"/>
              <a:t> Better batteries -&gt; Batteries are complicated </a:t>
            </a:r>
            <a:r>
              <a:rPr lang="en-US" baseline="0" dirty="0" smtClean="0">
                <a:sym typeface="Wingdings"/>
              </a:rPr>
              <a:t> </a:t>
            </a:r>
            <a:r>
              <a:rPr lang="en-US" baseline="0" dirty="0" smtClean="0"/>
              <a:t>-&gt; Better electrolytes  - § &gt; no database.</a:t>
            </a:r>
          </a:p>
          <a:p>
            <a:r>
              <a:rPr lang="en-US" baseline="0" dirty="0" smtClean="0"/>
              <a:t>Better electrodes! </a:t>
            </a:r>
            <a:r>
              <a:rPr lang="en-US" baseline="0" dirty="0" smtClean="0">
                <a:sym typeface="Wingdings"/>
              </a:rPr>
              <a:t> MATERIALSPROJECT!</a:t>
            </a:r>
            <a:endParaRPr lang="en-US" dirty="0" smtClean="0"/>
          </a:p>
          <a:p>
            <a:endParaRPr lang="en-US" dirty="0" smtClean="0"/>
          </a:p>
          <a:p>
            <a:r>
              <a:rPr lang="en-US" dirty="0" smtClean="0"/>
              <a:t>Exploring</a:t>
            </a:r>
            <a:r>
              <a:rPr lang="en-US" baseline="0" dirty="0" smtClean="0"/>
              <a:t> the possibilities of using ML to predict different characteristics for batteries with Mg-, Na-, or Li- as the working ion.</a:t>
            </a:r>
          </a:p>
          <a:p>
            <a:endParaRPr lang="en-US" baseline="0" dirty="0" smtClean="0"/>
          </a:p>
          <a:p>
            <a:r>
              <a:rPr lang="en-US" baseline="0" dirty="0" smtClean="0"/>
              <a:t>Limitations on limitations: only looking at Mg-, as of now. </a:t>
            </a:r>
          </a:p>
          <a:p>
            <a:endParaRPr lang="en-US" baseline="0" dirty="0" smtClean="0"/>
          </a:p>
          <a:p>
            <a:r>
              <a:rPr lang="en-US" baseline="0" dirty="0" err="1" smtClean="0"/>
              <a:t>Planing</a:t>
            </a:r>
            <a:r>
              <a:rPr lang="en-US" baseline="0" dirty="0" smtClean="0"/>
              <a:t> to expand to Li, </a:t>
            </a:r>
            <a:r>
              <a:rPr lang="en-US" baseline="0" dirty="0" err="1" smtClean="0"/>
              <a:t>Ca</a:t>
            </a:r>
            <a:r>
              <a:rPr lang="en-US" baseline="0" dirty="0" smtClean="0"/>
              <a:t>, Zn, maybe Al with </a:t>
            </a:r>
            <a:r>
              <a:rPr lang="en-US" baseline="0" dirty="0" err="1" smtClean="0"/>
              <a:t>materialsproject</a:t>
            </a:r>
            <a:r>
              <a:rPr lang="en-US" baseline="0" dirty="0" smtClean="0"/>
              <a:t> database. </a:t>
            </a:r>
            <a:endParaRPr lang="en-US" dirty="0" smtClean="0"/>
          </a:p>
          <a:p>
            <a:r>
              <a:rPr lang="en-US" dirty="0" err="1" smtClean="0"/>
              <a:t>Ca</a:t>
            </a:r>
            <a:r>
              <a:rPr lang="en-US" dirty="0" smtClean="0"/>
              <a:t>- 464,</a:t>
            </a:r>
            <a:r>
              <a:rPr lang="en-US" baseline="0" dirty="0" smtClean="0"/>
              <a:t> </a:t>
            </a:r>
            <a:r>
              <a:rPr lang="en-US" dirty="0" smtClean="0"/>
              <a:t>Zn-</a:t>
            </a:r>
            <a:r>
              <a:rPr lang="en-US" baseline="0" dirty="0" smtClean="0"/>
              <a:t> 395, </a:t>
            </a:r>
            <a:r>
              <a:rPr lang="en-US" dirty="0" smtClean="0"/>
              <a:t>Al-108.</a:t>
            </a:r>
          </a:p>
          <a:p>
            <a:endParaRPr lang="en-US" dirty="0" smtClean="0"/>
          </a:p>
          <a:p>
            <a:r>
              <a:rPr lang="en-US" dirty="0" smtClean="0"/>
              <a:t>No </a:t>
            </a:r>
            <a:r>
              <a:rPr lang="en-US" dirty="0" err="1" smtClean="0"/>
              <a:t>bs</a:t>
            </a:r>
            <a:r>
              <a:rPr lang="en-US" baseline="0" dirty="0" smtClean="0"/>
              <a:t>: What did you do?:</a:t>
            </a:r>
          </a:p>
          <a:p>
            <a:endParaRPr lang="en-US" baseline="0" dirty="0" smtClean="0"/>
          </a:p>
          <a:p>
            <a:r>
              <a:rPr lang="en-US" baseline="0" dirty="0" err="1" smtClean="0"/>
              <a:t>Produsert</a:t>
            </a:r>
            <a:r>
              <a:rPr lang="en-US" baseline="0" dirty="0" smtClean="0"/>
              <a:t> en ML’s model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predikere</a:t>
            </a:r>
            <a:r>
              <a:rPr lang="en-US" baseline="0" dirty="0" smtClean="0"/>
              <a:t> </a:t>
            </a:r>
            <a:r>
              <a:rPr lang="en-US" baseline="0" dirty="0" err="1" smtClean="0"/>
              <a:t>forskjellige</a:t>
            </a:r>
            <a:r>
              <a:rPr lang="en-US" baseline="0" dirty="0" smtClean="0"/>
              <a:t> “</a:t>
            </a:r>
            <a:r>
              <a:rPr lang="en-US" baseline="0" dirty="0" err="1" smtClean="0"/>
              <a:t>mål</a:t>
            </a:r>
            <a:r>
              <a:rPr lang="en-US" baseline="0" dirty="0" smtClean="0"/>
              <a:t>” for et </a:t>
            </a:r>
            <a:r>
              <a:rPr lang="en-US" baseline="0" dirty="0" err="1" smtClean="0"/>
              <a:t>batteri</a:t>
            </a:r>
            <a:r>
              <a:rPr lang="en-US" baseline="0" dirty="0" smtClean="0"/>
              <a:t> med </a:t>
            </a:r>
            <a:r>
              <a:rPr lang="en-US" baseline="0" dirty="0" err="1" smtClean="0"/>
              <a:t>langt</a:t>
            </a:r>
            <a:r>
              <a:rPr lang="en-US" baseline="0" dirty="0" smtClean="0"/>
              <a:t> </a:t>
            </a:r>
            <a:r>
              <a:rPr lang="en-US" baseline="0" dirty="0" err="1" smtClean="0"/>
              <a:t>forskjellige</a:t>
            </a:r>
            <a:r>
              <a:rPr lang="en-US" baseline="0" dirty="0" smtClean="0"/>
              <a:t> “</a:t>
            </a:r>
            <a:r>
              <a:rPr lang="en-US" baseline="0" dirty="0" err="1" smtClean="0"/>
              <a:t>prediktorer</a:t>
            </a:r>
            <a:r>
              <a:rPr lang="en-US" baseline="0" dirty="0" smtClean="0"/>
              <a:t>”, </a:t>
            </a:r>
            <a:r>
              <a:rPr lang="en-US" baseline="0" dirty="0" err="1" smtClean="0"/>
              <a:t>og</a:t>
            </a:r>
            <a:r>
              <a:rPr lang="en-US" baseline="0" dirty="0" smtClean="0"/>
              <a:t> </a:t>
            </a:r>
            <a:r>
              <a:rPr lang="en-US" baseline="0" dirty="0" err="1" smtClean="0"/>
              <a:t>observert</a:t>
            </a:r>
            <a:r>
              <a:rPr lang="en-US" baseline="0" dirty="0" smtClean="0"/>
              <a:t> </a:t>
            </a:r>
            <a:r>
              <a:rPr lang="en-US" baseline="0" dirty="0" err="1" smtClean="0"/>
              <a:t>hva</a:t>
            </a:r>
            <a:r>
              <a:rPr lang="en-US" baseline="0" dirty="0" smtClean="0"/>
              <a:t> slags </a:t>
            </a:r>
            <a:r>
              <a:rPr lang="en-US" baseline="0" dirty="0" err="1" smtClean="0"/>
              <a:t>resultater</a:t>
            </a:r>
            <a:r>
              <a:rPr lang="en-US" baseline="0" dirty="0" smtClean="0"/>
              <a:t> en </a:t>
            </a:r>
            <a:r>
              <a:rPr lang="en-US" baseline="0" dirty="0" err="1" smtClean="0"/>
              <a:t>har</a:t>
            </a:r>
            <a:r>
              <a:rPr lang="en-US" baseline="0" dirty="0" smtClean="0"/>
              <a:t> </a:t>
            </a:r>
            <a:r>
              <a:rPr lang="en-US" baseline="0" dirty="0" err="1" smtClean="0"/>
              <a:t>fått</a:t>
            </a:r>
            <a:r>
              <a:rPr lang="en-US" baseline="0" dirty="0" smtClean="0"/>
              <a:t> </a:t>
            </a:r>
            <a:r>
              <a:rPr lang="en-US" baseline="0" dirty="0" err="1" smtClean="0"/>
              <a:t>fra</a:t>
            </a:r>
            <a:r>
              <a:rPr lang="en-US" baseline="0" dirty="0" smtClean="0"/>
              <a:t> det.  </a:t>
            </a:r>
          </a:p>
          <a:p>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1</a:t>
            </a:fld>
            <a:endParaRPr lang="en-US"/>
          </a:p>
        </p:txBody>
      </p:sp>
    </p:spTree>
    <p:extLst>
      <p:ext uri="{BB962C8B-B14F-4D97-AF65-F5344CB8AC3E}">
        <p14:creationId xmlns:p14="http://schemas.microsoft.com/office/powerpoint/2010/main" val="3597074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smtClean="0"/>
              <a:t>Left:</a:t>
            </a:r>
            <a:r>
              <a:rPr lang="en-US" baseline="0" dirty="0" smtClean="0"/>
              <a:t> Prediction on Specific energy with only geometrical predictors.</a:t>
            </a:r>
          </a:p>
          <a:p>
            <a:endParaRPr lang="en-US" baseline="0" dirty="0" smtClean="0"/>
          </a:p>
          <a:p>
            <a:r>
              <a:rPr lang="en-US" baseline="0" dirty="0" smtClean="0"/>
              <a:t>Right: Prediction on Specific Energy with all predictors. </a:t>
            </a:r>
          </a:p>
          <a:p>
            <a:endParaRPr lang="en-US" baseline="0" dirty="0" smtClean="0"/>
          </a:p>
          <a:p>
            <a:r>
              <a:rPr lang="en-US" baseline="0" dirty="0" smtClean="0"/>
              <a:t>Would like the left one to be better. Need more data?</a:t>
            </a:r>
          </a:p>
          <a:p>
            <a:endParaRPr lang="en-US" baseline="0" dirty="0" smtClean="0"/>
          </a:p>
        </p:txBody>
      </p:sp>
      <p:sp>
        <p:nvSpPr>
          <p:cNvPr id="4" name="Plassholder for lysbildenummer 3"/>
          <p:cNvSpPr>
            <a:spLocks noGrp="1"/>
          </p:cNvSpPr>
          <p:nvPr>
            <p:ph type="sldNum" sz="quarter" idx="10"/>
          </p:nvPr>
        </p:nvSpPr>
        <p:spPr/>
        <p:txBody>
          <a:bodyPr/>
          <a:lstStyle/>
          <a:p>
            <a:fld id="{A74ACCE7-2FEA-BC4B-AC75-0C4A73EEA86C}" type="slidenum">
              <a:rPr lang="en-US" smtClean="0"/>
              <a:t>10</a:t>
            </a:fld>
            <a:endParaRPr lang="en-US"/>
          </a:p>
        </p:txBody>
      </p:sp>
    </p:spTree>
    <p:extLst>
      <p:ext uri="{BB962C8B-B14F-4D97-AF65-F5344CB8AC3E}">
        <p14:creationId xmlns:p14="http://schemas.microsoft.com/office/powerpoint/2010/main" val="410050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 a conclusion</a:t>
            </a:r>
            <a:r>
              <a:rPr lang="en-US" baseline="0" dirty="0" smtClean="0"/>
              <a:t>. We got this and that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the future we will do this and that.</a:t>
            </a:r>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11</a:t>
            </a:fld>
            <a:endParaRPr lang="en-US"/>
          </a:p>
        </p:txBody>
      </p:sp>
    </p:spTree>
    <p:extLst>
      <p:ext uri="{BB962C8B-B14F-4D97-AF65-F5344CB8AC3E}">
        <p14:creationId xmlns:p14="http://schemas.microsoft.com/office/powerpoint/2010/main" val="111772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2</a:t>
            </a:fld>
            <a:endParaRPr lang="en-US"/>
          </a:p>
        </p:txBody>
      </p:sp>
    </p:spTree>
    <p:extLst>
      <p:ext uri="{BB962C8B-B14F-4D97-AF65-F5344CB8AC3E}">
        <p14:creationId xmlns:p14="http://schemas.microsoft.com/office/powerpoint/2010/main" val="361275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smtClean="0"/>
          </a:p>
          <a:p>
            <a:r>
              <a:rPr lang="en-US" dirty="0" smtClean="0"/>
              <a:t>A new challenge?</a:t>
            </a:r>
          </a:p>
          <a:p>
            <a:r>
              <a:rPr lang="en-US" dirty="0" smtClean="0"/>
              <a:t>Diversification of energy sources, and rapidly growing implementation of renewable options worldwide creates a new challenge for technological energy storage and conversion solutions. From this perspective, materials that would secure effective implementation of future energy strategies are indispensable. This includes discovery of new compounds with enhanced properties, on one hand, and reinvestigation of new functionalities of already recognized materials, with well known characteristics on the other hand. </a:t>
            </a:r>
          </a:p>
          <a:p>
            <a:endParaRPr lang="en-US" dirty="0" smtClean="0"/>
          </a:p>
          <a:p>
            <a:endParaRPr lang="en-US" dirty="0" smtClean="0"/>
          </a:p>
          <a:p>
            <a:endParaRPr lang="en-US" dirty="0" smtClean="0"/>
          </a:p>
          <a:p>
            <a:r>
              <a:rPr lang="en-US" dirty="0" smtClean="0"/>
              <a:t>Picture: Google!</a:t>
            </a:r>
          </a:p>
          <a:p>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3</a:t>
            </a:fld>
            <a:endParaRPr lang="en-US"/>
          </a:p>
        </p:txBody>
      </p:sp>
    </p:spTree>
    <p:extLst>
      <p:ext uri="{BB962C8B-B14F-4D97-AF65-F5344CB8AC3E}">
        <p14:creationId xmlns:p14="http://schemas.microsoft.com/office/powerpoint/2010/main" val="1519560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smtClean="0"/>
              <a:t>So for these reason, we have tried to create a computational methodology for screening of electrodes with the use of machine learning(ML) technologies. That can use information, already collected, to predict, both, the properties of old materials, as well as those of new materials.</a:t>
            </a:r>
          </a:p>
          <a:p>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4</a:t>
            </a:fld>
            <a:endParaRPr lang="en-US"/>
          </a:p>
        </p:txBody>
      </p:sp>
    </p:spTree>
    <p:extLst>
      <p:ext uri="{BB962C8B-B14F-4D97-AF65-F5344CB8AC3E}">
        <p14:creationId xmlns:p14="http://schemas.microsoft.com/office/powerpoint/2010/main" val="863194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5</a:t>
            </a:fld>
            <a:endParaRPr lang="en-US"/>
          </a:p>
        </p:txBody>
      </p:sp>
    </p:spTree>
    <p:extLst>
      <p:ext uri="{BB962C8B-B14F-4D97-AF65-F5344CB8AC3E}">
        <p14:creationId xmlns:p14="http://schemas.microsoft.com/office/powerpoint/2010/main" val="67749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smtClean="0"/>
              <a:t>Ensemble learning method uses</a:t>
            </a:r>
            <a:r>
              <a:rPr lang="en-US" baseline="0" dirty="0" smtClean="0"/>
              <a:t> multiple learning algorithms to obtain better predictive performance than what could be obtained by any of the constituent learning methods alone. </a:t>
            </a:r>
          </a:p>
          <a:p>
            <a:r>
              <a:rPr lang="en-US" dirty="0" smtClean="0"/>
              <a:t>Method witch</a:t>
            </a:r>
            <a:r>
              <a:rPr lang="en-US" baseline="0" dirty="0" smtClean="0"/>
              <a:t> operates by constructing a multitude of decision trees.</a:t>
            </a:r>
          </a:p>
          <a:p>
            <a:r>
              <a:rPr lang="en-US" baseline="0" dirty="0" smtClean="0"/>
              <a:t>Outputs the mean prediction of the individual trees. This is done because it solves decision trees habit of </a:t>
            </a:r>
            <a:r>
              <a:rPr lang="en-US" baseline="0" dirty="0" err="1" smtClean="0"/>
              <a:t>overfitting</a:t>
            </a:r>
            <a:r>
              <a:rPr lang="en-US" baseline="0" dirty="0" smtClean="0"/>
              <a:t> to their </a:t>
            </a:r>
            <a:r>
              <a:rPr lang="en-US" baseline="0" dirty="0" err="1" smtClean="0"/>
              <a:t>traning</a:t>
            </a:r>
            <a:r>
              <a:rPr lang="en-US" baseline="0" dirty="0" smtClean="0"/>
              <a:t> set. </a:t>
            </a:r>
            <a:endParaRPr lang="en-US" dirty="0"/>
          </a:p>
        </p:txBody>
      </p:sp>
      <p:sp>
        <p:nvSpPr>
          <p:cNvPr id="4" name="Plassholder for lysbildenummer 3"/>
          <p:cNvSpPr>
            <a:spLocks noGrp="1"/>
          </p:cNvSpPr>
          <p:nvPr>
            <p:ph type="sldNum" sz="quarter" idx="10"/>
          </p:nvPr>
        </p:nvSpPr>
        <p:spPr/>
        <p:txBody>
          <a:bodyPr/>
          <a:lstStyle/>
          <a:p>
            <a:fld id="{3694C34A-BB45-FE43-8150-4E872786FD00}" type="slidenum">
              <a:rPr lang="en-US" smtClean="0"/>
              <a:t>6</a:t>
            </a:fld>
            <a:endParaRPr lang="en-US"/>
          </a:p>
        </p:txBody>
      </p:sp>
    </p:spTree>
    <p:extLst>
      <p:ext uri="{BB962C8B-B14F-4D97-AF65-F5344CB8AC3E}">
        <p14:creationId xmlns:p14="http://schemas.microsoft.com/office/powerpoint/2010/main" val="246678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7</a:t>
            </a:fld>
            <a:endParaRPr lang="en-US"/>
          </a:p>
        </p:txBody>
      </p:sp>
    </p:spTree>
    <p:extLst>
      <p:ext uri="{BB962C8B-B14F-4D97-AF65-F5344CB8AC3E}">
        <p14:creationId xmlns:p14="http://schemas.microsoft.com/office/powerpoint/2010/main" val="791920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8</a:t>
            </a:fld>
            <a:endParaRPr lang="en-US"/>
          </a:p>
        </p:txBody>
      </p:sp>
    </p:spTree>
    <p:extLst>
      <p:ext uri="{BB962C8B-B14F-4D97-AF65-F5344CB8AC3E}">
        <p14:creationId xmlns:p14="http://schemas.microsoft.com/office/powerpoint/2010/main" val="229112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smtClean="0"/>
              <a:t>Cross-validation.</a:t>
            </a:r>
          </a:p>
          <a:p>
            <a:endParaRPr lang="en-US" dirty="0" smtClean="0"/>
          </a:p>
          <a:p>
            <a:r>
              <a:rPr lang="en-US" dirty="0" smtClean="0"/>
              <a:t>No</a:t>
            </a:r>
            <a:r>
              <a:rPr lang="en-US" baseline="0" dirty="0" smtClean="0"/>
              <a:t> correlation </a:t>
            </a:r>
            <a:r>
              <a:rPr lang="en-US" baseline="0" smtClean="0"/>
              <a:t>with stability.</a:t>
            </a:r>
            <a:endParaRPr lang="en-US" dirty="0"/>
          </a:p>
        </p:txBody>
      </p:sp>
      <p:sp>
        <p:nvSpPr>
          <p:cNvPr id="4" name="Plassholder for lysbildenummer 3"/>
          <p:cNvSpPr>
            <a:spLocks noGrp="1"/>
          </p:cNvSpPr>
          <p:nvPr>
            <p:ph type="sldNum" sz="quarter" idx="10"/>
          </p:nvPr>
        </p:nvSpPr>
        <p:spPr/>
        <p:txBody>
          <a:bodyPr/>
          <a:lstStyle/>
          <a:p>
            <a:fld id="{A74ACCE7-2FEA-BC4B-AC75-0C4A73EEA86C}" type="slidenum">
              <a:rPr lang="en-US" smtClean="0"/>
              <a:t>9</a:t>
            </a:fld>
            <a:endParaRPr lang="en-US"/>
          </a:p>
        </p:txBody>
      </p:sp>
    </p:spTree>
    <p:extLst>
      <p:ext uri="{BB962C8B-B14F-4D97-AF65-F5344CB8AC3E}">
        <p14:creationId xmlns:p14="http://schemas.microsoft.com/office/powerpoint/2010/main" val="20350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nb-NO" smtClean="0"/>
              <a:t>Klikk for å redigere tittelstil</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en-US" dirty="0"/>
          </a:p>
        </p:txBody>
      </p:sp>
      <p:sp>
        <p:nvSpPr>
          <p:cNvPr id="4" name="Date Placeholder 3"/>
          <p:cNvSpPr>
            <a:spLocks noGrp="1"/>
          </p:cNvSpPr>
          <p:nvPr>
            <p:ph type="dt" sz="half" idx="10"/>
          </p:nvPr>
        </p:nvSpPr>
        <p:spPr/>
        <p:txBody>
          <a:bodyPr/>
          <a:lstStyle/>
          <a:p>
            <a:fld id="{463D103C-FD4B-8D4E-8178-ADD18CD04D24}" type="datetimeFigureOut">
              <a:rPr lang="nb-NO"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a:p>
        </p:txBody>
      </p:sp>
      <p:sp>
        <p:nvSpPr>
          <p:cNvPr id="3" name="Vertical Text Placeholder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4" name="Date Placeholder 3"/>
          <p:cNvSpPr>
            <a:spLocks noGrp="1"/>
          </p:cNvSpPr>
          <p:nvPr>
            <p:ph type="dt" sz="half" idx="10"/>
          </p:nvPr>
        </p:nvSpPr>
        <p:spPr/>
        <p:txBody>
          <a:bodyPr/>
          <a:lstStyle/>
          <a:p>
            <a:fld id="{463D103C-FD4B-8D4E-8178-ADD18CD04D24}" type="datetimeFigureOut">
              <a:rPr lang="nb-NO"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nb-NO" smtClean="0"/>
              <a:t>Klikk for å redigere tittelstil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4" name="Date Placeholder 3"/>
          <p:cNvSpPr>
            <a:spLocks noGrp="1"/>
          </p:cNvSpPr>
          <p:nvPr>
            <p:ph type="dt" sz="half" idx="10"/>
          </p:nvPr>
        </p:nvSpPr>
        <p:spPr/>
        <p:txBody>
          <a:bodyPr/>
          <a:lstStyle/>
          <a:p>
            <a:fld id="{463D103C-FD4B-8D4E-8178-ADD18CD04D24}" type="datetimeFigureOut">
              <a:rPr lang="nb-NO"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a:p>
        </p:txBody>
      </p:sp>
      <p:sp>
        <p:nvSpPr>
          <p:cNvPr id="3" name="Content Placeholder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4" name="Date Placeholder 3"/>
          <p:cNvSpPr>
            <a:spLocks noGrp="1"/>
          </p:cNvSpPr>
          <p:nvPr>
            <p:ph type="dt" sz="half" idx="10"/>
          </p:nvPr>
        </p:nvSpPr>
        <p:spPr/>
        <p:txBody>
          <a:bodyPr/>
          <a:lstStyle/>
          <a:p>
            <a:fld id="{463D103C-FD4B-8D4E-8178-ADD18CD04D24}" type="datetimeFigureOut">
              <a:rPr lang="nb-NO"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nb-NO" smtClean="0"/>
              <a:t>Klikk for å redigere tittelstil</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Date Placeholder 3"/>
          <p:cNvSpPr>
            <a:spLocks noGrp="1"/>
          </p:cNvSpPr>
          <p:nvPr>
            <p:ph type="dt" sz="half" idx="10"/>
          </p:nvPr>
        </p:nvSpPr>
        <p:spPr/>
        <p:txBody>
          <a:bodyPr/>
          <a:lstStyle/>
          <a:p>
            <a:fld id="{463D103C-FD4B-8D4E-8178-ADD18CD04D24}" type="datetimeFigureOut">
              <a:rPr lang="nb-NO"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5" name="Date Placeholder 4"/>
          <p:cNvSpPr>
            <a:spLocks noGrp="1"/>
          </p:cNvSpPr>
          <p:nvPr>
            <p:ph type="dt" sz="half" idx="10"/>
          </p:nvPr>
        </p:nvSpPr>
        <p:spPr/>
        <p:txBody>
          <a:bodyPr/>
          <a:lstStyle/>
          <a:p>
            <a:fld id="{463D103C-FD4B-8D4E-8178-ADD18CD04D24}" type="datetimeFigureOut">
              <a:rPr lang="nb-NO" smtClean="0"/>
              <a:t>03.04.19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smtClean="0"/>
              <a:t>Klikk for å redigere tittelstil</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
        <p:nvSpPr>
          <p:cNvPr id="7" name="Date Placeholder 6"/>
          <p:cNvSpPr>
            <a:spLocks noGrp="1"/>
          </p:cNvSpPr>
          <p:nvPr>
            <p:ph type="dt" sz="half" idx="10"/>
          </p:nvPr>
        </p:nvSpPr>
        <p:spPr/>
        <p:txBody>
          <a:bodyPr/>
          <a:lstStyle/>
          <a:p>
            <a:fld id="{463D103C-FD4B-8D4E-8178-ADD18CD04D24}" type="datetimeFigureOut">
              <a:rPr lang="nb-NO" smtClean="0"/>
              <a:t>03.04.19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a:p>
        </p:txBody>
      </p:sp>
      <p:sp>
        <p:nvSpPr>
          <p:cNvPr id="3" name="Date Placeholder 2"/>
          <p:cNvSpPr>
            <a:spLocks noGrp="1"/>
          </p:cNvSpPr>
          <p:nvPr>
            <p:ph type="dt" sz="half" idx="10"/>
          </p:nvPr>
        </p:nvSpPr>
        <p:spPr/>
        <p:txBody>
          <a:bodyPr/>
          <a:lstStyle/>
          <a:p>
            <a:fld id="{463D103C-FD4B-8D4E-8178-ADD18CD04D24}" type="datetimeFigureOut">
              <a:rPr lang="nb-NO" smtClean="0"/>
              <a:t>03.04.19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D103C-FD4B-8D4E-8178-ADD18CD04D24}" type="datetimeFigureOut">
              <a:rPr lang="nb-NO" smtClean="0"/>
              <a:t>03.04.19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CB346-47F8-E245-8B43-AE8CBDEAED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nb-NO" smtClean="0"/>
              <a:t>Klikk for å redigere tittelstil</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Date Placeholder 4"/>
          <p:cNvSpPr>
            <a:spLocks noGrp="1"/>
          </p:cNvSpPr>
          <p:nvPr>
            <p:ph type="dt" sz="half" idx="10"/>
          </p:nvPr>
        </p:nvSpPr>
        <p:spPr/>
        <p:txBody>
          <a:bodyPr/>
          <a:lstStyle/>
          <a:p>
            <a:fld id="{463D103C-FD4B-8D4E-8178-ADD18CD04D24}" type="datetimeFigureOut">
              <a:rPr lang="nb-NO" smtClean="0"/>
              <a:t>03.04.19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CB346-47F8-E245-8B43-AE8CBDEAED2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nb-NO" smtClean="0"/>
              <a:t>Klikk for å redigere tittelstil</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smtClean="0"/>
              <a:t>Dra bildet til plassholderen eller klikk ikonet for å legge til</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8" name="Date Placeholder 7"/>
          <p:cNvSpPr>
            <a:spLocks noGrp="1"/>
          </p:cNvSpPr>
          <p:nvPr>
            <p:ph type="dt" sz="half" idx="10"/>
          </p:nvPr>
        </p:nvSpPr>
        <p:spPr/>
        <p:txBody>
          <a:bodyPr/>
          <a:lstStyle/>
          <a:p>
            <a:fld id="{463D103C-FD4B-8D4E-8178-ADD18CD04D24}" type="datetimeFigureOut">
              <a:rPr lang="nb-NO" smtClean="0"/>
              <a:t>03.04.19</a:t>
            </a:fld>
            <a:endParaRPr lang="en-US"/>
          </a:p>
        </p:txBody>
      </p:sp>
      <p:sp>
        <p:nvSpPr>
          <p:cNvPr id="9" name="Slide Number Placeholder 8"/>
          <p:cNvSpPr>
            <a:spLocks noGrp="1"/>
          </p:cNvSpPr>
          <p:nvPr>
            <p:ph type="sldNum" sz="quarter" idx="11"/>
          </p:nvPr>
        </p:nvSpPr>
        <p:spPr/>
        <p:txBody>
          <a:bodyPr/>
          <a:lstStyle/>
          <a:p>
            <a:fld id="{D0ECB346-47F8-E245-8B43-AE8CBDEAED2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nb-NO" smtClean="0"/>
              <a:t>Klikk for å redigere tittelstil</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0ECB346-47F8-E245-8B43-AE8CBDEAED2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63D103C-FD4B-8D4E-8178-ADD18CD04D24}" type="datetimeFigureOut">
              <a:rPr lang="nb-NO" smtClean="0"/>
              <a:t>03.04.19</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388426" y="704451"/>
            <a:ext cx="8470974" cy="2231764"/>
          </a:xfrm>
        </p:spPr>
        <p:txBody>
          <a:bodyPr/>
          <a:lstStyle/>
          <a:p>
            <a:pPr marL="182880" indent="0">
              <a:buNone/>
            </a:pPr>
            <a:r>
              <a:rPr lang="en-US" sz="6000" dirty="0" smtClean="0"/>
              <a:t>Screening of electrodes with machine learning</a:t>
            </a:r>
            <a:endParaRPr lang="en-US" sz="6000" dirty="0"/>
          </a:p>
        </p:txBody>
      </p:sp>
      <p:sp>
        <p:nvSpPr>
          <p:cNvPr id="6" name="Undertittel 2"/>
          <p:cNvSpPr txBox="1">
            <a:spLocks/>
          </p:cNvSpPr>
          <p:nvPr/>
        </p:nvSpPr>
        <p:spPr>
          <a:xfrm>
            <a:off x="685801" y="3683661"/>
            <a:ext cx="2800866" cy="2856839"/>
          </a:xfrm>
          <a:prstGeom prst="rect">
            <a:avLst/>
          </a:prstGeom>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dirty="0" smtClean="0"/>
              <a:t>Sondre Torp</a:t>
            </a:r>
          </a:p>
          <a:p>
            <a:r>
              <a:rPr lang="en-US" dirty="0" smtClean="0"/>
              <a:t>Master of science,</a:t>
            </a:r>
            <a:br>
              <a:rPr lang="en-US" dirty="0" smtClean="0"/>
            </a:br>
            <a:endParaRPr lang="en-US" dirty="0" smtClean="0"/>
          </a:p>
          <a:p>
            <a:r>
              <a:rPr lang="en-US" dirty="0" smtClean="0"/>
              <a:t>Material science for Energy and Nanotechnology</a:t>
            </a:r>
          </a:p>
          <a:p>
            <a:endParaRPr lang="en-US" dirty="0"/>
          </a:p>
          <a:p>
            <a:r>
              <a:rPr lang="en-US" dirty="0" smtClean="0"/>
              <a:t>UOC, 9/4/19</a:t>
            </a:r>
          </a:p>
          <a:p>
            <a:r>
              <a:rPr lang="en-US" dirty="0" smtClean="0"/>
              <a:t> </a:t>
            </a:r>
          </a:p>
        </p:txBody>
      </p:sp>
      <p:sp>
        <p:nvSpPr>
          <p:cNvPr id="11" name="Undertittel 2"/>
          <p:cNvSpPr txBox="1">
            <a:spLocks/>
          </p:cNvSpPr>
          <p:nvPr/>
        </p:nvSpPr>
        <p:spPr>
          <a:xfrm>
            <a:off x="5328166" y="3683000"/>
            <a:ext cx="2800866" cy="285683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dirty="0"/>
              <a:t>Supervisors</a:t>
            </a:r>
            <a:r>
              <a:rPr lang="en-US" dirty="0" smtClean="0"/>
              <a:t>:</a:t>
            </a:r>
            <a:br>
              <a:rPr lang="en-US" dirty="0" smtClean="0"/>
            </a:br>
            <a:endParaRPr lang="nb-NO" dirty="0"/>
          </a:p>
          <a:p>
            <a:r>
              <a:rPr lang="nb-NO" dirty="0" err="1"/>
              <a:t>University</a:t>
            </a:r>
            <a:r>
              <a:rPr lang="nb-NO" dirty="0"/>
              <a:t> </a:t>
            </a:r>
            <a:r>
              <a:rPr lang="nb-NO" dirty="0" err="1"/>
              <a:t>of</a:t>
            </a:r>
            <a:r>
              <a:rPr lang="nb-NO" dirty="0"/>
              <a:t> Oslo </a:t>
            </a:r>
            <a:endParaRPr lang="en-US" dirty="0"/>
          </a:p>
          <a:p>
            <a:r>
              <a:rPr lang="en-US" dirty="0"/>
              <a:t>Sabrina </a:t>
            </a:r>
            <a:r>
              <a:rPr lang="en-US" dirty="0" err="1" smtClean="0"/>
              <a:t>Sartori</a:t>
            </a:r>
            <a:endParaRPr lang="en-US" dirty="0" smtClean="0"/>
          </a:p>
          <a:p>
            <a:endParaRPr lang="en-US" dirty="0"/>
          </a:p>
          <a:p>
            <a:r>
              <a:rPr lang="en-US" dirty="0"/>
              <a:t>University of Crete;</a:t>
            </a:r>
          </a:p>
          <a:p>
            <a:r>
              <a:rPr lang="en-US" dirty="0"/>
              <a:t>George E. </a:t>
            </a:r>
            <a:r>
              <a:rPr lang="en-US" dirty="0" err="1"/>
              <a:t>Froudakis</a:t>
            </a:r>
            <a:r>
              <a:rPr lang="en-US" dirty="0"/>
              <a:t> </a:t>
            </a:r>
          </a:p>
          <a:p>
            <a:r>
              <a:rPr lang="en-US" dirty="0"/>
              <a:t>George </a:t>
            </a:r>
            <a:r>
              <a:rPr lang="en-US" dirty="0" err="1"/>
              <a:t>Fanourgakis</a:t>
            </a:r>
            <a:endParaRPr lang="en-US" dirty="0"/>
          </a:p>
        </p:txBody>
      </p:sp>
    </p:spTree>
    <p:extLst>
      <p:ext uri="{BB962C8B-B14F-4D97-AF65-F5344CB8AC3E}">
        <p14:creationId xmlns:p14="http://schemas.microsoft.com/office/powerpoint/2010/main" val="9487008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descr="target=E_lhgv.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68" y="783166"/>
            <a:ext cx="4995334" cy="4995334"/>
          </a:xfrm>
          <a:prstGeom prst="rect">
            <a:avLst/>
          </a:prstGeom>
        </p:spPr>
      </p:pic>
      <p:sp>
        <p:nvSpPr>
          <p:cNvPr id="2" name="Tittel 1"/>
          <p:cNvSpPr>
            <a:spLocks noGrp="1"/>
          </p:cNvSpPr>
          <p:nvPr>
            <p:ph type="title"/>
          </p:nvPr>
        </p:nvSpPr>
        <p:spPr/>
        <p:txBody>
          <a:bodyPr/>
          <a:lstStyle/>
          <a:p>
            <a:endParaRPr lang="en-US" dirty="0"/>
          </a:p>
        </p:txBody>
      </p:sp>
      <p:pic>
        <p:nvPicPr>
          <p:cNvPr id="5" name="Bilde 4" descr="target=E_l_av_cgv_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169" y="783169"/>
            <a:ext cx="4995331" cy="4995331"/>
          </a:xfrm>
          <a:prstGeom prst="rect">
            <a:avLst/>
          </a:prstGeom>
        </p:spPr>
      </p:pic>
    </p:spTree>
    <p:extLst>
      <p:ext uri="{BB962C8B-B14F-4D97-AF65-F5344CB8AC3E}">
        <p14:creationId xmlns:p14="http://schemas.microsoft.com/office/powerpoint/2010/main" val="35704845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57200" y="393347"/>
            <a:ext cx="7620000" cy="1143000"/>
          </a:xfrm>
        </p:spPr>
        <p:txBody>
          <a:bodyPr/>
          <a:lstStyle/>
          <a:p>
            <a:r>
              <a:rPr lang="en-US" dirty="0" smtClean="0"/>
              <a:t>Conclusion and Future work</a:t>
            </a:r>
            <a:endParaRPr lang="en-US" dirty="0"/>
          </a:p>
        </p:txBody>
      </p:sp>
      <p:sp>
        <p:nvSpPr>
          <p:cNvPr id="3" name="Plassholder for innhold 2"/>
          <p:cNvSpPr>
            <a:spLocks noGrp="1"/>
          </p:cNvSpPr>
          <p:nvPr>
            <p:ph idx="1"/>
          </p:nvPr>
        </p:nvSpPr>
        <p:spPr/>
        <p:txBody>
          <a:bodyPr>
            <a:normAutofit fontScale="92500" lnSpcReduction="10000"/>
          </a:bodyPr>
          <a:lstStyle/>
          <a:p>
            <a:r>
              <a:rPr lang="en-US" dirty="0" smtClean="0"/>
              <a:t>Conclusion </a:t>
            </a:r>
          </a:p>
          <a:p>
            <a:pPr lvl="1"/>
            <a:r>
              <a:rPr lang="en-US" dirty="0" smtClean="0"/>
              <a:t>Can get accurate predictions(</a:t>
            </a:r>
            <a:r>
              <a:rPr lang="en-US" dirty="0" smtClean="0"/>
              <a:t>~90%)</a:t>
            </a:r>
            <a:endParaRPr lang="en-US" dirty="0" smtClean="0"/>
          </a:p>
          <a:p>
            <a:pPr lvl="1"/>
            <a:r>
              <a:rPr lang="en-US" dirty="0" smtClean="0"/>
              <a:t> Very easy to set up new experiments</a:t>
            </a:r>
          </a:p>
          <a:p>
            <a:pPr marL="411480" lvl="1" indent="0">
              <a:buNone/>
            </a:pPr>
            <a:endParaRPr lang="en-US" dirty="0" smtClean="0"/>
          </a:p>
          <a:p>
            <a:r>
              <a:rPr lang="en-US" dirty="0" smtClean="0"/>
              <a:t>Limitations:</a:t>
            </a:r>
          </a:p>
          <a:p>
            <a:pPr lvl="1"/>
            <a:r>
              <a:rPr lang="en-US" dirty="0" smtClean="0"/>
              <a:t>Targets as predictors</a:t>
            </a:r>
          </a:p>
          <a:p>
            <a:pPr lvl="1"/>
            <a:r>
              <a:rPr lang="en-US" dirty="0" smtClean="0"/>
              <a:t>Small Database?</a:t>
            </a:r>
          </a:p>
          <a:p>
            <a:pPr marL="411480" lvl="1" indent="0">
              <a:buNone/>
            </a:pPr>
            <a:endParaRPr lang="en-US" dirty="0"/>
          </a:p>
          <a:p>
            <a:r>
              <a:rPr lang="en-US" dirty="0" smtClean="0"/>
              <a:t>Future features:</a:t>
            </a:r>
          </a:p>
          <a:p>
            <a:pPr lvl="1"/>
            <a:r>
              <a:rPr lang="en-US" dirty="0" smtClean="0"/>
              <a:t>Electronegativity</a:t>
            </a:r>
          </a:p>
          <a:p>
            <a:pPr lvl="1"/>
            <a:r>
              <a:rPr lang="en-US" dirty="0" smtClean="0"/>
              <a:t>Nearest neighbor</a:t>
            </a:r>
          </a:p>
          <a:p>
            <a:pPr marL="114300" indent="0">
              <a:buNone/>
            </a:pPr>
            <a:endParaRPr lang="en-US" dirty="0"/>
          </a:p>
          <a:p>
            <a:r>
              <a:rPr lang="en-US" dirty="0" err="1"/>
              <a:t>Planing</a:t>
            </a:r>
            <a:r>
              <a:rPr lang="en-US" dirty="0"/>
              <a:t> to expand to </a:t>
            </a:r>
            <a:r>
              <a:rPr lang="en-US" dirty="0" smtClean="0"/>
              <a:t>Li-(</a:t>
            </a:r>
            <a:r>
              <a:rPr lang="en-US" dirty="0" smtClean="0"/>
              <a:t>~</a:t>
            </a:r>
            <a:r>
              <a:rPr lang="en-US" dirty="0" smtClean="0"/>
              <a:t>2100), and maybe; </a:t>
            </a:r>
            <a:r>
              <a:rPr lang="en-US" dirty="0" err="1" smtClean="0"/>
              <a:t>Ca</a:t>
            </a:r>
            <a:r>
              <a:rPr lang="en-US" dirty="0" smtClean="0"/>
              <a:t>-(464), Zn-(395), Al-(108), </a:t>
            </a:r>
            <a:r>
              <a:rPr lang="en-US" dirty="0"/>
              <a:t>with </a:t>
            </a:r>
            <a:r>
              <a:rPr lang="en-US" dirty="0" smtClean="0"/>
              <a:t> the </a:t>
            </a:r>
            <a:r>
              <a:rPr lang="en-US" dirty="0" err="1" smtClean="0"/>
              <a:t>materialsproject</a:t>
            </a:r>
            <a:r>
              <a:rPr lang="en-US" dirty="0" smtClean="0"/>
              <a:t> </a:t>
            </a:r>
            <a:r>
              <a:rPr lang="en-US" dirty="0"/>
              <a:t>database. </a:t>
            </a:r>
          </a:p>
        </p:txBody>
      </p:sp>
    </p:spTree>
    <p:extLst>
      <p:ext uri="{BB962C8B-B14F-4D97-AF65-F5344CB8AC3E}">
        <p14:creationId xmlns:p14="http://schemas.microsoft.com/office/powerpoint/2010/main" val="31222600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Outline</a:t>
            </a:r>
            <a:endParaRPr lang="en-US" dirty="0"/>
          </a:p>
        </p:txBody>
      </p:sp>
      <p:sp>
        <p:nvSpPr>
          <p:cNvPr id="3" name="Plassholder for innhold 2"/>
          <p:cNvSpPr>
            <a:spLocks noGrp="1"/>
          </p:cNvSpPr>
          <p:nvPr>
            <p:ph idx="1"/>
          </p:nvPr>
        </p:nvSpPr>
        <p:spPr/>
        <p:txBody>
          <a:bodyPr/>
          <a:lstStyle/>
          <a:p>
            <a:r>
              <a:rPr lang="en-US" sz="3600" dirty="0" smtClean="0"/>
              <a:t>Why</a:t>
            </a:r>
          </a:p>
          <a:p>
            <a:r>
              <a:rPr lang="en-US" sz="3600" dirty="0" smtClean="0"/>
              <a:t>Methodology</a:t>
            </a:r>
          </a:p>
          <a:p>
            <a:r>
              <a:rPr lang="en-US" sz="3600" dirty="0" smtClean="0"/>
              <a:t>Random forest </a:t>
            </a:r>
          </a:p>
          <a:p>
            <a:r>
              <a:rPr lang="en-US" sz="3600" dirty="0" smtClean="0"/>
              <a:t>Results</a:t>
            </a:r>
          </a:p>
          <a:p>
            <a:r>
              <a:rPr lang="en-US" sz="3600" dirty="0" smtClean="0"/>
              <a:t>Conclusion </a:t>
            </a:r>
          </a:p>
          <a:p>
            <a:endParaRPr lang="en-US" dirty="0" smtClean="0"/>
          </a:p>
        </p:txBody>
      </p:sp>
    </p:spTree>
    <p:extLst>
      <p:ext uri="{BB962C8B-B14F-4D97-AF65-F5344CB8AC3E}">
        <p14:creationId xmlns:p14="http://schemas.microsoft.com/office/powerpoint/2010/main" val="33159523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descr="Screen Shot 2019-04-03 at 18.5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12" y="3076942"/>
            <a:ext cx="7642223" cy="3781058"/>
          </a:xfrm>
          <a:prstGeom prst="rect">
            <a:avLst/>
          </a:prstGeom>
        </p:spPr>
      </p:pic>
      <p:sp>
        <p:nvSpPr>
          <p:cNvPr id="2" name="Tittel 1"/>
          <p:cNvSpPr>
            <a:spLocks noGrp="1"/>
          </p:cNvSpPr>
          <p:nvPr>
            <p:ph type="title"/>
          </p:nvPr>
        </p:nvSpPr>
        <p:spPr/>
        <p:txBody>
          <a:bodyPr/>
          <a:lstStyle/>
          <a:p>
            <a:r>
              <a:rPr lang="en-US" dirty="0" smtClean="0"/>
              <a:t>A new challenge!</a:t>
            </a:r>
            <a:endParaRPr lang="en-US" dirty="0"/>
          </a:p>
        </p:txBody>
      </p:sp>
      <p:sp>
        <p:nvSpPr>
          <p:cNvPr id="3" name="Plassholder for innhold 2"/>
          <p:cNvSpPr>
            <a:spLocks noGrp="1"/>
          </p:cNvSpPr>
          <p:nvPr>
            <p:ph idx="1"/>
          </p:nvPr>
        </p:nvSpPr>
        <p:spPr/>
        <p:txBody>
          <a:bodyPr/>
          <a:lstStyle/>
          <a:p>
            <a:r>
              <a:rPr lang="en-US" dirty="0" smtClean="0"/>
              <a:t>Diversification</a:t>
            </a:r>
          </a:p>
          <a:p>
            <a:r>
              <a:rPr lang="en-US" dirty="0" smtClean="0"/>
              <a:t>Renewable options</a:t>
            </a:r>
          </a:p>
          <a:p>
            <a:r>
              <a:rPr lang="en-US" dirty="0" smtClean="0"/>
              <a:t>Materials!</a:t>
            </a:r>
          </a:p>
          <a:p>
            <a:endParaRPr lang="en-US" dirty="0"/>
          </a:p>
        </p:txBody>
      </p:sp>
      <p:pic>
        <p:nvPicPr>
          <p:cNvPr id="5" name="Bilde 4" descr="battery.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0717" y="2621280"/>
            <a:ext cx="5062888" cy="3369985"/>
          </a:xfrm>
          <a:prstGeom prst="rect">
            <a:avLst/>
          </a:prstGeom>
        </p:spPr>
      </p:pic>
      <p:pic>
        <p:nvPicPr>
          <p:cNvPr id="6" name="Bilde 5" descr="oldbattery.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375" y="1264469"/>
            <a:ext cx="5231360" cy="5593531"/>
          </a:xfrm>
          <a:prstGeom prst="rect">
            <a:avLst/>
          </a:prstGeom>
        </p:spPr>
      </p:pic>
    </p:spTree>
    <p:extLst>
      <p:ext uri="{BB962C8B-B14F-4D97-AF65-F5344CB8AC3E}">
        <p14:creationId xmlns:p14="http://schemas.microsoft.com/office/powerpoint/2010/main" val="2226307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US"/>
          </a:p>
        </p:txBody>
      </p:sp>
      <p:pic>
        <p:nvPicPr>
          <p:cNvPr id="4" name="Plassholder for innhold 3" descr="matrix.jpeg"/>
          <p:cNvPicPr>
            <a:picLocks noGrp="1" noChangeAspect="1"/>
          </p:cNvPicPr>
          <p:nvPr>
            <p:ph idx="1"/>
          </p:nvPr>
        </p:nvPicPr>
        <p:blipFill>
          <a:blip r:embed="rId3">
            <a:extLst>
              <a:ext uri="{28A0092B-C50C-407E-A947-70E740481C1C}">
                <a14:useLocalDpi xmlns:a14="http://schemas.microsoft.com/office/drawing/2010/main" val="0"/>
              </a:ext>
            </a:extLst>
          </a:blip>
          <a:srcRect t="7759" b="7759"/>
          <a:stretch>
            <a:fillRect/>
          </a:stretch>
        </p:blipFill>
        <p:spPr>
          <a:xfrm>
            <a:off x="0" y="0"/>
            <a:ext cx="10885714" cy="6858000"/>
          </a:xfrm>
        </p:spPr>
      </p:pic>
    </p:spTree>
    <p:extLst>
      <p:ext uri="{BB962C8B-B14F-4D97-AF65-F5344CB8AC3E}">
        <p14:creationId xmlns:p14="http://schemas.microsoft.com/office/powerpoint/2010/main" val="42906935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en-US" dirty="0" smtClean="0"/>
              <a:t>Experimental </a:t>
            </a:r>
            <a:r>
              <a:rPr lang="en-US" dirty="0" smtClean="0"/>
              <a:t>method</a:t>
            </a:r>
            <a:endParaRPr lang="en-US" dirty="0"/>
          </a:p>
        </p:txBody>
      </p:sp>
      <p:sp>
        <p:nvSpPr>
          <p:cNvPr id="3" name="Plassholder for innhold 2"/>
          <p:cNvSpPr>
            <a:spLocks noGrp="1"/>
          </p:cNvSpPr>
          <p:nvPr>
            <p:ph idx="1"/>
          </p:nvPr>
        </p:nvSpPr>
        <p:spPr>
          <a:xfrm>
            <a:off x="457200" y="1417638"/>
            <a:ext cx="7620000" cy="4983162"/>
          </a:xfrm>
        </p:spPr>
        <p:txBody>
          <a:bodyPr>
            <a:normAutofit/>
          </a:bodyPr>
          <a:lstStyle/>
          <a:p>
            <a:pPr marL="571500" indent="-457200">
              <a:buFont typeface="+mj-lt"/>
              <a:buAutoNum type="arabicPeriod"/>
            </a:pPr>
            <a:r>
              <a:rPr lang="en-US" dirty="0"/>
              <a:t>Manually pick out b</a:t>
            </a:r>
            <a:r>
              <a:rPr lang="en-US" dirty="0" smtClean="0"/>
              <a:t>atteries from </a:t>
            </a:r>
            <a:r>
              <a:rPr lang="en-US" dirty="0" err="1" smtClean="0"/>
              <a:t>Materialsproject.com</a:t>
            </a:r>
            <a:endParaRPr lang="en-US" dirty="0" smtClean="0"/>
          </a:p>
          <a:p>
            <a:pPr marL="571500" indent="-457200">
              <a:buFont typeface="+mj-lt"/>
              <a:buAutoNum type="arabicPeriod"/>
            </a:pPr>
            <a:r>
              <a:rPr lang="en-US" dirty="0"/>
              <a:t>Download all materials that match a </a:t>
            </a:r>
            <a:r>
              <a:rPr lang="en-US" dirty="0" err="1"/>
              <a:t>material_id</a:t>
            </a:r>
            <a:r>
              <a:rPr lang="en-US" dirty="0"/>
              <a:t> correlated to a </a:t>
            </a:r>
            <a:r>
              <a:rPr lang="en-US" dirty="0" err="1" smtClean="0"/>
              <a:t>battid</a:t>
            </a:r>
            <a:endParaRPr lang="en-US" dirty="0" smtClean="0"/>
          </a:p>
          <a:p>
            <a:pPr marL="571500" indent="-457200">
              <a:buFont typeface="+mj-lt"/>
              <a:buAutoNum type="arabicPeriod"/>
            </a:pPr>
            <a:r>
              <a:rPr lang="en-US" dirty="0"/>
              <a:t>Extract the CIF </a:t>
            </a:r>
            <a:r>
              <a:rPr lang="en-US" dirty="0" smtClean="0"/>
              <a:t>information</a:t>
            </a:r>
          </a:p>
          <a:p>
            <a:pPr marL="571500" indent="-457200">
              <a:buFont typeface="+mj-lt"/>
              <a:buAutoNum type="arabicPeriod"/>
            </a:pPr>
            <a:r>
              <a:rPr lang="en-US" dirty="0" smtClean="0"/>
              <a:t>Calculations of </a:t>
            </a:r>
            <a:r>
              <a:rPr lang="en-US" dirty="0"/>
              <a:t>the </a:t>
            </a:r>
            <a:r>
              <a:rPr lang="en-US" dirty="0" smtClean="0"/>
              <a:t>number density for </a:t>
            </a:r>
            <a:r>
              <a:rPr lang="en-US" dirty="0"/>
              <a:t>all </a:t>
            </a:r>
            <a:r>
              <a:rPr lang="en-US" dirty="0" smtClean="0"/>
              <a:t>materials</a:t>
            </a:r>
          </a:p>
          <a:p>
            <a:pPr marL="571500" indent="-457200">
              <a:buFont typeface="+mj-lt"/>
              <a:buAutoNum type="arabicPeriod"/>
            </a:pPr>
            <a:r>
              <a:rPr lang="en-US" dirty="0" smtClean="0"/>
              <a:t>Extract void </a:t>
            </a:r>
            <a:r>
              <a:rPr lang="en-US" dirty="0"/>
              <a:t>fraction </a:t>
            </a:r>
            <a:r>
              <a:rPr lang="en-US" dirty="0" smtClean="0"/>
              <a:t>with </a:t>
            </a:r>
            <a:r>
              <a:rPr lang="en-US" dirty="0" err="1" smtClean="0"/>
              <a:t>ab</a:t>
            </a:r>
            <a:r>
              <a:rPr lang="en-US" dirty="0" smtClean="0"/>
              <a:t> initio calculations through </a:t>
            </a:r>
            <a:r>
              <a:rPr lang="en-US" dirty="0" err="1"/>
              <a:t>P</a:t>
            </a:r>
            <a:r>
              <a:rPr lang="en-US" dirty="0" err="1" smtClean="0"/>
              <a:t>oreblazer</a:t>
            </a:r>
            <a:r>
              <a:rPr lang="en-US" dirty="0" smtClean="0"/>
              <a:t>, using only </a:t>
            </a:r>
            <a:r>
              <a:rPr lang="en-US" dirty="0"/>
              <a:t>the CIF </a:t>
            </a:r>
            <a:r>
              <a:rPr lang="en-US" dirty="0" smtClean="0"/>
              <a:t>files</a:t>
            </a:r>
          </a:p>
          <a:p>
            <a:pPr marL="571500" indent="-457200">
              <a:buFont typeface="+mj-lt"/>
              <a:buAutoNum type="arabicPeriod"/>
            </a:pPr>
            <a:r>
              <a:rPr lang="en-US" dirty="0"/>
              <a:t>Select predictors and targets for </a:t>
            </a:r>
            <a:r>
              <a:rPr lang="en-US" dirty="0" smtClean="0"/>
              <a:t>ML</a:t>
            </a:r>
          </a:p>
          <a:p>
            <a:pPr marL="571500" indent="-457200">
              <a:buFont typeface="+mj-lt"/>
              <a:buAutoNum type="arabicPeriod"/>
            </a:pPr>
            <a:r>
              <a:rPr lang="en-US" dirty="0" smtClean="0"/>
              <a:t>Run The </a:t>
            </a:r>
            <a:r>
              <a:rPr lang="en-US" dirty="0"/>
              <a:t>R</a:t>
            </a:r>
            <a:r>
              <a:rPr lang="en-US" dirty="0" smtClean="0"/>
              <a:t>andom Forrest algorithm</a:t>
            </a:r>
          </a:p>
          <a:p>
            <a:pPr marL="571500" indent="-457200">
              <a:buFont typeface="+mj-lt"/>
              <a:buAutoNum type="arabicPeriod"/>
            </a:pPr>
            <a:r>
              <a:rPr lang="en-US" dirty="0" smtClean="0"/>
              <a:t>???</a:t>
            </a:r>
          </a:p>
          <a:p>
            <a:pPr marL="571500" indent="-457200">
              <a:buFont typeface="+mj-lt"/>
              <a:buAutoNum type="arabicPeriod"/>
            </a:pPr>
            <a:r>
              <a:rPr lang="en-US" dirty="0" smtClean="0"/>
              <a:t>Profit!</a:t>
            </a:r>
            <a:endParaRPr lang="en-US" dirty="0"/>
          </a:p>
        </p:txBody>
      </p:sp>
    </p:spTree>
    <p:extLst>
      <p:ext uri="{BB962C8B-B14F-4D97-AF65-F5344CB8AC3E}">
        <p14:creationId xmlns:p14="http://schemas.microsoft.com/office/powerpoint/2010/main" val="25145986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descr="Screen Shot 2019-03-20 at 07.38.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362" y="2561399"/>
            <a:ext cx="5513522" cy="4409491"/>
          </a:xfrm>
          <a:prstGeom prst="rect">
            <a:avLst/>
          </a:prstGeom>
        </p:spPr>
      </p:pic>
      <p:sp>
        <p:nvSpPr>
          <p:cNvPr id="2" name="Tittel 1"/>
          <p:cNvSpPr>
            <a:spLocks noGrp="1"/>
          </p:cNvSpPr>
          <p:nvPr>
            <p:ph type="title"/>
          </p:nvPr>
        </p:nvSpPr>
        <p:spPr/>
        <p:txBody>
          <a:bodyPr/>
          <a:lstStyle/>
          <a:p>
            <a:r>
              <a:rPr lang="en-US" dirty="0" smtClean="0"/>
              <a:t>Random forest</a:t>
            </a:r>
            <a:endParaRPr lang="en-US" dirty="0"/>
          </a:p>
        </p:txBody>
      </p:sp>
      <p:sp>
        <p:nvSpPr>
          <p:cNvPr id="3" name="Plassholder for innhold 2"/>
          <p:cNvSpPr>
            <a:spLocks noGrp="1"/>
          </p:cNvSpPr>
          <p:nvPr>
            <p:ph idx="1"/>
          </p:nvPr>
        </p:nvSpPr>
        <p:spPr/>
        <p:txBody>
          <a:bodyPr/>
          <a:lstStyle/>
          <a:p>
            <a:r>
              <a:rPr lang="en-US" dirty="0" smtClean="0"/>
              <a:t>Ensemble learning method</a:t>
            </a:r>
          </a:p>
          <a:p>
            <a:r>
              <a:rPr lang="en-US" dirty="0" smtClean="0"/>
              <a:t>Decision </a:t>
            </a:r>
            <a:r>
              <a:rPr lang="en-US" dirty="0" smtClean="0"/>
              <a:t>tree</a:t>
            </a:r>
          </a:p>
          <a:p>
            <a:r>
              <a:rPr lang="en-US" dirty="0" smtClean="0"/>
              <a:t>Over-fitting</a:t>
            </a:r>
            <a:endParaRPr lang="en-US" dirty="0" smtClean="0"/>
          </a:p>
          <a:p>
            <a:r>
              <a:rPr lang="en-US" dirty="0" smtClean="0"/>
              <a:t>Cross-validation</a:t>
            </a:r>
            <a:endParaRPr lang="en-US" dirty="0"/>
          </a:p>
        </p:txBody>
      </p:sp>
      <p:pic>
        <p:nvPicPr>
          <p:cNvPr id="5" name="Bilde 4" descr="800px-Overfitting.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52333"/>
            <a:ext cx="3005667" cy="3005667"/>
          </a:xfrm>
          <a:prstGeom prst="rect">
            <a:avLst/>
          </a:prstGeom>
        </p:spPr>
      </p:pic>
    </p:spTree>
    <p:extLst>
      <p:ext uri="{BB962C8B-B14F-4D97-AF65-F5344CB8AC3E}">
        <p14:creationId xmlns:p14="http://schemas.microsoft.com/office/powerpoint/2010/main" val="39939772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US"/>
          </a:p>
        </p:txBody>
      </p:sp>
      <p:sp>
        <p:nvSpPr>
          <p:cNvPr id="3" name="Plassholder for innhold 2"/>
          <p:cNvSpPr>
            <a:spLocks noGrp="1"/>
          </p:cNvSpPr>
          <p:nvPr>
            <p:ph idx="1"/>
          </p:nvPr>
        </p:nvSpPr>
        <p:spPr/>
        <p:txBody>
          <a:bodyPr/>
          <a:lstStyle/>
          <a:p>
            <a:endParaRPr lang="en-US"/>
          </a:p>
        </p:txBody>
      </p:sp>
      <p:pic>
        <p:nvPicPr>
          <p:cNvPr id="5" name="Bilde 4" descr="1_i0o8mjFfCn-uD79-F1Cqk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34" y="656166"/>
            <a:ext cx="7366000" cy="5524500"/>
          </a:xfrm>
          <a:prstGeom prst="rect">
            <a:avLst/>
          </a:prstGeom>
        </p:spPr>
      </p:pic>
      <p:pic>
        <p:nvPicPr>
          <p:cNvPr id="6" name="Bilde 5" descr="3-Figure3-1 (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6166"/>
            <a:ext cx="8291312" cy="6582834"/>
          </a:xfrm>
          <a:prstGeom prst="rect">
            <a:avLst/>
          </a:prstGeom>
        </p:spPr>
      </p:pic>
    </p:spTree>
    <p:extLst>
      <p:ext uri="{BB962C8B-B14F-4D97-AF65-F5344CB8AC3E}">
        <p14:creationId xmlns:p14="http://schemas.microsoft.com/office/powerpoint/2010/main" val="591242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Predictors and Targets</a:t>
            </a:r>
            <a:endParaRPr lang="en-US" dirty="0"/>
          </a:p>
        </p:txBody>
      </p:sp>
      <p:sp>
        <p:nvSpPr>
          <p:cNvPr id="3" name="Plassholder for innhold 2"/>
          <p:cNvSpPr>
            <a:spLocks noGrp="1"/>
          </p:cNvSpPr>
          <p:nvPr>
            <p:ph idx="1"/>
          </p:nvPr>
        </p:nvSpPr>
        <p:spPr>
          <a:xfrm>
            <a:off x="457200" y="1854200"/>
            <a:ext cx="4476042" cy="2746592"/>
          </a:xfrm>
        </p:spPr>
        <p:txBody>
          <a:bodyPr/>
          <a:lstStyle/>
          <a:p>
            <a:r>
              <a:rPr lang="en-US" dirty="0" smtClean="0"/>
              <a:t>Voltage pair properties / Targets:</a:t>
            </a:r>
          </a:p>
          <a:p>
            <a:pPr lvl="1"/>
            <a:r>
              <a:rPr lang="en-US" dirty="0" smtClean="0"/>
              <a:t>Average Voltage</a:t>
            </a:r>
          </a:p>
          <a:p>
            <a:pPr lvl="1"/>
            <a:r>
              <a:rPr lang="en-US" dirty="0" smtClean="0"/>
              <a:t>Capacity</a:t>
            </a:r>
          </a:p>
          <a:p>
            <a:pPr lvl="1"/>
            <a:r>
              <a:rPr lang="en-US" dirty="0" smtClean="0"/>
              <a:t>Specific Energy </a:t>
            </a:r>
            <a:r>
              <a:rPr lang="en-US" dirty="0" err="1" smtClean="0"/>
              <a:t>Wh</a:t>
            </a:r>
            <a:r>
              <a:rPr lang="en-US" dirty="0"/>
              <a:t>/</a:t>
            </a:r>
            <a:r>
              <a:rPr lang="en-US" dirty="0" smtClean="0"/>
              <a:t>kg</a:t>
            </a:r>
          </a:p>
          <a:p>
            <a:pPr lvl="1"/>
            <a:r>
              <a:rPr lang="en-US" dirty="0" smtClean="0"/>
              <a:t>Energy </a:t>
            </a:r>
            <a:r>
              <a:rPr lang="en-US" dirty="0"/>
              <a:t>Density </a:t>
            </a:r>
            <a:r>
              <a:rPr lang="en-US" dirty="0" err="1"/>
              <a:t>Wh</a:t>
            </a:r>
            <a:r>
              <a:rPr lang="en-US" dirty="0"/>
              <a:t>/</a:t>
            </a:r>
            <a:r>
              <a:rPr lang="en-US" dirty="0" smtClean="0"/>
              <a:t>l</a:t>
            </a:r>
          </a:p>
          <a:p>
            <a:pPr lvl="1"/>
            <a:r>
              <a:rPr lang="en-US" dirty="0"/>
              <a:t>Stability</a:t>
            </a:r>
          </a:p>
        </p:txBody>
      </p:sp>
      <p:sp>
        <p:nvSpPr>
          <p:cNvPr id="4" name="TekstSylinder 3"/>
          <p:cNvSpPr txBox="1"/>
          <p:nvPr/>
        </p:nvSpPr>
        <p:spPr>
          <a:xfrm>
            <a:off x="5323994" y="1854200"/>
            <a:ext cx="2753206" cy="2585323"/>
          </a:xfrm>
          <a:prstGeom prst="rect">
            <a:avLst/>
          </a:prstGeom>
          <a:noFill/>
        </p:spPr>
        <p:txBody>
          <a:bodyPr wrap="square" rtlCol="0">
            <a:spAutoFit/>
          </a:bodyPr>
          <a:lstStyle/>
          <a:p>
            <a:r>
              <a:rPr lang="en-US" sz="2200" dirty="0" smtClean="0"/>
              <a:t>Predictors</a:t>
            </a:r>
          </a:p>
          <a:p>
            <a:pPr marL="285750" indent="-285750">
              <a:buFont typeface="Arial"/>
              <a:buChar char="•"/>
            </a:pPr>
            <a:r>
              <a:rPr lang="en-US" sz="2000" dirty="0" smtClean="0"/>
              <a:t>Targets</a:t>
            </a:r>
          </a:p>
          <a:p>
            <a:pPr marL="285750" indent="-285750">
              <a:buFont typeface="Arial"/>
              <a:buChar char="•"/>
            </a:pPr>
            <a:r>
              <a:rPr lang="en-US" sz="2000" dirty="0" smtClean="0"/>
              <a:t>Number density</a:t>
            </a:r>
          </a:p>
          <a:p>
            <a:pPr marL="285750" indent="-285750">
              <a:buFont typeface="Arial"/>
              <a:buChar char="•"/>
            </a:pPr>
            <a:r>
              <a:rPr lang="en-US" sz="2000" dirty="0" smtClean="0"/>
              <a:t>Void fraction</a:t>
            </a:r>
          </a:p>
          <a:p>
            <a:pPr marL="285750" indent="-285750">
              <a:buFont typeface="Arial"/>
              <a:buChar char="•"/>
            </a:pPr>
            <a:r>
              <a:rPr lang="en-US" sz="2000" dirty="0" smtClean="0"/>
              <a:t>Energy per atom</a:t>
            </a:r>
          </a:p>
          <a:p>
            <a:pPr marL="285750" indent="-285750">
              <a:buFont typeface="Arial"/>
              <a:buChar char="•"/>
            </a:pPr>
            <a:r>
              <a:rPr lang="en-US" sz="2000" dirty="0" smtClean="0"/>
              <a:t>Formation energy </a:t>
            </a:r>
          </a:p>
          <a:p>
            <a:pPr marL="285750" indent="-285750">
              <a:buFont typeface="Arial"/>
              <a:buChar char="•"/>
            </a:pPr>
            <a:r>
              <a:rPr lang="en-US" sz="2000" dirty="0" smtClean="0"/>
              <a:t>Volume </a:t>
            </a:r>
          </a:p>
          <a:p>
            <a:pPr marL="285750" indent="-285750">
              <a:buFont typeface="Arial"/>
              <a:buChar char="•"/>
            </a:pPr>
            <a:endParaRPr lang="en-US" sz="2000" dirty="0"/>
          </a:p>
        </p:txBody>
      </p:sp>
    </p:spTree>
    <p:extLst>
      <p:ext uri="{BB962C8B-B14F-4D97-AF65-F5344CB8AC3E}">
        <p14:creationId xmlns:p14="http://schemas.microsoft.com/office/powerpoint/2010/main" val="2021761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Results</a:t>
            </a:r>
            <a:endParaRPr lang="en-US" dirty="0"/>
          </a:p>
        </p:txBody>
      </p:sp>
      <p:pic>
        <p:nvPicPr>
          <p:cNvPr id="5" name="Bilde 4" descr="Screen Shot 2019-04-04 at 10.1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00200"/>
            <a:ext cx="8382000" cy="1167420"/>
          </a:xfrm>
          <a:prstGeom prst="rect">
            <a:avLst/>
          </a:prstGeom>
        </p:spPr>
      </p:pic>
      <p:pic>
        <p:nvPicPr>
          <p:cNvPr id="7" name="Bilde 6" descr="K-foldi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025917"/>
            <a:ext cx="6680200" cy="3327400"/>
          </a:xfrm>
          <a:prstGeom prst="rect">
            <a:avLst/>
          </a:prstGeom>
        </p:spPr>
      </p:pic>
    </p:spTree>
    <p:extLst>
      <p:ext uri="{BB962C8B-B14F-4D97-AF65-F5344CB8AC3E}">
        <p14:creationId xmlns:p14="http://schemas.microsoft.com/office/powerpoint/2010/main" val="393259987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lstøtend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Tilstøtend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lstøtend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Tilstøtende.thmx</Template>
  <TotalTime>11464</TotalTime>
  <Words>1456</Words>
  <Application>Microsoft Macintosh PowerPoint</Application>
  <PresentationFormat>Skjermfremvisning (4:3)</PresentationFormat>
  <Paragraphs>136</Paragraphs>
  <Slides>11</Slides>
  <Notes>11</Notes>
  <HiddenSlides>0</HiddenSlides>
  <MMClips>0</MMClips>
  <ScaleCrop>false</ScaleCrop>
  <HeadingPairs>
    <vt:vector size="4" baseType="variant">
      <vt:variant>
        <vt:lpstr>Tema</vt:lpstr>
      </vt:variant>
      <vt:variant>
        <vt:i4>1</vt:i4>
      </vt:variant>
      <vt:variant>
        <vt:lpstr>Lysbildetitler</vt:lpstr>
      </vt:variant>
      <vt:variant>
        <vt:i4>11</vt:i4>
      </vt:variant>
    </vt:vector>
  </HeadingPairs>
  <TitlesOfParts>
    <vt:vector size="12" baseType="lpstr">
      <vt:lpstr>Tilstøtende</vt:lpstr>
      <vt:lpstr>Screening of electrodes with machine learning</vt:lpstr>
      <vt:lpstr>Outline</vt:lpstr>
      <vt:lpstr>A new challenge!</vt:lpstr>
      <vt:lpstr>PowerPoint-presentasjon</vt:lpstr>
      <vt:lpstr>Experimental method</vt:lpstr>
      <vt:lpstr>Random forest</vt:lpstr>
      <vt:lpstr>PowerPoint-presentasjon</vt:lpstr>
      <vt:lpstr>Predictors and Targets</vt:lpstr>
      <vt:lpstr>Results</vt:lpstr>
      <vt:lpstr>PowerPoint-presentasjon</vt:lpstr>
      <vt:lpstr>Conclusion and Future work</vt:lpstr>
    </vt:vector>
  </TitlesOfParts>
  <Company>FSAN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Svein Torp</dc:creator>
  <cp:lastModifiedBy>Svein Torp</cp:lastModifiedBy>
  <cp:revision>29</cp:revision>
  <dcterms:created xsi:type="dcterms:W3CDTF">2019-04-01T06:48:41Z</dcterms:created>
  <dcterms:modified xsi:type="dcterms:W3CDTF">2019-04-09T08:42:30Z</dcterms:modified>
</cp:coreProperties>
</file>