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8AE8EF-C852-4015-B327-D8C4B9D3CD40}">
  <a:tblStyle styleId="{018AE8EF-C852-4015-B327-D8C4B9D3CD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fb1910de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3fb1910de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fb1910de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3fb1910de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fb1910de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3fb1910de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fb1910de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3fb1910de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fb1910dea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3fb1910dea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fb1910de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3fb1910de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fb1910de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3fb1910de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Mục tiêu của slide: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Giới thiệu quy trình phát triển một Operator sử dụng Operator SDK.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Trình bày các bước từ khởi tạo dự án cho đến triển khai và vận hành Operator trên Kubernetes.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Nêu bật các công cụ, quy trình tự động hóa và lợi ích mà Operator SDK mang lại.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Tóm tắt Quy trình Operator SDK Workflow: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Khởi tạo dự án:</a:t>
            </a:r>
            <a:r>
              <a:rPr lang="en-GB">
                <a:solidFill>
                  <a:schemeClr val="dk1"/>
                </a:solidFill>
              </a:rPr>
              <a:t> Tạo cấu trúc cơ bản bằng lệnh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operator-sdk init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Tạo API &amp; CRD:</a:t>
            </a:r>
            <a:r>
              <a:rPr lang="en-GB">
                <a:solidFill>
                  <a:schemeClr val="dk1"/>
                </a:solidFill>
              </a:rPr>
              <a:t> Định nghĩa Custom Resource và scaffold controller.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Phát triển logic Reconcile:</a:t>
            </a:r>
            <a:r>
              <a:rPr lang="en-GB">
                <a:solidFill>
                  <a:schemeClr val="dk1"/>
                </a:solidFill>
              </a:rPr>
              <a:t> Viết mã xử lý logic so sánh trạng thái và thực hiện hành động.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Kiểm thử &amp; Debug:</a:t>
            </a:r>
            <a:r>
              <a:rPr lang="en-GB">
                <a:solidFill>
                  <a:schemeClr val="dk1"/>
                </a:solidFill>
              </a:rPr>
              <a:t> Chạy thử nghiệm cục bộ để đảm bảo hoạt động chính xác.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Đóng gói &amp; Triển khai:</a:t>
            </a:r>
            <a:r>
              <a:rPr lang="en-GB">
                <a:solidFill>
                  <a:schemeClr val="dk1"/>
                </a:solidFill>
              </a:rPr>
              <a:t> Xây dựng hình ảnh container và deploy lên cluster.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Vận hành &amp; Giám sát:</a:t>
            </a:r>
            <a:r>
              <a:rPr lang="en-GB">
                <a:solidFill>
                  <a:schemeClr val="dk1"/>
                </a:solidFill>
              </a:rPr>
              <a:t> Operator theo dõi và tự động điều chỉnh hệ thống theo thời gian thực.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-GB">
                <a:solidFill>
                  <a:schemeClr val="dk1"/>
                </a:solidFill>
              </a:rPr>
              <a:t>Bảo trì &amp; Cải tiến:</a:t>
            </a:r>
            <a:r>
              <a:rPr lang="en-GB">
                <a:solidFill>
                  <a:schemeClr val="dk1"/>
                </a:solidFill>
              </a:rPr>
              <a:t> Liên tục cập nhật và nâng cao chất lượng dự án.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Lợi ích khi sử dụng Operator SDK: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>
                <a:solidFill>
                  <a:schemeClr val="dk1"/>
                </a:solidFill>
              </a:rPr>
              <a:t>Tiết kiệm thời gian:</a:t>
            </a:r>
            <a:r>
              <a:rPr lang="en-GB">
                <a:solidFill>
                  <a:schemeClr val="dk1"/>
                </a:solidFill>
              </a:rPr>
              <a:t> Giảm thiểu việc viết code boilerplate.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>
                <a:solidFill>
                  <a:schemeClr val="dk1"/>
                </a:solidFill>
              </a:rPr>
              <a:t>Chuẩn hóa quy trình:</a:t>
            </a:r>
            <a:r>
              <a:rPr lang="en-GB">
                <a:solidFill>
                  <a:schemeClr val="dk1"/>
                </a:solidFill>
              </a:rPr>
              <a:t> Sử dụng cấu trúc và best practices được khuyến nghị.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>
                <a:solidFill>
                  <a:schemeClr val="dk1"/>
                </a:solidFill>
              </a:rPr>
              <a:t>Tự động hóa:</a:t>
            </a:r>
            <a:r>
              <a:rPr lang="en-GB">
                <a:solidFill>
                  <a:schemeClr val="dk1"/>
                </a:solidFill>
              </a:rPr>
              <a:t> Tích hợp cơ chế giám sát, tự phục hồi và mở rộng ứng dụng tự động.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>
                <a:solidFill>
                  <a:schemeClr val="dk1"/>
                </a:solidFill>
              </a:rPr>
              <a:t>Dễ dàng bảo trì:</a:t>
            </a:r>
            <a:r>
              <a:rPr lang="en-GB">
                <a:solidFill>
                  <a:schemeClr val="dk1"/>
                </a:solidFill>
              </a:rPr>
              <a:t> Cấu trúc dự án rõ ràng giúp bảo trì và nâng cấp dễ dàng.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4b51ea0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04b51ea0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Kubernetes có sẵn các cơ chế như </a:t>
            </a:r>
            <a:r>
              <a:rPr b="1" lang="en-GB">
                <a:solidFill>
                  <a:schemeClr val="dk1"/>
                </a:solidFill>
              </a:rPr>
              <a:t>Deployments, StatefulSets, ConfigMaps</a:t>
            </a:r>
            <a:r>
              <a:rPr lang="en-GB">
                <a:solidFill>
                  <a:schemeClr val="dk1"/>
                </a:solidFill>
              </a:rPr>
              <a:t>, nhưng chúng không đủ linh hoạt để xử lý những trường hợp phức tạp.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🔹 Khi ứng dụng yêu cầu </a:t>
            </a:r>
            <a:r>
              <a:rPr b="1" lang="en-GB">
                <a:solidFill>
                  <a:schemeClr val="dk1"/>
                </a:solidFill>
              </a:rPr>
              <a:t>tự động quản lý vòng đời</a:t>
            </a:r>
            <a:r>
              <a:rPr lang="en-GB">
                <a:solidFill>
                  <a:schemeClr val="dk1"/>
                </a:solidFill>
              </a:rPr>
              <a:t>, cần một công cụ có thể theo dõi, phản ứng và xử lý các thay đổi tự động → </a:t>
            </a:r>
            <a:r>
              <a:rPr b="1" lang="en-GB">
                <a:solidFill>
                  <a:schemeClr val="dk1"/>
                </a:solidFill>
              </a:rPr>
              <a:t>Operator giải quyết vấn đề này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Operator làm gì?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✅ </a:t>
            </a:r>
            <a:r>
              <a:rPr b="1" lang="en-GB">
                <a:solidFill>
                  <a:schemeClr val="dk1"/>
                </a:solidFill>
              </a:rPr>
              <a:t>Theo dõi API Kubernetes</a:t>
            </a:r>
            <a:r>
              <a:rPr lang="en-GB">
                <a:solidFill>
                  <a:schemeClr val="dk1"/>
                </a:solidFill>
              </a:rPr>
              <a:t> và phản ứng lại khi tài nguyên thay đổi.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✅ </a:t>
            </a:r>
            <a:r>
              <a:rPr b="1" lang="en-GB">
                <a:solidFill>
                  <a:schemeClr val="dk1"/>
                </a:solidFill>
              </a:rPr>
              <a:t>Tạo, cập nhật, xóa tài nguyên</a:t>
            </a:r>
            <a:r>
              <a:rPr lang="en-GB">
                <a:solidFill>
                  <a:schemeClr val="dk1"/>
                </a:solidFill>
              </a:rPr>
              <a:t> theo nhu cầu của ứng dụng.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✅ </a:t>
            </a:r>
            <a:r>
              <a:rPr b="1" lang="en-GB">
                <a:solidFill>
                  <a:schemeClr val="dk1"/>
                </a:solidFill>
              </a:rPr>
              <a:t>Tự động sửa lỗi</a:t>
            </a:r>
            <a:r>
              <a:rPr lang="en-GB">
                <a:solidFill>
                  <a:schemeClr val="dk1"/>
                </a:solidFill>
              </a:rPr>
              <a:t> (ví dụ: nếu một Pod bị xóa, Operator có thể tự tạo lại).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✅ </a:t>
            </a:r>
            <a:r>
              <a:rPr b="1" lang="en-GB">
                <a:solidFill>
                  <a:schemeClr val="dk1"/>
                </a:solidFill>
              </a:rPr>
              <a:t>Tối ưu hóa tài nguyên</a:t>
            </a:r>
            <a:r>
              <a:rPr lang="en-GB">
                <a:solidFill>
                  <a:schemeClr val="dk1"/>
                </a:solidFill>
              </a:rPr>
              <a:t> bằng cách quản lý </a:t>
            </a:r>
            <a:r>
              <a:rPr b="1" lang="en-GB">
                <a:solidFill>
                  <a:schemeClr val="dk1"/>
                </a:solidFill>
              </a:rPr>
              <a:t>scaling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b="1" lang="en-GB">
                <a:solidFill>
                  <a:schemeClr val="dk1"/>
                </a:solidFill>
              </a:rPr>
              <a:t>cấu hình động</a:t>
            </a:r>
            <a:r>
              <a:rPr lang="en-GB">
                <a:solidFill>
                  <a:schemeClr val="dk1"/>
                </a:solidFill>
              </a:rPr>
              <a:t>, và </a:t>
            </a:r>
            <a:r>
              <a:rPr b="1" lang="en-GB">
                <a:solidFill>
                  <a:schemeClr val="dk1"/>
                </a:solidFill>
              </a:rPr>
              <a:t>sao lưu dữ liệu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Cách Operator hoạt động?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📌 </a:t>
            </a:r>
            <a:r>
              <a:rPr b="1" lang="en-GB">
                <a:solidFill>
                  <a:schemeClr val="dk1"/>
                </a:solidFill>
              </a:rPr>
              <a:t>Operator dựa vào Custom Resource Definition (CRD)</a:t>
            </a:r>
            <a:r>
              <a:rPr lang="en-GB">
                <a:solidFill>
                  <a:schemeClr val="dk1"/>
                </a:solidFill>
              </a:rPr>
              <a:t> để mở rộng khả năng của Kubernetes.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📌 </a:t>
            </a:r>
            <a:r>
              <a:rPr b="1" lang="en-GB">
                <a:solidFill>
                  <a:schemeClr val="dk1"/>
                </a:solidFill>
              </a:rPr>
              <a:t>Chạy dưới dạng một Pod trong cluster</a:t>
            </a:r>
            <a:r>
              <a:rPr lang="en-GB">
                <a:solidFill>
                  <a:schemeClr val="dk1"/>
                </a:solidFill>
              </a:rPr>
              <a:t>, sử dụng </a:t>
            </a:r>
            <a:r>
              <a:rPr b="1" lang="en-GB">
                <a:solidFill>
                  <a:schemeClr val="dk1"/>
                </a:solidFill>
              </a:rPr>
              <a:t>Controller Pattern</a:t>
            </a:r>
            <a:r>
              <a:rPr lang="en-GB">
                <a:solidFill>
                  <a:schemeClr val="dk1"/>
                </a:solidFill>
              </a:rPr>
              <a:t> để giám sát và quản lý tài nguyên.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📌 </a:t>
            </a:r>
            <a:r>
              <a:rPr b="1" lang="en-GB">
                <a:solidFill>
                  <a:schemeClr val="dk1"/>
                </a:solidFill>
              </a:rPr>
              <a:t>Hoạt động liên tục theo mô hình vòng lặp điều khiển</a:t>
            </a:r>
            <a:r>
              <a:rPr lang="en-GB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1️⃣ </a:t>
            </a:r>
            <a:r>
              <a:rPr b="1" lang="en-GB">
                <a:solidFill>
                  <a:schemeClr val="dk1"/>
                </a:solidFill>
              </a:rPr>
              <a:t>Lắng nghe sự kiện từ Kubernetes API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2️⃣ </a:t>
            </a:r>
            <a:r>
              <a:rPr b="1" lang="en-GB">
                <a:solidFill>
                  <a:schemeClr val="dk1"/>
                </a:solidFill>
              </a:rPr>
              <a:t>So sánh trạng thái thực tế với trạng thái mong muốn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3️⃣ </a:t>
            </a:r>
            <a:r>
              <a:rPr b="1" lang="en-GB">
                <a:solidFill>
                  <a:schemeClr val="dk1"/>
                </a:solidFill>
              </a:rPr>
              <a:t>Thực hiện hành động cần thiết để đạt trạng thái mong muốn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fb1910de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33fb1910de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CRD (Custom Resource Definition)</a:t>
            </a:r>
            <a:r>
              <a:rPr lang="en-GB">
                <a:solidFill>
                  <a:schemeClr val="dk1"/>
                </a:solidFill>
              </a:rPr>
              <a:t> là cách để mở rộng API của Kubernetes, giúp người dùng định nghĩa các loại tài nguyên tùy chỉnh (Custom Resources - CR).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>
                <a:solidFill>
                  <a:schemeClr val="dk1"/>
                </a:solidFill>
              </a:rPr>
              <a:t>🔹 Kubernetes có sẵn một số tài nguyên mặc định như </a:t>
            </a:r>
            <a:r>
              <a:rPr b="1" lang="en-GB">
                <a:solidFill>
                  <a:schemeClr val="dk1"/>
                </a:solidFill>
              </a:rPr>
              <a:t>Pods, Services, Deployments, ConfigMaps</a:t>
            </a:r>
            <a:r>
              <a:rPr lang="en-GB">
                <a:solidFill>
                  <a:schemeClr val="dk1"/>
                </a:solidFill>
              </a:rPr>
              <a:t>, nhưng khi ứng dụng của bạn cần một loại tài nguyên riêng biệt, bạn có thể tạo </a:t>
            </a:r>
            <a:r>
              <a:rPr b="1" lang="en-GB">
                <a:solidFill>
                  <a:schemeClr val="dk1"/>
                </a:solidFill>
              </a:rPr>
              <a:t>CRD</a:t>
            </a:r>
            <a:r>
              <a:rPr lang="en-GB">
                <a:solidFill>
                  <a:schemeClr val="dk1"/>
                </a:solidFill>
              </a:rPr>
              <a:t> để mở rộng API.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2️⃣ Cách hoạt động của CRD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📌 </a:t>
            </a:r>
            <a:r>
              <a:rPr b="1" lang="en-GB">
                <a:solidFill>
                  <a:schemeClr val="dk1"/>
                </a:solidFill>
              </a:rPr>
              <a:t>Bước 1: Định nghĩa CRD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CRD được viết bằng YAML, định nghĩa một loại tài nguyên mới, ví dụ như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DatabaseInstance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BackupPolicy</a:t>
            </a:r>
            <a:r>
              <a:rPr lang="en-GB">
                <a:solidFill>
                  <a:schemeClr val="dk1"/>
                </a:solidFill>
              </a:rPr>
              <a:t>,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CertMerge</a:t>
            </a:r>
            <a:r>
              <a:rPr lang="en-GB">
                <a:solidFill>
                  <a:schemeClr val="dk1"/>
                </a:solidFill>
              </a:rPr>
              <a:t>…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Khi CRD được tạo, Kubernetes API Server sẽ bắt đầu hỗ trợ loại tài nguyên mới này.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📌 </a:t>
            </a:r>
            <a:r>
              <a:rPr b="1" lang="en-GB">
                <a:solidFill>
                  <a:schemeClr val="dk1"/>
                </a:solidFill>
              </a:rPr>
              <a:t>Bước 2: Tạo một Custom Resource (CR)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Sau khi có CRD, bạn có thể tạo Custom Resource tương ứng.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CR chỉ lưu trữ dữ liệu, không có logic điều khiển → </a:t>
            </a:r>
            <a:r>
              <a:rPr b="1" lang="en-GB">
                <a:solidFill>
                  <a:schemeClr val="dk1"/>
                </a:solidFill>
              </a:rPr>
              <a:t>Operator sẽ chịu trách nhiệm xử lý CR này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chemeClr val="dk1"/>
                </a:solidFill>
              </a:rPr>
              <a:t>4️⃣ Vì sao CRD quan trọng?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✅ </a:t>
            </a:r>
            <a:r>
              <a:rPr b="1" lang="en-GB">
                <a:solidFill>
                  <a:schemeClr val="dk1"/>
                </a:solidFill>
              </a:rPr>
              <a:t>Mở rộng Kubernetes dễ dàng</a:t>
            </a:r>
            <a:r>
              <a:rPr lang="en-GB">
                <a:solidFill>
                  <a:schemeClr val="dk1"/>
                </a:solidFill>
              </a:rPr>
              <a:t> – Không cần thay đổi mã nguồn Kubernetes, chỉ cần định nghĩa CRD và triển khai Operator.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✅ </a:t>
            </a:r>
            <a:r>
              <a:rPr b="1" lang="en-GB">
                <a:solidFill>
                  <a:schemeClr val="dk1"/>
                </a:solidFill>
              </a:rPr>
              <a:t>Giúp ứng dụng hoạt động tốt hơn trên Kubernetes</a:t>
            </a:r>
            <a:r>
              <a:rPr lang="en-GB">
                <a:solidFill>
                  <a:schemeClr val="dk1"/>
                </a:solidFill>
              </a:rPr>
              <a:t> – Có thể tạo tài nguyên tùy chỉnh phù hợp với nhu cầu của hệ thống.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✅ </a:t>
            </a:r>
            <a:r>
              <a:rPr b="1" lang="en-GB">
                <a:solidFill>
                  <a:schemeClr val="dk1"/>
                </a:solidFill>
              </a:rPr>
              <a:t>Tích hợp với Operator để tự động hóa</a:t>
            </a:r>
            <a:r>
              <a:rPr lang="en-GB">
                <a:solidFill>
                  <a:schemeClr val="dk1"/>
                </a:solidFill>
              </a:rPr>
              <a:t> – CRD + Operator = </a:t>
            </a:r>
            <a:r>
              <a:rPr b="1" lang="en-GB">
                <a:solidFill>
                  <a:schemeClr val="dk1"/>
                </a:solidFill>
              </a:rPr>
              <a:t>Quản lý tài nguyên thông minh và tự động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fb1910d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33fb1910d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fb1910de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3fb1910de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2️⃣ Những vấn đề khi không có Operator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❌ </a:t>
            </a:r>
            <a:r>
              <a:rPr b="1" lang="en-GB">
                <a:solidFill>
                  <a:schemeClr val="dk1"/>
                </a:solidFill>
              </a:rPr>
              <a:t>1. Không có khả năng tự giám sát và phản ứng tự động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Khi một Pod gặp lỗi hoặc bị xóa, Kubernetes có thể khởi động lại Pod, nhưng nếu toàn bộ ứng dụng cần thay đổi, việc này phải làm thủ công.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Không có cách nào để cập nhật tự động khi tài nguyên thay đổi.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❌ </a:t>
            </a:r>
            <a:r>
              <a:rPr b="1" lang="en-GB">
                <a:solidFill>
                  <a:schemeClr val="dk1"/>
                </a:solidFill>
              </a:rPr>
              <a:t>2. Quản lý phức tạp khi số lượng tài nguyên tăng lên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Khi có nhiều </a:t>
            </a:r>
            <a:r>
              <a:rPr b="1" lang="en-GB">
                <a:solidFill>
                  <a:schemeClr val="dk1"/>
                </a:solidFill>
              </a:rPr>
              <a:t>microservices</a:t>
            </a:r>
            <a:r>
              <a:rPr lang="en-GB">
                <a:solidFill>
                  <a:schemeClr val="dk1"/>
                </a:solidFill>
              </a:rPr>
              <a:t>, quản lý hàng trăm YAML files trở thành ác mộng.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Không có cách nào để liên kết logic giữa các tài nguyên (VD: Nếu Database bị lỗi, làm sao để tự động rollback ứng dụng?).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❌ </a:t>
            </a:r>
            <a:r>
              <a:rPr b="1" lang="en-GB">
                <a:solidFill>
                  <a:schemeClr val="dk1"/>
                </a:solidFill>
              </a:rPr>
              <a:t>3. Không có khả năng mở rộng linh hoạt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Nếu muốn mở rộng ứng dụng (ví dụ: thêm một node Kafka mới), người dùng phải chỉnh sửa YAML và triển khai lại.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Không thể có </a:t>
            </a:r>
            <a:r>
              <a:rPr b="1" lang="en-GB">
                <a:solidFill>
                  <a:schemeClr val="dk1"/>
                </a:solidFill>
              </a:rPr>
              <a:t>cấu hình động (dynamic configuration)</a:t>
            </a:r>
            <a:r>
              <a:rPr lang="en-GB">
                <a:solidFill>
                  <a:schemeClr val="dk1"/>
                </a:solidFill>
              </a:rPr>
              <a:t> dựa trên trạng thái thực tế của cluster.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❌ </a:t>
            </a:r>
            <a:r>
              <a:rPr b="1" lang="en-GB">
                <a:solidFill>
                  <a:schemeClr val="dk1"/>
                </a:solidFill>
              </a:rPr>
              <a:t>4. Không hỗ trợ quản lý vòng đời ứng dụng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Các công cụ như Helm chỉ giúp triển khai ứng dụng </a:t>
            </a:r>
            <a:r>
              <a:rPr b="1" lang="en-GB">
                <a:solidFill>
                  <a:schemeClr val="dk1"/>
                </a:solidFill>
              </a:rPr>
              <a:t>lần đầu</a:t>
            </a:r>
            <a:r>
              <a:rPr lang="en-GB">
                <a:solidFill>
                  <a:schemeClr val="dk1"/>
                </a:solidFill>
              </a:rPr>
              <a:t>, nhưng không có khả năng tự động cập nhật hoặc nâng cấp khi cần.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>
                <a:solidFill>
                  <a:schemeClr val="dk1"/>
                </a:solidFill>
              </a:rPr>
              <a:t>Nếu cần nâng cấp ứng dụng một cách thông minh (ví dụ: kiểm tra tính tương thích trước khi cập nhật), cần một cơ chế tự động.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GB"/>
              <a:t>With operator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dk1"/>
                </a:solidFill>
              </a:rPr>
              <a:t>1️⃣ Operator giúp giải quyết các vấn đề trước đây như thế nào?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Trước khi có </a:t>
            </a:r>
            <a:r>
              <a:rPr b="1" lang="en-GB">
                <a:solidFill>
                  <a:schemeClr val="dk1"/>
                </a:solidFill>
              </a:rPr>
              <a:t>Operator</a:t>
            </a:r>
            <a:r>
              <a:rPr lang="en-GB">
                <a:solidFill>
                  <a:schemeClr val="dk1"/>
                </a:solidFill>
              </a:rPr>
              <a:t>, việc quản lý tài nguyên Kubernetes chủ yếu dựa vào YAML, Helm hoặc script tùy chỉnh. Điều này có nhiều hạn chế như </a:t>
            </a:r>
            <a:r>
              <a:rPr b="1" lang="en-GB">
                <a:solidFill>
                  <a:schemeClr val="dk1"/>
                </a:solidFill>
              </a:rPr>
              <a:t>thiếu tự động hóa, khó mở rộng, không có khả năng phản ứng tức thời</a:t>
            </a:r>
            <a:r>
              <a:rPr lang="en-GB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📌 </a:t>
            </a:r>
            <a:r>
              <a:rPr b="1" lang="en-GB">
                <a:solidFill>
                  <a:schemeClr val="dk1"/>
                </a:solidFill>
              </a:rPr>
              <a:t>Với Operator, bạn có thể:</a:t>
            </a:r>
            <a:br>
              <a:rPr b="1"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✅ </a:t>
            </a:r>
            <a:r>
              <a:rPr b="1" lang="en-GB">
                <a:solidFill>
                  <a:schemeClr val="dk1"/>
                </a:solidFill>
              </a:rPr>
              <a:t>Theo dõi tài nguyên Kubernetes liên tục và phản ứng tự động</a:t>
            </a:r>
            <a:r>
              <a:rPr lang="en-GB">
                <a:solidFill>
                  <a:schemeClr val="dk1"/>
                </a:solidFill>
              </a:rPr>
              <a:t>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✅ </a:t>
            </a:r>
            <a:r>
              <a:rPr b="1" lang="en-GB">
                <a:solidFill>
                  <a:schemeClr val="dk1"/>
                </a:solidFill>
              </a:rPr>
              <a:t>Tự động sửa lỗi (Self-healing)</a:t>
            </a:r>
            <a:r>
              <a:rPr lang="en-GB">
                <a:solidFill>
                  <a:schemeClr val="dk1"/>
                </a:solidFill>
              </a:rPr>
              <a:t> khi tài nguyên bị lỗi hoặc bị thay đổi ngoài mong muốn.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✅ </a:t>
            </a:r>
            <a:r>
              <a:rPr b="1" lang="en-GB">
                <a:solidFill>
                  <a:schemeClr val="dk1"/>
                </a:solidFill>
              </a:rPr>
              <a:t>Tối ưu hóa quá trình mở rộng tài nguyên</a:t>
            </a:r>
            <a:r>
              <a:rPr lang="en-GB">
                <a:solidFill>
                  <a:schemeClr val="dk1"/>
                </a:solidFill>
              </a:rPr>
              <a:t> mà không cần can thiệp thủ công.</a:t>
            </a:r>
            <a:br>
              <a:rPr lang="en-GB">
                <a:solidFill>
                  <a:schemeClr val="dk1"/>
                </a:solidFill>
              </a:rPr>
            </a:br>
            <a:r>
              <a:rPr lang="en-GB">
                <a:solidFill>
                  <a:schemeClr val="dk1"/>
                </a:solidFill>
              </a:rPr>
              <a:t> ✅ </a:t>
            </a:r>
            <a:r>
              <a:rPr b="1" lang="en-GB">
                <a:solidFill>
                  <a:schemeClr val="dk1"/>
                </a:solidFill>
              </a:rPr>
              <a:t>Tích hợp logic quản lý phức tạp</a:t>
            </a:r>
            <a:r>
              <a:rPr lang="en-GB">
                <a:solidFill>
                  <a:schemeClr val="dk1"/>
                </a:solidFill>
              </a:rPr>
              <a:t> vào Kubernetes để giúp ứng dụng vận hành một cách thông minh.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fb1910de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3fb1910de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fb1910de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3fb1910de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1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3" name="Google Shape;63;p15"/>
          <p:cNvSpPr/>
          <p:nvPr/>
        </p:nvSpPr>
        <p:spPr>
          <a:xfrm rot="-5400000">
            <a:off x="-1566600" y="1526400"/>
            <a:ext cx="5143500" cy="2090700"/>
          </a:xfrm>
          <a:prstGeom prst="rect">
            <a:avLst/>
          </a:prstGeom>
          <a:solidFill>
            <a:srgbClr val="EE2F25"/>
          </a:solidFill>
          <a:ln cap="flat" cmpd="sng" w="9525">
            <a:solidFill>
              <a:srgbClr val="EE2F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5"/>
          <p:cNvSpPr/>
          <p:nvPr/>
        </p:nvSpPr>
        <p:spPr>
          <a:xfrm rot="-5400000">
            <a:off x="-540550" y="2525250"/>
            <a:ext cx="5143500" cy="93000"/>
          </a:xfrm>
          <a:prstGeom prst="rect">
            <a:avLst/>
          </a:prstGeom>
          <a:solidFill>
            <a:srgbClr val="AD1E24"/>
          </a:solidFill>
          <a:ln cap="flat" cmpd="sng" w="9525">
            <a:solidFill>
              <a:srgbClr val="AD1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4775" y="76225"/>
            <a:ext cx="698140" cy="34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g trình bày chứa tiêu đề 1">
  <p:cSld name="TITLE_2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4648200"/>
            <a:ext cx="9144000" cy="537600"/>
          </a:xfrm>
          <a:prstGeom prst="rect">
            <a:avLst/>
          </a:prstGeom>
          <a:solidFill>
            <a:srgbClr val="EE2F25"/>
          </a:solidFill>
          <a:ln cap="flat" cmpd="sng" w="9525">
            <a:solidFill>
              <a:srgbClr val="EE2F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7668" l="0" r="0" t="7670"/>
          <a:stretch/>
        </p:blipFill>
        <p:spPr>
          <a:xfrm>
            <a:off x="4222938" y="155825"/>
            <a:ext cx="698141" cy="3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/>
          <p:nvPr/>
        </p:nvSpPr>
        <p:spPr>
          <a:xfrm>
            <a:off x="0" y="4635600"/>
            <a:ext cx="9144000" cy="93000"/>
          </a:xfrm>
          <a:prstGeom prst="rect">
            <a:avLst/>
          </a:prstGeom>
          <a:solidFill>
            <a:srgbClr val="AD1E24"/>
          </a:solidFill>
          <a:ln cap="flat" cmpd="sng" w="9525">
            <a:solidFill>
              <a:srgbClr val="AD1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4263" y="3510275"/>
            <a:ext cx="2215475" cy="112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0"/>
            <a:ext cx="9144000" cy="537600"/>
          </a:xfrm>
          <a:prstGeom prst="rect">
            <a:avLst/>
          </a:prstGeom>
          <a:solidFill>
            <a:srgbClr val="EE2F25"/>
          </a:solidFill>
          <a:ln cap="flat" cmpd="sng" w="9525">
            <a:solidFill>
              <a:srgbClr val="EE2F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4775" y="39825"/>
            <a:ext cx="698140" cy="3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/>
          <p:nvPr/>
        </p:nvSpPr>
        <p:spPr>
          <a:xfrm>
            <a:off x="0" y="444600"/>
            <a:ext cx="9144000" cy="93000"/>
          </a:xfrm>
          <a:prstGeom prst="rect">
            <a:avLst/>
          </a:prstGeom>
          <a:solidFill>
            <a:srgbClr val="AD1E24"/>
          </a:solidFill>
          <a:ln cap="flat" cmpd="sng" w="9525">
            <a:solidFill>
              <a:srgbClr val="AD1E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strimzi/strimzi-kafka-operator" TargetMode="External"/><Relationship Id="rId4" Type="http://schemas.openxmlformats.org/officeDocument/2006/relationships/hyperlink" Target="https://github.com/operator-framework/awesome-operator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operator-framework/operator-sd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-75" y="1993075"/>
            <a:ext cx="91440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chemeClr val="lt1"/>
                </a:solidFill>
              </a:rPr>
              <a:t>Kubernetes Operator</a:t>
            </a:r>
            <a:endParaRPr b="1" i="0" sz="3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6"/>
          <p:cNvSpPr txBox="1"/>
          <p:nvPr/>
        </p:nvSpPr>
        <p:spPr>
          <a:xfrm>
            <a:off x="6458400" y="4621425"/>
            <a:ext cx="27630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/>
        </p:nvSpPr>
        <p:spPr>
          <a:xfrm>
            <a:off x="280925" y="665500"/>
            <a:ext cx="79461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/>
              <a:t>Who needs Operators ?</a:t>
            </a:r>
            <a:endParaRPr b="1"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/>
              <a:t>You may need an Operator if : 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you need to use many times the same Application. ex : deploying one EtcD cluster in each Namespace 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You need to automate some Resource creation. ex : create some SSL Certificates inside Secrets (cert-manager), create Prometheus scraping rules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You need more intelligence in the management. ex : the Etcd-Operator create and manage Pods directly instead of using a Deployment or StatefulSets</a:t>
            </a:r>
            <a:endParaRPr sz="1300"/>
          </a:p>
        </p:txBody>
      </p:sp>
      <p:sp>
        <p:nvSpPr>
          <p:cNvPr id="133" name="Google Shape;133;p25"/>
          <p:cNvSpPr txBox="1"/>
          <p:nvPr/>
        </p:nvSpPr>
        <p:spPr>
          <a:xfrm>
            <a:off x="1037450" y="0"/>
            <a:ext cx="718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GB" sz="1600">
                <a:solidFill>
                  <a:srgbClr val="FFFFFF"/>
                </a:solidFill>
              </a:rPr>
              <a:t>Operator SDK usage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133325" y="4289250"/>
            <a:ext cx="49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280925" y="665500"/>
            <a:ext cx="79461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/>
              <a:t>Operator all the thing</a:t>
            </a:r>
            <a:endParaRPr b="1"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An Operator embed the knowledge and the deployments “templates”. </a:t>
            </a:r>
            <a:endParaRPr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Don’t create an operator :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if your application deployment is not stable !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to deploy one application per cluster (it’s easier to template it) </a:t>
            </a:r>
            <a:endParaRPr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Create an Operator :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if you have many users in need to use your resource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you have a complicated workflow to handle your resource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you want to (learn to) code in GO (or check other languages operators too)</a:t>
            </a:r>
            <a:endParaRPr sz="1300"/>
          </a:p>
        </p:txBody>
      </p:sp>
      <p:sp>
        <p:nvSpPr>
          <p:cNvPr id="140" name="Google Shape;140;p26"/>
          <p:cNvSpPr txBox="1"/>
          <p:nvPr/>
        </p:nvSpPr>
        <p:spPr>
          <a:xfrm>
            <a:off x="1037450" y="0"/>
            <a:ext cx="718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GB" sz="1600">
                <a:solidFill>
                  <a:srgbClr val="FFFFFF"/>
                </a:solidFill>
              </a:rPr>
              <a:t>Operator SDK usage</a:t>
            </a:r>
            <a:endParaRPr b="1" sz="16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133325" y="4289250"/>
            <a:ext cx="49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/>
        </p:nvSpPr>
        <p:spPr>
          <a:xfrm>
            <a:off x="280925" y="665500"/>
            <a:ext cx="79461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/>
              <a:t>Helm Chart to deploy an Operator ?</a:t>
            </a:r>
            <a:endParaRPr b="1"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/>
              <a:t>Operators are usually easy to deploy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 use whatever mean you have to deploy them (Helm, Jsonnet, plain manifest from the Operator creator)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Once the Operator is running, use the Custom Resources to trigger its power</a:t>
            </a:r>
            <a:endParaRPr sz="1300"/>
          </a:p>
        </p:txBody>
      </p:sp>
      <p:sp>
        <p:nvSpPr>
          <p:cNvPr id="147" name="Google Shape;147;p27"/>
          <p:cNvSpPr txBox="1"/>
          <p:nvPr/>
        </p:nvSpPr>
        <p:spPr>
          <a:xfrm>
            <a:off x="1037450" y="0"/>
            <a:ext cx="718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GB" sz="1600">
                <a:solidFill>
                  <a:srgbClr val="FFFFFF"/>
                </a:solidFill>
              </a:rPr>
              <a:t>Operator SDK usage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133325" y="4289250"/>
            <a:ext cx="49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280925" y="665500"/>
            <a:ext cx="79461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/>
              <a:t> Existing Operators</a:t>
            </a:r>
            <a:endParaRPr b="1"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Etcd-Operator : https://github.com/coreos/etcd-operator 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Kafka : 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https://github.com/strimzi/strimzi-kafka-operator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Prometheus : https://github.com/coreos/prometheus-operator 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SSL Certificates : https://github.com/jetstack/cert-manager 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and a lot more, growing... (check </a:t>
            </a:r>
            <a:r>
              <a:rPr lang="en-GB" sz="1300" u="sng">
                <a:solidFill>
                  <a:schemeClr val="hlink"/>
                </a:solidFill>
                <a:hlinkClick r:id="rId4"/>
              </a:rPr>
              <a:t>https://github.com/operator-framework/awesome-operators</a:t>
            </a:r>
            <a:r>
              <a:rPr lang="en-GB" sz="1300"/>
              <a:t>)</a:t>
            </a:r>
            <a:endParaRPr sz="1300"/>
          </a:p>
        </p:txBody>
      </p:sp>
      <p:sp>
        <p:nvSpPr>
          <p:cNvPr id="154" name="Google Shape;154;p28"/>
          <p:cNvSpPr txBox="1"/>
          <p:nvPr/>
        </p:nvSpPr>
        <p:spPr>
          <a:xfrm>
            <a:off x="1037450" y="0"/>
            <a:ext cx="718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GB" sz="1600">
                <a:solidFill>
                  <a:srgbClr val="FFFFFF"/>
                </a:solidFill>
              </a:rPr>
              <a:t>Operator SDK usage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 txBox="1"/>
          <p:nvPr/>
        </p:nvSpPr>
        <p:spPr>
          <a:xfrm>
            <a:off x="133325" y="4289250"/>
            <a:ext cx="49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280925" y="665500"/>
            <a:ext cx="79461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/>
              <a:t>Operator Creation</a:t>
            </a:r>
            <a:endParaRPr b="1"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Operator SDK (Go) : </a:t>
            </a:r>
            <a:r>
              <a:rPr lang="en-GB" sz="1300" u="sng">
                <a:solidFill>
                  <a:schemeClr val="hlink"/>
                </a:solidFill>
                <a:hlinkClick r:id="rId3"/>
              </a:rPr>
              <a:t>https://github.com/operator-framework/operator-sdk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High level APIs and abstractions to write the operational logic more intuitively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Tools for scaffolding and code generation to bootstrap a new project fast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Extensions to cover common operator use cases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Base on official Kubernetes API packages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Provide common package for leader election for HA Operators</a:t>
            </a:r>
            <a:endParaRPr sz="1300"/>
          </a:p>
        </p:txBody>
      </p:sp>
      <p:sp>
        <p:nvSpPr>
          <p:cNvPr id="161" name="Google Shape;161;p29"/>
          <p:cNvSpPr txBox="1"/>
          <p:nvPr/>
        </p:nvSpPr>
        <p:spPr>
          <a:xfrm>
            <a:off x="1037450" y="0"/>
            <a:ext cx="718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GB" sz="1600">
                <a:solidFill>
                  <a:srgbClr val="FFFFFF"/>
                </a:solidFill>
              </a:rPr>
              <a:t>Operator SDK usage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9"/>
          <p:cNvSpPr txBox="1"/>
          <p:nvPr/>
        </p:nvSpPr>
        <p:spPr>
          <a:xfrm>
            <a:off x="133325" y="4289250"/>
            <a:ext cx="49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/>
          <p:nvPr/>
        </p:nvSpPr>
        <p:spPr>
          <a:xfrm>
            <a:off x="-75" y="1535875"/>
            <a:ext cx="91440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EE2F25"/>
                </a:solidFill>
              </a:rPr>
              <a:t>Operator w</a:t>
            </a:r>
            <a:r>
              <a:rPr b="1" lang="en-GB" sz="3000">
                <a:solidFill>
                  <a:srgbClr val="EE2F25"/>
                </a:solidFill>
              </a:rPr>
              <a:t>orkflow</a:t>
            </a:r>
            <a:endParaRPr b="1" i="0" sz="3000" u="none" cap="none" strike="noStrike">
              <a:solidFill>
                <a:srgbClr val="EE2F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280925" y="665500"/>
            <a:ext cx="79461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73" name="Google Shape;173;p31"/>
          <p:cNvSpPr txBox="1"/>
          <p:nvPr/>
        </p:nvSpPr>
        <p:spPr>
          <a:xfrm>
            <a:off x="1037450" y="0"/>
            <a:ext cx="718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FFFFFF"/>
                </a:solidFill>
              </a:rPr>
              <a:t>Operator workflow</a:t>
            </a:r>
            <a:endParaRPr b="1" sz="1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</p:txBody>
      </p:sp>
      <p:sp>
        <p:nvSpPr>
          <p:cNvPr id="174" name="Google Shape;174;p31"/>
          <p:cNvSpPr txBox="1"/>
          <p:nvPr/>
        </p:nvSpPr>
        <p:spPr>
          <a:xfrm>
            <a:off x="133325" y="4289250"/>
            <a:ext cx="49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4451" y="644375"/>
            <a:ext cx="5915776" cy="43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/>
        </p:nvSpPr>
        <p:spPr>
          <a:xfrm>
            <a:off x="-75" y="1535875"/>
            <a:ext cx="91440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EE2F25"/>
                </a:solidFill>
              </a:rPr>
              <a:t>Hands on</a:t>
            </a:r>
            <a:endParaRPr b="1" i="0" sz="3000" u="none" cap="none" strike="noStrike">
              <a:solidFill>
                <a:srgbClr val="EE2F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3"/>
          <p:cNvSpPr txBox="1"/>
          <p:nvPr/>
        </p:nvSpPr>
        <p:spPr>
          <a:xfrm>
            <a:off x="-75" y="2647950"/>
            <a:ext cx="91440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Make awesome things that matter.</a:t>
            </a:r>
            <a:endParaRPr b="1" i="0" sz="2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650800" y="684375"/>
            <a:ext cx="6435000" cy="10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GB" sz="30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Index</a:t>
            </a:r>
            <a:endParaRPr b="1" i="0" sz="30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550575" y="1556575"/>
            <a:ext cx="5472600" cy="22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-GB">
                <a:solidFill>
                  <a:srgbClr val="434343"/>
                </a:solidFill>
              </a:rPr>
              <a:t>Overview of</a:t>
            </a:r>
            <a:r>
              <a:rPr b="0" i="0" lang="en-GB" sz="1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rgbClr val="434343"/>
                </a:solidFill>
              </a:rPr>
              <a:t>Kubernetes Operators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-GB">
                <a:solidFill>
                  <a:srgbClr val="434343"/>
                </a:solidFill>
              </a:rPr>
              <a:t>Operator SDK usage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-GB">
                <a:solidFill>
                  <a:srgbClr val="434343"/>
                </a:solidFill>
              </a:rPr>
              <a:t>Operator workflow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Arial"/>
              <a:buChar char="●"/>
            </a:pPr>
            <a:r>
              <a:rPr lang="en-GB">
                <a:solidFill>
                  <a:srgbClr val="434343"/>
                </a:solidFill>
              </a:rPr>
              <a:t>Hands on</a:t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-75" y="1535875"/>
            <a:ext cx="91440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EE2F25"/>
                </a:solidFill>
              </a:rPr>
              <a:t>Overview of Kubernetes Operators</a:t>
            </a:r>
            <a:endParaRPr b="1" i="0" sz="3000" u="none" cap="none" strike="noStrike">
              <a:solidFill>
                <a:srgbClr val="EE2F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280925" y="665500"/>
            <a:ext cx="7946100" cy="2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/>
              <a:t>What’s an Operator ?</a:t>
            </a:r>
            <a:endParaRPr b="1"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/>
              <a:t>An Operator is an application that deals with the Kubernetes API and Custom Resources to create/operate new Resources. </a:t>
            </a:r>
            <a:endParaRPr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/>
              <a:t>It’s an intelligent piece of software that embed the templating to deploy your resources. </a:t>
            </a:r>
            <a:endParaRPr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/>
              <a:t>The Operator watch events on the K8s API and react (ex : re-create a pod, change Labels, update a Secret, Remove a Service…)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1037450" y="0"/>
            <a:ext cx="718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GB" sz="1600">
                <a:solidFill>
                  <a:srgbClr val="FFFFFF"/>
                </a:solidFill>
              </a:rPr>
              <a:t>Overview of Kubernetes Operators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133325" y="4289250"/>
            <a:ext cx="49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280925" y="665500"/>
            <a:ext cx="7946100" cy="2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/>
              <a:t>What are Custom Resource Definition</a:t>
            </a:r>
            <a:r>
              <a:rPr b="1" lang="en-GB" sz="1300"/>
              <a:t> ?</a:t>
            </a:r>
            <a:endParaRPr b="1"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/>
              <a:t>CRD are new Resources, like Pods, Deployments, Secrets that you can create. They are managed through the K8s API the same way as official resource</a:t>
            </a:r>
            <a:endParaRPr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95" name="Google Shape;95;p20"/>
          <p:cNvSpPr txBox="1"/>
          <p:nvPr/>
        </p:nvSpPr>
        <p:spPr>
          <a:xfrm>
            <a:off x="1037450" y="0"/>
            <a:ext cx="718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GB" sz="1600">
                <a:solidFill>
                  <a:srgbClr val="FFFFFF"/>
                </a:solidFill>
              </a:rPr>
              <a:t>Overview of Kubernetes Operators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133325" y="4289250"/>
            <a:ext cx="49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875" y="1931075"/>
            <a:ext cx="4488859" cy="12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280925" y="665500"/>
            <a:ext cx="7946100" cy="2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/>
              <a:t>Example of</a:t>
            </a:r>
            <a:r>
              <a:rPr b="1" lang="en-GB" sz="1300"/>
              <a:t> Custom Resource Definition</a:t>
            </a:r>
            <a:endParaRPr b="1"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300"/>
          </a:p>
        </p:txBody>
      </p:sp>
      <p:sp>
        <p:nvSpPr>
          <p:cNvPr id="103" name="Google Shape;103;p21"/>
          <p:cNvSpPr txBox="1"/>
          <p:nvPr/>
        </p:nvSpPr>
        <p:spPr>
          <a:xfrm>
            <a:off x="1037450" y="0"/>
            <a:ext cx="718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GB" sz="1600">
                <a:solidFill>
                  <a:srgbClr val="FFFFFF"/>
                </a:solidFill>
              </a:rPr>
              <a:t>Overview of Kubernetes Operators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133325" y="4289250"/>
            <a:ext cx="49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1400800" y="113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{018AE8EF-C852-4015-B327-D8C4B9D3CD40}</a:tableStyleId>
              </a:tblPr>
              <a:tblGrid>
                <a:gridCol w="2838275"/>
                <a:gridCol w="2868075"/>
              </a:tblGrid>
              <a:tr h="303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r>
                        <a:rPr lang="en-GB" sz="1200"/>
                        <a:t>ustom Resource Definition (CRD)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</a:t>
                      </a:r>
                      <a:r>
                        <a:rPr lang="en-GB" sz="1200"/>
                        <a:t>ustom Resource Manifest (CR)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779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---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apiVersion: apiextensions.k8s.io/v1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kind: CustomResourceDefinition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metadata: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annotations: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controller-gen.kubebuilder.io/version: v0.16.1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name: testruns.k6.io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spec: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group: k6.io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names: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kind: TestRun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listKind: TestRunList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plural: testruns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singular: testrun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scope: Namespaced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versions: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- additionalPrinterColumns: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- description: Stage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  jsonPath: .status.stage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  name: Stage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  type: string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- jsonPath: .metadata.creationTimestamp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  name: Age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  type: date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- jsonPath: .status.testRunId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  name: TestRunID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  type: string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name: v1alpha1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apiVersion: k6.io/v1alpha1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kind: TestRun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metadata: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name: testrun-sample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spec: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parallelism: 4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script: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configMap: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  name: k6-test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600"/>
                        <a:t>      file: test.js</a:t>
                      </a:r>
                      <a:endParaRPr sz="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280925" y="665500"/>
            <a:ext cx="7946100" cy="20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/>
              <a:t>Before</a:t>
            </a:r>
            <a:r>
              <a:rPr b="1" lang="en-GB" sz="1300"/>
              <a:t> Operator</a:t>
            </a:r>
            <a:endParaRPr b="1"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1037450" y="0"/>
            <a:ext cx="718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GB" sz="1600">
                <a:solidFill>
                  <a:srgbClr val="FFFFFF"/>
                </a:solidFill>
              </a:rPr>
              <a:t>Overview of Kubernetes Operators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133325" y="4289250"/>
            <a:ext cx="49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37" y="1060971"/>
            <a:ext cx="3878724" cy="35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350" y="1060975"/>
            <a:ext cx="4007025" cy="357764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4513575" y="665500"/>
            <a:ext cx="36804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/>
              <a:t>With</a:t>
            </a:r>
            <a:r>
              <a:rPr b="1" lang="en-GB" sz="1300"/>
              <a:t> Operator</a:t>
            </a:r>
            <a:endParaRPr b="1"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/>
        </p:nvSpPr>
        <p:spPr>
          <a:xfrm>
            <a:off x="280925" y="665500"/>
            <a:ext cx="79461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lang="en-GB" sz="1300"/>
              <a:t>Difference with other tools</a:t>
            </a:r>
            <a:endParaRPr b="1"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GB" sz="1300"/>
              <a:t>Helm / Jsonnet / Ksonnet: 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They are templating tools. Create a template, set some variables, generate the Manifests. Once deployed they have no control (tiller does not count).</a:t>
            </a:r>
            <a:endParaRPr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StatefulSets / Deployments / Pods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They are K8s Resources.</a:t>
            </a:r>
            <a:endParaRPr sz="1300"/>
          </a:p>
          <a:p>
            <a:pPr indent="0" lvl="0" marL="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Operators</a:t>
            </a:r>
            <a:endParaRPr sz="1300"/>
          </a:p>
          <a:p>
            <a:pPr indent="-311150" lvl="0" marL="457200" marR="38100" rtl="0" algn="l">
              <a:lnSpc>
                <a:spcPct val="128571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Watch the K8s API and react in real time. Can have a better control to scale/restart/configure the target application, with richer features than Readiness/Liveness Probes</a:t>
            </a:r>
            <a:endParaRPr sz="1300"/>
          </a:p>
        </p:txBody>
      </p:sp>
      <p:sp>
        <p:nvSpPr>
          <p:cNvPr id="121" name="Google Shape;121;p23"/>
          <p:cNvSpPr txBox="1"/>
          <p:nvPr/>
        </p:nvSpPr>
        <p:spPr>
          <a:xfrm>
            <a:off x="1037450" y="0"/>
            <a:ext cx="7189500" cy="3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GB" sz="1600">
                <a:solidFill>
                  <a:srgbClr val="FFFFFF"/>
                </a:solidFill>
              </a:rPr>
              <a:t>Overview of Kubernetes Operators</a:t>
            </a:r>
            <a:endParaRPr b="1" i="0" sz="1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133325" y="4289250"/>
            <a:ext cx="4952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/>
        </p:nvSpPr>
        <p:spPr>
          <a:xfrm>
            <a:off x="-75" y="1535875"/>
            <a:ext cx="91440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EE2F25"/>
                </a:solidFill>
              </a:rPr>
              <a:t>Operator SDK usage</a:t>
            </a:r>
            <a:endParaRPr b="1" i="0" sz="3000" u="none" cap="none" strike="noStrike">
              <a:solidFill>
                <a:srgbClr val="EE2F2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