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9" r:id="rId18"/>
    <p:sldId id="280" r:id="rId19"/>
    <p:sldId id="272" r:id="rId20"/>
    <p:sldId id="273" r:id="rId21"/>
    <p:sldId id="276" r:id="rId22"/>
    <p:sldId id="274" r:id="rId23"/>
    <p:sldId id="275" r:id="rId24"/>
    <p:sldId id="277" r:id="rId25"/>
    <p:sldId id="278"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2" r:id="rId45"/>
    <p:sldId id="299" r:id="rId46"/>
    <p:sldId id="300" r:id="rId47"/>
    <p:sldId id="301"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67"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8" r:id="rId83"/>
    <p:sldId id="336" r:id="rId84"/>
    <p:sldId id="337" r:id="rId85"/>
    <p:sldId id="339" r:id="rId86"/>
    <p:sldId id="340" r:id="rId87"/>
    <p:sldId id="341" r:id="rId88"/>
    <p:sldId id="342" r:id="rId89"/>
    <p:sldId id="343" r:id="rId90"/>
    <p:sldId id="344" r:id="rId91"/>
    <p:sldId id="345" r:id="rId92"/>
    <p:sldId id="346" r:id="rId93"/>
    <p:sldId id="347" r:id="rId94"/>
    <p:sldId id="349" r:id="rId95"/>
    <p:sldId id="350" r:id="rId96"/>
    <p:sldId id="351" r:id="rId97"/>
    <p:sldId id="352" r:id="rId98"/>
    <p:sldId id="353" r:id="rId99"/>
    <p:sldId id="354" r:id="rId100"/>
    <p:sldId id="355" r:id="rId101"/>
    <p:sldId id="356" r:id="rId102"/>
    <p:sldId id="358" r:id="rId103"/>
    <p:sldId id="357" r:id="rId104"/>
    <p:sldId id="360" r:id="rId105"/>
    <p:sldId id="348" r:id="rId106"/>
    <p:sldId id="361" r:id="rId107"/>
    <p:sldId id="363" r:id="rId108"/>
    <p:sldId id="362" r:id="rId109"/>
    <p:sldId id="364" r:id="rId110"/>
    <p:sldId id="365" r:id="rId111"/>
    <p:sldId id="366" r:id="rId112"/>
    <p:sldId id="368" r:id="rId1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19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EXTUR~21"/>
          <p:cNvPicPr>
            <a:picLocks noChangeAspect="1" noChangeArrowheads="1"/>
          </p:cNvPicPr>
          <p:nvPr/>
        </p:nvPicPr>
        <p:blipFill>
          <a:blip r:embed="rId2" cstate="print"/>
          <a:srcRect/>
          <a:stretch>
            <a:fillRect/>
          </a:stretch>
        </p:blipFill>
        <p:spPr bwMode="auto">
          <a:xfrm>
            <a:off x="0" y="1690689"/>
            <a:ext cx="12192000" cy="3475037"/>
          </a:xfrm>
          <a:prstGeom prst="rect">
            <a:avLst/>
          </a:prstGeom>
          <a:noFill/>
          <a:ln w="9525">
            <a:noFill/>
            <a:miter lim="800000"/>
            <a:headEnd/>
            <a:tailEnd/>
          </a:ln>
        </p:spPr>
      </p:pic>
      <p:sp>
        <p:nvSpPr>
          <p:cNvPr id="5" name="Rectangle 3"/>
          <p:cNvSpPr>
            <a:spLocks noChangeArrowheads="1"/>
          </p:cNvSpPr>
          <p:nvPr/>
        </p:nvSpPr>
        <p:spPr bwMode="blackWhite">
          <a:xfrm>
            <a:off x="1" y="1"/>
            <a:ext cx="12187767" cy="1692275"/>
          </a:xfrm>
          <a:prstGeom prst="rect">
            <a:avLst/>
          </a:prstGeom>
          <a:solidFill>
            <a:schemeClr val="accent1"/>
          </a:solidFill>
          <a:ln w="3175">
            <a:solidFill>
              <a:schemeClr val="accent1"/>
            </a:solidFill>
            <a:miter lim="800000"/>
            <a:headEnd/>
            <a:tailEnd/>
          </a:ln>
          <a:effectLst/>
        </p:spPr>
        <p:txBody>
          <a:bodyPr wrap="none" anchor="ctr"/>
          <a:lstStyle/>
          <a:p>
            <a:pPr algn="ctr">
              <a:lnSpc>
                <a:spcPct val="80000"/>
              </a:lnSpc>
              <a:spcBef>
                <a:spcPct val="25000"/>
              </a:spcBef>
              <a:spcAft>
                <a:spcPct val="15000"/>
              </a:spcAft>
              <a:buClr>
                <a:srgbClr val="6CA6B8"/>
              </a:buClr>
              <a:buFont typeface="Arial" charset="0"/>
              <a:buChar char="–"/>
              <a:defRPr/>
            </a:pPr>
            <a:endParaRPr lang="en-US" sz="1800">
              <a:ea typeface="MS PGothic" pitchFamily="34" charset="-128"/>
              <a:cs typeface="+mn-cs"/>
            </a:endParaRPr>
          </a:p>
        </p:txBody>
      </p:sp>
      <p:sp>
        <p:nvSpPr>
          <p:cNvPr id="6" name="Rectangle 4"/>
          <p:cNvSpPr>
            <a:spLocks noChangeArrowheads="1"/>
          </p:cNvSpPr>
          <p:nvPr/>
        </p:nvSpPr>
        <p:spPr bwMode="blackWhite">
          <a:xfrm>
            <a:off x="1" y="5164139"/>
            <a:ext cx="12187767" cy="1692275"/>
          </a:xfrm>
          <a:prstGeom prst="rect">
            <a:avLst/>
          </a:prstGeom>
          <a:solidFill>
            <a:schemeClr val="accent1"/>
          </a:solidFill>
          <a:ln w="3175">
            <a:solidFill>
              <a:schemeClr val="accent1"/>
            </a:solidFill>
            <a:miter lim="800000"/>
            <a:headEnd/>
            <a:tailEnd/>
          </a:ln>
          <a:effectLst/>
        </p:spPr>
        <p:txBody>
          <a:bodyPr wrap="none" anchor="ctr"/>
          <a:lstStyle/>
          <a:p>
            <a:pPr algn="ctr">
              <a:lnSpc>
                <a:spcPct val="80000"/>
              </a:lnSpc>
              <a:spcBef>
                <a:spcPct val="25000"/>
              </a:spcBef>
              <a:spcAft>
                <a:spcPct val="15000"/>
              </a:spcAft>
              <a:buClr>
                <a:srgbClr val="6CA6B8"/>
              </a:buClr>
              <a:buFont typeface="Arial" charset="0"/>
              <a:buChar char="–"/>
              <a:defRPr/>
            </a:pPr>
            <a:endParaRPr lang="en-US" sz="1800">
              <a:ea typeface="MS PGothic" pitchFamily="34" charset="-128"/>
              <a:cs typeface="+mn-cs"/>
            </a:endParaRPr>
          </a:p>
        </p:txBody>
      </p:sp>
      <p:sp>
        <p:nvSpPr>
          <p:cNvPr id="7" name="Rectangle 8"/>
          <p:cNvSpPr>
            <a:spLocks noChangeArrowheads="1"/>
          </p:cNvSpPr>
          <p:nvPr/>
        </p:nvSpPr>
        <p:spPr bwMode="black">
          <a:xfrm>
            <a:off x="2675467" y="1287464"/>
            <a:ext cx="5471584" cy="306387"/>
          </a:xfrm>
          <a:prstGeom prst="rect">
            <a:avLst/>
          </a:prstGeom>
          <a:noFill/>
          <a:ln w="9525" algn="ctr">
            <a:noFill/>
            <a:miter lim="800000"/>
            <a:headEnd/>
            <a:tailEnd/>
          </a:ln>
          <a:effectLst/>
        </p:spPr>
        <p:txBody>
          <a:bodyPr lIns="18284" tIns="18284" rIns="18284" bIns="18284" anchor="ctr"/>
          <a:lstStyle/>
          <a:p>
            <a:pPr marL="342900" indent="-342900">
              <a:lnSpc>
                <a:spcPct val="98000"/>
              </a:lnSpc>
              <a:spcBef>
                <a:spcPct val="20000"/>
              </a:spcBef>
              <a:defRPr/>
            </a:pPr>
            <a:r>
              <a:rPr lang="en-US" sz="1800" dirty="0" err="1">
                <a:solidFill>
                  <a:srgbClr val="FFFFFF"/>
                </a:solidFill>
                <a:ea typeface="MS PGothic" pitchFamily="34" charset="-128"/>
                <a:cs typeface="+mn-cs"/>
              </a:rPr>
              <a:t>Phát</a:t>
            </a:r>
            <a:r>
              <a:rPr lang="en-US" sz="1800" baseline="0" dirty="0">
                <a:solidFill>
                  <a:srgbClr val="FFFFFF"/>
                </a:solidFill>
                <a:ea typeface="MS PGothic" pitchFamily="34" charset="-128"/>
                <a:cs typeface="+mn-cs"/>
              </a:rPr>
              <a:t> </a:t>
            </a:r>
            <a:r>
              <a:rPr lang="en-US" sz="1800" baseline="0" dirty="0" err="1">
                <a:solidFill>
                  <a:srgbClr val="FFFFFF"/>
                </a:solidFill>
                <a:ea typeface="MS PGothic" pitchFamily="34" charset="-128"/>
                <a:cs typeface="+mn-cs"/>
              </a:rPr>
              <a:t>triển</a:t>
            </a:r>
            <a:r>
              <a:rPr lang="en-US" sz="1800" baseline="0" dirty="0">
                <a:solidFill>
                  <a:srgbClr val="FFFFFF"/>
                </a:solidFill>
                <a:ea typeface="MS PGothic" pitchFamily="34" charset="-128"/>
                <a:cs typeface="+mn-cs"/>
              </a:rPr>
              <a:t> </a:t>
            </a:r>
            <a:r>
              <a:rPr lang="en-US" sz="1800" baseline="0" dirty="0" err="1">
                <a:solidFill>
                  <a:srgbClr val="FFFFFF"/>
                </a:solidFill>
                <a:ea typeface="MS PGothic" pitchFamily="34" charset="-128"/>
                <a:cs typeface="+mn-cs"/>
              </a:rPr>
              <a:t>ứng</a:t>
            </a:r>
            <a:r>
              <a:rPr lang="en-US" sz="1800" baseline="0" dirty="0">
                <a:solidFill>
                  <a:srgbClr val="FFFFFF"/>
                </a:solidFill>
                <a:ea typeface="MS PGothic" pitchFamily="34" charset="-128"/>
                <a:cs typeface="+mn-cs"/>
              </a:rPr>
              <a:t> </a:t>
            </a:r>
            <a:r>
              <a:rPr lang="en-US" sz="1800" baseline="0" dirty="0" err="1">
                <a:solidFill>
                  <a:srgbClr val="FFFFFF"/>
                </a:solidFill>
                <a:ea typeface="MS PGothic" pitchFamily="34" charset="-128"/>
                <a:cs typeface="+mn-cs"/>
              </a:rPr>
              <a:t>dụng</a:t>
            </a:r>
            <a:r>
              <a:rPr lang="en-US" sz="1800" baseline="0" dirty="0">
                <a:solidFill>
                  <a:srgbClr val="FFFFFF"/>
                </a:solidFill>
                <a:ea typeface="MS PGothic" pitchFamily="34" charset="-128"/>
                <a:cs typeface="+mn-cs"/>
              </a:rPr>
              <a:t> Web 2</a:t>
            </a:r>
            <a:endParaRPr lang="en-US" sz="1800" dirty="0">
              <a:solidFill>
                <a:srgbClr val="FFFFFF"/>
              </a:solidFill>
              <a:ea typeface="MS PGothic" pitchFamily="34" charset="-128"/>
              <a:cs typeface="+mn-cs"/>
            </a:endParaRPr>
          </a:p>
        </p:txBody>
      </p:sp>
      <p:sp>
        <p:nvSpPr>
          <p:cNvPr id="8" name="Line 11"/>
          <p:cNvSpPr>
            <a:spLocks noChangeShapeType="1"/>
          </p:cNvSpPr>
          <p:nvPr/>
        </p:nvSpPr>
        <p:spPr bwMode="black">
          <a:xfrm flipV="1">
            <a:off x="2484967" y="4217988"/>
            <a:ext cx="0" cy="933450"/>
          </a:xfrm>
          <a:prstGeom prst="line">
            <a:avLst/>
          </a:prstGeom>
          <a:noFill/>
          <a:ln w="12700">
            <a:solidFill>
              <a:schemeClr val="bg2"/>
            </a:solidFill>
            <a:round/>
            <a:headEnd/>
            <a:tailEnd/>
          </a:ln>
          <a:effectLst/>
        </p:spPr>
        <p:txBody>
          <a:bodyPr/>
          <a:lstStyle/>
          <a:p>
            <a:pPr algn="ctr">
              <a:lnSpc>
                <a:spcPct val="80000"/>
              </a:lnSpc>
              <a:spcBef>
                <a:spcPct val="25000"/>
              </a:spcBef>
              <a:spcAft>
                <a:spcPct val="15000"/>
              </a:spcAft>
              <a:buClr>
                <a:srgbClr val="6CA6B8"/>
              </a:buClr>
              <a:buFont typeface="Arial" charset="0"/>
              <a:buChar char="–"/>
              <a:defRPr/>
            </a:pPr>
            <a:endParaRPr lang="en-US" sz="1800">
              <a:ea typeface="MS PGothic" pitchFamily="34" charset="-128"/>
              <a:cs typeface="+mn-cs"/>
            </a:endParaRPr>
          </a:p>
        </p:txBody>
      </p:sp>
      <p:sp>
        <p:nvSpPr>
          <p:cNvPr id="9" name="Line 12"/>
          <p:cNvSpPr>
            <a:spLocks noChangeShapeType="1"/>
          </p:cNvSpPr>
          <p:nvPr/>
        </p:nvSpPr>
        <p:spPr bwMode="black">
          <a:xfrm flipV="1">
            <a:off x="2482851" y="1362076"/>
            <a:ext cx="0" cy="328613"/>
          </a:xfrm>
          <a:prstGeom prst="line">
            <a:avLst/>
          </a:prstGeom>
          <a:noFill/>
          <a:ln w="12700">
            <a:solidFill>
              <a:srgbClr val="FFFFFF"/>
            </a:solidFill>
            <a:round/>
            <a:headEnd/>
            <a:tailEnd/>
          </a:ln>
          <a:effectLst/>
        </p:spPr>
        <p:txBody>
          <a:bodyPr/>
          <a:lstStyle/>
          <a:p>
            <a:pPr algn="ctr">
              <a:lnSpc>
                <a:spcPct val="80000"/>
              </a:lnSpc>
              <a:spcBef>
                <a:spcPct val="25000"/>
              </a:spcBef>
              <a:spcAft>
                <a:spcPct val="15000"/>
              </a:spcAft>
              <a:buClr>
                <a:srgbClr val="6CA6B8"/>
              </a:buClr>
              <a:buFont typeface="Arial" charset="0"/>
              <a:buChar char="–"/>
              <a:defRPr/>
            </a:pPr>
            <a:endParaRPr lang="en-US" sz="1800">
              <a:ea typeface="MS PGothic" pitchFamily="34" charset="-128"/>
              <a:cs typeface="+mn-cs"/>
            </a:endParaRPr>
          </a:p>
        </p:txBody>
      </p:sp>
      <p:sp>
        <p:nvSpPr>
          <p:cNvPr id="11" name="TextBox 10"/>
          <p:cNvSpPr txBox="1"/>
          <p:nvPr/>
        </p:nvSpPr>
        <p:spPr>
          <a:xfrm>
            <a:off x="3556000" y="5410201"/>
            <a:ext cx="7620000" cy="436563"/>
          </a:xfrm>
          <a:prstGeom prst="rect">
            <a:avLst/>
          </a:prstGeom>
          <a:noFill/>
        </p:spPr>
        <p:txBody>
          <a:bodyPr>
            <a:spAutoFit/>
          </a:bodyPr>
          <a:lstStyle/>
          <a:p>
            <a:pPr algn="r">
              <a:lnSpc>
                <a:spcPct val="80000"/>
              </a:lnSpc>
              <a:spcBef>
                <a:spcPct val="25000"/>
              </a:spcBef>
              <a:spcAft>
                <a:spcPct val="15000"/>
              </a:spcAft>
              <a:buClr>
                <a:srgbClr val="6CA6B8"/>
              </a:buClr>
              <a:buFont typeface="Arial" charset="0"/>
              <a:buNone/>
              <a:defRPr/>
            </a:pPr>
            <a:r>
              <a:rPr lang="en-US" sz="2800" b="1" i="1" dirty="0" err="1">
                <a:solidFill>
                  <a:schemeClr val="bg1"/>
                </a:solidFill>
                <a:effectLst>
                  <a:outerShdw blurRad="38100" dist="38100" dir="2700000" algn="tl">
                    <a:srgbClr val="000000">
                      <a:alpha val="43137"/>
                    </a:srgbClr>
                  </a:outerShdw>
                </a:effectLst>
                <a:ea typeface="MS PGothic" pitchFamily="34" charset="-128"/>
                <a:cs typeface="+mn-cs"/>
              </a:rPr>
              <a:t>Khoa</a:t>
            </a:r>
            <a:r>
              <a:rPr lang="en-US" sz="2800" b="1" i="1" dirty="0">
                <a:solidFill>
                  <a:schemeClr val="bg1"/>
                </a:solidFill>
                <a:effectLst>
                  <a:outerShdw blurRad="38100" dist="38100" dir="2700000" algn="tl">
                    <a:srgbClr val="000000">
                      <a:alpha val="43137"/>
                    </a:srgbClr>
                  </a:outerShdw>
                </a:effectLst>
                <a:ea typeface="MS PGothic" pitchFamily="34" charset="-128"/>
                <a:cs typeface="+mn-cs"/>
              </a:rPr>
              <a:t> CNTT – HVNNVN</a:t>
            </a:r>
          </a:p>
        </p:txBody>
      </p:sp>
      <p:sp>
        <p:nvSpPr>
          <p:cNvPr id="8197" name="Rectangle 5"/>
          <p:cNvSpPr>
            <a:spLocks noGrp="1" noChangeArrowheads="1"/>
          </p:cNvSpPr>
          <p:nvPr>
            <p:ph type="ctrTitle"/>
          </p:nvPr>
        </p:nvSpPr>
        <p:spPr bwMode="black">
          <a:xfrm>
            <a:off x="520701" y="2291645"/>
            <a:ext cx="10606617" cy="1672344"/>
          </a:xfrm>
        </p:spPr>
        <p:txBody>
          <a:bodyPr anchor="t"/>
          <a:lstStyle>
            <a:lvl1pPr>
              <a:lnSpc>
                <a:spcPct val="150000"/>
              </a:lnSpc>
              <a:defRPr>
                <a:solidFill>
                  <a:schemeClr val="tx1"/>
                </a:solidFill>
              </a:defRPr>
            </a:lvl1pPr>
          </a:lstStyle>
          <a:p>
            <a:r>
              <a:rPr lang="en-US"/>
              <a:t>Click to edit Master title style</a:t>
            </a:r>
          </a:p>
        </p:txBody>
      </p:sp>
      <p:sp>
        <p:nvSpPr>
          <p:cNvPr id="8198" name="Rectangle 6"/>
          <p:cNvSpPr>
            <a:spLocks noGrp="1" noChangeArrowheads="1"/>
          </p:cNvSpPr>
          <p:nvPr>
            <p:ph type="subTitle" idx="1"/>
          </p:nvPr>
        </p:nvSpPr>
        <p:spPr bwMode="black">
          <a:xfrm>
            <a:off x="2599267" y="4106864"/>
            <a:ext cx="8534400" cy="998537"/>
          </a:xfrm>
        </p:spPr>
        <p:txBody>
          <a:bodyPr/>
          <a:lstStyle>
            <a:lvl1pPr marL="0" indent="0">
              <a:lnSpc>
                <a:spcPct val="90000"/>
              </a:lnSpc>
              <a:spcBef>
                <a:spcPct val="0"/>
              </a:spcBef>
              <a:spcAft>
                <a:spcPct val="0"/>
              </a:spcAft>
              <a:buFont typeface="Wingdings" pitchFamily="2" charset="2"/>
              <a:buNone/>
              <a:defRPr b="0">
                <a:solidFill>
                  <a:srgbClr val="6CA6B8"/>
                </a:solidFill>
              </a:defRPr>
            </a:lvl1pPr>
          </a:lstStyle>
          <a:p>
            <a:r>
              <a:rPr lang="en-US"/>
              <a:t>Click to edit Master subtitle style</a:t>
            </a:r>
          </a:p>
        </p:txBody>
      </p:sp>
      <p:sp>
        <p:nvSpPr>
          <p:cNvPr id="12" name="Rectangle 9"/>
          <p:cNvSpPr>
            <a:spLocks noGrp="1" noChangeArrowheads="1"/>
          </p:cNvSpPr>
          <p:nvPr>
            <p:ph type="ftr" sz="quarter" idx="10"/>
          </p:nvPr>
        </p:nvSpPr>
        <p:spPr>
          <a:xfrm>
            <a:off x="2698751" y="6221413"/>
            <a:ext cx="3862916" cy="311150"/>
          </a:xfrm>
        </p:spPr>
        <p:txBody>
          <a:bodyPr/>
          <a:lstStyle>
            <a:lvl1pPr>
              <a:defRPr sz="1300"/>
            </a:lvl1pPr>
          </a:lstStyle>
          <a:p>
            <a:endParaRPr lang="en-US"/>
          </a:p>
        </p:txBody>
      </p:sp>
      <p:sp>
        <p:nvSpPr>
          <p:cNvPr id="13" name="Rectangle 10"/>
          <p:cNvSpPr>
            <a:spLocks noGrp="1" noChangeArrowheads="1"/>
          </p:cNvSpPr>
          <p:nvPr>
            <p:ph type="dt" sz="quarter" idx="11"/>
          </p:nvPr>
        </p:nvSpPr>
        <p:spPr bwMode="auto">
          <a:xfrm>
            <a:off x="7188200" y="6221413"/>
            <a:ext cx="2159000" cy="311150"/>
          </a:xfrm>
          <a:prstGeom prst="rect">
            <a:avLst/>
          </a:prstGeom>
          <a:ln>
            <a:miter lim="800000"/>
            <a:headEnd/>
            <a:tailEnd/>
          </a:ln>
        </p:spPr>
        <p:txBody>
          <a:bodyPr vert="horz" wrap="square" lIns="91424" tIns="45712" rIns="91424" bIns="45712" numCol="1" anchor="t" anchorCtr="0" compatLnSpc="1">
            <a:prstTxWarp prst="textNoShape">
              <a:avLst/>
            </a:prstTxWarp>
          </a:bodyPr>
          <a:lstStyle>
            <a:lvl1pPr algn="l">
              <a:lnSpc>
                <a:spcPct val="100000"/>
              </a:lnSpc>
              <a:spcBef>
                <a:spcPct val="0"/>
              </a:spcBef>
              <a:spcAft>
                <a:spcPct val="0"/>
              </a:spcAft>
              <a:buClrTx/>
              <a:buFontTx/>
              <a:buNone/>
              <a:defRPr sz="1300">
                <a:solidFill>
                  <a:srgbClr val="FFFFFF"/>
                </a:solidFill>
                <a:ea typeface="MS PGothic" pitchFamily="34" charset="-128"/>
                <a:cs typeface="+mn-cs"/>
              </a:defRPr>
            </a:lvl1pPr>
          </a:lstStyle>
          <a:p>
            <a:fld id="{D66278B5-B392-4C3E-9E17-1EC42977EBFD}" type="datetimeFigureOut">
              <a:rPr lang="en-US" smtClean="0"/>
              <a:t>20/08/24</a:t>
            </a:fld>
            <a:endParaRPr lang="en-US"/>
          </a:p>
        </p:txBody>
      </p:sp>
    </p:spTree>
    <p:extLst>
      <p:ext uri="{BB962C8B-B14F-4D97-AF65-F5344CB8AC3E}">
        <p14:creationId xmlns:p14="http://schemas.microsoft.com/office/powerpoint/2010/main" val="3535891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fld id="{30BA274D-D441-496A-B665-A21187A18649}" type="slidenum">
              <a:rPr lang="en-US" smtClean="0"/>
              <a:t>‹#›</a:t>
            </a:fld>
            <a:endParaRPr lang="en-US"/>
          </a:p>
        </p:txBody>
      </p:sp>
      <p:sp>
        <p:nvSpPr>
          <p:cNvPr id="5" name="Rectangle 10"/>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510130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13233" y="871538"/>
            <a:ext cx="2768600" cy="48069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5318" y="871538"/>
            <a:ext cx="8104716" cy="48069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fld id="{30BA274D-D441-496A-B665-A21187A18649}" type="slidenum">
              <a:rPr lang="en-US" smtClean="0"/>
              <a:t>‹#›</a:t>
            </a:fld>
            <a:endParaRPr lang="en-US"/>
          </a:p>
        </p:txBody>
      </p:sp>
      <p:sp>
        <p:nvSpPr>
          <p:cNvPr id="5" name="Rectangle 10"/>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247950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318" y="871539"/>
            <a:ext cx="10993967" cy="498475"/>
          </a:xfrm>
        </p:spPr>
        <p:txBody>
          <a:bodyPr/>
          <a:lstStyle/>
          <a:p>
            <a:r>
              <a:rPr lang="en-US"/>
              <a:t>Click to edit Master title style</a:t>
            </a:r>
          </a:p>
        </p:txBody>
      </p:sp>
      <p:sp>
        <p:nvSpPr>
          <p:cNvPr id="3" name="Text Placeholder 2"/>
          <p:cNvSpPr>
            <a:spLocks noGrp="1"/>
          </p:cNvSpPr>
          <p:nvPr>
            <p:ph type="body" sz="half" idx="1"/>
          </p:nvPr>
        </p:nvSpPr>
        <p:spPr>
          <a:xfrm>
            <a:off x="914400" y="1776414"/>
            <a:ext cx="5082117" cy="39020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9718" y="1776414"/>
            <a:ext cx="5082116" cy="39020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sz="quarter" idx="10"/>
          </p:nvPr>
        </p:nvSpPr>
        <p:spPr>
          <a:ln/>
        </p:spPr>
        <p:txBody>
          <a:bodyPr/>
          <a:lstStyle>
            <a:lvl1pPr>
              <a:defRPr/>
            </a:lvl1pPr>
          </a:lstStyle>
          <a:p>
            <a:fld id="{30BA274D-D441-496A-B665-A21187A18649}" type="slidenum">
              <a:rPr lang="en-US" smtClean="0"/>
              <a:t>‹#›</a:t>
            </a:fld>
            <a:endParaRPr lang="en-US"/>
          </a:p>
        </p:txBody>
      </p:sp>
      <p:sp>
        <p:nvSpPr>
          <p:cNvPr id="6" name="Rectangle 10"/>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840906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50800" dist="38100" dir="2700000" algn="tl" rotWithShape="0">
                    <a:schemeClr val="bg1">
                      <a:lumMod val="65000"/>
                      <a:alpha val="40000"/>
                    </a:schemeClr>
                  </a:outerShdw>
                </a:effectLst>
              </a:defRPr>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fld id="{30BA274D-D441-496A-B665-A21187A18649}" type="slidenum">
              <a:rPr lang="en-US" smtClean="0"/>
              <a:t>‹#›</a:t>
            </a:fld>
            <a:endParaRPr lang="en-US"/>
          </a:p>
        </p:txBody>
      </p:sp>
      <p:sp>
        <p:nvSpPr>
          <p:cNvPr id="5" name="Rectangle 10"/>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26823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9"/>
          <p:cNvSpPr>
            <a:spLocks noGrp="1" noChangeArrowheads="1"/>
          </p:cNvSpPr>
          <p:nvPr>
            <p:ph type="sldNum" sz="quarter" idx="10"/>
          </p:nvPr>
        </p:nvSpPr>
        <p:spPr>
          <a:ln/>
        </p:spPr>
        <p:txBody>
          <a:bodyPr/>
          <a:lstStyle>
            <a:lvl1pPr>
              <a:defRPr/>
            </a:lvl1pPr>
          </a:lstStyle>
          <a:p>
            <a:fld id="{30BA274D-D441-496A-B665-A21187A18649}" type="slidenum">
              <a:rPr lang="en-US" smtClean="0"/>
              <a:t>‹#›</a:t>
            </a:fld>
            <a:endParaRPr lang="en-US"/>
          </a:p>
        </p:txBody>
      </p:sp>
      <p:sp>
        <p:nvSpPr>
          <p:cNvPr id="5" name="Rectangle 10"/>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213776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776414"/>
            <a:ext cx="5082117"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9718" y="1776414"/>
            <a:ext cx="5082116"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sz="quarter" idx="10"/>
          </p:nvPr>
        </p:nvSpPr>
        <p:spPr>
          <a:ln/>
        </p:spPr>
        <p:txBody>
          <a:bodyPr/>
          <a:lstStyle>
            <a:lvl1pPr>
              <a:defRPr/>
            </a:lvl1pPr>
          </a:lstStyle>
          <a:p>
            <a:fld id="{30BA274D-D441-496A-B665-A21187A18649}" type="slidenum">
              <a:rPr lang="en-US" smtClean="0"/>
              <a:t>‹#›</a:t>
            </a:fld>
            <a:endParaRPr lang="en-US"/>
          </a:p>
        </p:txBody>
      </p:sp>
      <p:sp>
        <p:nvSpPr>
          <p:cNvPr id="6" name="Rectangle 10"/>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582684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sldNum" sz="quarter" idx="10"/>
          </p:nvPr>
        </p:nvSpPr>
        <p:spPr>
          <a:ln/>
        </p:spPr>
        <p:txBody>
          <a:bodyPr/>
          <a:lstStyle>
            <a:lvl1pPr>
              <a:defRPr/>
            </a:lvl1pPr>
          </a:lstStyle>
          <a:p>
            <a:fld id="{30BA274D-D441-496A-B665-A21187A18649}" type="slidenum">
              <a:rPr lang="en-US" smtClean="0"/>
              <a:t>‹#›</a:t>
            </a:fld>
            <a:endParaRPr lang="en-US"/>
          </a:p>
        </p:txBody>
      </p:sp>
      <p:sp>
        <p:nvSpPr>
          <p:cNvPr id="8" name="Rectangle 10"/>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54181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sz="quarter" idx="10"/>
          </p:nvPr>
        </p:nvSpPr>
        <p:spPr>
          <a:ln/>
        </p:spPr>
        <p:txBody>
          <a:bodyPr/>
          <a:lstStyle>
            <a:lvl1pPr>
              <a:defRPr/>
            </a:lvl1pPr>
          </a:lstStyle>
          <a:p>
            <a:fld id="{30BA274D-D441-496A-B665-A21187A18649}" type="slidenum">
              <a:rPr lang="en-US" smtClean="0"/>
              <a:t>‹#›</a:t>
            </a:fld>
            <a:endParaRPr lang="en-US"/>
          </a:p>
        </p:txBody>
      </p:sp>
      <p:sp>
        <p:nvSpPr>
          <p:cNvPr id="4" name="Rectangle 10"/>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65259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fld id="{30BA274D-D441-496A-B665-A21187A18649}" type="slidenum">
              <a:rPr lang="en-US" smtClean="0"/>
              <a:t>‹#›</a:t>
            </a:fld>
            <a:endParaRPr lang="en-US"/>
          </a:p>
        </p:txBody>
      </p:sp>
      <p:sp>
        <p:nvSpPr>
          <p:cNvPr id="3" name="Rectangle 10"/>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58892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9"/>
          <p:cNvSpPr>
            <a:spLocks noGrp="1" noChangeArrowheads="1"/>
          </p:cNvSpPr>
          <p:nvPr>
            <p:ph type="sldNum" sz="quarter" idx="10"/>
          </p:nvPr>
        </p:nvSpPr>
        <p:spPr>
          <a:ln/>
        </p:spPr>
        <p:txBody>
          <a:bodyPr/>
          <a:lstStyle>
            <a:lvl1pPr>
              <a:defRPr/>
            </a:lvl1pPr>
          </a:lstStyle>
          <a:p>
            <a:fld id="{30BA274D-D441-496A-B665-A21187A18649}" type="slidenum">
              <a:rPr lang="en-US" smtClean="0"/>
              <a:t>‹#›</a:t>
            </a:fld>
            <a:endParaRPr lang="en-US"/>
          </a:p>
        </p:txBody>
      </p:sp>
      <p:sp>
        <p:nvSpPr>
          <p:cNvPr id="6" name="Rectangle 10"/>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369518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9"/>
          <p:cNvSpPr>
            <a:spLocks noGrp="1" noChangeArrowheads="1"/>
          </p:cNvSpPr>
          <p:nvPr>
            <p:ph type="sldNum" sz="quarter" idx="10"/>
          </p:nvPr>
        </p:nvSpPr>
        <p:spPr>
          <a:ln/>
        </p:spPr>
        <p:txBody>
          <a:bodyPr/>
          <a:lstStyle>
            <a:lvl1pPr>
              <a:defRPr/>
            </a:lvl1pPr>
          </a:lstStyle>
          <a:p>
            <a:fld id="{30BA274D-D441-496A-B665-A21187A18649}" type="slidenum">
              <a:rPr lang="en-US" smtClean="0"/>
              <a:t>‹#›</a:t>
            </a:fld>
            <a:endParaRPr lang="en-US"/>
          </a:p>
        </p:txBody>
      </p:sp>
      <p:sp>
        <p:nvSpPr>
          <p:cNvPr id="6" name="Rectangle 10"/>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499603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21"/>
          <p:cNvPicPr>
            <a:picLocks noChangeArrowheads="1"/>
          </p:cNvPicPr>
          <p:nvPr/>
        </p:nvPicPr>
        <p:blipFill>
          <a:blip r:embed="rId14" cstate="print"/>
          <a:srcRect b="467"/>
          <a:stretch>
            <a:fillRect/>
          </a:stretch>
        </p:blipFill>
        <p:spPr bwMode="auto">
          <a:xfrm>
            <a:off x="0" y="6470651"/>
            <a:ext cx="12192000" cy="385763"/>
          </a:xfrm>
          <a:prstGeom prst="rect">
            <a:avLst/>
          </a:prstGeom>
          <a:noFill/>
          <a:ln w="9525">
            <a:noFill/>
            <a:miter lim="800000"/>
            <a:headEnd/>
            <a:tailEnd/>
          </a:ln>
        </p:spPr>
      </p:pic>
      <p:pic>
        <p:nvPicPr>
          <p:cNvPr id="1027" name="Picture 3" descr="21"/>
          <p:cNvPicPr>
            <a:picLocks noChangeAspect="1" noChangeArrowheads="1"/>
          </p:cNvPicPr>
          <p:nvPr/>
        </p:nvPicPr>
        <p:blipFill>
          <a:blip r:embed="rId15" cstate="print"/>
          <a:srcRect/>
          <a:stretch>
            <a:fillRect/>
          </a:stretch>
        </p:blipFill>
        <p:spPr bwMode="auto">
          <a:xfrm>
            <a:off x="0" y="1"/>
            <a:ext cx="12192000" cy="384175"/>
          </a:xfrm>
          <a:prstGeom prst="rect">
            <a:avLst/>
          </a:prstGeom>
          <a:noFill/>
          <a:ln w="9525">
            <a:noFill/>
            <a:miter lim="800000"/>
            <a:headEnd/>
            <a:tailEnd/>
          </a:ln>
        </p:spPr>
      </p:pic>
      <p:sp>
        <p:nvSpPr>
          <p:cNvPr id="1028" name="Rectangle 4"/>
          <p:cNvSpPr>
            <a:spLocks noGrp="1" noChangeArrowheads="1"/>
          </p:cNvSpPr>
          <p:nvPr>
            <p:ph type="title"/>
          </p:nvPr>
        </p:nvSpPr>
        <p:spPr bwMode="auto">
          <a:xfrm>
            <a:off x="205318" y="871539"/>
            <a:ext cx="10993967" cy="498475"/>
          </a:xfrm>
          <a:prstGeom prst="rect">
            <a:avLst/>
          </a:prstGeom>
          <a:noFill/>
          <a:ln w="9525" algn="ctr">
            <a:noFill/>
            <a:miter lim="800000"/>
            <a:headEnd/>
            <a:tailEnd/>
          </a:ln>
        </p:spPr>
        <p:txBody>
          <a:bodyPr vert="horz" wrap="square" lIns="91424" tIns="45712" rIns="91424" bIns="45712" numCol="1" anchor="b" anchorCtr="0" compatLnSpc="1">
            <a:prstTxWarp prst="textNoShape">
              <a:avLst/>
            </a:prstTxWarp>
          </a:bodyPr>
          <a:lstStyle/>
          <a:p>
            <a:pPr lvl="0"/>
            <a:r>
              <a:rPr lang="en-US"/>
              <a:t>Click to edit Master title style</a:t>
            </a:r>
          </a:p>
        </p:txBody>
      </p:sp>
      <p:sp>
        <p:nvSpPr>
          <p:cNvPr id="1029" name="Rectangle 5"/>
          <p:cNvSpPr>
            <a:spLocks noGrp="1" noChangeArrowheads="1"/>
          </p:cNvSpPr>
          <p:nvPr>
            <p:ph type="body" idx="1"/>
          </p:nvPr>
        </p:nvSpPr>
        <p:spPr bwMode="auto">
          <a:xfrm>
            <a:off x="914401" y="1776414"/>
            <a:ext cx="10367433" cy="3902075"/>
          </a:xfrm>
          <a:prstGeom prst="rect">
            <a:avLst/>
          </a:prstGeom>
          <a:noFill/>
          <a:ln w="9525">
            <a:noFill/>
            <a:miter lim="800000"/>
            <a:headEnd/>
            <a:tailEnd/>
          </a:ln>
        </p:spPr>
        <p:txBody>
          <a:bodyPr vert="horz" wrap="square" lIns="91424" tIns="45712" rIns="91424" bIns="45712"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174" name="Text Box 6"/>
          <p:cNvSpPr txBox="1">
            <a:spLocks noChangeArrowheads="1"/>
          </p:cNvSpPr>
          <p:nvPr/>
        </p:nvSpPr>
        <p:spPr bwMode="black">
          <a:xfrm>
            <a:off x="1320801" y="52389"/>
            <a:ext cx="9912351" cy="307975"/>
          </a:xfrm>
          <a:prstGeom prst="rect">
            <a:avLst/>
          </a:prstGeom>
          <a:noFill/>
          <a:ln w="9525">
            <a:noFill/>
            <a:miter lim="800000"/>
            <a:headEnd/>
            <a:tailEnd/>
          </a:ln>
          <a:effectLst/>
        </p:spPr>
        <p:txBody>
          <a:bodyPr lIns="91424" tIns="45712" rIns="91424" bIns="45712">
            <a:spAutoFit/>
          </a:bodyPr>
          <a:lstStyle/>
          <a:p>
            <a:pPr eaLnBrk="0" hangingPunct="0">
              <a:defRPr/>
            </a:pPr>
            <a:r>
              <a:rPr lang="en-US" sz="1400" dirty="0" err="1">
                <a:solidFill>
                  <a:srgbClr val="FFFFFF"/>
                </a:solidFill>
                <a:ea typeface="MS PGothic" pitchFamily="34" charset="-128"/>
                <a:cs typeface="+mn-cs"/>
              </a:rPr>
              <a:t>Phát</a:t>
            </a:r>
            <a:r>
              <a:rPr lang="en-US" sz="1400" baseline="0" dirty="0">
                <a:solidFill>
                  <a:srgbClr val="FFFFFF"/>
                </a:solidFill>
                <a:ea typeface="MS PGothic" pitchFamily="34" charset="-128"/>
                <a:cs typeface="+mn-cs"/>
              </a:rPr>
              <a:t> </a:t>
            </a:r>
            <a:r>
              <a:rPr lang="en-US" sz="1400" baseline="0" dirty="0" err="1">
                <a:solidFill>
                  <a:srgbClr val="FFFFFF"/>
                </a:solidFill>
                <a:ea typeface="MS PGothic" pitchFamily="34" charset="-128"/>
                <a:cs typeface="+mn-cs"/>
              </a:rPr>
              <a:t>triển</a:t>
            </a:r>
            <a:r>
              <a:rPr lang="en-US" sz="1400" baseline="0" dirty="0">
                <a:solidFill>
                  <a:srgbClr val="FFFFFF"/>
                </a:solidFill>
                <a:ea typeface="MS PGothic" pitchFamily="34" charset="-128"/>
                <a:cs typeface="+mn-cs"/>
              </a:rPr>
              <a:t> </a:t>
            </a:r>
            <a:r>
              <a:rPr lang="en-US" sz="1400" baseline="0" dirty="0" err="1">
                <a:solidFill>
                  <a:srgbClr val="FFFFFF"/>
                </a:solidFill>
                <a:ea typeface="MS PGothic" pitchFamily="34" charset="-128"/>
                <a:cs typeface="+mn-cs"/>
              </a:rPr>
              <a:t>ứng</a:t>
            </a:r>
            <a:r>
              <a:rPr lang="en-US" sz="1400" baseline="0" dirty="0">
                <a:solidFill>
                  <a:srgbClr val="FFFFFF"/>
                </a:solidFill>
                <a:ea typeface="MS PGothic" pitchFamily="34" charset="-128"/>
                <a:cs typeface="+mn-cs"/>
              </a:rPr>
              <a:t> </a:t>
            </a:r>
            <a:r>
              <a:rPr lang="en-US" sz="1400" baseline="0" dirty="0" err="1">
                <a:solidFill>
                  <a:srgbClr val="FFFFFF"/>
                </a:solidFill>
                <a:ea typeface="MS PGothic" pitchFamily="34" charset="-128"/>
                <a:cs typeface="+mn-cs"/>
              </a:rPr>
              <a:t>dụng</a:t>
            </a:r>
            <a:r>
              <a:rPr lang="en-US" sz="1400" baseline="0" dirty="0">
                <a:solidFill>
                  <a:srgbClr val="FFFFFF"/>
                </a:solidFill>
                <a:ea typeface="MS PGothic" pitchFamily="34" charset="-128"/>
                <a:cs typeface="+mn-cs"/>
              </a:rPr>
              <a:t> Web 2– </a:t>
            </a:r>
            <a:r>
              <a:rPr lang="en-US" sz="1400" baseline="0" dirty="0" err="1">
                <a:solidFill>
                  <a:srgbClr val="FFFFFF"/>
                </a:solidFill>
                <a:ea typeface="MS PGothic" pitchFamily="34" charset="-128"/>
                <a:cs typeface="+mn-cs"/>
              </a:rPr>
              <a:t>Chương</a:t>
            </a:r>
            <a:r>
              <a:rPr lang="en-US" sz="1400" baseline="0" dirty="0">
                <a:solidFill>
                  <a:srgbClr val="FFFFFF"/>
                </a:solidFill>
                <a:ea typeface="MS PGothic" pitchFamily="34" charset="-128"/>
                <a:cs typeface="+mn-cs"/>
              </a:rPr>
              <a:t> 2</a:t>
            </a:r>
            <a:endParaRPr lang="en-US" sz="1400" dirty="0">
              <a:solidFill>
                <a:srgbClr val="FFFFFF"/>
              </a:solidFill>
              <a:ea typeface="MS PGothic" pitchFamily="34" charset="-128"/>
              <a:cs typeface="+mn-cs"/>
            </a:endParaRPr>
          </a:p>
        </p:txBody>
      </p:sp>
      <p:sp>
        <p:nvSpPr>
          <p:cNvPr id="7175" name="Rectangle 7"/>
          <p:cNvSpPr>
            <a:spLocks noChangeArrowheads="1"/>
          </p:cNvSpPr>
          <p:nvPr/>
        </p:nvSpPr>
        <p:spPr bwMode="black">
          <a:xfrm>
            <a:off x="4991101" y="6546851"/>
            <a:ext cx="3136900" cy="246063"/>
          </a:xfrm>
          <a:prstGeom prst="rect">
            <a:avLst/>
          </a:prstGeom>
          <a:noFill/>
          <a:ln w="9525">
            <a:noFill/>
            <a:miter lim="800000"/>
            <a:headEnd/>
            <a:tailEnd/>
          </a:ln>
          <a:effectLst/>
        </p:spPr>
        <p:txBody>
          <a:bodyPr lIns="91424" tIns="45712" rIns="91424" bIns="45712">
            <a:spAutoFit/>
          </a:bodyPr>
          <a:lstStyle/>
          <a:p>
            <a:pPr algn="ctr" eaLnBrk="0" hangingPunct="0">
              <a:defRPr/>
            </a:pPr>
            <a:r>
              <a:rPr lang="en-US" sz="1000" dirty="0" err="1">
                <a:solidFill>
                  <a:srgbClr val="FFFFFF"/>
                </a:solidFill>
                <a:ea typeface="MS PGothic" pitchFamily="34" charset="-128"/>
                <a:cs typeface="+mn-cs"/>
              </a:rPr>
              <a:t>Khoa</a:t>
            </a:r>
            <a:r>
              <a:rPr lang="en-US" sz="1000" dirty="0">
                <a:solidFill>
                  <a:srgbClr val="FFFFFF"/>
                </a:solidFill>
                <a:ea typeface="MS PGothic" pitchFamily="34" charset="-128"/>
                <a:cs typeface="+mn-cs"/>
              </a:rPr>
              <a:t> CNTT - HVNNVN</a:t>
            </a:r>
          </a:p>
        </p:txBody>
      </p:sp>
      <p:sp>
        <p:nvSpPr>
          <p:cNvPr id="7177" name="Rectangle 9"/>
          <p:cNvSpPr>
            <a:spLocks noGrp="1" noChangeArrowheads="1"/>
          </p:cNvSpPr>
          <p:nvPr>
            <p:ph type="sldNum" sz="quarter" idx="4"/>
          </p:nvPr>
        </p:nvSpPr>
        <p:spPr bwMode="black">
          <a:xfrm>
            <a:off x="205318" y="6500814"/>
            <a:ext cx="1341967" cy="320675"/>
          </a:xfrm>
          <a:prstGeom prst="rect">
            <a:avLst/>
          </a:prstGeom>
          <a:noFill/>
          <a:ln w="9525" algn="ctr">
            <a:noFill/>
            <a:miter lim="800000"/>
            <a:headEnd/>
            <a:tailEnd/>
          </a:ln>
          <a:effectLst/>
        </p:spPr>
        <p:txBody>
          <a:bodyPr vert="horz" wrap="square" lIns="91424" tIns="45712" rIns="91424" bIns="45712" numCol="1" anchor="t" anchorCtr="0" compatLnSpc="1">
            <a:prstTxWarp prst="textNoShape">
              <a:avLst/>
            </a:prstTxWarp>
          </a:bodyPr>
          <a:lstStyle>
            <a:lvl1pPr algn="l">
              <a:lnSpc>
                <a:spcPct val="100000"/>
              </a:lnSpc>
              <a:spcBef>
                <a:spcPct val="50000"/>
              </a:spcBef>
              <a:spcAft>
                <a:spcPct val="0"/>
              </a:spcAft>
              <a:buClrTx/>
              <a:buFontTx/>
              <a:buNone/>
              <a:defRPr sz="1000" b="1">
                <a:solidFill>
                  <a:srgbClr val="FFFFFF"/>
                </a:solidFill>
                <a:ea typeface="MS PGothic" pitchFamily="34" charset="-128"/>
                <a:cs typeface="+mn-cs"/>
              </a:defRPr>
            </a:lvl1pPr>
          </a:lstStyle>
          <a:p>
            <a:fld id="{30BA274D-D441-496A-B665-A21187A18649}" type="slidenum">
              <a:rPr lang="en-US" smtClean="0"/>
              <a:t>‹#›</a:t>
            </a:fld>
            <a:endParaRPr lang="en-US"/>
          </a:p>
        </p:txBody>
      </p:sp>
      <p:sp>
        <p:nvSpPr>
          <p:cNvPr id="7178" name="Rectangle 10"/>
          <p:cNvSpPr>
            <a:spLocks noGrp="1" noChangeArrowheads="1"/>
          </p:cNvSpPr>
          <p:nvPr>
            <p:ph type="ftr" sz="quarter" idx="3"/>
          </p:nvPr>
        </p:nvSpPr>
        <p:spPr bwMode="auto">
          <a:xfrm>
            <a:off x="1725085" y="6510338"/>
            <a:ext cx="2542116" cy="304800"/>
          </a:xfrm>
          <a:prstGeom prst="rect">
            <a:avLst/>
          </a:prstGeom>
          <a:noFill/>
          <a:ln w="9525">
            <a:noFill/>
            <a:miter lim="800000"/>
            <a:headEnd/>
            <a:tailEnd/>
          </a:ln>
          <a:effectLst/>
        </p:spPr>
        <p:txBody>
          <a:bodyPr vert="horz" wrap="square" lIns="91424" tIns="45712" rIns="91424" bIns="45712" numCol="1" anchor="t" anchorCtr="0" compatLnSpc="1">
            <a:prstTxWarp prst="textNoShape">
              <a:avLst/>
            </a:prstTxWarp>
          </a:bodyPr>
          <a:lstStyle>
            <a:lvl1pPr algn="l">
              <a:lnSpc>
                <a:spcPct val="100000"/>
              </a:lnSpc>
              <a:spcBef>
                <a:spcPct val="0"/>
              </a:spcBef>
              <a:spcAft>
                <a:spcPct val="0"/>
              </a:spcAft>
              <a:buClrTx/>
              <a:buFontTx/>
              <a:buNone/>
              <a:defRPr sz="1000">
                <a:solidFill>
                  <a:srgbClr val="FFFFFF"/>
                </a:solidFill>
                <a:ea typeface="MS PGothic" pitchFamily="34" charset="-128"/>
                <a:cs typeface="+mn-cs"/>
              </a:defRPr>
            </a:lvl1pPr>
          </a:lstStyle>
          <a:p>
            <a:endParaRPr lang="en-US"/>
          </a:p>
        </p:txBody>
      </p:sp>
      <p:sp>
        <p:nvSpPr>
          <p:cNvPr id="7179" name="Line 11"/>
          <p:cNvSpPr>
            <a:spLocks noChangeShapeType="1"/>
          </p:cNvSpPr>
          <p:nvPr/>
        </p:nvSpPr>
        <p:spPr bwMode="black">
          <a:xfrm>
            <a:off x="1320800" y="147638"/>
            <a:ext cx="0" cy="234950"/>
          </a:xfrm>
          <a:prstGeom prst="line">
            <a:avLst/>
          </a:prstGeom>
          <a:noFill/>
          <a:ln w="9525">
            <a:solidFill>
              <a:srgbClr val="FFFFFF"/>
            </a:solidFill>
            <a:round/>
            <a:headEnd/>
            <a:tailEnd/>
          </a:ln>
          <a:effectLst/>
        </p:spPr>
        <p:txBody>
          <a:bodyPr wrap="none" anchor="ctr"/>
          <a:lstStyle/>
          <a:p>
            <a:pPr algn="ctr">
              <a:lnSpc>
                <a:spcPct val="80000"/>
              </a:lnSpc>
              <a:spcBef>
                <a:spcPct val="25000"/>
              </a:spcBef>
              <a:spcAft>
                <a:spcPct val="15000"/>
              </a:spcAft>
              <a:buClr>
                <a:srgbClr val="6CA6B8"/>
              </a:buClr>
              <a:buFont typeface="Arial" charset="0"/>
              <a:buChar char="–"/>
              <a:defRPr/>
            </a:pPr>
            <a:endParaRPr lang="en-US" sz="1800">
              <a:ea typeface="MS PGothic" pitchFamily="34" charset="-128"/>
              <a:cs typeface="+mn-cs"/>
            </a:endParaRPr>
          </a:p>
        </p:txBody>
      </p:sp>
      <p:sp>
        <p:nvSpPr>
          <p:cNvPr id="7180" name="Line 12"/>
          <p:cNvSpPr>
            <a:spLocks noChangeShapeType="1"/>
          </p:cNvSpPr>
          <p:nvPr/>
        </p:nvSpPr>
        <p:spPr bwMode="black">
          <a:xfrm>
            <a:off x="1320800" y="6470650"/>
            <a:ext cx="0" cy="192088"/>
          </a:xfrm>
          <a:prstGeom prst="line">
            <a:avLst/>
          </a:prstGeom>
          <a:noFill/>
          <a:ln w="9525">
            <a:solidFill>
              <a:srgbClr val="FFFFFF"/>
            </a:solidFill>
            <a:round/>
            <a:headEnd/>
            <a:tailEnd/>
          </a:ln>
          <a:effectLst/>
        </p:spPr>
        <p:txBody>
          <a:bodyPr wrap="none" anchor="ctr"/>
          <a:lstStyle/>
          <a:p>
            <a:pPr algn="ctr">
              <a:lnSpc>
                <a:spcPct val="80000"/>
              </a:lnSpc>
              <a:spcBef>
                <a:spcPct val="25000"/>
              </a:spcBef>
              <a:spcAft>
                <a:spcPct val="15000"/>
              </a:spcAft>
              <a:buClr>
                <a:srgbClr val="6CA6B8"/>
              </a:buClr>
              <a:buFont typeface="Arial" charset="0"/>
              <a:buChar char="–"/>
              <a:defRPr/>
            </a:pPr>
            <a:endParaRPr lang="en-US" sz="1800">
              <a:ea typeface="MS PGothic" pitchFamily="34" charset="-128"/>
              <a:cs typeface="+mn-cs"/>
            </a:endParaRPr>
          </a:p>
        </p:txBody>
      </p:sp>
    </p:spTree>
    <p:extLst>
      <p:ext uri="{BB962C8B-B14F-4D97-AF65-F5344CB8AC3E}">
        <p14:creationId xmlns:p14="http://schemas.microsoft.com/office/powerpoint/2010/main" val="19228746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90000"/>
        </a:lnSpc>
        <a:spcBef>
          <a:spcPct val="0"/>
        </a:spcBef>
        <a:spcAft>
          <a:spcPct val="0"/>
        </a:spcAft>
        <a:defRPr sz="2800">
          <a:solidFill>
            <a:srgbClr val="6CA6B8"/>
          </a:solidFill>
          <a:latin typeface="+mj-lt"/>
          <a:ea typeface="+mj-ea"/>
          <a:cs typeface="+mj-cs"/>
        </a:defRPr>
      </a:lvl1pPr>
      <a:lvl2pPr algn="l" rtl="0" eaLnBrk="1" fontAlgn="base" hangingPunct="1">
        <a:lnSpc>
          <a:spcPct val="90000"/>
        </a:lnSpc>
        <a:spcBef>
          <a:spcPct val="0"/>
        </a:spcBef>
        <a:spcAft>
          <a:spcPct val="0"/>
        </a:spcAft>
        <a:defRPr sz="2800">
          <a:solidFill>
            <a:srgbClr val="6CA6B8"/>
          </a:solidFill>
          <a:latin typeface="Arial" charset="0"/>
          <a:cs typeface="Arial" charset="0"/>
        </a:defRPr>
      </a:lvl2pPr>
      <a:lvl3pPr algn="l" rtl="0" eaLnBrk="1" fontAlgn="base" hangingPunct="1">
        <a:lnSpc>
          <a:spcPct val="90000"/>
        </a:lnSpc>
        <a:spcBef>
          <a:spcPct val="0"/>
        </a:spcBef>
        <a:spcAft>
          <a:spcPct val="0"/>
        </a:spcAft>
        <a:defRPr sz="2800">
          <a:solidFill>
            <a:srgbClr val="6CA6B8"/>
          </a:solidFill>
          <a:latin typeface="Arial" charset="0"/>
          <a:cs typeface="Arial" charset="0"/>
        </a:defRPr>
      </a:lvl3pPr>
      <a:lvl4pPr algn="l" rtl="0" eaLnBrk="1" fontAlgn="base" hangingPunct="1">
        <a:lnSpc>
          <a:spcPct val="90000"/>
        </a:lnSpc>
        <a:spcBef>
          <a:spcPct val="0"/>
        </a:spcBef>
        <a:spcAft>
          <a:spcPct val="0"/>
        </a:spcAft>
        <a:defRPr sz="2800">
          <a:solidFill>
            <a:srgbClr val="6CA6B8"/>
          </a:solidFill>
          <a:latin typeface="Arial" charset="0"/>
          <a:cs typeface="Arial" charset="0"/>
        </a:defRPr>
      </a:lvl4pPr>
      <a:lvl5pPr algn="l" rtl="0" eaLnBrk="1" fontAlgn="base" hangingPunct="1">
        <a:lnSpc>
          <a:spcPct val="90000"/>
        </a:lnSpc>
        <a:spcBef>
          <a:spcPct val="0"/>
        </a:spcBef>
        <a:spcAft>
          <a:spcPct val="0"/>
        </a:spcAft>
        <a:defRPr sz="2800">
          <a:solidFill>
            <a:srgbClr val="6CA6B8"/>
          </a:solidFill>
          <a:latin typeface="Arial" charset="0"/>
          <a:cs typeface="Arial" charset="0"/>
        </a:defRPr>
      </a:lvl5pPr>
      <a:lvl6pPr marL="457200" algn="l" rtl="0" eaLnBrk="1" fontAlgn="base" hangingPunct="1">
        <a:lnSpc>
          <a:spcPct val="90000"/>
        </a:lnSpc>
        <a:spcBef>
          <a:spcPct val="0"/>
        </a:spcBef>
        <a:spcAft>
          <a:spcPct val="0"/>
        </a:spcAft>
        <a:defRPr sz="2800">
          <a:solidFill>
            <a:srgbClr val="6CA6B8"/>
          </a:solidFill>
          <a:latin typeface="Arial" charset="0"/>
          <a:cs typeface="Arial" charset="0"/>
        </a:defRPr>
      </a:lvl6pPr>
      <a:lvl7pPr marL="914400" algn="l" rtl="0" eaLnBrk="1" fontAlgn="base" hangingPunct="1">
        <a:lnSpc>
          <a:spcPct val="90000"/>
        </a:lnSpc>
        <a:spcBef>
          <a:spcPct val="0"/>
        </a:spcBef>
        <a:spcAft>
          <a:spcPct val="0"/>
        </a:spcAft>
        <a:defRPr sz="2800">
          <a:solidFill>
            <a:srgbClr val="6CA6B8"/>
          </a:solidFill>
          <a:latin typeface="Arial" charset="0"/>
          <a:cs typeface="Arial" charset="0"/>
        </a:defRPr>
      </a:lvl7pPr>
      <a:lvl8pPr marL="1371600" algn="l" rtl="0" eaLnBrk="1" fontAlgn="base" hangingPunct="1">
        <a:lnSpc>
          <a:spcPct val="90000"/>
        </a:lnSpc>
        <a:spcBef>
          <a:spcPct val="0"/>
        </a:spcBef>
        <a:spcAft>
          <a:spcPct val="0"/>
        </a:spcAft>
        <a:defRPr sz="2800">
          <a:solidFill>
            <a:srgbClr val="6CA6B8"/>
          </a:solidFill>
          <a:latin typeface="Arial" charset="0"/>
          <a:cs typeface="Arial" charset="0"/>
        </a:defRPr>
      </a:lvl8pPr>
      <a:lvl9pPr marL="1828800" algn="l" rtl="0" eaLnBrk="1" fontAlgn="base" hangingPunct="1">
        <a:lnSpc>
          <a:spcPct val="90000"/>
        </a:lnSpc>
        <a:spcBef>
          <a:spcPct val="0"/>
        </a:spcBef>
        <a:spcAft>
          <a:spcPct val="0"/>
        </a:spcAft>
        <a:defRPr sz="2800">
          <a:solidFill>
            <a:srgbClr val="6CA6B8"/>
          </a:solidFill>
          <a:latin typeface="Arial" charset="0"/>
          <a:cs typeface="Arial" charset="0"/>
        </a:defRPr>
      </a:lvl9pPr>
    </p:titleStyle>
    <p:bodyStyle>
      <a:lvl1pPr marL="228600" indent="-228600" algn="l" rtl="0" eaLnBrk="1" fontAlgn="base" hangingPunct="1">
        <a:spcBef>
          <a:spcPct val="35000"/>
        </a:spcBef>
        <a:spcAft>
          <a:spcPct val="15000"/>
        </a:spcAft>
        <a:buClr>
          <a:srgbClr val="6CA6B8"/>
        </a:buClr>
        <a:buFont typeface="Wingdings" pitchFamily="2" charset="2"/>
        <a:buChar char="§"/>
        <a:defRPr sz="2400">
          <a:solidFill>
            <a:schemeClr val="tx1"/>
          </a:solidFill>
          <a:latin typeface="+mn-lt"/>
          <a:ea typeface="+mn-ea"/>
          <a:cs typeface="+mn-cs"/>
        </a:defRPr>
      </a:lvl1pPr>
      <a:lvl2pPr marL="457200" indent="-227013" algn="l" rtl="0" eaLnBrk="1" fontAlgn="base" hangingPunct="1">
        <a:spcBef>
          <a:spcPct val="25000"/>
        </a:spcBef>
        <a:spcAft>
          <a:spcPct val="15000"/>
        </a:spcAft>
        <a:buClr>
          <a:srgbClr val="6CA6B8"/>
        </a:buClr>
        <a:buFont typeface="Arial" charset="0"/>
        <a:buChar char="–"/>
        <a:defRPr sz="2200">
          <a:solidFill>
            <a:schemeClr val="tx1"/>
          </a:solidFill>
          <a:latin typeface="+mn-lt"/>
          <a:cs typeface="+mn-cs"/>
        </a:defRPr>
      </a:lvl2pPr>
      <a:lvl3pPr marL="682625" indent="-223838" algn="l" rtl="0" eaLnBrk="1" fontAlgn="base" hangingPunct="1">
        <a:spcBef>
          <a:spcPct val="20000"/>
        </a:spcBef>
        <a:spcAft>
          <a:spcPct val="0"/>
        </a:spcAft>
        <a:buClr>
          <a:srgbClr val="6CA6B8"/>
        </a:buClr>
        <a:buChar char="•"/>
        <a:defRPr sz="2000">
          <a:solidFill>
            <a:schemeClr val="tx1"/>
          </a:solidFill>
          <a:latin typeface="+mn-lt"/>
          <a:cs typeface="+mn-cs"/>
        </a:defRPr>
      </a:lvl3pPr>
      <a:lvl4pPr marL="912813" indent="-228600" algn="l" rtl="0" eaLnBrk="1" fontAlgn="base" hangingPunct="1">
        <a:spcBef>
          <a:spcPct val="20000"/>
        </a:spcBef>
        <a:spcAft>
          <a:spcPct val="0"/>
        </a:spcAft>
        <a:buClr>
          <a:srgbClr val="6CA6B8"/>
        </a:buClr>
        <a:buFont typeface="Arial" charset="0"/>
        <a:buChar char="–"/>
        <a:defRPr sz="2000">
          <a:solidFill>
            <a:schemeClr val="tx1"/>
          </a:solidFill>
          <a:latin typeface="+mn-lt"/>
          <a:cs typeface="+mn-cs"/>
        </a:defRPr>
      </a:lvl4pPr>
      <a:lvl5pPr marL="1143000" indent="-228600" algn="l" rtl="0" eaLnBrk="1" fontAlgn="base" hangingPunct="1">
        <a:spcBef>
          <a:spcPct val="20000"/>
        </a:spcBef>
        <a:spcAft>
          <a:spcPct val="0"/>
        </a:spcAft>
        <a:buClr>
          <a:srgbClr val="6CA6B8"/>
        </a:buClr>
        <a:buFont typeface="Arial" charset="0"/>
        <a:buChar char="&gt;"/>
        <a:defRPr sz="2000">
          <a:solidFill>
            <a:schemeClr val="tx1"/>
          </a:solidFill>
          <a:latin typeface="+mn-lt"/>
          <a:cs typeface="+mn-cs"/>
        </a:defRPr>
      </a:lvl5pPr>
      <a:lvl6pPr marL="1600200" indent="-228600" algn="l" rtl="0" eaLnBrk="1" fontAlgn="base" hangingPunct="1">
        <a:spcBef>
          <a:spcPct val="20000"/>
        </a:spcBef>
        <a:spcAft>
          <a:spcPct val="0"/>
        </a:spcAft>
        <a:buClr>
          <a:srgbClr val="6CA6B8"/>
        </a:buClr>
        <a:buFont typeface="Arial" charset="0"/>
        <a:buChar char="&gt;"/>
        <a:defRPr>
          <a:solidFill>
            <a:schemeClr val="tx1"/>
          </a:solidFill>
          <a:latin typeface="+mn-lt"/>
          <a:cs typeface="+mn-cs"/>
        </a:defRPr>
      </a:lvl6pPr>
      <a:lvl7pPr marL="2057400" indent="-228600" algn="l" rtl="0" eaLnBrk="1" fontAlgn="base" hangingPunct="1">
        <a:spcBef>
          <a:spcPct val="20000"/>
        </a:spcBef>
        <a:spcAft>
          <a:spcPct val="0"/>
        </a:spcAft>
        <a:buClr>
          <a:srgbClr val="6CA6B8"/>
        </a:buClr>
        <a:buFont typeface="Arial" charset="0"/>
        <a:buChar char="&gt;"/>
        <a:defRPr>
          <a:solidFill>
            <a:schemeClr val="tx1"/>
          </a:solidFill>
          <a:latin typeface="+mn-lt"/>
          <a:cs typeface="+mn-cs"/>
        </a:defRPr>
      </a:lvl7pPr>
      <a:lvl8pPr marL="2514600" indent="-228600" algn="l" rtl="0" eaLnBrk="1" fontAlgn="base" hangingPunct="1">
        <a:spcBef>
          <a:spcPct val="20000"/>
        </a:spcBef>
        <a:spcAft>
          <a:spcPct val="0"/>
        </a:spcAft>
        <a:buClr>
          <a:srgbClr val="6CA6B8"/>
        </a:buClr>
        <a:buFont typeface="Arial" charset="0"/>
        <a:buChar char="&gt;"/>
        <a:defRPr>
          <a:solidFill>
            <a:schemeClr val="tx1"/>
          </a:solidFill>
          <a:latin typeface="+mn-lt"/>
          <a:cs typeface="+mn-cs"/>
        </a:defRPr>
      </a:lvl8pPr>
      <a:lvl9pPr marL="2971800" indent="-228600" algn="l" rtl="0" eaLnBrk="1" fontAlgn="base" hangingPunct="1">
        <a:spcBef>
          <a:spcPct val="20000"/>
        </a:spcBef>
        <a:spcAft>
          <a:spcPct val="0"/>
        </a:spcAft>
        <a:buClr>
          <a:srgbClr val="6CA6B8"/>
        </a:buClr>
        <a:buFont typeface="Arial" charset="0"/>
        <a:buChar char="&gt;"/>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Chương</a:t>
            </a:r>
            <a:r>
              <a:rPr lang="en-US" dirty="0"/>
              <a:t> 2: </a:t>
            </a:r>
            <a:r>
              <a:rPr lang="en-US" dirty="0" err="1"/>
              <a:t>Công</a:t>
            </a:r>
            <a:r>
              <a:rPr lang="en-US" dirty="0"/>
              <a:t> </a:t>
            </a:r>
            <a:r>
              <a:rPr lang="en-US" dirty="0" err="1"/>
              <a:t>nghệ</a:t>
            </a:r>
            <a:r>
              <a:rPr lang="en-US" dirty="0"/>
              <a:t> </a:t>
            </a:r>
            <a:r>
              <a:rPr lang="en-US" dirty="0" err="1"/>
              <a:t>xây</a:t>
            </a:r>
            <a:r>
              <a:rPr lang="en-US" dirty="0"/>
              <a:t> </a:t>
            </a:r>
            <a:r>
              <a:rPr lang="en-US" dirty="0" err="1"/>
              <a:t>dựng</a:t>
            </a:r>
            <a:r>
              <a:rPr lang="en-US" dirty="0"/>
              <a:t> Web </a:t>
            </a:r>
            <a:r>
              <a:rPr lang="en-US" dirty="0" err="1"/>
              <a:t>phía</a:t>
            </a:r>
            <a:r>
              <a:rPr lang="en-US" dirty="0"/>
              <a:t> Server</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40945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r>
              <a:rPr lang="en-US" dirty="0"/>
              <a:t> ASP.NET</a:t>
            </a:r>
          </a:p>
        </p:txBody>
      </p:sp>
      <p:sp>
        <p:nvSpPr>
          <p:cNvPr id="3" name="Content Placeholder 2"/>
          <p:cNvSpPr>
            <a:spLocks noGrp="1"/>
          </p:cNvSpPr>
          <p:nvPr>
            <p:ph idx="1"/>
          </p:nvPr>
        </p:nvSpPr>
        <p:spPr>
          <a:xfrm>
            <a:off x="914401" y="1528354"/>
            <a:ext cx="10367433" cy="4781006"/>
          </a:xfrm>
        </p:spPr>
        <p:txBody>
          <a:bodyPr/>
          <a:lstStyle/>
          <a:p>
            <a:r>
              <a:rPr lang="vi-VN" dirty="0"/>
              <a:t>Đây là một sự đóng góp của Microsoft vào đấu trường các ngôn ngữ lập trình web, nó phổ biến nhất trong môi trường các tổ chức và doanh nghiệp. Nó cũng được tích hợp chặt chẽ vào gia đình .Net</a:t>
            </a:r>
            <a:r>
              <a:rPr lang="en-US" dirty="0"/>
              <a:t>.</a:t>
            </a:r>
          </a:p>
          <a:p>
            <a:r>
              <a:rPr lang="vi-VN" dirty="0"/>
              <a:t> Với ASP.Net, không những không cần đòi hỏi bạn phải biết các tag HTML, thiết kế web, mà nó còn hỗ trợ mạnh lập trình hướng đối tượng trong quá trình xây dựng và phát triển ứng dụng Web</a:t>
            </a:r>
            <a:r>
              <a:rPr lang="en-US" dirty="0"/>
              <a:t>.</a:t>
            </a:r>
          </a:p>
          <a:p>
            <a:r>
              <a:rPr lang="en-US" dirty="0" err="1"/>
              <a:t>ASP.Net</a:t>
            </a:r>
            <a:r>
              <a:rPr lang="en-US" dirty="0"/>
              <a:t> </a:t>
            </a:r>
            <a:r>
              <a:rPr lang="en-US" dirty="0" err="1"/>
              <a:t>là</a:t>
            </a:r>
            <a:r>
              <a:rPr lang="en-US" dirty="0"/>
              <a:t> </a:t>
            </a:r>
            <a:r>
              <a:rPr lang="en-US" dirty="0" err="1"/>
              <a:t>kỹ</a:t>
            </a:r>
            <a:r>
              <a:rPr lang="en-US" dirty="0"/>
              <a:t> </a:t>
            </a:r>
            <a:r>
              <a:rPr lang="en-US" dirty="0" err="1"/>
              <a:t>thuật</a:t>
            </a:r>
            <a:r>
              <a:rPr lang="en-US" dirty="0"/>
              <a:t> </a:t>
            </a:r>
            <a:r>
              <a:rPr lang="en-US" dirty="0" err="1"/>
              <a:t>lập</a:t>
            </a:r>
            <a:r>
              <a:rPr lang="en-US" dirty="0"/>
              <a:t> </a:t>
            </a:r>
            <a:r>
              <a:rPr lang="en-US" dirty="0" err="1"/>
              <a:t>trình</a:t>
            </a:r>
            <a:r>
              <a:rPr lang="en-US" dirty="0"/>
              <a:t> </a:t>
            </a:r>
            <a:r>
              <a:rPr lang="en-US" dirty="0" err="1"/>
              <a:t>và</a:t>
            </a:r>
            <a:r>
              <a:rPr lang="en-US" dirty="0"/>
              <a:t> </a:t>
            </a:r>
            <a:r>
              <a:rPr lang="en-US" dirty="0" err="1"/>
              <a:t>phát</a:t>
            </a:r>
            <a:r>
              <a:rPr lang="en-US" dirty="0"/>
              <a:t> </a:t>
            </a:r>
            <a:r>
              <a:rPr lang="en-US" dirty="0" err="1"/>
              <a:t>triển</a:t>
            </a:r>
            <a:r>
              <a:rPr lang="en-US" dirty="0"/>
              <a:t> </a:t>
            </a:r>
            <a:r>
              <a:rPr lang="en-US" dirty="0" err="1"/>
              <a:t>ứng</a:t>
            </a:r>
            <a:r>
              <a:rPr lang="en-US" dirty="0"/>
              <a:t> </a:t>
            </a:r>
            <a:r>
              <a:rPr lang="en-US" dirty="0" err="1"/>
              <a:t>dụng</a:t>
            </a:r>
            <a:r>
              <a:rPr lang="en-US" dirty="0"/>
              <a:t> web ở </a:t>
            </a:r>
            <a:r>
              <a:rPr lang="en-US" dirty="0" err="1"/>
              <a:t>phía</a:t>
            </a:r>
            <a:r>
              <a:rPr lang="en-US" dirty="0"/>
              <a:t> Server (Server-side) </a:t>
            </a:r>
            <a:r>
              <a:rPr lang="en-US" dirty="0" err="1"/>
              <a:t>dựa</a:t>
            </a:r>
            <a:r>
              <a:rPr lang="en-US" dirty="0"/>
              <a:t> </a:t>
            </a:r>
            <a:r>
              <a:rPr lang="en-US" dirty="0" err="1"/>
              <a:t>trên</a:t>
            </a:r>
            <a:r>
              <a:rPr lang="en-US" dirty="0"/>
              <a:t> </a:t>
            </a:r>
            <a:r>
              <a:rPr lang="en-US" dirty="0" err="1"/>
              <a:t>nền</a:t>
            </a:r>
            <a:r>
              <a:rPr lang="en-US" dirty="0"/>
              <a:t> </a:t>
            </a:r>
            <a:r>
              <a:rPr lang="en-US" dirty="0" err="1"/>
              <a:t>tảng</a:t>
            </a:r>
            <a:r>
              <a:rPr lang="en-US" dirty="0"/>
              <a:t> </a:t>
            </a:r>
            <a:r>
              <a:rPr lang="en-US" dirty="0" err="1"/>
              <a:t>của</a:t>
            </a:r>
            <a:r>
              <a:rPr lang="en-US" dirty="0"/>
              <a:t> Microsoft </a:t>
            </a:r>
            <a:r>
              <a:rPr lang="en-US" dirty="0" err="1"/>
              <a:t>.Net</a:t>
            </a:r>
            <a:r>
              <a:rPr lang="en-US" dirty="0"/>
              <a:t> Framework. M</a:t>
            </a:r>
            <a:r>
              <a:rPr lang="vi-VN" dirty="0"/>
              <a:t>ã lệnh ở phía server sẽ được biên dịch và thi hành tại Web Server. Sau khi được Server đọc, biên dịch và thi hành, kết quả tự động được chuyển sang HTML/JavaScript/CSS và trả về cho Client</a:t>
            </a:r>
            <a:endParaRPr lang="en-US" dirty="0"/>
          </a:p>
          <a:p>
            <a:endParaRPr lang="en-US" dirty="0"/>
          </a:p>
          <a:p>
            <a:endParaRPr lang="en-US" dirty="0"/>
          </a:p>
        </p:txBody>
      </p:sp>
    </p:spTree>
    <p:extLst>
      <p:ext uri="{BB962C8B-B14F-4D97-AF65-F5344CB8AC3E}">
        <p14:creationId xmlns:p14="http://schemas.microsoft.com/office/powerpoint/2010/main" val="274294099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User Control</a:t>
            </a:r>
          </a:p>
        </p:txBody>
      </p:sp>
      <p:sp>
        <p:nvSpPr>
          <p:cNvPr id="3" name="Content Placeholder 2"/>
          <p:cNvSpPr>
            <a:spLocks noGrp="1"/>
          </p:cNvSpPr>
          <p:nvPr>
            <p:ph idx="1"/>
          </p:nvPr>
        </p:nvSpPr>
        <p:spPr/>
        <p:txBody>
          <a:bodyPr/>
          <a:lstStyle/>
          <a:p>
            <a:r>
              <a:rPr lang="en-US" dirty="0" err="1"/>
              <a:t>Giới</a:t>
            </a:r>
            <a:r>
              <a:rPr lang="en-US" dirty="0"/>
              <a:t> </a:t>
            </a:r>
            <a:r>
              <a:rPr lang="en-US" dirty="0" err="1"/>
              <a:t>thiệu</a:t>
            </a:r>
            <a:r>
              <a:rPr lang="en-US" dirty="0"/>
              <a:t> User Custom Control</a:t>
            </a:r>
          </a:p>
          <a:p>
            <a:r>
              <a:rPr lang="en-US" dirty="0" err="1"/>
              <a:t>Các</a:t>
            </a:r>
            <a:r>
              <a:rPr lang="en-US" dirty="0"/>
              <a:t> </a:t>
            </a:r>
            <a:r>
              <a:rPr lang="en-US" dirty="0" err="1"/>
              <a:t>bước</a:t>
            </a:r>
            <a:r>
              <a:rPr lang="en-US" dirty="0"/>
              <a:t> </a:t>
            </a:r>
            <a:r>
              <a:rPr lang="en-US" dirty="0" err="1"/>
              <a:t>tạo</a:t>
            </a:r>
            <a:r>
              <a:rPr lang="en-US" dirty="0"/>
              <a:t> User Custom control</a:t>
            </a:r>
          </a:p>
          <a:p>
            <a:r>
              <a:rPr lang="en-US" dirty="0" err="1"/>
              <a:t>Gắn</a:t>
            </a:r>
            <a:r>
              <a:rPr lang="en-US" dirty="0"/>
              <a:t> User Control </a:t>
            </a:r>
            <a:r>
              <a:rPr lang="en-US" dirty="0" err="1"/>
              <a:t>vào</a:t>
            </a:r>
            <a:r>
              <a:rPr lang="en-US" dirty="0"/>
              <a:t> </a:t>
            </a:r>
            <a:r>
              <a:rPr lang="en-US" dirty="0" err="1"/>
              <a:t>trang</a:t>
            </a:r>
            <a:r>
              <a:rPr lang="en-US" dirty="0"/>
              <a:t> Web</a:t>
            </a:r>
          </a:p>
        </p:txBody>
      </p:sp>
    </p:spTree>
    <p:extLst>
      <p:ext uri="{BB962C8B-B14F-4D97-AF65-F5344CB8AC3E}">
        <p14:creationId xmlns:p14="http://schemas.microsoft.com/office/powerpoint/2010/main" val="175403846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1" y="1515292"/>
            <a:ext cx="10367433" cy="4163198"/>
          </a:xfrm>
        </p:spPr>
        <p:txBody>
          <a:bodyPr/>
          <a:lstStyle/>
          <a:p>
            <a:r>
              <a:rPr lang="en-US" sz="2200" dirty="0"/>
              <a:t>MS Visual Studio .NET </a:t>
            </a:r>
            <a:r>
              <a:rPr lang="vi-VN" sz="2200" dirty="0"/>
              <a:t>cung cấp cho chúng ta khả năng tự xây dựng các điều khiển tùy biến, nếu các điều khiển hiện hành không đáp ứng được yêu cầu thiết kế trang web với những chức năng riêng biệt</a:t>
            </a:r>
            <a:r>
              <a:rPr lang="en-US" sz="2200" dirty="0"/>
              <a:t>.</a:t>
            </a:r>
          </a:p>
          <a:p>
            <a:r>
              <a:rPr lang="en-US" sz="2200" dirty="0" err="1"/>
              <a:t>Các</a:t>
            </a:r>
            <a:r>
              <a:rPr lang="en-US" sz="2200" dirty="0"/>
              <a:t> </a:t>
            </a:r>
            <a:r>
              <a:rPr lang="en-US" sz="2200" dirty="0" err="1"/>
              <a:t>điều</a:t>
            </a:r>
            <a:r>
              <a:rPr lang="en-US" sz="2200" dirty="0"/>
              <a:t> </a:t>
            </a:r>
            <a:r>
              <a:rPr lang="en-US" sz="2200" dirty="0" err="1"/>
              <a:t>khiển</a:t>
            </a:r>
            <a:r>
              <a:rPr lang="en-US" sz="2200" dirty="0"/>
              <a:t> </a:t>
            </a:r>
            <a:r>
              <a:rPr lang="en-US" sz="2200" dirty="0" err="1"/>
              <a:t>này</a:t>
            </a:r>
            <a:r>
              <a:rPr lang="en-US" sz="2200" dirty="0"/>
              <a:t> </a:t>
            </a:r>
            <a:r>
              <a:rPr lang="vi-VN" sz="2200" dirty="0"/>
              <a:t>do người dùng tự xây dựng </a:t>
            </a:r>
            <a:r>
              <a:rPr lang="en-US" sz="2200" dirty="0" err="1"/>
              <a:t>và</a:t>
            </a:r>
            <a:r>
              <a:rPr lang="en-US" sz="2200" dirty="0"/>
              <a:t> </a:t>
            </a:r>
            <a:r>
              <a:rPr lang="en-US" sz="2200" dirty="0" err="1"/>
              <a:t>được</a:t>
            </a:r>
            <a:r>
              <a:rPr lang="en-US" sz="2200" dirty="0"/>
              <a:t> </a:t>
            </a:r>
            <a:r>
              <a:rPr lang="en-US" sz="2200" dirty="0" err="1"/>
              <a:t>gọi</a:t>
            </a:r>
            <a:r>
              <a:rPr lang="en-US" sz="2200" dirty="0"/>
              <a:t> </a:t>
            </a:r>
            <a:r>
              <a:rPr lang="en-US" sz="2200" dirty="0" err="1"/>
              <a:t>là</a:t>
            </a:r>
            <a:r>
              <a:rPr lang="en-US" sz="2200" dirty="0"/>
              <a:t> </a:t>
            </a:r>
            <a:r>
              <a:rPr lang="en-US" sz="2200" dirty="0" err="1"/>
              <a:t>điều</a:t>
            </a:r>
            <a:r>
              <a:rPr lang="en-US" sz="2200" dirty="0"/>
              <a:t> </a:t>
            </a:r>
            <a:r>
              <a:rPr lang="en-US" sz="2200" dirty="0" err="1"/>
              <a:t>khiển</a:t>
            </a:r>
            <a:r>
              <a:rPr lang="en-US" sz="2200" dirty="0"/>
              <a:t> </a:t>
            </a:r>
            <a:r>
              <a:rPr lang="en-US" sz="2200" dirty="0" err="1"/>
              <a:t>tùy</a:t>
            </a:r>
            <a:r>
              <a:rPr lang="en-US" sz="2200" dirty="0"/>
              <a:t> </a:t>
            </a:r>
            <a:r>
              <a:rPr lang="en-US" sz="2200" dirty="0" err="1"/>
              <a:t>biến</a:t>
            </a:r>
            <a:r>
              <a:rPr lang="en-US" sz="2200" dirty="0"/>
              <a:t> (Web User Control)</a:t>
            </a:r>
          </a:p>
          <a:p>
            <a:r>
              <a:rPr lang="en-US" sz="2200" dirty="0" err="1"/>
              <a:t>Thực</a:t>
            </a:r>
            <a:r>
              <a:rPr lang="en-US" sz="2200" dirty="0"/>
              <a:t> </a:t>
            </a:r>
            <a:r>
              <a:rPr lang="en-US" sz="2200" dirty="0" err="1"/>
              <a:t>chất</a:t>
            </a:r>
            <a:r>
              <a:rPr lang="en-US" sz="2200" dirty="0"/>
              <a:t> </a:t>
            </a:r>
            <a:r>
              <a:rPr lang="en-US" sz="2200" dirty="0" err="1"/>
              <a:t>của</a:t>
            </a:r>
            <a:r>
              <a:rPr lang="en-US" sz="2200" dirty="0"/>
              <a:t> User Control (UC) </a:t>
            </a:r>
            <a:r>
              <a:rPr lang="en-US" sz="2200" dirty="0" err="1"/>
              <a:t>chính</a:t>
            </a:r>
            <a:r>
              <a:rPr lang="en-US" sz="2200" dirty="0"/>
              <a:t> </a:t>
            </a:r>
            <a:r>
              <a:rPr lang="en-US" sz="2200" dirty="0" err="1"/>
              <a:t>là</a:t>
            </a:r>
            <a:r>
              <a:rPr lang="en-US" sz="2200" dirty="0"/>
              <a:t> </a:t>
            </a:r>
            <a:r>
              <a:rPr lang="en-US" sz="2200" dirty="0" err="1"/>
              <a:t>một</a:t>
            </a:r>
            <a:r>
              <a:rPr lang="en-US" sz="2200" dirty="0"/>
              <a:t> "</a:t>
            </a:r>
            <a:r>
              <a:rPr lang="en-US" sz="2200" dirty="0" err="1"/>
              <a:t>trang</a:t>
            </a:r>
            <a:r>
              <a:rPr lang="en-US" sz="2200" dirty="0"/>
              <a:t> con", </a:t>
            </a:r>
            <a:r>
              <a:rPr lang="en-US" sz="2200" dirty="0" err="1"/>
              <a:t>trong</a:t>
            </a:r>
            <a:r>
              <a:rPr lang="en-US" sz="2200" dirty="0"/>
              <a:t> </a:t>
            </a:r>
            <a:r>
              <a:rPr lang="en-US" sz="2200" dirty="0" err="1"/>
              <a:t>đó</a:t>
            </a:r>
            <a:r>
              <a:rPr lang="en-US" sz="2200" dirty="0"/>
              <a:t> </a:t>
            </a:r>
            <a:r>
              <a:rPr lang="en-US" sz="2200" dirty="0" err="1"/>
              <a:t>có</a:t>
            </a:r>
            <a:r>
              <a:rPr lang="en-US" sz="2200" dirty="0"/>
              <a:t> </a:t>
            </a:r>
            <a:r>
              <a:rPr lang="en-US" sz="2200" dirty="0" err="1"/>
              <a:t>thể</a:t>
            </a:r>
            <a:r>
              <a:rPr lang="en-US" sz="2200" dirty="0"/>
              <a:t> </a:t>
            </a:r>
            <a:r>
              <a:rPr lang="en-US" sz="2200" dirty="0" err="1"/>
              <a:t>chứa</a:t>
            </a:r>
            <a:r>
              <a:rPr lang="en-US" sz="2200" dirty="0"/>
              <a:t> </a:t>
            </a:r>
            <a:r>
              <a:rPr lang="en-US" sz="2200" dirty="0" err="1"/>
              <a:t>bất</a:t>
            </a:r>
            <a:r>
              <a:rPr lang="en-US" sz="2200" dirty="0"/>
              <a:t> </a:t>
            </a:r>
            <a:r>
              <a:rPr lang="en-US" sz="2200" dirty="0" err="1"/>
              <a:t>kỳ</a:t>
            </a:r>
            <a:r>
              <a:rPr lang="en-US" sz="2200" dirty="0"/>
              <a:t> </a:t>
            </a:r>
            <a:r>
              <a:rPr lang="en-US" sz="2200" dirty="0" err="1"/>
              <a:t>nội</a:t>
            </a:r>
            <a:r>
              <a:rPr lang="en-US" sz="2200" dirty="0"/>
              <a:t> dung </a:t>
            </a:r>
            <a:r>
              <a:rPr lang="en-US" sz="2200" dirty="0" err="1"/>
              <a:t>nào</a:t>
            </a:r>
            <a:r>
              <a:rPr lang="en-US" sz="2200" dirty="0"/>
              <a:t> (</a:t>
            </a:r>
            <a:r>
              <a:rPr lang="en-US" sz="2200" dirty="0" err="1"/>
              <a:t>trừ</a:t>
            </a:r>
            <a:r>
              <a:rPr lang="en-US" sz="2200" dirty="0"/>
              <a:t> </a:t>
            </a:r>
            <a:r>
              <a:rPr lang="en-US" sz="2200" dirty="0" err="1"/>
              <a:t>các</a:t>
            </a:r>
            <a:r>
              <a:rPr lang="en-US" sz="2200" dirty="0"/>
              <a:t> </a:t>
            </a:r>
            <a:r>
              <a:rPr lang="en-US" sz="2200" dirty="0" err="1"/>
              <a:t>thẻ</a:t>
            </a:r>
            <a:r>
              <a:rPr lang="en-US" sz="2200" dirty="0"/>
              <a:t> &lt;HTML&gt; &lt;BODY&gt;,&lt;FORM&gt;, </a:t>
            </a:r>
            <a:r>
              <a:rPr lang="en-US" sz="2200" dirty="0" err="1"/>
              <a:t>vì</a:t>
            </a:r>
            <a:r>
              <a:rPr lang="en-US" sz="2200" dirty="0"/>
              <a:t> </a:t>
            </a:r>
            <a:r>
              <a:rPr lang="en-US" sz="2200" dirty="0" err="1"/>
              <a:t>một</a:t>
            </a:r>
            <a:r>
              <a:rPr lang="en-US" sz="2200" dirty="0"/>
              <a:t> </a:t>
            </a:r>
            <a:r>
              <a:rPr lang="en-US" sz="2200" dirty="0" err="1"/>
              <a:t>trang</a:t>
            </a:r>
            <a:r>
              <a:rPr lang="en-US" sz="2200" dirty="0"/>
              <a:t> </a:t>
            </a:r>
            <a:r>
              <a:rPr lang="en-US" sz="2200" dirty="0" err="1"/>
              <a:t>chỉ</a:t>
            </a:r>
            <a:r>
              <a:rPr lang="en-US" sz="2200" dirty="0"/>
              <a:t> </a:t>
            </a:r>
            <a:r>
              <a:rPr lang="en-US" sz="2200" dirty="0" err="1"/>
              <a:t>có</a:t>
            </a:r>
            <a:r>
              <a:rPr lang="en-US" sz="2200" dirty="0"/>
              <a:t> </a:t>
            </a:r>
            <a:r>
              <a:rPr lang="en-US" sz="2200" dirty="0" err="1"/>
              <a:t>duy</a:t>
            </a:r>
            <a:r>
              <a:rPr lang="en-US" sz="2200" dirty="0"/>
              <a:t> </a:t>
            </a:r>
            <a:r>
              <a:rPr lang="en-US" sz="2200" dirty="0" err="1"/>
              <a:t>nhất</a:t>
            </a:r>
            <a:r>
              <a:rPr lang="en-US" sz="2200" dirty="0"/>
              <a:t> </a:t>
            </a:r>
            <a:r>
              <a:rPr lang="en-US" sz="2200" dirty="0" err="1"/>
              <a:t>một</a:t>
            </a:r>
            <a:r>
              <a:rPr lang="en-US" sz="2200" dirty="0"/>
              <a:t> </a:t>
            </a:r>
            <a:r>
              <a:rPr lang="en-US" sz="2200" dirty="0" err="1"/>
              <a:t>lần</a:t>
            </a:r>
            <a:r>
              <a:rPr lang="en-US" sz="2200" dirty="0"/>
              <a:t> </a:t>
            </a:r>
            <a:r>
              <a:rPr lang="en-US" sz="2200" dirty="0" err="1"/>
              <a:t>xuất</a:t>
            </a:r>
            <a:r>
              <a:rPr lang="en-US" sz="2200" dirty="0"/>
              <a:t> </a:t>
            </a:r>
            <a:r>
              <a:rPr lang="en-US" sz="2200" dirty="0" err="1"/>
              <a:t>hiện</a:t>
            </a:r>
            <a:r>
              <a:rPr lang="en-US" sz="2200" dirty="0"/>
              <a:t> </a:t>
            </a:r>
            <a:r>
              <a:rPr lang="en-US" sz="2200" dirty="0" err="1"/>
              <a:t>các</a:t>
            </a:r>
            <a:r>
              <a:rPr lang="en-US" sz="2200" dirty="0"/>
              <a:t> </a:t>
            </a:r>
            <a:r>
              <a:rPr lang="en-US" sz="2200" dirty="0" err="1"/>
              <a:t>thẻ</a:t>
            </a:r>
            <a:r>
              <a:rPr lang="en-US" sz="2200" dirty="0"/>
              <a:t> </a:t>
            </a:r>
            <a:r>
              <a:rPr lang="en-US" sz="2200" dirty="0" err="1"/>
              <a:t>này</a:t>
            </a:r>
            <a:r>
              <a:rPr lang="en-US" sz="2200" dirty="0"/>
              <a:t>).</a:t>
            </a:r>
          </a:p>
          <a:p>
            <a:r>
              <a:rPr lang="vi-VN" sz="2200" dirty="0"/>
              <a:t>"Trang con" này sau đó có thể được khai báo vào các trang khác để sử dụng</a:t>
            </a:r>
            <a:endParaRPr lang="en-US" sz="2200" dirty="0"/>
          </a:p>
        </p:txBody>
      </p:sp>
      <p:sp>
        <p:nvSpPr>
          <p:cNvPr id="2" name="Title 1"/>
          <p:cNvSpPr>
            <a:spLocks noGrp="1"/>
          </p:cNvSpPr>
          <p:nvPr>
            <p:ph type="title"/>
          </p:nvPr>
        </p:nvSpPr>
        <p:spPr/>
        <p:txBody>
          <a:bodyPr/>
          <a:lstStyle/>
          <a:p>
            <a:r>
              <a:rPr lang="en-US" dirty="0" err="1"/>
              <a:t>Giới</a:t>
            </a:r>
            <a:r>
              <a:rPr lang="en-US" dirty="0"/>
              <a:t> </a:t>
            </a:r>
            <a:r>
              <a:rPr lang="en-US" dirty="0" err="1"/>
              <a:t>thiệu</a:t>
            </a:r>
            <a:r>
              <a:rPr lang="en-US" dirty="0"/>
              <a:t> User Custom Control</a:t>
            </a:r>
          </a:p>
        </p:txBody>
      </p:sp>
    </p:spTree>
    <p:extLst>
      <p:ext uri="{BB962C8B-B14F-4D97-AF65-F5344CB8AC3E}">
        <p14:creationId xmlns:p14="http://schemas.microsoft.com/office/powerpoint/2010/main" val="223639819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1" y="1515292"/>
            <a:ext cx="10367433" cy="4163198"/>
          </a:xfrm>
        </p:spPr>
        <p:txBody>
          <a:bodyPr/>
          <a:lstStyle/>
          <a:p>
            <a:r>
              <a:rPr lang="en-US" sz="2200" dirty="0" err="1"/>
              <a:t>Khi</a:t>
            </a:r>
            <a:r>
              <a:rPr lang="en-US" sz="2200" dirty="0"/>
              <a:t> </a:t>
            </a:r>
            <a:r>
              <a:rPr lang="en-US" sz="2200" dirty="0" err="1"/>
              <a:t>muốn</a:t>
            </a:r>
            <a:r>
              <a:rPr lang="en-US" sz="2200" dirty="0"/>
              <a:t> </a:t>
            </a:r>
            <a:r>
              <a:rPr lang="en-US" sz="2200" dirty="0" err="1"/>
              <a:t>cập</a:t>
            </a:r>
            <a:r>
              <a:rPr lang="en-US" sz="2200" dirty="0"/>
              <a:t> </a:t>
            </a:r>
            <a:r>
              <a:rPr lang="en-US" sz="2200" dirty="0" err="1"/>
              <a:t>nhật</a:t>
            </a:r>
            <a:r>
              <a:rPr lang="en-US" sz="2200" dirty="0"/>
              <a:t> </a:t>
            </a:r>
            <a:r>
              <a:rPr lang="en-US" sz="2200" dirty="0" err="1"/>
              <a:t>nội</a:t>
            </a:r>
            <a:r>
              <a:rPr lang="en-US" sz="2200" dirty="0"/>
              <a:t> dung ở </a:t>
            </a:r>
            <a:r>
              <a:rPr lang="en-US" sz="2200" dirty="0" err="1"/>
              <a:t>tất</a:t>
            </a:r>
            <a:r>
              <a:rPr lang="en-US" sz="2200" dirty="0"/>
              <a:t> </a:t>
            </a:r>
            <a:r>
              <a:rPr lang="en-US" sz="2200" dirty="0" err="1"/>
              <a:t>cả</a:t>
            </a:r>
            <a:r>
              <a:rPr lang="en-US" sz="2200" dirty="0"/>
              <a:t> </a:t>
            </a:r>
            <a:r>
              <a:rPr lang="en-US" sz="2200" dirty="0" err="1"/>
              <a:t>các</a:t>
            </a:r>
            <a:r>
              <a:rPr lang="en-US" sz="2200" dirty="0"/>
              <a:t> </a:t>
            </a:r>
            <a:r>
              <a:rPr lang="en-US" sz="2200" dirty="0" err="1"/>
              <a:t>trang</a:t>
            </a:r>
            <a:r>
              <a:rPr lang="en-US" sz="2200" dirty="0"/>
              <a:t>, ta </a:t>
            </a:r>
            <a:r>
              <a:rPr lang="en-US" sz="2200" dirty="0" err="1"/>
              <a:t>chỉ</a:t>
            </a:r>
            <a:r>
              <a:rPr lang="en-US" sz="2200" dirty="0"/>
              <a:t> </a:t>
            </a:r>
            <a:r>
              <a:rPr lang="en-US" sz="2200" dirty="0" err="1"/>
              <a:t>việc</a:t>
            </a:r>
            <a:r>
              <a:rPr lang="en-US" sz="2200" dirty="0"/>
              <a:t> </a:t>
            </a:r>
            <a:r>
              <a:rPr lang="en-US" sz="2200" dirty="0" err="1"/>
              <a:t>sửa</a:t>
            </a:r>
            <a:r>
              <a:rPr lang="en-US" sz="2200" dirty="0"/>
              <a:t> </a:t>
            </a:r>
            <a:r>
              <a:rPr lang="en-US" sz="2200" dirty="0" err="1"/>
              <a:t>đổi</a:t>
            </a:r>
            <a:r>
              <a:rPr lang="en-US" sz="2200" dirty="0"/>
              <a:t> </a:t>
            </a:r>
            <a:r>
              <a:rPr lang="en-US" sz="2200" dirty="0" err="1"/>
              <a:t>duy</a:t>
            </a:r>
            <a:r>
              <a:rPr lang="en-US" sz="2200" dirty="0"/>
              <a:t> </a:t>
            </a:r>
            <a:r>
              <a:rPr lang="en-US" sz="2200" dirty="0" err="1"/>
              <a:t>nhất</a:t>
            </a:r>
            <a:r>
              <a:rPr lang="en-US" sz="2200" dirty="0"/>
              <a:t> UC ban </a:t>
            </a:r>
            <a:r>
              <a:rPr lang="en-US" sz="2200" dirty="0" err="1"/>
              <a:t>đầu</a:t>
            </a:r>
            <a:endParaRPr lang="en-US" sz="2200" dirty="0"/>
          </a:p>
          <a:p>
            <a:r>
              <a:rPr lang="vi-VN" sz="2200" dirty="0"/>
              <a:t>Mỗi một UC được đặt trong một trang có phần mở rộng là *.ascx. File này có đặc điểm là không truy cập trực tiếp từ trình duyệt mà chỉ được chèn vào các trang aspx. Nội dung trang User Control được khai báo với thẻ &lt;%@ Control ..%&gt;</a:t>
            </a:r>
            <a:endParaRPr lang="en-US" sz="2200" dirty="0"/>
          </a:p>
        </p:txBody>
      </p:sp>
      <p:sp>
        <p:nvSpPr>
          <p:cNvPr id="2" name="Title 1"/>
          <p:cNvSpPr>
            <a:spLocks noGrp="1"/>
          </p:cNvSpPr>
          <p:nvPr>
            <p:ph type="title"/>
          </p:nvPr>
        </p:nvSpPr>
        <p:spPr/>
        <p:txBody>
          <a:bodyPr/>
          <a:lstStyle/>
          <a:p>
            <a:r>
              <a:rPr lang="en-US" dirty="0" err="1"/>
              <a:t>Giới</a:t>
            </a:r>
            <a:r>
              <a:rPr lang="en-US" dirty="0"/>
              <a:t> </a:t>
            </a:r>
            <a:r>
              <a:rPr lang="en-US" dirty="0" err="1"/>
              <a:t>thiệu</a:t>
            </a:r>
            <a:r>
              <a:rPr lang="en-US" dirty="0"/>
              <a:t> User Custom Control</a:t>
            </a:r>
          </a:p>
        </p:txBody>
      </p:sp>
    </p:spTree>
    <p:extLst>
      <p:ext uri="{BB962C8B-B14F-4D97-AF65-F5344CB8AC3E}">
        <p14:creationId xmlns:p14="http://schemas.microsoft.com/office/powerpoint/2010/main" val="39011607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bước</a:t>
            </a:r>
            <a:r>
              <a:rPr lang="en-US" dirty="0"/>
              <a:t> </a:t>
            </a:r>
            <a:r>
              <a:rPr lang="en-US" dirty="0" err="1"/>
              <a:t>tạo</a:t>
            </a:r>
            <a:r>
              <a:rPr lang="en-US" dirty="0"/>
              <a:t> User Custom control</a:t>
            </a:r>
          </a:p>
        </p:txBody>
      </p:sp>
      <p:sp>
        <p:nvSpPr>
          <p:cNvPr id="3" name="Content Placeholder 2"/>
          <p:cNvSpPr>
            <a:spLocks noGrp="1"/>
          </p:cNvSpPr>
          <p:nvPr>
            <p:ph idx="1"/>
          </p:nvPr>
        </p:nvSpPr>
        <p:spPr>
          <a:xfrm>
            <a:off x="927464" y="1489031"/>
            <a:ext cx="10367433" cy="3902075"/>
          </a:xfrm>
        </p:spPr>
        <p:txBody>
          <a:bodyPr/>
          <a:lstStyle/>
          <a:p>
            <a:r>
              <a:rPr lang="vi-VN" dirty="0"/>
              <a:t>B</a:t>
            </a:r>
            <a:r>
              <a:rPr lang="en-US" dirty="0"/>
              <a:t>ư</a:t>
            </a:r>
            <a:r>
              <a:rPr lang="vi-VN" dirty="0"/>
              <a:t>ớc 1: </a:t>
            </a:r>
            <a:r>
              <a:rPr lang="en-US" dirty="0" err="1"/>
              <a:t>chọn</a:t>
            </a:r>
            <a:r>
              <a:rPr lang="en-US" dirty="0"/>
              <a:t> </a:t>
            </a:r>
            <a:r>
              <a:rPr lang="en-US" dirty="0" err="1"/>
              <a:t>chuột</a:t>
            </a:r>
            <a:r>
              <a:rPr lang="en-US" dirty="0"/>
              <a:t> </a:t>
            </a:r>
            <a:r>
              <a:rPr lang="en-US" dirty="0" err="1"/>
              <a:t>phải</a:t>
            </a:r>
            <a:r>
              <a:rPr lang="vi-VN" dirty="0"/>
              <a:t> tại ứng dụng web trong cửa sổ Solution Explorer và chọn Add New Item.., xuất hiện hộp thoại</a:t>
            </a:r>
            <a:r>
              <a:rPr lang="en-US" dirty="0"/>
              <a:t>,</a:t>
            </a:r>
            <a:r>
              <a:rPr lang="vi-VN" dirty="0"/>
              <a:t> chọn Web User Control, nhập tên User Control vào khung Name, thí dụ tên CalculatorControl.ascx , click nút Add, trang User Control sẽ được thêm vào ứng dụng</a:t>
            </a:r>
            <a:endParaRPr lang="en-US" dirty="0"/>
          </a:p>
          <a:p>
            <a:r>
              <a:rPr lang="vi-VN" dirty="0"/>
              <a:t>B</a:t>
            </a:r>
            <a:r>
              <a:rPr lang="en-US" dirty="0"/>
              <a:t>ư</a:t>
            </a:r>
            <a:r>
              <a:rPr lang="vi-VN" dirty="0"/>
              <a:t>ớc 2: Soạn nội dung của trang. </a:t>
            </a:r>
            <a:endParaRPr lang="en-US" dirty="0"/>
          </a:p>
          <a:p>
            <a:r>
              <a:rPr lang="vi-VN" dirty="0"/>
              <a:t>B</a:t>
            </a:r>
            <a:r>
              <a:rPr lang="en-US" dirty="0"/>
              <a:t>ư</a:t>
            </a:r>
            <a:r>
              <a:rPr lang="vi-VN" dirty="0"/>
              <a:t>ớc 3: Lưu lại nội dung của trang. </a:t>
            </a:r>
            <a:endParaRPr lang="en-US" dirty="0"/>
          </a:p>
        </p:txBody>
      </p:sp>
    </p:spTree>
    <p:extLst>
      <p:ext uri="{BB962C8B-B14F-4D97-AF65-F5344CB8AC3E}">
        <p14:creationId xmlns:p14="http://schemas.microsoft.com/office/powerpoint/2010/main" val="11449517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err="1"/>
              <a:t>Ví</a:t>
            </a:r>
            <a:r>
              <a:rPr lang="en-US" dirty="0"/>
              <a:t> </a:t>
            </a:r>
            <a:r>
              <a:rPr lang="en-US" dirty="0" err="1"/>
              <a:t>dụ</a:t>
            </a:r>
            <a:endParaRPr lang="en-US" dirty="0"/>
          </a:p>
        </p:txBody>
      </p:sp>
      <p:sp>
        <p:nvSpPr>
          <p:cNvPr id="3" name="Content Placeholder 2"/>
          <p:cNvSpPr>
            <a:spLocks noGrp="1"/>
          </p:cNvSpPr>
          <p:nvPr>
            <p:ph idx="1"/>
          </p:nvPr>
        </p:nvSpPr>
        <p:spPr>
          <a:xfrm>
            <a:off x="831852" y="1554481"/>
            <a:ext cx="10367433" cy="4202386"/>
          </a:xfrm>
        </p:spPr>
        <p:txBody>
          <a:bodyPr/>
          <a:lstStyle/>
          <a:p>
            <a:r>
              <a:rPr lang="en-US" dirty="0" err="1"/>
              <a:t>Ví</a:t>
            </a:r>
            <a:r>
              <a:rPr lang="en-US" dirty="0"/>
              <a:t> </a:t>
            </a:r>
            <a:r>
              <a:rPr lang="en-US" dirty="0" err="1"/>
              <a:t>dụ</a:t>
            </a:r>
            <a:r>
              <a:rPr lang="en-US" dirty="0"/>
              <a:t>: </a:t>
            </a:r>
            <a:r>
              <a:rPr lang="en-US" dirty="0" err="1"/>
              <a:t>tạo</a:t>
            </a:r>
            <a:r>
              <a:rPr lang="en-US" dirty="0"/>
              <a:t> </a:t>
            </a:r>
            <a:r>
              <a:rPr lang="en-US" dirty="0" err="1"/>
              <a:t>một</a:t>
            </a:r>
            <a:r>
              <a:rPr lang="en-US" dirty="0"/>
              <a:t> </a:t>
            </a:r>
            <a:r>
              <a:rPr lang="en-US" dirty="0" err="1"/>
              <a:t>trang</a:t>
            </a:r>
            <a:r>
              <a:rPr lang="en-US" dirty="0"/>
              <a:t> User Control </a:t>
            </a:r>
            <a:r>
              <a:rPr lang="en-US" dirty="0" err="1"/>
              <a:t>với</a:t>
            </a:r>
            <a:r>
              <a:rPr lang="en-US" dirty="0"/>
              <a:t> </a:t>
            </a:r>
            <a:r>
              <a:rPr lang="en-US" dirty="0" err="1"/>
              <a:t>nội</a:t>
            </a:r>
            <a:r>
              <a:rPr lang="en-US" dirty="0"/>
              <a:t> dung </a:t>
            </a:r>
            <a:r>
              <a:rPr lang="en-US" dirty="0" err="1"/>
              <a:t>hiển</a:t>
            </a:r>
            <a:r>
              <a:rPr lang="en-US" dirty="0"/>
              <a:t> </a:t>
            </a:r>
            <a:r>
              <a:rPr lang="en-US" dirty="0" err="1"/>
              <a:t>thị</a:t>
            </a:r>
            <a:r>
              <a:rPr lang="en-US" dirty="0"/>
              <a:t> </a:t>
            </a:r>
            <a:r>
              <a:rPr lang="en-US" dirty="0" err="1"/>
              <a:t>mục</a:t>
            </a:r>
            <a:r>
              <a:rPr lang="en-US" dirty="0"/>
              <a:t> footer </a:t>
            </a:r>
            <a:r>
              <a:rPr lang="en-US" dirty="0" err="1"/>
              <a:t>của</a:t>
            </a:r>
            <a:r>
              <a:rPr lang="en-US" dirty="0"/>
              <a:t> </a:t>
            </a:r>
            <a:r>
              <a:rPr lang="en-US" dirty="0" err="1"/>
              <a:t>trang</a:t>
            </a:r>
            <a:r>
              <a:rPr lang="en-US" dirty="0"/>
              <a:t> Web. </a:t>
            </a:r>
          </a:p>
          <a:p>
            <a:endParaRPr lang="en-US" dirty="0"/>
          </a:p>
        </p:txBody>
      </p:sp>
      <p:pic>
        <p:nvPicPr>
          <p:cNvPr id="4" name="Picture 3"/>
          <p:cNvPicPr>
            <a:picLocks noChangeAspect="1"/>
          </p:cNvPicPr>
          <p:nvPr/>
        </p:nvPicPr>
        <p:blipFill>
          <a:blip r:embed="rId2"/>
          <a:stretch>
            <a:fillRect/>
          </a:stretch>
        </p:blipFill>
        <p:spPr>
          <a:xfrm>
            <a:off x="1662643" y="2483575"/>
            <a:ext cx="8705850" cy="3771900"/>
          </a:xfrm>
          <a:prstGeom prst="rect">
            <a:avLst/>
          </a:prstGeom>
        </p:spPr>
      </p:pic>
    </p:spTree>
    <p:extLst>
      <p:ext uri="{BB962C8B-B14F-4D97-AF65-F5344CB8AC3E}">
        <p14:creationId xmlns:p14="http://schemas.microsoft.com/office/powerpoint/2010/main" val="275577166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80" y="610282"/>
            <a:ext cx="10993967" cy="498475"/>
          </a:xfrm>
        </p:spPr>
        <p:txBody>
          <a:bodyPr/>
          <a:lstStyle/>
          <a:p>
            <a:r>
              <a:rPr lang="en-US" dirty="0"/>
              <a:t>2.5. </a:t>
            </a:r>
            <a:r>
              <a:rPr lang="vi-VN" dirty="0"/>
              <a:t>Đối tượng Request</a:t>
            </a:r>
            <a:r>
              <a:rPr lang="en-US" dirty="0"/>
              <a:t>, </a:t>
            </a:r>
            <a:r>
              <a:rPr lang="vi-VN" dirty="0"/>
              <a:t>Response</a:t>
            </a:r>
            <a:r>
              <a:rPr lang="en-US" dirty="0"/>
              <a:t>, Server</a:t>
            </a:r>
          </a:p>
        </p:txBody>
      </p:sp>
      <p:sp>
        <p:nvSpPr>
          <p:cNvPr id="3" name="Content Placeholder 2"/>
          <p:cNvSpPr>
            <a:spLocks noGrp="1"/>
          </p:cNvSpPr>
          <p:nvPr>
            <p:ph idx="1"/>
          </p:nvPr>
        </p:nvSpPr>
        <p:spPr>
          <a:xfrm>
            <a:off x="953589" y="1108757"/>
            <a:ext cx="10367433" cy="3902075"/>
          </a:xfrm>
        </p:spPr>
        <p:txBody>
          <a:bodyPr/>
          <a:lstStyle/>
          <a:p>
            <a:r>
              <a:rPr lang="vi-VN" dirty="0"/>
              <a:t>Để thực hiện việc giao tiếp (truyền dữ liệu) giữa các webform ASP.NET cung cấp một tập các điều khiển giúp ta làm việc đó một cách dễ dàng, đó là: Đối tượng Request và đối tượng Response. </a:t>
            </a:r>
            <a:endParaRPr lang="en-US" dirty="0"/>
          </a:p>
          <a:p>
            <a:r>
              <a:rPr lang="vi-VN" dirty="0"/>
              <a:t>Trong phần này, chúng ta cũng tìm hiểu thêm một đối tượng khác cũng rất hay dùng khi xây dựng ứng dụng là đối tượng Server</a:t>
            </a:r>
            <a:endParaRPr lang="en-US" dirty="0"/>
          </a:p>
        </p:txBody>
      </p:sp>
      <p:pic>
        <p:nvPicPr>
          <p:cNvPr id="4" name="Picture 3"/>
          <p:cNvPicPr>
            <a:picLocks noChangeAspect="1"/>
          </p:cNvPicPr>
          <p:nvPr/>
        </p:nvPicPr>
        <p:blipFill>
          <a:blip r:embed="rId2"/>
          <a:stretch>
            <a:fillRect/>
          </a:stretch>
        </p:blipFill>
        <p:spPr>
          <a:xfrm>
            <a:off x="2299063" y="3391987"/>
            <a:ext cx="7929153" cy="2721557"/>
          </a:xfrm>
          <a:prstGeom prst="rect">
            <a:avLst/>
          </a:prstGeom>
        </p:spPr>
      </p:pic>
    </p:spTree>
    <p:extLst>
      <p:ext uri="{BB962C8B-B14F-4D97-AF65-F5344CB8AC3E}">
        <p14:creationId xmlns:p14="http://schemas.microsoft.com/office/powerpoint/2010/main" val="41822192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Đối</a:t>
            </a:r>
            <a:r>
              <a:rPr lang="en-US" dirty="0"/>
              <a:t> </a:t>
            </a:r>
            <a:r>
              <a:rPr lang="en-US" dirty="0" err="1"/>
              <a:t>tượng</a:t>
            </a:r>
            <a:r>
              <a:rPr lang="en-US" dirty="0"/>
              <a:t> Request</a:t>
            </a:r>
          </a:p>
        </p:txBody>
      </p:sp>
      <p:sp>
        <p:nvSpPr>
          <p:cNvPr id="3" name="Content Placeholder 2"/>
          <p:cNvSpPr>
            <a:spLocks noGrp="1"/>
          </p:cNvSpPr>
          <p:nvPr>
            <p:ph idx="1"/>
          </p:nvPr>
        </p:nvSpPr>
        <p:spPr/>
        <p:txBody>
          <a:bodyPr/>
          <a:lstStyle/>
          <a:p>
            <a:r>
              <a:rPr lang="en-US" dirty="0"/>
              <a:t>D</a:t>
            </a:r>
            <a:r>
              <a:rPr lang="vi-VN" dirty="0"/>
              <a:t>ùng để nhận những thông tin từ trình duyệt của người dùng gởi về cho Web Server</a:t>
            </a:r>
            <a:r>
              <a:rPr lang="en-US" dirty="0"/>
              <a:t>.</a:t>
            </a:r>
          </a:p>
          <a:p>
            <a:r>
              <a:rPr lang="vi-VN" dirty="0"/>
              <a:t> Những thông tin này gồm các thông số của Form khi được Submit dùng phương thức POST hoặc GET </a:t>
            </a:r>
            <a:endParaRPr lang="en-US" dirty="0"/>
          </a:p>
          <a:p>
            <a:r>
              <a:rPr lang="vi-VN" dirty="0"/>
              <a:t> Dùng đối tượng Request có thể chia sẻ thông tin qua lại giữa các trang ASP.NET trong một ứng dụng và để lấy giá trị các Cookie lưu trữ trên máy Client</a:t>
            </a:r>
            <a:r>
              <a:rPr lang="en-US" dirty="0"/>
              <a:t>.</a:t>
            </a:r>
          </a:p>
        </p:txBody>
      </p:sp>
    </p:spTree>
    <p:extLst>
      <p:ext uri="{BB962C8B-B14F-4D97-AF65-F5344CB8AC3E}">
        <p14:creationId xmlns:p14="http://schemas.microsoft.com/office/powerpoint/2010/main" val="377505965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Đối</a:t>
            </a:r>
            <a:r>
              <a:rPr lang="en-US" dirty="0"/>
              <a:t> </a:t>
            </a:r>
            <a:r>
              <a:rPr lang="en-US" dirty="0" err="1"/>
              <a:t>tượng</a:t>
            </a:r>
            <a:r>
              <a:rPr lang="en-US" dirty="0"/>
              <a:t> Request</a:t>
            </a:r>
          </a:p>
        </p:txBody>
      </p:sp>
      <p:sp>
        <p:nvSpPr>
          <p:cNvPr id="3" name="Content Placeholder 2"/>
          <p:cNvSpPr>
            <a:spLocks noGrp="1"/>
          </p:cNvSpPr>
          <p:nvPr>
            <p:ph idx="1"/>
          </p:nvPr>
        </p:nvSpPr>
        <p:spPr/>
        <p:txBody>
          <a:bodyPr/>
          <a:lstStyle/>
          <a:p>
            <a:r>
              <a:rPr lang="vi-VN" dirty="0"/>
              <a:t>Có 2 cách để gởi thông tin đặc biệt từ trình duyệt đến Web server</a:t>
            </a:r>
            <a:r>
              <a:rPr lang="en-US" dirty="0"/>
              <a:t>:</a:t>
            </a:r>
          </a:p>
          <a:p>
            <a:pPr lvl="1"/>
            <a:r>
              <a:rPr lang="en-US" dirty="0"/>
              <a:t>T</a:t>
            </a:r>
            <a:r>
              <a:rPr lang="vi-VN" dirty="0"/>
              <a:t>hông tin từ phần &lt;FORM&gt; trong trang được đưa vào HTTP header</a:t>
            </a:r>
            <a:r>
              <a:rPr lang="en-US" dirty="0"/>
              <a:t> (</a:t>
            </a:r>
            <a:r>
              <a:rPr lang="en-US" dirty="0" err="1"/>
              <a:t>có</a:t>
            </a:r>
            <a:r>
              <a:rPr lang="en-US" dirty="0"/>
              <a:t> </a:t>
            </a:r>
            <a:r>
              <a:rPr lang="en-US" dirty="0" err="1"/>
              <a:t>thuộc</a:t>
            </a:r>
            <a:r>
              <a:rPr lang="en-US" dirty="0"/>
              <a:t> </a:t>
            </a:r>
            <a:r>
              <a:rPr lang="en-US" dirty="0" err="1"/>
              <a:t>tính</a:t>
            </a:r>
            <a:r>
              <a:rPr lang="en-US" dirty="0"/>
              <a:t> method = post)</a:t>
            </a:r>
            <a:r>
              <a:rPr lang="vi-VN" dirty="0"/>
              <a:t> </a:t>
            </a:r>
            <a:endParaRPr lang="en-US" dirty="0"/>
          </a:p>
          <a:p>
            <a:pPr lvl="1"/>
            <a:r>
              <a:rPr lang="en-US" dirty="0"/>
              <a:t>T</a:t>
            </a:r>
            <a:r>
              <a:rPr lang="vi-VN" dirty="0"/>
              <a:t>hông tin từ phần &lt;FORM&gt; trong trang được đưa trực tiếp vào chuỗi truy vấn trong địa chỉ liên kết URL</a:t>
            </a:r>
            <a:r>
              <a:rPr lang="en-US" dirty="0"/>
              <a:t> (</a:t>
            </a:r>
            <a:r>
              <a:rPr lang="en-US" dirty="0" err="1"/>
              <a:t>có</a:t>
            </a:r>
            <a:r>
              <a:rPr lang="en-US" dirty="0"/>
              <a:t> </a:t>
            </a:r>
            <a:r>
              <a:rPr lang="en-US" dirty="0" err="1"/>
              <a:t>thuộc</a:t>
            </a:r>
            <a:r>
              <a:rPr lang="en-US" dirty="0"/>
              <a:t> </a:t>
            </a:r>
            <a:r>
              <a:rPr lang="en-US" dirty="0" err="1"/>
              <a:t>tính</a:t>
            </a:r>
            <a:r>
              <a:rPr lang="en-US" dirty="0"/>
              <a:t> method = get).</a:t>
            </a:r>
          </a:p>
          <a:p>
            <a:r>
              <a:rPr lang="en-US" dirty="0" err="1"/>
              <a:t>Để</a:t>
            </a:r>
            <a:r>
              <a:rPr lang="en-US" dirty="0"/>
              <a:t> </a:t>
            </a:r>
            <a:r>
              <a:rPr lang="en-US" dirty="0" err="1"/>
              <a:t>lấy</a:t>
            </a:r>
            <a:r>
              <a:rPr lang="en-US" dirty="0"/>
              <a:t> </a:t>
            </a:r>
            <a:r>
              <a:rPr lang="en-US" dirty="0" err="1"/>
              <a:t>được</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này</a:t>
            </a:r>
            <a:r>
              <a:rPr lang="en-US" dirty="0"/>
              <a:t> ta </a:t>
            </a:r>
            <a:r>
              <a:rPr lang="en-US" dirty="0" err="1"/>
              <a:t>dùng</a:t>
            </a:r>
            <a:r>
              <a:rPr lang="en-US" dirty="0"/>
              <a:t> </a:t>
            </a:r>
            <a:r>
              <a:rPr lang="en-US" dirty="0" err="1"/>
              <a:t>cú</a:t>
            </a:r>
            <a:r>
              <a:rPr lang="en-US" dirty="0"/>
              <a:t> </a:t>
            </a:r>
            <a:r>
              <a:rPr lang="en-US" dirty="0" err="1"/>
              <a:t>pháp</a:t>
            </a:r>
            <a:endParaRPr lang="en-US" dirty="0"/>
          </a:p>
          <a:p>
            <a:pPr lvl="1"/>
            <a:r>
              <a:rPr lang="en-US" dirty="0" err="1">
                <a:solidFill>
                  <a:schemeClr val="accent5">
                    <a:lumMod val="75000"/>
                  </a:schemeClr>
                </a:solidFill>
              </a:rPr>
              <a:t>Request.QueryString</a:t>
            </a:r>
            <a:r>
              <a:rPr lang="en-US" dirty="0">
                <a:solidFill>
                  <a:schemeClr val="accent5">
                    <a:lumMod val="75000"/>
                  </a:schemeClr>
                </a:solidFill>
              </a:rPr>
              <a:t> [“</a:t>
            </a:r>
            <a:r>
              <a:rPr lang="en-US" dirty="0" err="1">
                <a:solidFill>
                  <a:schemeClr val="accent5">
                    <a:lumMod val="75000"/>
                  </a:schemeClr>
                </a:solidFill>
              </a:rPr>
              <a:t>tên</a:t>
            </a:r>
            <a:r>
              <a:rPr lang="en-US" dirty="0">
                <a:solidFill>
                  <a:schemeClr val="accent5">
                    <a:lumMod val="75000"/>
                  </a:schemeClr>
                </a:solidFill>
              </a:rPr>
              <a:t> </a:t>
            </a:r>
            <a:r>
              <a:rPr lang="en-US" dirty="0" err="1">
                <a:solidFill>
                  <a:schemeClr val="accent5">
                    <a:lumMod val="75000"/>
                  </a:schemeClr>
                </a:solidFill>
              </a:rPr>
              <a:t>biến</a:t>
            </a:r>
            <a:r>
              <a:rPr lang="en-US" dirty="0">
                <a:solidFill>
                  <a:schemeClr val="accent5">
                    <a:lumMod val="75000"/>
                  </a:schemeClr>
                </a:solidFill>
              </a:rPr>
              <a:t>”] (</a:t>
            </a:r>
            <a:r>
              <a:rPr lang="en-US" dirty="0" err="1">
                <a:solidFill>
                  <a:schemeClr val="accent5">
                    <a:lumMod val="75000"/>
                  </a:schemeClr>
                </a:solidFill>
              </a:rPr>
              <a:t>Nếu</a:t>
            </a:r>
            <a:r>
              <a:rPr lang="en-US" dirty="0">
                <a:solidFill>
                  <a:schemeClr val="accent5">
                    <a:lumMod val="75000"/>
                  </a:schemeClr>
                </a:solidFill>
              </a:rPr>
              <a:t> </a:t>
            </a:r>
            <a:r>
              <a:rPr lang="en-US" dirty="0" err="1">
                <a:solidFill>
                  <a:schemeClr val="accent5">
                    <a:lumMod val="75000"/>
                  </a:schemeClr>
                </a:solidFill>
              </a:rPr>
              <a:t>phương</a:t>
            </a:r>
            <a:r>
              <a:rPr lang="en-US" dirty="0">
                <a:solidFill>
                  <a:schemeClr val="accent5">
                    <a:lumMod val="75000"/>
                  </a:schemeClr>
                </a:solidFill>
              </a:rPr>
              <a:t> </a:t>
            </a:r>
            <a:r>
              <a:rPr lang="en-US" dirty="0" err="1">
                <a:solidFill>
                  <a:schemeClr val="accent5">
                    <a:lumMod val="75000"/>
                  </a:schemeClr>
                </a:solidFill>
              </a:rPr>
              <a:t>thức</a:t>
            </a:r>
            <a:r>
              <a:rPr lang="en-US" dirty="0">
                <a:solidFill>
                  <a:schemeClr val="accent5">
                    <a:lumMod val="75000"/>
                  </a:schemeClr>
                </a:solidFill>
              </a:rPr>
              <a:t> GET)</a:t>
            </a:r>
          </a:p>
          <a:p>
            <a:pPr lvl="1"/>
            <a:r>
              <a:rPr lang="en-US" dirty="0" err="1">
                <a:solidFill>
                  <a:schemeClr val="accent5">
                    <a:lumMod val="75000"/>
                  </a:schemeClr>
                </a:solidFill>
              </a:rPr>
              <a:t>Request.Form</a:t>
            </a:r>
            <a:r>
              <a:rPr lang="en-US" dirty="0">
                <a:solidFill>
                  <a:schemeClr val="accent5">
                    <a:lumMod val="75000"/>
                  </a:schemeClr>
                </a:solidFill>
              </a:rPr>
              <a:t> [“</a:t>
            </a:r>
            <a:r>
              <a:rPr lang="en-US" dirty="0" err="1">
                <a:solidFill>
                  <a:schemeClr val="accent5">
                    <a:lumMod val="75000"/>
                  </a:schemeClr>
                </a:solidFill>
              </a:rPr>
              <a:t>tên</a:t>
            </a:r>
            <a:r>
              <a:rPr lang="en-US" dirty="0">
                <a:solidFill>
                  <a:schemeClr val="accent5">
                    <a:lumMod val="75000"/>
                  </a:schemeClr>
                </a:solidFill>
              </a:rPr>
              <a:t> </a:t>
            </a:r>
            <a:r>
              <a:rPr lang="en-US" dirty="0" err="1">
                <a:solidFill>
                  <a:schemeClr val="accent5">
                    <a:lumMod val="75000"/>
                  </a:schemeClr>
                </a:solidFill>
              </a:rPr>
              <a:t>biến</a:t>
            </a:r>
            <a:r>
              <a:rPr lang="en-US" dirty="0">
                <a:solidFill>
                  <a:schemeClr val="accent5">
                    <a:lumMod val="75000"/>
                  </a:schemeClr>
                </a:solidFill>
              </a:rPr>
              <a:t>”] (</a:t>
            </a:r>
            <a:r>
              <a:rPr lang="en-US" dirty="0" err="1">
                <a:solidFill>
                  <a:schemeClr val="accent5">
                    <a:lumMod val="75000"/>
                  </a:schemeClr>
                </a:solidFill>
              </a:rPr>
              <a:t>Nếu</a:t>
            </a:r>
            <a:r>
              <a:rPr lang="en-US" dirty="0">
                <a:solidFill>
                  <a:schemeClr val="accent5">
                    <a:lumMod val="75000"/>
                  </a:schemeClr>
                </a:solidFill>
              </a:rPr>
              <a:t> </a:t>
            </a:r>
            <a:r>
              <a:rPr lang="en-US" dirty="0" err="1">
                <a:solidFill>
                  <a:schemeClr val="accent5">
                    <a:lumMod val="75000"/>
                  </a:schemeClr>
                </a:solidFill>
              </a:rPr>
              <a:t>phương</a:t>
            </a:r>
            <a:r>
              <a:rPr lang="en-US" dirty="0">
                <a:solidFill>
                  <a:schemeClr val="accent5">
                    <a:lumMod val="75000"/>
                  </a:schemeClr>
                </a:solidFill>
              </a:rPr>
              <a:t> </a:t>
            </a:r>
            <a:r>
              <a:rPr lang="en-US" dirty="0" err="1">
                <a:solidFill>
                  <a:schemeClr val="accent5">
                    <a:lumMod val="75000"/>
                  </a:schemeClr>
                </a:solidFill>
              </a:rPr>
              <a:t>thức</a:t>
            </a:r>
            <a:r>
              <a:rPr lang="en-US" dirty="0">
                <a:solidFill>
                  <a:schemeClr val="accent5">
                    <a:lumMod val="75000"/>
                  </a:schemeClr>
                </a:solidFill>
              </a:rPr>
              <a:t> Post)</a:t>
            </a:r>
          </a:p>
          <a:p>
            <a:pPr lvl="1"/>
            <a:endParaRPr lang="en-US" dirty="0">
              <a:solidFill>
                <a:schemeClr val="accent5">
                  <a:lumMod val="75000"/>
                </a:schemeClr>
              </a:solidFill>
            </a:endParaRPr>
          </a:p>
        </p:txBody>
      </p:sp>
    </p:spTree>
    <p:extLst>
      <p:ext uri="{BB962C8B-B14F-4D97-AF65-F5344CB8AC3E}">
        <p14:creationId xmlns:p14="http://schemas.microsoft.com/office/powerpoint/2010/main" val="96590391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Đối</a:t>
            </a:r>
            <a:r>
              <a:rPr lang="en-US" dirty="0"/>
              <a:t> </a:t>
            </a:r>
            <a:r>
              <a:rPr lang="en-US" dirty="0" err="1"/>
              <a:t>tượng</a:t>
            </a:r>
            <a:r>
              <a:rPr lang="en-US" dirty="0"/>
              <a:t> Response</a:t>
            </a:r>
          </a:p>
        </p:txBody>
      </p:sp>
      <p:sp>
        <p:nvSpPr>
          <p:cNvPr id="3" name="Content Placeholder 2"/>
          <p:cNvSpPr>
            <a:spLocks noGrp="1"/>
          </p:cNvSpPr>
          <p:nvPr>
            <p:ph idx="1"/>
          </p:nvPr>
        </p:nvSpPr>
        <p:spPr/>
        <p:txBody>
          <a:bodyPr/>
          <a:lstStyle/>
          <a:p>
            <a:r>
              <a:rPr lang="en-US" dirty="0"/>
              <a:t>Đ</a:t>
            </a:r>
            <a:r>
              <a:rPr lang="vi-VN" dirty="0"/>
              <a:t>ối tượng Response nắm giữ những gì mà Web server phải gởi trả lại cho trình duyệt. </a:t>
            </a:r>
            <a:endParaRPr lang="en-US" dirty="0"/>
          </a:p>
          <a:p>
            <a:r>
              <a:rPr lang="en-US" dirty="0"/>
              <a:t>D</a:t>
            </a:r>
            <a:r>
              <a:rPr lang="vi-VN" dirty="0"/>
              <a:t>ùng đối tượng Response để gởi thông tin ra User, gồm</a:t>
            </a:r>
            <a:r>
              <a:rPr lang="en-US" dirty="0"/>
              <a:t>:</a:t>
            </a:r>
          </a:p>
          <a:p>
            <a:pPr lvl="1"/>
            <a:r>
              <a:rPr lang="en-US" dirty="0"/>
              <a:t>G</a:t>
            </a:r>
            <a:r>
              <a:rPr lang="vi-VN" dirty="0"/>
              <a:t>hi thông tin trực tiếp ra Browser, </a:t>
            </a:r>
            <a:endParaRPr lang="en-US" dirty="0"/>
          </a:p>
          <a:p>
            <a:pPr lvl="1"/>
            <a:r>
              <a:rPr lang="en-US" dirty="0"/>
              <a:t>C</a:t>
            </a:r>
            <a:r>
              <a:rPr lang="vi-VN" dirty="0"/>
              <a:t>huyển Browser đến địa chỉ URL khác </a:t>
            </a:r>
            <a:endParaRPr lang="en-US" dirty="0"/>
          </a:p>
          <a:p>
            <a:pPr lvl="1"/>
            <a:r>
              <a:rPr lang="en-US" dirty="0"/>
              <a:t>T</a:t>
            </a:r>
            <a:r>
              <a:rPr lang="vi-VN" dirty="0"/>
              <a:t>hiết lập các Cookie trên máy Client</a:t>
            </a:r>
            <a:endParaRPr lang="en-US" dirty="0"/>
          </a:p>
          <a:p>
            <a:pPr lvl="1"/>
            <a:endParaRPr lang="en-US" dirty="0"/>
          </a:p>
        </p:txBody>
      </p:sp>
    </p:spTree>
    <p:extLst>
      <p:ext uri="{BB962C8B-B14F-4D97-AF65-F5344CB8AC3E}">
        <p14:creationId xmlns:p14="http://schemas.microsoft.com/office/powerpoint/2010/main" val="218334437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Đối</a:t>
            </a:r>
            <a:r>
              <a:rPr lang="en-US" dirty="0"/>
              <a:t> </a:t>
            </a:r>
            <a:r>
              <a:rPr lang="en-US" dirty="0" err="1"/>
              <a:t>tượng</a:t>
            </a:r>
            <a:r>
              <a:rPr lang="en-US" dirty="0"/>
              <a:t> Response</a:t>
            </a:r>
          </a:p>
        </p:txBody>
      </p:sp>
      <p:sp>
        <p:nvSpPr>
          <p:cNvPr id="3" name="Content Placeholder 2"/>
          <p:cNvSpPr>
            <a:spLocks noGrp="1"/>
          </p:cNvSpPr>
          <p:nvPr>
            <p:ph idx="1"/>
          </p:nvPr>
        </p:nvSpPr>
        <p:spPr/>
        <p:txBody>
          <a:bodyPr/>
          <a:lstStyle/>
          <a:p>
            <a:r>
              <a:rPr lang="en-US" dirty="0" err="1"/>
              <a:t>Một</a:t>
            </a:r>
            <a:r>
              <a:rPr lang="en-US" dirty="0"/>
              <a:t> </a:t>
            </a:r>
            <a:r>
              <a:rPr lang="en-US" dirty="0" err="1"/>
              <a:t>số</a:t>
            </a:r>
            <a:r>
              <a:rPr lang="en-US" dirty="0"/>
              <a:t> </a:t>
            </a:r>
            <a:r>
              <a:rPr lang="en-US" dirty="0" err="1"/>
              <a:t>phương</a:t>
            </a:r>
            <a:r>
              <a:rPr lang="en-US" dirty="0"/>
              <a:t> </a:t>
            </a:r>
            <a:r>
              <a:rPr lang="en-US" dirty="0" err="1"/>
              <a:t>thức</a:t>
            </a:r>
            <a:r>
              <a:rPr lang="en-US" dirty="0"/>
              <a:t> hay </a:t>
            </a:r>
            <a:r>
              <a:rPr lang="en-US" dirty="0" err="1"/>
              <a:t>sử</a:t>
            </a:r>
            <a:r>
              <a:rPr lang="en-US" dirty="0"/>
              <a:t> </a:t>
            </a:r>
            <a:r>
              <a:rPr lang="en-US" dirty="0" err="1"/>
              <a:t>dụng</a:t>
            </a:r>
            <a:endParaRPr lang="en-US" dirty="0"/>
          </a:p>
          <a:p>
            <a:pPr lvl="1"/>
            <a:r>
              <a:rPr lang="en-US" dirty="0"/>
              <a:t>Redirect: </a:t>
            </a:r>
            <a:r>
              <a:rPr lang="vi-VN" dirty="0"/>
              <a:t>Chuyển hướng đến địa chỉ file trong cùng ứng dụng hay URL khác trong lúc thi hành</a:t>
            </a:r>
            <a:endParaRPr lang="en-US" dirty="0"/>
          </a:p>
          <a:p>
            <a:pPr lvl="1"/>
            <a:r>
              <a:rPr lang="en-US" dirty="0" err="1"/>
              <a:t>Writeln</a:t>
            </a:r>
            <a:r>
              <a:rPr lang="en-US" dirty="0"/>
              <a:t>: </a:t>
            </a:r>
            <a:r>
              <a:rPr lang="en-US" dirty="0" err="1"/>
              <a:t>Ghi</a:t>
            </a:r>
            <a:r>
              <a:rPr lang="en-US" dirty="0"/>
              <a:t> </a:t>
            </a:r>
            <a:r>
              <a:rPr lang="en-US" dirty="0" err="1"/>
              <a:t>một</a:t>
            </a:r>
            <a:r>
              <a:rPr lang="en-US" dirty="0"/>
              <a:t> </a:t>
            </a:r>
            <a:r>
              <a:rPr lang="en-US" dirty="0" err="1"/>
              <a:t>luồng</a:t>
            </a:r>
            <a:r>
              <a:rPr lang="en-US" dirty="0"/>
              <a:t> </a:t>
            </a:r>
            <a:r>
              <a:rPr lang="en-US" dirty="0" err="1"/>
              <a:t>dữ</a:t>
            </a:r>
            <a:r>
              <a:rPr lang="en-US" dirty="0"/>
              <a:t> </a:t>
            </a:r>
            <a:r>
              <a:rPr lang="en-US" dirty="0" err="1"/>
              <a:t>liệu</a:t>
            </a:r>
            <a:r>
              <a:rPr lang="en-US" dirty="0"/>
              <a:t> </a:t>
            </a:r>
            <a:r>
              <a:rPr lang="en-US" dirty="0" err="1"/>
              <a:t>ra</a:t>
            </a:r>
            <a:r>
              <a:rPr lang="en-US" dirty="0"/>
              <a:t> </a:t>
            </a:r>
            <a:r>
              <a:rPr lang="en-US" dirty="0" err="1"/>
              <a:t>tập</a:t>
            </a:r>
            <a:r>
              <a:rPr lang="en-US" dirty="0"/>
              <a:t> tin </a:t>
            </a:r>
            <a:r>
              <a:rPr lang="en-US" dirty="0" err="1"/>
              <a:t>chỉ</a:t>
            </a:r>
            <a:r>
              <a:rPr lang="en-US" dirty="0"/>
              <a:t> </a:t>
            </a:r>
            <a:r>
              <a:rPr lang="en-US" dirty="0" err="1"/>
              <a:t>định</a:t>
            </a:r>
            <a:r>
              <a:rPr lang="en-US" dirty="0"/>
              <a:t> </a:t>
            </a:r>
          </a:p>
          <a:p>
            <a:pPr lvl="1"/>
            <a:r>
              <a:rPr lang="en-US" dirty="0"/>
              <a:t>Write: </a:t>
            </a:r>
            <a:r>
              <a:rPr lang="vi-VN" dirty="0"/>
              <a:t>Ghi thông tin từ các kiểu dữ liệu như Char, Object, String</a:t>
            </a:r>
            <a:r>
              <a:rPr lang="en-US" dirty="0"/>
              <a:t>, array </a:t>
            </a:r>
            <a:r>
              <a:rPr lang="en-US" dirty="0" err="1"/>
              <a:t>ra</a:t>
            </a:r>
            <a:r>
              <a:rPr lang="en-US" dirty="0"/>
              <a:t> </a:t>
            </a:r>
            <a:r>
              <a:rPr lang="en-US" dirty="0" err="1"/>
              <a:t>trang</a:t>
            </a:r>
            <a:r>
              <a:rPr lang="en-US" dirty="0"/>
              <a:t> Web.</a:t>
            </a:r>
          </a:p>
        </p:txBody>
      </p:sp>
    </p:spTree>
    <p:extLst>
      <p:ext uri="{BB962C8B-B14F-4D97-AF65-F5344CB8AC3E}">
        <p14:creationId xmlns:p14="http://schemas.microsoft.com/office/powerpoint/2010/main" val="987667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Ư</a:t>
            </a:r>
            <a:r>
              <a:rPr lang="en-US" dirty="0"/>
              <a:t>u </a:t>
            </a:r>
            <a:r>
              <a:rPr lang="en-US" dirty="0" err="1"/>
              <a:t>điểm</a:t>
            </a:r>
            <a:r>
              <a:rPr lang="en-US" dirty="0"/>
              <a:t> </a:t>
            </a:r>
            <a:r>
              <a:rPr lang="en-US" dirty="0" err="1"/>
              <a:t>của</a:t>
            </a:r>
            <a:r>
              <a:rPr lang="en-US" dirty="0"/>
              <a:t> </a:t>
            </a:r>
            <a:r>
              <a:rPr lang="en-US" dirty="0" err="1"/>
              <a:t>ASP.Net</a:t>
            </a:r>
            <a:endParaRPr lang="en-US" dirty="0"/>
          </a:p>
        </p:txBody>
      </p:sp>
      <p:sp>
        <p:nvSpPr>
          <p:cNvPr id="3" name="Content Placeholder 2"/>
          <p:cNvSpPr>
            <a:spLocks noGrp="1"/>
          </p:cNvSpPr>
          <p:nvPr>
            <p:ph idx="1"/>
          </p:nvPr>
        </p:nvSpPr>
        <p:spPr>
          <a:xfrm>
            <a:off x="914401" y="1515292"/>
            <a:ext cx="10367433" cy="4637314"/>
          </a:xfrm>
        </p:spPr>
        <p:txBody>
          <a:bodyPr/>
          <a:lstStyle/>
          <a:p>
            <a:r>
              <a:rPr lang="en-US" dirty="0"/>
              <a:t>Cho </a:t>
            </a:r>
            <a:r>
              <a:rPr lang="en-US" dirty="0" err="1"/>
              <a:t>phép</a:t>
            </a:r>
            <a:r>
              <a:rPr lang="en-US" dirty="0"/>
              <a:t> </a:t>
            </a:r>
            <a:r>
              <a:rPr lang="en-US" dirty="0" err="1"/>
              <a:t>viết</a:t>
            </a:r>
            <a:r>
              <a:rPr lang="en-US" dirty="0"/>
              <a:t> </a:t>
            </a:r>
            <a:r>
              <a:rPr lang="en-US" dirty="0" err="1"/>
              <a:t>nhiều</a:t>
            </a:r>
            <a:r>
              <a:rPr lang="en-US" dirty="0"/>
              <a:t> </a:t>
            </a:r>
            <a:r>
              <a:rPr lang="en-US" dirty="0" err="1"/>
              <a:t>ngôn</a:t>
            </a:r>
            <a:r>
              <a:rPr lang="en-US" dirty="0"/>
              <a:t> </a:t>
            </a:r>
            <a:r>
              <a:rPr lang="en-US" dirty="0" err="1"/>
              <a:t>ngữ</a:t>
            </a:r>
            <a:r>
              <a:rPr lang="en-US" dirty="0"/>
              <a:t> : </a:t>
            </a:r>
            <a:r>
              <a:rPr lang="en-US" dirty="0" err="1"/>
              <a:t>VBScript,JavaScript</a:t>
            </a:r>
            <a:r>
              <a:rPr lang="en-US" dirty="0"/>
              <a:t>, C#, Visual </a:t>
            </a:r>
            <a:r>
              <a:rPr lang="en-US" dirty="0" err="1"/>
              <a:t>Basic.Net</a:t>
            </a:r>
            <a:r>
              <a:rPr lang="en-US" dirty="0"/>
              <a:t>,…</a:t>
            </a:r>
          </a:p>
          <a:p>
            <a:r>
              <a:rPr lang="en-US" dirty="0" err="1"/>
              <a:t>ASP.Net</a:t>
            </a:r>
            <a:r>
              <a:rPr lang="en-US" dirty="0"/>
              <a:t> </a:t>
            </a:r>
            <a:r>
              <a:rPr lang="en-US" dirty="0" err="1"/>
              <a:t>sử</a:t>
            </a:r>
            <a:r>
              <a:rPr lang="en-US" dirty="0"/>
              <a:t> </a:t>
            </a:r>
            <a:r>
              <a:rPr lang="en-US" dirty="0" err="1"/>
              <a:t>dụng</a:t>
            </a:r>
            <a:r>
              <a:rPr lang="en-US" dirty="0"/>
              <a:t> </a:t>
            </a:r>
            <a:r>
              <a:rPr lang="en-US" dirty="0" err="1"/>
              <a:t>phong</a:t>
            </a:r>
            <a:r>
              <a:rPr lang="en-US" dirty="0"/>
              <a:t> </a:t>
            </a:r>
            <a:r>
              <a:rPr lang="en-US" dirty="0" err="1"/>
              <a:t>cách</a:t>
            </a:r>
            <a:r>
              <a:rPr lang="en-US" dirty="0"/>
              <a:t> </a:t>
            </a:r>
            <a:r>
              <a:rPr lang="en-US" dirty="0" err="1"/>
              <a:t>lập</a:t>
            </a:r>
            <a:r>
              <a:rPr lang="en-US" dirty="0"/>
              <a:t> </a:t>
            </a:r>
            <a:r>
              <a:rPr lang="en-US" dirty="0" err="1"/>
              <a:t>trình</a:t>
            </a:r>
            <a:r>
              <a:rPr lang="en-US" dirty="0"/>
              <a:t> </a:t>
            </a:r>
            <a:r>
              <a:rPr lang="en-US" dirty="0" err="1"/>
              <a:t>mới</a:t>
            </a:r>
            <a:r>
              <a:rPr lang="en-US" dirty="0"/>
              <a:t>: Code </a:t>
            </a:r>
            <a:r>
              <a:rPr lang="en-US" dirty="0" err="1"/>
              <a:t>behide</a:t>
            </a:r>
            <a:r>
              <a:rPr lang="en-US" dirty="0"/>
              <a:t>. </a:t>
            </a:r>
            <a:r>
              <a:rPr lang="en-US" dirty="0" err="1"/>
              <a:t>Tách</a:t>
            </a:r>
            <a:r>
              <a:rPr lang="en-US" dirty="0"/>
              <a:t> code </a:t>
            </a:r>
            <a:r>
              <a:rPr lang="en-US" dirty="0" err="1"/>
              <a:t>riêng</a:t>
            </a:r>
            <a:r>
              <a:rPr lang="en-US" dirty="0"/>
              <a:t>, </a:t>
            </a:r>
            <a:r>
              <a:rPr lang="en-US" dirty="0" err="1"/>
              <a:t>giao</a:t>
            </a:r>
            <a:r>
              <a:rPr lang="en-US" dirty="0"/>
              <a:t> </a:t>
            </a:r>
            <a:r>
              <a:rPr lang="en-US" dirty="0" err="1"/>
              <a:t>diện</a:t>
            </a:r>
            <a:r>
              <a:rPr lang="en-US" dirty="0"/>
              <a:t> </a:t>
            </a:r>
            <a:r>
              <a:rPr lang="en-US" dirty="0" err="1"/>
              <a:t>riêng</a:t>
            </a:r>
            <a:r>
              <a:rPr lang="en-US" dirty="0"/>
              <a:t> . </a:t>
            </a:r>
            <a:r>
              <a:rPr lang="en-US" dirty="0" err="1"/>
              <a:t>Dễ</a:t>
            </a:r>
            <a:r>
              <a:rPr lang="en-US" dirty="0"/>
              <a:t> </a:t>
            </a:r>
            <a:r>
              <a:rPr lang="en-US" dirty="0" err="1"/>
              <a:t>đọc</a:t>
            </a:r>
            <a:r>
              <a:rPr lang="en-US" dirty="0"/>
              <a:t>, </a:t>
            </a:r>
            <a:r>
              <a:rPr lang="en-US" dirty="0" err="1"/>
              <a:t>dễ</a:t>
            </a:r>
            <a:r>
              <a:rPr lang="en-US" dirty="0"/>
              <a:t> </a:t>
            </a:r>
            <a:r>
              <a:rPr lang="en-US" dirty="0" err="1"/>
              <a:t>quản</a:t>
            </a:r>
            <a:r>
              <a:rPr lang="en-US" dirty="0"/>
              <a:t> </a:t>
            </a:r>
            <a:r>
              <a:rPr lang="en-US" dirty="0" err="1"/>
              <a:t>lý</a:t>
            </a:r>
            <a:r>
              <a:rPr lang="en-US" dirty="0"/>
              <a:t> </a:t>
            </a:r>
            <a:r>
              <a:rPr lang="en-US" dirty="0" err="1"/>
              <a:t>và</a:t>
            </a:r>
            <a:r>
              <a:rPr lang="en-US" dirty="0"/>
              <a:t> </a:t>
            </a:r>
            <a:r>
              <a:rPr lang="en-US" dirty="0" err="1"/>
              <a:t>bảo</a:t>
            </a:r>
            <a:r>
              <a:rPr lang="en-US" dirty="0"/>
              <a:t> </a:t>
            </a:r>
            <a:r>
              <a:rPr lang="en-US" dirty="0" err="1"/>
              <a:t>trì</a:t>
            </a:r>
            <a:endParaRPr lang="en-US" dirty="0"/>
          </a:p>
          <a:p>
            <a:r>
              <a:rPr lang="en-US" dirty="0" err="1"/>
              <a:t>Hỗ</a:t>
            </a:r>
            <a:r>
              <a:rPr lang="en-US" dirty="0"/>
              <a:t> </a:t>
            </a:r>
            <a:r>
              <a:rPr lang="en-US" dirty="0" err="1"/>
              <a:t>trợ</a:t>
            </a:r>
            <a:r>
              <a:rPr lang="en-US" dirty="0"/>
              <a:t> </a:t>
            </a:r>
            <a:r>
              <a:rPr lang="en-US" dirty="0" err="1"/>
              <a:t>các</a:t>
            </a:r>
            <a:r>
              <a:rPr lang="en-US" dirty="0"/>
              <a:t> validation controls </a:t>
            </a:r>
            <a:r>
              <a:rPr lang="en-US" dirty="0" err="1"/>
              <a:t>để</a:t>
            </a:r>
            <a:r>
              <a:rPr lang="en-US" dirty="0"/>
              <a:t> </a:t>
            </a:r>
            <a:r>
              <a:rPr lang="en-US" dirty="0" err="1"/>
              <a:t>kiểm</a:t>
            </a:r>
            <a:r>
              <a:rPr lang="en-US" dirty="0"/>
              <a:t> </a:t>
            </a:r>
            <a:r>
              <a:rPr lang="en-US" dirty="0" err="1"/>
              <a:t>tra</a:t>
            </a:r>
            <a:r>
              <a:rPr lang="en-US" dirty="0"/>
              <a:t> </a:t>
            </a:r>
            <a:r>
              <a:rPr lang="en-US" dirty="0" err="1"/>
              <a:t>chúng</a:t>
            </a:r>
            <a:r>
              <a:rPr lang="en-US" dirty="0"/>
              <a:t> ta </a:t>
            </a:r>
            <a:r>
              <a:rPr lang="en-US" dirty="0" err="1"/>
              <a:t>không</a:t>
            </a:r>
            <a:r>
              <a:rPr lang="en-US" dirty="0"/>
              <a:t> </a:t>
            </a:r>
            <a:r>
              <a:rPr lang="en-US" dirty="0" err="1"/>
              <a:t>cần</a:t>
            </a:r>
            <a:r>
              <a:rPr lang="en-US" dirty="0"/>
              <a:t> </a:t>
            </a:r>
            <a:r>
              <a:rPr lang="en-US" dirty="0" err="1"/>
              <a:t>viết</a:t>
            </a:r>
            <a:r>
              <a:rPr lang="en-US" dirty="0"/>
              <a:t> </a:t>
            </a:r>
            <a:r>
              <a:rPr lang="en-US" dirty="0" err="1"/>
              <a:t>mã</a:t>
            </a:r>
            <a:endParaRPr lang="en-US" dirty="0"/>
          </a:p>
          <a:p>
            <a:r>
              <a:rPr lang="en-US" dirty="0" err="1"/>
              <a:t>Hỗ</a:t>
            </a:r>
            <a:r>
              <a:rPr lang="en-US" dirty="0"/>
              <a:t> </a:t>
            </a:r>
            <a:r>
              <a:rPr lang="en-US" dirty="0" err="1"/>
              <a:t>trợ</a:t>
            </a:r>
            <a:r>
              <a:rPr lang="en-US" dirty="0"/>
              <a:t> </a:t>
            </a:r>
            <a:r>
              <a:rPr lang="en-US" dirty="0" err="1"/>
              <a:t>nhiều</a:t>
            </a:r>
            <a:r>
              <a:rPr lang="en-US" dirty="0"/>
              <a:t> web server control </a:t>
            </a:r>
          </a:p>
          <a:p>
            <a:r>
              <a:rPr lang="vi-VN" dirty="0"/>
              <a:t>ASP.Net hỗ trợ mạnh mẽ bộ thư viện phong phú và đa dạng của .Net Framework, làm việc với XML, Web Service, truy cập cơ sở dữ liệu qua ADO.Net, … </a:t>
            </a:r>
            <a:endParaRPr lang="en-US" dirty="0"/>
          </a:p>
        </p:txBody>
      </p:sp>
    </p:spTree>
    <p:extLst>
      <p:ext uri="{BB962C8B-B14F-4D97-AF65-F5344CB8AC3E}">
        <p14:creationId xmlns:p14="http://schemas.microsoft.com/office/powerpoint/2010/main" val="15086384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endParaRPr lang="en-US" dirty="0"/>
          </a:p>
        </p:txBody>
      </p:sp>
      <p:sp>
        <p:nvSpPr>
          <p:cNvPr id="3" name="Content Placeholder 2"/>
          <p:cNvSpPr>
            <a:spLocks noGrp="1"/>
          </p:cNvSpPr>
          <p:nvPr>
            <p:ph idx="1"/>
          </p:nvPr>
        </p:nvSpPr>
        <p:spPr/>
        <p:txBody>
          <a:bodyPr/>
          <a:lstStyle/>
          <a:p>
            <a:r>
              <a:rPr lang="en-US" dirty="0" err="1"/>
              <a:t>Tạo</a:t>
            </a:r>
            <a:r>
              <a:rPr lang="en-US" dirty="0"/>
              <a:t> 2 </a:t>
            </a:r>
            <a:r>
              <a:rPr lang="en-US" dirty="0" err="1"/>
              <a:t>trang</a:t>
            </a:r>
            <a:r>
              <a:rPr lang="en-US" dirty="0"/>
              <a:t> ASP.NET  </a:t>
            </a:r>
            <a:r>
              <a:rPr lang="en-US" dirty="0" err="1"/>
              <a:t>gồm</a:t>
            </a:r>
            <a:r>
              <a:rPr lang="en-US" dirty="0"/>
              <a:t>  </a:t>
            </a:r>
            <a:r>
              <a:rPr lang="en-US" dirty="0" err="1"/>
              <a:t>trang</a:t>
            </a:r>
            <a:r>
              <a:rPr lang="en-US" dirty="0"/>
              <a:t>  NhapTen.aspx </a:t>
            </a:r>
            <a:r>
              <a:rPr lang="en-US" dirty="0" err="1"/>
              <a:t>để</a:t>
            </a:r>
            <a:r>
              <a:rPr lang="en-US" dirty="0"/>
              <a:t> </a:t>
            </a:r>
            <a:r>
              <a:rPr lang="en-US" dirty="0" err="1"/>
              <a:t>nhập</a:t>
            </a:r>
            <a:r>
              <a:rPr lang="en-US" dirty="0"/>
              <a:t> </a:t>
            </a:r>
            <a:r>
              <a:rPr lang="en-US" dirty="0" err="1"/>
              <a:t>liệu</a:t>
            </a:r>
            <a:r>
              <a:rPr lang="en-US" dirty="0"/>
              <a:t> </a:t>
            </a:r>
            <a:r>
              <a:rPr lang="en-US" dirty="0" err="1"/>
              <a:t>và</a:t>
            </a:r>
            <a:r>
              <a:rPr lang="en-US" dirty="0"/>
              <a:t> </a:t>
            </a:r>
            <a:r>
              <a:rPr lang="en-US" dirty="0" err="1"/>
              <a:t>trang</a:t>
            </a:r>
            <a:r>
              <a:rPr lang="en-US" dirty="0"/>
              <a:t> XemChiTiet.aspx, </a:t>
            </a:r>
            <a:r>
              <a:rPr lang="en-US" dirty="0" err="1"/>
              <a:t>khi</a:t>
            </a:r>
            <a:r>
              <a:rPr lang="en-US" dirty="0"/>
              <a:t> </a:t>
            </a:r>
            <a:r>
              <a:rPr lang="en-US" dirty="0" err="1"/>
              <a:t>người</a:t>
            </a:r>
            <a:r>
              <a:rPr lang="en-US" dirty="0"/>
              <a:t> </a:t>
            </a:r>
            <a:r>
              <a:rPr lang="en-US" dirty="0" err="1"/>
              <a:t>dùng</a:t>
            </a:r>
            <a:r>
              <a:rPr lang="en-US" dirty="0"/>
              <a:t> </a:t>
            </a:r>
            <a:r>
              <a:rPr lang="en-US" dirty="0" err="1"/>
              <a:t>nhấn</a:t>
            </a:r>
            <a:r>
              <a:rPr lang="en-US" dirty="0"/>
              <a:t> </a:t>
            </a:r>
            <a:r>
              <a:rPr lang="en-US" dirty="0" err="1"/>
              <a:t>nút</a:t>
            </a:r>
            <a:r>
              <a:rPr lang="en-US" dirty="0"/>
              <a:t> submit </a:t>
            </a:r>
            <a:r>
              <a:rPr lang="en-US" dirty="0" err="1"/>
              <a:t>trên</a:t>
            </a:r>
            <a:r>
              <a:rPr lang="en-US" dirty="0"/>
              <a:t> </a:t>
            </a:r>
            <a:r>
              <a:rPr lang="en-US" dirty="0" err="1"/>
              <a:t>trang</a:t>
            </a:r>
            <a:r>
              <a:rPr lang="en-US" dirty="0"/>
              <a:t> NhapTen.aspx </a:t>
            </a:r>
            <a:r>
              <a:rPr lang="en-US" dirty="0" err="1"/>
              <a:t>thì</a:t>
            </a:r>
            <a:r>
              <a:rPr lang="en-US" dirty="0"/>
              <a:t> </a:t>
            </a:r>
            <a:r>
              <a:rPr lang="en-US" dirty="0" err="1"/>
              <a:t>chuyển</a:t>
            </a:r>
            <a:r>
              <a:rPr lang="en-US" dirty="0"/>
              <a:t> </a:t>
            </a:r>
            <a:r>
              <a:rPr lang="en-US" dirty="0" err="1"/>
              <a:t>tới</a:t>
            </a:r>
            <a:r>
              <a:rPr lang="en-US" dirty="0"/>
              <a:t> </a:t>
            </a:r>
            <a:r>
              <a:rPr lang="en-US" dirty="0" err="1"/>
              <a:t>trang</a:t>
            </a:r>
            <a:r>
              <a:rPr lang="en-US" dirty="0"/>
              <a:t> XemChiTiet.aspx </a:t>
            </a:r>
            <a:r>
              <a:rPr lang="en-US" dirty="0" err="1"/>
              <a:t>có</a:t>
            </a:r>
            <a:r>
              <a:rPr lang="en-US" dirty="0"/>
              <a:t> </a:t>
            </a:r>
            <a:r>
              <a:rPr lang="en-US" dirty="0" err="1"/>
              <a:t>hiển</a:t>
            </a:r>
            <a:r>
              <a:rPr lang="en-US" dirty="0"/>
              <a:t> </a:t>
            </a:r>
            <a:r>
              <a:rPr lang="en-US" dirty="0" err="1"/>
              <a:t>thị</a:t>
            </a:r>
            <a:r>
              <a:rPr lang="en-US" dirty="0"/>
              <a:t> </a:t>
            </a:r>
            <a:r>
              <a:rPr lang="en-US" dirty="0" err="1"/>
              <a:t>toàn</a:t>
            </a:r>
            <a:r>
              <a:rPr lang="en-US" dirty="0"/>
              <a:t> </a:t>
            </a:r>
            <a:r>
              <a:rPr lang="en-US" dirty="0" err="1"/>
              <a:t>bộ</a:t>
            </a:r>
            <a:r>
              <a:rPr lang="en-US" dirty="0"/>
              <a:t> </a:t>
            </a:r>
            <a:r>
              <a:rPr lang="en-US" dirty="0" err="1"/>
              <a:t>thông</a:t>
            </a:r>
            <a:r>
              <a:rPr lang="en-US" dirty="0"/>
              <a:t> tin </a:t>
            </a:r>
            <a:r>
              <a:rPr lang="en-US" dirty="0" err="1"/>
              <a:t>đã</a:t>
            </a:r>
            <a:r>
              <a:rPr lang="en-US" dirty="0"/>
              <a:t> </a:t>
            </a:r>
            <a:r>
              <a:rPr lang="en-US" dirty="0" err="1"/>
              <a:t>nhập</a:t>
            </a:r>
            <a:r>
              <a:rPr lang="en-US" dirty="0"/>
              <a:t>.</a:t>
            </a:r>
          </a:p>
        </p:txBody>
      </p:sp>
    </p:spTree>
    <p:extLst>
      <p:ext uri="{BB962C8B-B14F-4D97-AF65-F5344CB8AC3E}">
        <p14:creationId xmlns:p14="http://schemas.microsoft.com/office/powerpoint/2010/main" val="408507319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Đối t</a:t>
            </a:r>
            <a:r>
              <a:rPr lang="en-US" dirty="0"/>
              <a:t>ư</a:t>
            </a:r>
            <a:r>
              <a:rPr lang="vi-VN" dirty="0"/>
              <a:t>ợng Server</a:t>
            </a:r>
            <a:endParaRPr lang="en-US" dirty="0"/>
          </a:p>
        </p:txBody>
      </p:sp>
      <p:sp>
        <p:nvSpPr>
          <p:cNvPr id="3" name="Content Placeholder 2"/>
          <p:cNvSpPr>
            <a:spLocks noGrp="1"/>
          </p:cNvSpPr>
          <p:nvPr>
            <p:ph idx="1"/>
          </p:nvPr>
        </p:nvSpPr>
        <p:spPr/>
        <p:txBody>
          <a:bodyPr/>
          <a:lstStyle/>
          <a:p>
            <a:r>
              <a:rPr lang="vi-VN" dirty="0"/>
              <a:t>Đối tượng Server được sử dụng để cung cấp thông tin của Server cho ứng dụng. </a:t>
            </a:r>
            <a:endParaRPr lang="en-US" dirty="0"/>
          </a:p>
          <a:p>
            <a:pPr lvl="1"/>
            <a:r>
              <a:rPr lang="vi-VN" dirty="0"/>
              <a:t>Thuộc tính MachineName</a:t>
            </a:r>
            <a:r>
              <a:rPr lang="en-US" dirty="0"/>
              <a:t>:</a:t>
            </a:r>
            <a:r>
              <a:rPr lang="vi-VN" dirty="0"/>
              <a:t> Thuộc tính này được dùng để lấy tên của Web Server. </a:t>
            </a:r>
            <a:endParaRPr lang="en-US" dirty="0"/>
          </a:p>
          <a:p>
            <a:pPr lvl="1"/>
            <a:r>
              <a:rPr lang="vi-VN" dirty="0"/>
              <a:t>Ph</a:t>
            </a:r>
            <a:r>
              <a:rPr lang="en-US" dirty="0"/>
              <a:t>ư</a:t>
            </a:r>
            <a:r>
              <a:rPr lang="vi-VN" dirty="0"/>
              <a:t>ơng thức MapPath  Phương thức Mappath được dùng để lấy đường dẫn vật lý hoặc đường dẫn ảo đến một thư mục trên Server. </a:t>
            </a:r>
            <a:endParaRPr lang="en-US" dirty="0"/>
          </a:p>
          <a:p>
            <a:pPr lvl="1"/>
            <a:r>
              <a:rPr lang="vi-VN" dirty="0"/>
              <a:t>Ph</a:t>
            </a:r>
            <a:r>
              <a:rPr lang="en-US" dirty="0"/>
              <a:t>ư</a:t>
            </a:r>
            <a:r>
              <a:rPr lang="vi-VN" dirty="0"/>
              <a:t>ơng thức Transfer(&lt;Đ</a:t>
            </a:r>
            <a:r>
              <a:rPr lang="en-US" dirty="0"/>
              <a:t>ư</a:t>
            </a:r>
            <a:r>
              <a:rPr lang="vi-VN" dirty="0"/>
              <a:t>ờng dẫn đến trang cần yêu cầu&gt;) Ngừng thi hành trang hiện hành, gởi yêu cầu mới đến trang được gọi thực hiện</a:t>
            </a:r>
            <a:endParaRPr lang="en-US" dirty="0"/>
          </a:p>
        </p:txBody>
      </p:sp>
    </p:spTree>
    <p:extLst>
      <p:ext uri="{BB962C8B-B14F-4D97-AF65-F5344CB8AC3E}">
        <p14:creationId xmlns:p14="http://schemas.microsoft.com/office/powerpoint/2010/main" val="209095074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tập</a:t>
            </a:r>
            <a:endParaRPr lang="en-US" dirty="0"/>
          </a:p>
        </p:txBody>
      </p:sp>
      <p:sp>
        <p:nvSpPr>
          <p:cNvPr id="3" name="Content Placeholder 2"/>
          <p:cNvSpPr>
            <a:spLocks noGrp="1"/>
          </p:cNvSpPr>
          <p:nvPr>
            <p:ph idx="1"/>
          </p:nvPr>
        </p:nvSpPr>
        <p:spPr/>
        <p:txBody>
          <a:bodyPr/>
          <a:lstStyle/>
          <a:p>
            <a:r>
              <a:rPr lang="en-US" dirty="0" err="1"/>
              <a:t>Hãy</a:t>
            </a:r>
            <a:r>
              <a:rPr lang="en-US" dirty="0"/>
              <a:t> </a:t>
            </a:r>
            <a:r>
              <a:rPr lang="en-US" dirty="0" err="1"/>
              <a:t>tạo</a:t>
            </a:r>
            <a:r>
              <a:rPr lang="en-US" dirty="0"/>
              <a:t> </a:t>
            </a:r>
            <a:r>
              <a:rPr lang="en-US" dirty="0" err="1"/>
              <a:t>trang</a:t>
            </a:r>
            <a:r>
              <a:rPr lang="en-US" dirty="0"/>
              <a:t> login.aspx </a:t>
            </a:r>
            <a:r>
              <a:rPr lang="en-US" dirty="0" err="1"/>
              <a:t>có</a:t>
            </a:r>
            <a:r>
              <a:rPr lang="en-US" dirty="0"/>
              <a:t> form </a:t>
            </a:r>
            <a:r>
              <a:rPr lang="en-US" dirty="0" err="1"/>
              <a:t>đăng</a:t>
            </a:r>
            <a:r>
              <a:rPr lang="en-US" dirty="0"/>
              <a:t> </a:t>
            </a:r>
            <a:r>
              <a:rPr lang="en-US" dirty="0" err="1"/>
              <a:t>nhập</a:t>
            </a:r>
            <a:r>
              <a:rPr lang="en-US" dirty="0"/>
              <a:t> </a:t>
            </a:r>
            <a:r>
              <a:rPr lang="en-US" dirty="0" err="1"/>
              <a:t>cho</a:t>
            </a:r>
            <a:r>
              <a:rPr lang="en-US" dirty="0"/>
              <a:t> </a:t>
            </a:r>
            <a:r>
              <a:rPr lang="en-US" dirty="0" err="1"/>
              <a:t>phép</a:t>
            </a:r>
            <a:r>
              <a:rPr lang="en-US" dirty="0"/>
              <a:t> </a:t>
            </a:r>
            <a:r>
              <a:rPr lang="en-US" dirty="0" err="1"/>
              <a:t>người</a:t>
            </a:r>
            <a:r>
              <a:rPr lang="en-US" dirty="0"/>
              <a:t> dung </a:t>
            </a:r>
            <a:r>
              <a:rPr lang="en-US" dirty="0" err="1"/>
              <a:t>nhập</a:t>
            </a:r>
            <a:r>
              <a:rPr lang="en-US" dirty="0"/>
              <a:t> </a:t>
            </a:r>
            <a:r>
              <a:rPr lang="en-US" dirty="0" err="1"/>
              <a:t>vào</a:t>
            </a:r>
            <a:r>
              <a:rPr lang="en-US" dirty="0"/>
              <a:t> </a:t>
            </a:r>
            <a:r>
              <a:rPr lang="en-US" dirty="0" err="1"/>
              <a:t>tên</a:t>
            </a:r>
            <a:r>
              <a:rPr lang="en-US" dirty="0"/>
              <a:t> </a:t>
            </a:r>
            <a:r>
              <a:rPr lang="en-US" dirty="0" err="1"/>
              <a:t>đăng</a:t>
            </a:r>
            <a:r>
              <a:rPr lang="en-US" dirty="0"/>
              <a:t> </a:t>
            </a:r>
            <a:r>
              <a:rPr lang="en-US" dirty="0" err="1"/>
              <a:t>nhập</a:t>
            </a:r>
            <a:r>
              <a:rPr lang="en-US" dirty="0"/>
              <a:t> </a:t>
            </a:r>
            <a:r>
              <a:rPr lang="en-US" dirty="0" err="1"/>
              <a:t>và</a:t>
            </a:r>
            <a:r>
              <a:rPr lang="en-US" dirty="0"/>
              <a:t> </a:t>
            </a:r>
            <a:r>
              <a:rPr lang="en-US" dirty="0" err="1"/>
              <a:t>mật</a:t>
            </a:r>
            <a:r>
              <a:rPr lang="en-US" dirty="0"/>
              <a:t> </a:t>
            </a:r>
            <a:r>
              <a:rPr lang="en-US" dirty="0" err="1"/>
              <a:t>khẩu</a:t>
            </a:r>
            <a:r>
              <a:rPr lang="en-US" dirty="0"/>
              <a:t>, </a:t>
            </a:r>
            <a:r>
              <a:rPr lang="en-US" dirty="0" err="1"/>
              <a:t>sau</a:t>
            </a:r>
            <a:r>
              <a:rPr lang="en-US" dirty="0"/>
              <a:t> </a:t>
            </a:r>
            <a:r>
              <a:rPr lang="en-US" dirty="0" err="1"/>
              <a:t>khi</a:t>
            </a:r>
            <a:r>
              <a:rPr lang="en-US" dirty="0"/>
              <a:t> </a:t>
            </a:r>
            <a:r>
              <a:rPr lang="en-US" dirty="0" err="1"/>
              <a:t>người</a:t>
            </a:r>
            <a:r>
              <a:rPr lang="en-US" dirty="0"/>
              <a:t> </a:t>
            </a:r>
            <a:r>
              <a:rPr lang="en-US" dirty="0" err="1"/>
              <a:t>dùng</a:t>
            </a:r>
            <a:r>
              <a:rPr lang="en-US" dirty="0"/>
              <a:t> </a:t>
            </a:r>
            <a:r>
              <a:rPr lang="en-US" dirty="0" err="1"/>
              <a:t>nhấn</a:t>
            </a:r>
            <a:r>
              <a:rPr lang="en-US" dirty="0"/>
              <a:t> </a:t>
            </a:r>
            <a:r>
              <a:rPr lang="en-US" dirty="0" err="1"/>
              <a:t>nút</a:t>
            </a:r>
            <a:r>
              <a:rPr lang="en-US" dirty="0"/>
              <a:t> submit </a:t>
            </a:r>
            <a:r>
              <a:rPr lang="en-US" dirty="0" err="1"/>
              <a:t>thì</a:t>
            </a:r>
            <a:r>
              <a:rPr lang="en-US" dirty="0"/>
              <a:t> </a:t>
            </a:r>
            <a:r>
              <a:rPr lang="en-US" dirty="0" err="1"/>
              <a:t>gọi</a:t>
            </a:r>
            <a:r>
              <a:rPr lang="en-US" dirty="0"/>
              <a:t> </a:t>
            </a:r>
            <a:r>
              <a:rPr lang="en-US" dirty="0" err="1"/>
              <a:t>đến</a:t>
            </a:r>
            <a:r>
              <a:rPr lang="en-US" dirty="0"/>
              <a:t> </a:t>
            </a:r>
            <a:r>
              <a:rPr lang="en-US" dirty="0" err="1"/>
              <a:t>trang</a:t>
            </a:r>
            <a:r>
              <a:rPr lang="en-US" dirty="0"/>
              <a:t> xulylogin.aspx </a:t>
            </a:r>
            <a:r>
              <a:rPr lang="en-US" dirty="0" err="1"/>
              <a:t>để</a:t>
            </a:r>
            <a:r>
              <a:rPr lang="en-US" dirty="0"/>
              <a:t> </a:t>
            </a:r>
            <a:r>
              <a:rPr lang="en-US" dirty="0" err="1"/>
              <a:t>hiện</a:t>
            </a:r>
            <a:r>
              <a:rPr lang="en-US" dirty="0"/>
              <a:t> </a:t>
            </a:r>
            <a:r>
              <a:rPr lang="en-US" dirty="0" err="1"/>
              <a:t>kết</a:t>
            </a:r>
            <a:r>
              <a:rPr lang="en-US" dirty="0"/>
              <a:t> </a:t>
            </a:r>
            <a:r>
              <a:rPr lang="en-US" dirty="0" err="1"/>
              <a:t>quả</a:t>
            </a:r>
            <a:r>
              <a:rPr lang="en-US" dirty="0"/>
              <a:t> </a:t>
            </a:r>
            <a:r>
              <a:rPr lang="en-US" dirty="0" err="1"/>
              <a:t>đăng</a:t>
            </a:r>
            <a:r>
              <a:rPr lang="en-US" dirty="0"/>
              <a:t> </a:t>
            </a:r>
            <a:r>
              <a:rPr lang="en-US" dirty="0" err="1"/>
              <a:t>nhập</a:t>
            </a:r>
            <a:r>
              <a:rPr lang="en-US" dirty="0"/>
              <a:t> </a:t>
            </a:r>
            <a:r>
              <a:rPr lang="en-US" dirty="0" err="1"/>
              <a:t>của</a:t>
            </a:r>
            <a:r>
              <a:rPr lang="en-US" dirty="0"/>
              <a:t> </a:t>
            </a:r>
            <a:r>
              <a:rPr lang="en-US" dirty="0" err="1"/>
              <a:t>người</a:t>
            </a:r>
            <a:r>
              <a:rPr lang="en-US" dirty="0"/>
              <a:t> </a:t>
            </a:r>
            <a:r>
              <a:rPr lang="en-US" dirty="0" err="1"/>
              <a:t>dùng</a:t>
            </a:r>
            <a:r>
              <a:rPr lang="en-US" dirty="0"/>
              <a:t>, </a:t>
            </a:r>
            <a:r>
              <a:rPr lang="en-US" dirty="0" err="1"/>
              <a:t>nếu</a:t>
            </a:r>
            <a:r>
              <a:rPr lang="en-US" dirty="0"/>
              <a:t>  </a:t>
            </a:r>
            <a:r>
              <a:rPr lang="en-US" dirty="0" err="1"/>
              <a:t>đăng</a:t>
            </a:r>
            <a:r>
              <a:rPr lang="en-US" dirty="0"/>
              <a:t> </a:t>
            </a:r>
            <a:r>
              <a:rPr lang="en-US" dirty="0" err="1"/>
              <a:t>nhập</a:t>
            </a:r>
            <a:r>
              <a:rPr lang="en-US" dirty="0"/>
              <a:t> </a:t>
            </a:r>
            <a:r>
              <a:rPr lang="en-US" dirty="0" err="1"/>
              <a:t>đúng</a:t>
            </a:r>
            <a:r>
              <a:rPr lang="en-US" dirty="0"/>
              <a:t> </a:t>
            </a:r>
            <a:r>
              <a:rPr lang="en-US" dirty="0" err="1"/>
              <a:t>thì</a:t>
            </a:r>
            <a:r>
              <a:rPr lang="en-US" dirty="0"/>
              <a:t> </a:t>
            </a:r>
            <a:r>
              <a:rPr lang="en-US" dirty="0" err="1"/>
              <a:t>trả</a:t>
            </a:r>
            <a:r>
              <a:rPr lang="en-US" dirty="0"/>
              <a:t> </a:t>
            </a:r>
            <a:r>
              <a:rPr lang="en-US" dirty="0" err="1"/>
              <a:t>về</a:t>
            </a:r>
            <a:r>
              <a:rPr lang="en-US" dirty="0"/>
              <a:t> </a:t>
            </a:r>
            <a:r>
              <a:rPr lang="en-US" dirty="0" err="1"/>
              <a:t>thông</a:t>
            </a:r>
            <a:r>
              <a:rPr lang="en-US" dirty="0"/>
              <a:t> </a:t>
            </a:r>
            <a:r>
              <a:rPr lang="en-US" dirty="0" err="1"/>
              <a:t>báo</a:t>
            </a:r>
            <a:r>
              <a:rPr lang="en-US" dirty="0"/>
              <a:t> </a:t>
            </a:r>
            <a:r>
              <a:rPr lang="en-US" dirty="0" err="1"/>
              <a:t>đăng</a:t>
            </a:r>
            <a:r>
              <a:rPr lang="en-US" dirty="0"/>
              <a:t> </a:t>
            </a:r>
            <a:r>
              <a:rPr lang="en-US" dirty="0" err="1"/>
              <a:t>nhập</a:t>
            </a:r>
            <a:r>
              <a:rPr lang="en-US" dirty="0"/>
              <a:t> </a:t>
            </a:r>
            <a:r>
              <a:rPr lang="en-US" dirty="0" err="1"/>
              <a:t>thành</a:t>
            </a:r>
            <a:r>
              <a:rPr lang="en-US" dirty="0"/>
              <a:t> </a:t>
            </a:r>
            <a:r>
              <a:rPr lang="en-US" dirty="0" err="1"/>
              <a:t>công</a:t>
            </a:r>
            <a:r>
              <a:rPr lang="en-US" dirty="0"/>
              <a:t> + </a:t>
            </a:r>
            <a:r>
              <a:rPr lang="en-US" dirty="0" err="1"/>
              <a:t>lời</a:t>
            </a:r>
            <a:r>
              <a:rPr lang="en-US" dirty="0"/>
              <a:t> </a:t>
            </a:r>
            <a:r>
              <a:rPr lang="en-US" dirty="0" err="1"/>
              <a:t>chào</a:t>
            </a:r>
            <a:r>
              <a:rPr lang="en-US" dirty="0"/>
              <a:t> </a:t>
            </a:r>
            <a:r>
              <a:rPr lang="en-US" dirty="0" err="1"/>
              <a:t>tên</a:t>
            </a:r>
            <a:r>
              <a:rPr lang="en-US" dirty="0"/>
              <a:t> </a:t>
            </a:r>
            <a:r>
              <a:rPr lang="en-US" dirty="0" err="1"/>
              <a:t>đăng</a:t>
            </a:r>
            <a:r>
              <a:rPr lang="en-US" dirty="0"/>
              <a:t> </a:t>
            </a:r>
            <a:r>
              <a:rPr lang="en-US" dirty="0" err="1"/>
              <a:t>nhập</a:t>
            </a:r>
            <a:r>
              <a:rPr lang="en-US" dirty="0"/>
              <a:t>, </a:t>
            </a:r>
            <a:r>
              <a:rPr lang="en-US" dirty="0" err="1"/>
              <a:t>nếu</a:t>
            </a:r>
            <a:r>
              <a:rPr lang="en-US" dirty="0"/>
              <a:t> </a:t>
            </a:r>
            <a:r>
              <a:rPr lang="en-US" dirty="0" err="1"/>
              <a:t>đăng</a:t>
            </a:r>
            <a:r>
              <a:rPr lang="en-US" dirty="0"/>
              <a:t> </a:t>
            </a:r>
            <a:r>
              <a:rPr lang="en-US" dirty="0" err="1"/>
              <a:t>nhập</a:t>
            </a:r>
            <a:r>
              <a:rPr lang="en-US" dirty="0"/>
              <a:t> </a:t>
            </a:r>
            <a:r>
              <a:rPr lang="en-US" dirty="0" err="1"/>
              <a:t>sai</a:t>
            </a:r>
            <a:r>
              <a:rPr lang="en-US" dirty="0"/>
              <a:t> </a:t>
            </a:r>
            <a:r>
              <a:rPr lang="en-US" dirty="0" err="1"/>
              <a:t>thì</a:t>
            </a:r>
            <a:r>
              <a:rPr lang="en-US" dirty="0"/>
              <a:t> </a:t>
            </a:r>
            <a:r>
              <a:rPr lang="en-US" dirty="0" err="1"/>
              <a:t>trả</a:t>
            </a:r>
            <a:r>
              <a:rPr lang="en-US" dirty="0"/>
              <a:t> </a:t>
            </a:r>
            <a:r>
              <a:rPr lang="en-US" dirty="0" err="1"/>
              <a:t>về</a:t>
            </a:r>
            <a:r>
              <a:rPr lang="en-US" dirty="0"/>
              <a:t> </a:t>
            </a:r>
            <a:r>
              <a:rPr lang="en-US" dirty="0" err="1"/>
              <a:t>thông</a:t>
            </a:r>
            <a:r>
              <a:rPr lang="en-US" dirty="0"/>
              <a:t> </a:t>
            </a:r>
            <a:r>
              <a:rPr lang="en-US" dirty="0" err="1"/>
              <a:t>báo</a:t>
            </a:r>
            <a:r>
              <a:rPr lang="en-US" dirty="0"/>
              <a:t> “Sai </a:t>
            </a:r>
            <a:r>
              <a:rPr lang="en-US" dirty="0" err="1"/>
              <a:t>tên</a:t>
            </a:r>
            <a:r>
              <a:rPr lang="en-US" dirty="0"/>
              <a:t> </a:t>
            </a:r>
            <a:r>
              <a:rPr lang="en-US" dirty="0" err="1"/>
              <a:t>đăng</a:t>
            </a:r>
            <a:r>
              <a:rPr lang="en-US" dirty="0"/>
              <a:t> </a:t>
            </a:r>
            <a:r>
              <a:rPr lang="en-US" dirty="0" err="1"/>
              <a:t>nhập</a:t>
            </a:r>
            <a:r>
              <a:rPr lang="en-US" dirty="0"/>
              <a:t> </a:t>
            </a:r>
            <a:r>
              <a:rPr lang="en-US" dirty="0" err="1"/>
              <a:t>hoặc</a:t>
            </a:r>
            <a:r>
              <a:rPr lang="en-US" dirty="0"/>
              <a:t> </a:t>
            </a:r>
            <a:r>
              <a:rPr lang="en-US" dirty="0" err="1"/>
              <a:t>mật</a:t>
            </a:r>
            <a:r>
              <a:rPr lang="en-US" dirty="0"/>
              <a:t> </a:t>
            </a:r>
            <a:r>
              <a:rPr lang="en-US" dirty="0" err="1"/>
              <a:t>khẩu</a:t>
            </a:r>
            <a:r>
              <a:rPr lang="en-US" dirty="0"/>
              <a:t>”</a:t>
            </a:r>
          </a:p>
          <a:p>
            <a:r>
              <a:rPr lang="en-US" dirty="0"/>
              <a:t>(</a:t>
            </a:r>
            <a:r>
              <a:rPr lang="en-US" dirty="0" err="1"/>
              <a:t>kiểm</a:t>
            </a:r>
            <a:r>
              <a:rPr lang="en-US" dirty="0"/>
              <a:t> </a:t>
            </a:r>
            <a:r>
              <a:rPr lang="en-US" dirty="0" err="1"/>
              <a:t>tra</a:t>
            </a:r>
            <a:r>
              <a:rPr lang="en-US" dirty="0"/>
              <a:t> </a:t>
            </a:r>
            <a:r>
              <a:rPr lang="en-US" dirty="0" err="1"/>
              <a:t>với</a:t>
            </a:r>
            <a:r>
              <a:rPr lang="en-US" dirty="0"/>
              <a:t> </a:t>
            </a:r>
            <a:r>
              <a:rPr lang="en-US" dirty="0" err="1"/>
              <a:t>tài</a:t>
            </a:r>
            <a:r>
              <a:rPr lang="en-US" dirty="0"/>
              <a:t> </a:t>
            </a:r>
            <a:r>
              <a:rPr lang="en-US" dirty="0" err="1"/>
              <a:t>khoản</a:t>
            </a:r>
            <a:r>
              <a:rPr lang="en-US" dirty="0"/>
              <a:t> </a:t>
            </a:r>
            <a:r>
              <a:rPr lang="en-US" dirty="0" err="1"/>
              <a:t>mặc</a:t>
            </a:r>
            <a:r>
              <a:rPr lang="en-US" dirty="0"/>
              <a:t> </a:t>
            </a:r>
            <a:r>
              <a:rPr lang="en-US" dirty="0" err="1"/>
              <a:t>định</a:t>
            </a:r>
            <a:r>
              <a:rPr lang="en-US" dirty="0"/>
              <a:t> </a:t>
            </a:r>
            <a:r>
              <a:rPr lang="en-US" dirty="0" err="1"/>
              <a:t>là</a:t>
            </a:r>
            <a:r>
              <a:rPr lang="en-US" dirty="0"/>
              <a:t>: </a:t>
            </a:r>
            <a:r>
              <a:rPr lang="en-US" dirty="0" err="1"/>
              <a:t>tên</a:t>
            </a:r>
            <a:r>
              <a:rPr lang="en-US" dirty="0"/>
              <a:t> </a:t>
            </a:r>
            <a:r>
              <a:rPr lang="en-US" dirty="0" err="1"/>
              <a:t>đănh</a:t>
            </a:r>
            <a:r>
              <a:rPr lang="en-US" dirty="0"/>
              <a:t> </a:t>
            </a:r>
            <a:r>
              <a:rPr lang="en-US" dirty="0" err="1"/>
              <a:t>nhập:admin</a:t>
            </a:r>
            <a:r>
              <a:rPr lang="en-US" dirty="0"/>
              <a:t>, </a:t>
            </a:r>
            <a:r>
              <a:rPr lang="en-US" dirty="0" err="1"/>
              <a:t>mật</a:t>
            </a:r>
            <a:r>
              <a:rPr lang="en-US" dirty="0"/>
              <a:t> khẩu:123456)</a:t>
            </a:r>
          </a:p>
        </p:txBody>
      </p:sp>
    </p:spTree>
    <p:extLst>
      <p:ext uri="{BB962C8B-B14F-4D97-AF65-F5344CB8AC3E}">
        <p14:creationId xmlns:p14="http://schemas.microsoft.com/office/powerpoint/2010/main" val="2736699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Ư</a:t>
            </a:r>
            <a:r>
              <a:rPr lang="en-US" dirty="0"/>
              <a:t>u </a:t>
            </a:r>
            <a:r>
              <a:rPr lang="en-US" dirty="0" err="1"/>
              <a:t>điểm</a:t>
            </a:r>
            <a:r>
              <a:rPr lang="en-US" dirty="0"/>
              <a:t> </a:t>
            </a:r>
            <a:r>
              <a:rPr lang="en-US" dirty="0" err="1"/>
              <a:t>của</a:t>
            </a:r>
            <a:r>
              <a:rPr lang="en-US" dirty="0"/>
              <a:t> </a:t>
            </a:r>
            <a:r>
              <a:rPr lang="en-US" dirty="0" err="1"/>
              <a:t>ASP.Net</a:t>
            </a:r>
            <a:endParaRPr lang="en-US" dirty="0"/>
          </a:p>
        </p:txBody>
      </p:sp>
      <p:sp>
        <p:nvSpPr>
          <p:cNvPr id="3" name="Content Placeholder 2"/>
          <p:cNvSpPr>
            <a:spLocks noGrp="1"/>
          </p:cNvSpPr>
          <p:nvPr>
            <p:ph idx="1"/>
          </p:nvPr>
        </p:nvSpPr>
        <p:spPr>
          <a:xfrm>
            <a:off x="914401" y="1515292"/>
            <a:ext cx="10367433" cy="4637314"/>
          </a:xfrm>
        </p:spPr>
        <p:txBody>
          <a:bodyPr/>
          <a:lstStyle/>
          <a:p>
            <a:r>
              <a:rPr lang="en-US" dirty="0" err="1"/>
              <a:t>Cải</a:t>
            </a:r>
            <a:r>
              <a:rPr lang="en-US" dirty="0"/>
              <a:t> </a:t>
            </a:r>
            <a:r>
              <a:rPr lang="en-US" dirty="0" err="1"/>
              <a:t>tiến</a:t>
            </a:r>
            <a:r>
              <a:rPr lang="en-US" dirty="0"/>
              <a:t> </a:t>
            </a:r>
            <a:r>
              <a:rPr lang="en-US" dirty="0" err="1"/>
              <a:t>chức</a:t>
            </a:r>
            <a:r>
              <a:rPr lang="en-US" dirty="0"/>
              <a:t> </a:t>
            </a:r>
            <a:r>
              <a:rPr lang="en-US" dirty="0" err="1"/>
              <a:t>năng</a:t>
            </a:r>
            <a:r>
              <a:rPr lang="en-US" dirty="0"/>
              <a:t> </a:t>
            </a:r>
            <a:r>
              <a:rPr lang="en-US" dirty="0" err="1"/>
              <a:t>gỡ</a:t>
            </a:r>
            <a:r>
              <a:rPr lang="en-US" dirty="0"/>
              <a:t> </a:t>
            </a:r>
            <a:r>
              <a:rPr lang="en-US" dirty="0" err="1"/>
              <a:t>rối</a:t>
            </a:r>
            <a:r>
              <a:rPr lang="en-US" dirty="0"/>
              <a:t> </a:t>
            </a:r>
            <a:r>
              <a:rPr lang="en-US" dirty="0" err="1"/>
              <a:t>và</a:t>
            </a:r>
            <a:r>
              <a:rPr lang="en-US" dirty="0"/>
              <a:t> </a:t>
            </a:r>
            <a:r>
              <a:rPr lang="en-US" dirty="0" err="1"/>
              <a:t>lần</a:t>
            </a:r>
            <a:r>
              <a:rPr lang="en-US" dirty="0"/>
              <a:t> </a:t>
            </a:r>
            <a:r>
              <a:rPr lang="en-US" dirty="0" err="1"/>
              <a:t>vết</a:t>
            </a:r>
            <a:r>
              <a:rPr lang="en-US" dirty="0"/>
              <a:t> </a:t>
            </a:r>
          </a:p>
          <a:p>
            <a:r>
              <a:rPr lang="vi-VN" dirty="0"/>
              <a:t>Cải tiến các tính năng caching như caching mức trang, caching mức đoạn, caching API. Dùng các tính năng caching trong ASP.Net sẽ tăng tốc độ và hiệu năng cho trang</a:t>
            </a:r>
            <a:endParaRPr lang="en-US" dirty="0"/>
          </a:p>
          <a:p>
            <a:r>
              <a:rPr lang="en-US" dirty="0" err="1"/>
              <a:t>Dễ</a:t>
            </a:r>
            <a:r>
              <a:rPr lang="en-US" dirty="0"/>
              <a:t> </a:t>
            </a:r>
            <a:r>
              <a:rPr lang="en-US" dirty="0" err="1"/>
              <a:t>triển</a:t>
            </a:r>
            <a:r>
              <a:rPr lang="en-US" dirty="0"/>
              <a:t> </a:t>
            </a:r>
            <a:r>
              <a:rPr lang="en-US" dirty="0" err="1"/>
              <a:t>khai</a:t>
            </a:r>
            <a:endParaRPr lang="en-US" dirty="0"/>
          </a:p>
          <a:p>
            <a:r>
              <a:rPr lang="vi-VN" dirty="0"/>
              <a:t>Tăng cường các tính năng bảo mật (security) </a:t>
            </a:r>
            <a:endParaRPr lang="en-US" dirty="0"/>
          </a:p>
        </p:txBody>
      </p:sp>
    </p:spTree>
    <p:extLst>
      <p:ext uri="{BB962C8B-B14F-4D97-AF65-F5344CB8AC3E}">
        <p14:creationId xmlns:p14="http://schemas.microsoft.com/office/powerpoint/2010/main" val="2213581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Quá</a:t>
            </a:r>
            <a:r>
              <a:rPr lang="en-US" dirty="0"/>
              <a:t> </a:t>
            </a:r>
            <a:r>
              <a:rPr lang="en-US" dirty="0" err="1"/>
              <a:t>trình</a:t>
            </a:r>
            <a:r>
              <a:rPr lang="en-US" dirty="0"/>
              <a:t> </a:t>
            </a:r>
            <a:r>
              <a:rPr lang="en-US" dirty="0" err="1"/>
              <a:t>xử</a:t>
            </a:r>
            <a:r>
              <a:rPr lang="en-US" dirty="0"/>
              <a:t> </a:t>
            </a:r>
            <a:r>
              <a:rPr lang="en-US" dirty="0" err="1"/>
              <a:t>lý</a:t>
            </a:r>
            <a:r>
              <a:rPr lang="en-US" dirty="0"/>
              <a:t> </a:t>
            </a:r>
            <a:r>
              <a:rPr lang="en-US" dirty="0" err="1"/>
              <a:t>tập</a:t>
            </a:r>
            <a:r>
              <a:rPr lang="en-US" dirty="0"/>
              <a:t> tin .ASPX </a:t>
            </a:r>
          </a:p>
        </p:txBody>
      </p:sp>
      <p:sp>
        <p:nvSpPr>
          <p:cNvPr id="3" name="Content Placeholder 2"/>
          <p:cNvSpPr>
            <a:spLocks noGrp="1"/>
          </p:cNvSpPr>
          <p:nvPr>
            <p:ph idx="1"/>
          </p:nvPr>
        </p:nvSpPr>
        <p:spPr>
          <a:xfrm>
            <a:off x="831852" y="1370014"/>
            <a:ext cx="10367433" cy="3902075"/>
          </a:xfrm>
        </p:spPr>
        <p:txBody>
          <a:bodyPr/>
          <a:lstStyle/>
          <a:p>
            <a:r>
              <a:rPr lang="vi-VN" dirty="0"/>
              <a:t>Khi Web Server nhận được yêu cầu từ phía client, nó sẽ tìm kiếm tập tin được yêu cầu thông qua chuỗi URL được gởi về, sau đó, tiến hành xử lý theo sơ đồ sau: </a:t>
            </a:r>
            <a:endParaRPr lang="en-US" dirty="0"/>
          </a:p>
        </p:txBody>
      </p:sp>
      <p:pic>
        <p:nvPicPr>
          <p:cNvPr id="4" name="Picture 3"/>
          <p:cNvPicPr>
            <a:picLocks noChangeAspect="1"/>
          </p:cNvPicPr>
          <p:nvPr/>
        </p:nvPicPr>
        <p:blipFill>
          <a:blip r:embed="rId2"/>
          <a:stretch>
            <a:fillRect/>
          </a:stretch>
        </p:blipFill>
        <p:spPr>
          <a:xfrm>
            <a:off x="3681684" y="2245723"/>
            <a:ext cx="6024019" cy="4396186"/>
          </a:xfrm>
          <a:prstGeom prst="rect">
            <a:avLst/>
          </a:prstGeom>
        </p:spPr>
      </p:pic>
    </p:spTree>
    <p:extLst>
      <p:ext uri="{BB962C8B-B14F-4D97-AF65-F5344CB8AC3E}">
        <p14:creationId xmlns:p14="http://schemas.microsoft.com/office/powerpoint/2010/main" val="38652642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Hai </a:t>
            </a:r>
            <a:r>
              <a:rPr lang="en-US" dirty="0" err="1"/>
              <a:t>mô</a:t>
            </a:r>
            <a:r>
              <a:rPr lang="en-US" dirty="0"/>
              <a:t> </a:t>
            </a:r>
            <a:r>
              <a:rPr lang="en-US" dirty="0" err="1"/>
              <a:t>hình</a:t>
            </a:r>
            <a:r>
              <a:rPr lang="en-US" dirty="0"/>
              <a:t> </a:t>
            </a:r>
            <a:r>
              <a:rPr lang="en-US" dirty="0" err="1"/>
              <a:t>lập</a:t>
            </a:r>
            <a:r>
              <a:rPr lang="en-US" dirty="0"/>
              <a:t> </a:t>
            </a:r>
            <a:r>
              <a:rPr lang="en-US" dirty="0" err="1"/>
              <a:t>trình</a:t>
            </a:r>
            <a:r>
              <a:rPr lang="en-US" dirty="0"/>
              <a:t> </a:t>
            </a:r>
            <a:r>
              <a:rPr lang="en-US" dirty="0" err="1"/>
              <a:t>ASP.Net</a:t>
            </a:r>
            <a:endParaRPr lang="en-US" dirty="0"/>
          </a:p>
        </p:txBody>
      </p:sp>
      <p:sp>
        <p:nvSpPr>
          <p:cNvPr id="3" name="Content Placeholder 2"/>
          <p:cNvSpPr>
            <a:spLocks noGrp="1"/>
          </p:cNvSpPr>
          <p:nvPr>
            <p:ph idx="1"/>
          </p:nvPr>
        </p:nvSpPr>
        <p:spPr>
          <a:xfrm>
            <a:off x="914401" y="1370014"/>
            <a:ext cx="10367433" cy="5135289"/>
          </a:xfrm>
        </p:spPr>
        <p:txBody>
          <a:bodyPr/>
          <a:lstStyle/>
          <a:p>
            <a:r>
              <a:rPr lang="vi-VN" dirty="0"/>
              <a:t>Web Forms </a:t>
            </a:r>
            <a:endParaRPr lang="en-US" dirty="0"/>
          </a:p>
          <a:p>
            <a:pPr lvl="1"/>
            <a:r>
              <a:rPr lang="vi-VN" dirty="0"/>
              <a:t>Cho phép bạn tạo các trang Web động. </a:t>
            </a:r>
            <a:endParaRPr lang="en-US" dirty="0"/>
          </a:p>
          <a:p>
            <a:pPr lvl="1"/>
            <a:r>
              <a:rPr lang="vi-VN" dirty="0"/>
              <a:t>Cũng có thể dùng các control để tạo các UI components </a:t>
            </a:r>
            <a:endParaRPr lang="en-US" dirty="0"/>
          </a:p>
          <a:p>
            <a:r>
              <a:rPr lang="vi-VN" dirty="0"/>
              <a:t>Web Services </a:t>
            </a:r>
            <a:endParaRPr lang="en-US" dirty="0"/>
          </a:p>
          <a:p>
            <a:pPr lvl="1"/>
            <a:r>
              <a:rPr lang="vi-VN" dirty="0"/>
              <a:t>Mô hình lập trình này cho phép bạn thi hành một số các chức năng trên server. </a:t>
            </a:r>
            <a:endParaRPr lang="en-US" dirty="0"/>
          </a:p>
          <a:p>
            <a:pPr lvl="1"/>
            <a:r>
              <a:rPr lang="vi-VN" dirty="0"/>
              <a:t>Web Services đóng vai trò quan trọng trong tích hợp các ứng dụng trên các nền khác nhau vì nó không giới hạn công nghệ. </a:t>
            </a:r>
            <a:endParaRPr lang="en-US" dirty="0"/>
          </a:p>
          <a:p>
            <a:pPr lvl="1"/>
            <a:r>
              <a:rPr lang="vi-VN" dirty="0"/>
              <a:t>Web Services giúp bạn thay đổi dữ liệu trên client-server hoặc kiến trúc server-server. </a:t>
            </a:r>
            <a:endParaRPr lang="en-US" dirty="0"/>
          </a:p>
          <a:p>
            <a:pPr lvl="1"/>
            <a:r>
              <a:rPr lang="vi-VN" dirty="0"/>
              <a:t>Web Services dùng các chuẩn như HTTP và XML để trao đổi dữ liệu </a:t>
            </a:r>
          </a:p>
          <a:p>
            <a:pPr marL="0" indent="0">
              <a:buNone/>
            </a:pPr>
            <a:endParaRPr lang="en-US" dirty="0"/>
          </a:p>
        </p:txBody>
      </p:sp>
    </p:spTree>
    <p:extLst>
      <p:ext uri="{BB962C8B-B14F-4D97-AF65-F5344CB8AC3E}">
        <p14:creationId xmlns:p14="http://schemas.microsoft.com/office/powerpoint/2010/main" val="3724553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a:t>
            </a:r>
            <a:r>
              <a:rPr lang="en-US" dirty="0" err="1"/>
              <a:t>Webform</a:t>
            </a:r>
            <a:r>
              <a:rPr lang="en-US" dirty="0"/>
              <a:t> </a:t>
            </a:r>
            <a:r>
              <a:rPr lang="en-US" dirty="0" err="1"/>
              <a:t>trong</a:t>
            </a:r>
            <a:r>
              <a:rPr lang="en-US" dirty="0"/>
              <a:t> ASP.NET</a:t>
            </a:r>
          </a:p>
        </p:txBody>
      </p:sp>
      <p:sp>
        <p:nvSpPr>
          <p:cNvPr id="3" name="Content Placeholder 2"/>
          <p:cNvSpPr>
            <a:spLocks noGrp="1"/>
          </p:cNvSpPr>
          <p:nvPr>
            <p:ph idx="1"/>
          </p:nvPr>
        </p:nvSpPr>
        <p:spPr>
          <a:xfrm>
            <a:off x="561703" y="1370014"/>
            <a:ext cx="10720131" cy="4887095"/>
          </a:xfrm>
        </p:spPr>
        <p:txBody>
          <a:bodyPr/>
          <a:lstStyle/>
          <a:p>
            <a:r>
              <a:rPr lang="vi-VN" dirty="0"/>
              <a:t>ASP.Net cho phép tạo các trang web động nhanh hơn. </a:t>
            </a:r>
            <a:endParaRPr lang="en-US" dirty="0"/>
          </a:p>
          <a:p>
            <a:r>
              <a:rPr lang="vi-VN" dirty="0"/>
              <a:t>Các đặc điểm Web Form: </a:t>
            </a:r>
            <a:endParaRPr lang="en-US" dirty="0"/>
          </a:p>
          <a:p>
            <a:pPr lvl="1"/>
            <a:r>
              <a:rPr lang="vi-VN" dirty="0"/>
              <a:t>Dùng .Net Framework chạy trên Web Server để tạo các trang web động. </a:t>
            </a:r>
            <a:endParaRPr lang="en-US" dirty="0"/>
          </a:p>
          <a:p>
            <a:pPr lvl="1"/>
            <a:r>
              <a:rPr lang="vi-VN" dirty="0"/>
              <a:t>Dùng các đăc điểm của CLR như sự an toàn và có sự kế thừa. </a:t>
            </a:r>
            <a:endParaRPr lang="en-US" dirty="0"/>
          </a:p>
          <a:p>
            <a:pPr lvl="1"/>
            <a:r>
              <a:rPr lang="vi-VN" dirty="0"/>
              <a:t>Thiết kế và lập trình sử dụng Tool Rapid Application Development(RAD) của VS.Net. </a:t>
            </a:r>
            <a:endParaRPr lang="en-US" dirty="0"/>
          </a:p>
          <a:p>
            <a:pPr lvl="1"/>
            <a:r>
              <a:rPr lang="vi-VN" dirty="0"/>
              <a:t>Không phụ thuộc vào client </a:t>
            </a:r>
            <a:endParaRPr lang="en-US" dirty="0"/>
          </a:p>
          <a:p>
            <a:pPr lvl="1"/>
            <a:r>
              <a:rPr lang="vi-VN" dirty="0"/>
              <a:t>Tương thích với bất kỳ trình duyệt web và thiết bị mobile </a:t>
            </a:r>
            <a:endParaRPr lang="en-US" dirty="0"/>
          </a:p>
        </p:txBody>
      </p:sp>
    </p:spTree>
    <p:extLst>
      <p:ext uri="{BB962C8B-B14F-4D97-AF65-F5344CB8AC3E}">
        <p14:creationId xmlns:p14="http://schemas.microsoft.com/office/powerpoint/2010/main" val="10663361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thành</a:t>
            </a:r>
            <a:r>
              <a:rPr lang="en-US" dirty="0"/>
              <a:t> </a:t>
            </a:r>
            <a:r>
              <a:rPr lang="en-US" dirty="0" err="1"/>
              <a:t>phần</a:t>
            </a:r>
            <a:r>
              <a:rPr lang="en-US" dirty="0"/>
              <a:t> Web Form</a:t>
            </a:r>
          </a:p>
        </p:txBody>
      </p:sp>
      <p:sp>
        <p:nvSpPr>
          <p:cNvPr id="3" name="Content Placeholder 2"/>
          <p:cNvSpPr>
            <a:spLocks noGrp="1"/>
          </p:cNvSpPr>
          <p:nvPr>
            <p:ph idx="1"/>
          </p:nvPr>
        </p:nvSpPr>
        <p:spPr>
          <a:xfrm>
            <a:off x="914401" y="1370014"/>
            <a:ext cx="10367433" cy="4939346"/>
          </a:xfrm>
        </p:spPr>
        <p:txBody>
          <a:bodyPr/>
          <a:lstStyle/>
          <a:p>
            <a:r>
              <a:rPr lang="vi-VN" dirty="0"/>
              <a:t>Giao diện người sử dụng </a:t>
            </a:r>
            <a:endParaRPr lang="en-US" dirty="0"/>
          </a:p>
          <a:p>
            <a:pPr lvl="1"/>
            <a:r>
              <a:rPr lang="vi-VN" dirty="0"/>
              <a:t>Diễn tả nội dung tới người sử dụng. Nó bao gồm một file gồm code HTML hoặc code XML và các controls Server. </a:t>
            </a:r>
            <a:endParaRPr lang="en-US" dirty="0"/>
          </a:p>
          <a:p>
            <a:pPr lvl="1"/>
            <a:r>
              <a:rPr lang="vi-VN" dirty="0"/>
              <a:t>Được lưu trữ trong file với đuôi mở rộng là .aspx </a:t>
            </a:r>
            <a:endParaRPr lang="en-US" dirty="0"/>
          </a:p>
          <a:p>
            <a:r>
              <a:rPr lang="vi-VN" dirty="0"/>
              <a:t>Logic lập trình(code) </a:t>
            </a:r>
            <a:endParaRPr lang="en-US" dirty="0"/>
          </a:p>
          <a:p>
            <a:pPr lvl="1"/>
            <a:r>
              <a:rPr lang="vi-VN" dirty="0"/>
              <a:t>Làm việc tương tác với người sử dụng với trang web form. </a:t>
            </a:r>
            <a:endParaRPr lang="en-US" dirty="0"/>
          </a:p>
          <a:p>
            <a:pPr lvl="1"/>
            <a:r>
              <a:rPr lang="vi-VN" dirty="0"/>
              <a:t>Bất kỳ ngôn ngữ lập trình .Net (Vb.Net,C#...) dùng để viết code logic cho trang Web. </a:t>
            </a:r>
            <a:endParaRPr lang="en-US" dirty="0"/>
          </a:p>
          <a:p>
            <a:pPr lvl="1"/>
            <a:r>
              <a:rPr lang="vi-VN" dirty="0"/>
              <a:t>Hai mô hình viết code: code-inline và code-behind </a:t>
            </a:r>
            <a:endParaRPr lang="en-US" dirty="0"/>
          </a:p>
          <a:p>
            <a:pPr lvl="2"/>
            <a:r>
              <a:rPr lang="vi-VN" dirty="0"/>
              <a:t>Code-inline: code được nhúng trực tiếp vào trang ASP.Net </a:t>
            </a:r>
            <a:endParaRPr lang="en-US" dirty="0"/>
          </a:p>
          <a:p>
            <a:pPr lvl="2"/>
            <a:r>
              <a:rPr lang="vi-VN" dirty="0"/>
              <a:t>Code-behind: code nằm ở một file riêng, và trang ASP.Net tham chiếu tới</a:t>
            </a:r>
            <a:endParaRPr lang="en-US" dirty="0"/>
          </a:p>
        </p:txBody>
      </p:sp>
    </p:spTree>
    <p:extLst>
      <p:ext uri="{BB962C8B-B14F-4D97-AF65-F5344CB8AC3E}">
        <p14:creationId xmlns:p14="http://schemas.microsoft.com/office/powerpoint/2010/main" val="40962393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69" y="610532"/>
            <a:ext cx="10993967" cy="498475"/>
          </a:xfrm>
        </p:spPr>
        <p:txBody>
          <a:bodyPr/>
          <a:lstStyle/>
          <a:p>
            <a:r>
              <a:rPr lang="en-US" dirty="0" err="1"/>
              <a:t>Ví</a:t>
            </a:r>
            <a:r>
              <a:rPr lang="en-US" dirty="0"/>
              <a:t> </a:t>
            </a:r>
            <a:r>
              <a:rPr lang="en-US" dirty="0" err="1"/>
              <a:t>dụ</a:t>
            </a:r>
            <a:r>
              <a:rPr lang="en-US" dirty="0"/>
              <a:t> </a:t>
            </a:r>
            <a:r>
              <a:rPr lang="vi-VN" dirty="0"/>
              <a:t>Code-inline</a:t>
            </a:r>
            <a:endParaRPr lang="en-US" dirty="0"/>
          </a:p>
        </p:txBody>
      </p:sp>
      <p:sp>
        <p:nvSpPr>
          <p:cNvPr id="3" name="Content Placeholder 2"/>
          <p:cNvSpPr>
            <a:spLocks noGrp="1"/>
          </p:cNvSpPr>
          <p:nvPr>
            <p:ph idx="1"/>
          </p:nvPr>
        </p:nvSpPr>
        <p:spPr>
          <a:xfrm>
            <a:off x="1031967" y="1109007"/>
            <a:ext cx="10367433" cy="1569129"/>
          </a:xfrm>
        </p:spPr>
        <p:txBody>
          <a:bodyPr/>
          <a:lstStyle/>
          <a:p>
            <a:r>
              <a:rPr lang="vi-VN" sz="2000" dirty="0"/>
              <a:t>Trong mô hình này, phần mã ASP.NET và mã HTML được viết trong cùng một trang, mã ASP.NET được viết ở phần &lt;script runat="server"&gt;….&lt;/script&gt; nằm trong trang ASP.NET nhưng không trộn lẫn với mã HTML dành cho phần nội dung (content section)</a:t>
            </a:r>
            <a:endParaRPr lang="en-US" sz="2000" dirty="0"/>
          </a:p>
        </p:txBody>
      </p:sp>
      <p:pic>
        <p:nvPicPr>
          <p:cNvPr id="4" name="Content Placeholder 3"/>
          <p:cNvPicPr>
            <a:picLocks noChangeAspect="1"/>
          </p:cNvPicPr>
          <p:nvPr/>
        </p:nvPicPr>
        <p:blipFill>
          <a:blip r:embed="rId2"/>
          <a:stretch>
            <a:fillRect/>
          </a:stretch>
        </p:blipFill>
        <p:spPr bwMode="auto">
          <a:xfrm>
            <a:off x="2233750" y="2168434"/>
            <a:ext cx="6792684" cy="4650900"/>
          </a:xfrm>
          <a:prstGeom prst="rect">
            <a:avLst/>
          </a:prstGeom>
          <a:noFill/>
          <a:ln w="9525">
            <a:noFill/>
            <a:miter lim="800000"/>
            <a:headEnd/>
            <a:tailEnd/>
          </a:ln>
        </p:spPr>
      </p:pic>
    </p:spTree>
    <p:extLst>
      <p:ext uri="{BB962C8B-B14F-4D97-AF65-F5344CB8AC3E}">
        <p14:creationId xmlns:p14="http://schemas.microsoft.com/office/powerpoint/2010/main" val="1095535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vi-VN" dirty="0"/>
              <a:t>Code-behind</a:t>
            </a:r>
            <a:r>
              <a:rPr lang="en-US" dirty="0"/>
              <a:t> </a:t>
            </a:r>
          </a:p>
        </p:txBody>
      </p:sp>
      <p:sp>
        <p:nvSpPr>
          <p:cNvPr id="5" name="Content Placeholder 4"/>
          <p:cNvSpPr>
            <a:spLocks noGrp="1"/>
          </p:cNvSpPr>
          <p:nvPr>
            <p:ph idx="1"/>
          </p:nvPr>
        </p:nvSpPr>
        <p:spPr>
          <a:xfrm>
            <a:off x="966652" y="1370014"/>
            <a:ext cx="10367433" cy="3902075"/>
          </a:xfrm>
        </p:spPr>
        <p:txBody>
          <a:bodyPr/>
          <a:lstStyle/>
          <a:p>
            <a:r>
              <a:rPr lang="vi-VN" sz="2000" dirty="0"/>
              <a:t>Trong mô hình này, phần mã ASP.NET được được sắp xếp trong một tập tin khác riêng biệt với phần mã HTML</a:t>
            </a:r>
            <a:endParaRPr lang="en-US" sz="2000" dirty="0"/>
          </a:p>
        </p:txBody>
      </p:sp>
      <p:pic>
        <p:nvPicPr>
          <p:cNvPr id="6" name="Picture 5"/>
          <p:cNvPicPr>
            <a:picLocks noChangeAspect="1"/>
          </p:cNvPicPr>
          <p:nvPr/>
        </p:nvPicPr>
        <p:blipFill>
          <a:blip r:embed="rId2"/>
          <a:stretch>
            <a:fillRect/>
          </a:stretch>
        </p:blipFill>
        <p:spPr>
          <a:xfrm>
            <a:off x="1819801" y="2865663"/>
            <a:ext cx="8661134" cy="1902279"/>
          </a:xfrm>
          <a:prstGeom prst="rect">
            <a:avLst/>
          </a:prstGeom>
        </p:spPr>
      </p:pic>
    </p:spTree>
    <p:extLst>
      <p:ext uri="{BB962C8B-B14F-4D97-AF65-F5344CB8AC3E}">
        <p14:creationId xmlns:p14="http://schemas.microsoft.com/office/powerpoint/2010/main" val="3606595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Tạo</a:t>
            </a:r>
            <a:r>
              <a:rPr lang="en-US" dirty="0"/>
              <a:t> </a:t>
            </a:r>
            <a:r>
              <a:rPr lang="en-US" dirty="0" err="1"/>
              <a:t>mới</a:t>
            </a:r>
            <a:r>
              <a:rPr lang="en-US" dirty="0"/>
              <a:t> </a:t>
            </a:r>
            <a:r>
              <a:rPr lang="en-US" dirty="0" err="1"/>
              <a:t>một</a:t>
            </a:r>
            <a:r>
              <a:rPr lang="en-US" dirty="0"/>
              <a:t> </a:t>
            </a:r>
            <a:r>
              <a:rPr lang="en-US" dirty="0" err="1"/>
              <a:t>ứng</a:t>
            </a:r>
            <a:r>
              <a:rPr lang="en-US" dirty="0"/>
              <a:t> </a:t>
            </a:r>
            <a:r>
              <a:rPr lang="en-US" dirty="0" err="1"/>
              <a:t>dụng</a:t>
            </a:r>
            <a:r>
              <a:rPr lang="en-US" dirty="0"/>
              <a:t> Web</a:t>
            </a:r>
          </a:p>
        </p:txBody>
      </p:sp>
      <p:sp>
        <p:nvSpPr>
          <p:cNvPr id="3" name="Content Placeholder 2"/>
          <p:cNvSpPr>
            <a:spLocks noGrp="1"/>
          </p:cNvSpPr>
          <p:nvPr>
            <p:ph idx="1"/>
          </p:nvPr>
        </p:nvSpPr>
        <p:spPr/>
        <p:txBody>
          <a:bodyPr/>
          <a:lstStyle/>
          <a:p>
            <a:r>
              <a:rPr lang="vi-VN" dirty="0"/>
              <a:t>B1: Start VS.Net vào File\New\Web Site … để mở hộp thoại New Project</a:t>
            </a:r>
            <a:endParaRPr lang="en-US" dirty="0"/>
          </a:p>
          <a:p>
            <a:r>
              <a:rPr lang="vi-VN" dirty="0"/>
              <a:t>B2: Chọn Template là ASP.NET Web Site </a:t>
            </a:r>
            <a:endParaRPr lang="en-US" dirty="0"/>
          </a:p>
          <a:p>
            <a:r>
              <a:rPr lang="vi-VN" dirty="0"/>
              <a:t>B3: Chọn nơi đặt Website ở Location </a:t>
            </a:r>
            <a:endParaRPr lang="en-US" dirty="0"/>
          </a:p>
          <a:p>
            <a:r>
              <a:rPr lang="vi-VN" dirty="0"/>
              <a:t>B4: Chọn ngôn ngữ cho trang ASP.Net ở Language </a:t>
            </a:r>
            <a:endParaRPr lang="en-US" dirty="0"/>
          </a:p>
          <a:p>
            <a:r>
              <a:rPr lang="vi-VN" dirty="0"/>
              <a:t>B5: Kích OK để hoàn thành việc </a:t>
            </a:r>
            <a:endParaRPr lang="en-US" dirty="0"/>
          </a:p>
        </p:txBody>
      </p:sp>
    </p:spTree>
    <p:extLst>
      <p:ext uri="{BB962C8B-B14F-4D97-AF65-F5344CB8AC3E}">
        <p14:creationId xmlns:p14="http://schemas.microsoft.com/office/powerpoint/2010/main" val="1079535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idx="1"/>
          </p:nvPr>
        </p:nvSpPr>
        <p:spPr/>
        <p:txBody>
          <a:bodyPr/>
          <a:lstStyle/>
          <a:p>
            <a:r>
              <a:rPr lang="en-US" dirty="0"/>
              <a:t>2.1. </a:t>
            </a:r>
            <a:r>
              <a:rPr lang="en-US" dirty="0" err="1"/>
              <a:t>Một</a:t>
            </a:r>
            <a:r>
              <a:rPr lang="en-US" dirty="0"/>
              <a:t> </a:t>
            </a:r>
            <a:r>
              <a:rPr lang="en-US" dirty="0" err="1"/>
              <a:t>số</a:t>
            </a:r>
            <a:r>
              <a:rPr lang="en-US" dirty="0"/>
              <a:t> </a:t>
            </a:r>
            <a:r>
              <a:rPr lang="en-US" dirty="0" err="1"/>
              <a:t>công</a:t>
            </a:r>
            <a:r>
              <a:rPr lang="en-US" dirty="0"/>
              <a:t> </a:t>
            </a:r>
            <a:r>
              <a:rPr lang="en-US" dirty="0" err="1"/>
              <a:t>nghệ</a:t>
            </a:r>
            <a:r>
              <a:rPr lang="en-US" dirty="0"/>
              <a:t> </a:t>
            </a:r>
            <a:r>
              <a:rPr lang="en-US" dirty="0" err="1"/>
              <a:t>phát</a:t>
            </a:r>
            <a:r>
              <a:rPr lang="en-US" dirty="0"/>
              <a:t> </a:t>
            </a:r>
            <a:r>
              <a:rPr lang="en-US" dirty="0" err="1"/>
              <a:t>triển</a:t>
            </a:r>
            <a:r>
              <a:rPr lang="en-US" dirty="0"/>
              <a:t> </a:t>
            </a:r>
            <a:r>
              <a:rPr lang="en-US" dirty="0" err="1"/>
              <a:t>ứng</a:t>
            </a:r>
            <a:r>
              <a:rPr lang="en-US" dirty="0"/>
              <a:t> </a:t>
            </a:r>
            <a:r>
              <a:rPr lang="en-US" dirty="0" err="1"/>
              <a:t>dụng</a:t>
            </a:r>
            <a:r>
              <a:rPr lang="en-US" dirty="0"/>
              <a:t> Web </a:t>
            </a:r>
            <a:r>
              <a:rPr lang="en-US" dirty="0" err="1"/>
              <a:t>phía</a:t>
            </a:r>
            <a:r>
              <a:rPr lang="en-US" dirty="0"/>
              <a:t> server</a:t>
            </a:r>
          </a:p>
          <a:p>
            <a:r>
              <a:rPr lang="en-US" dirty="0"/>
              <a:t>2.2. </a:t>
            </a:r>
            <a:r>
              <a:rPr lang="en-US" dirty="0" err="1"/>
              <a:t>Công</a:t>
            </a:r>
            <a:r>
              <a:rPr lang="en-US" dirty="0"/>
              <a:t> </a:t>
            </a:r>
            <a:r>
              <a:rPr lang="en-US" dirty="0" err="1"/>
              <a:t>nghệ</a:t>
            </a:r>
            <a:r>
              <a:rPr lang="en-US" dirty="0"/>
              <a:t> </a:t>
            </a:r>
            <a:r>
              <a:rPr lang="en-US" dirty="0" err="1"/>
              <a:t>lập</a:t>
            </a:r>
            <a:r>
              <a:rPr lang="en-US" dirty="0"/>
              <a:t> </a:t>
            </a:r>
            <a:r>
              <a:rPr lang="en-US" dirty="0" err="1"/>
              <a:t>trình</a:t>
            </a:r>
            <a:r>
              <a:rPr lang="en-US" dirty="0"/>
              <a:t> Web ASP.NET</a:t>
            </a:r>
          </a:p>
          <a:p>
            <a:r>
              <a:rPr lang="en-US" dirty="0"/>
              <a:t>2.3. </a:t>
            </a:r>
            <a:r>
              <a:rPr lang="en-US" dirty="0" err="1"/>
              <a:t>Webform</a:t>
            </a:r>
            <a:r>
              <a:rPr lang="en-US" dirty="0"/>
              <a:t> </a:t>
            </a:r>
            <a:r>
              <a:rPr lang="en-US" dirty="0" err="1"/>
              <a:t>trong</a:t>
            </a:r>
            <a:r>
              <a:rPr lang="en-US" dirty="0"/>
              <a:t> ASP.NET</a:t>
            </a:r>
          </a:p>
          <a:p>
            <a:r>
              <a:rPr lang="en-US" dirty="0"/>
              <a:t>2.4. </a:t>
            </a:r>
            <a:r>
              <a:rPr lang="en-US" dirty="0" err="1"/>
              <a:t>Tìm</a:t>
            </a:r>
            <a:r>
              <a:rPr lang="en-US" dirty="0"/>
              <a:t> </a:t>
            </a:r>
            <a:r>
              <a:rPr lang="en-US" dirty="0" err="1"/>
              <a:t>hiểu</a:t>
            </a:r>
            <a:r>
              <a:rPr lang="en-US" dirty="0"/>
              <a:t> </a:t>
            </a:r>
            <a:r>
              <a:rPr lang="en-US" dirty="0" err="1"/>
              <a:t>các</a:t>
            </a:r>
            <a:r>
              <a:rPr lang="en-US" dirty="0"/>
              <a:t> Server Controls</a:t>
            </a:r>
          </a:p>
          <a:p>
            <a:r>
              <a:rPr lang="en-US" dirty="0"/>
              <a:t>2.5. </a:t>
            </a:r>
            <a:r>
              <a:rPr lang="en-US" dirty="0" err="1"/>
              <a:t>Các</a:t>
            </a:r>
            <a:r>
              <a:rPr lang="en-US" dirty="0"/>
              <a:t> </a:t>
            </a:r>
            <a:r>
              <a:rPr lang="en-US" dirty="0" err="1"/>
              <a:t>điều</a:t>
            </a:r>
            <a:r>
              <a:rPr lang="en-US" dirty="0"/>
              <a:t> </a:t>
            </a:r>
            <a:r>
              <a:rPr lang="en-US" dirty="0" err="1"/>
              <a:t>khiển</a:t>
            </a:r>
            <a:r>
              <a:rPr lang="en-US" dirty="0"/>
              <a:t> </a:t>
            </a:r>
            <a:r>
              <a:rPr lang="en-US" dirty="0" err="1"/>
              <a:t>kiểm</a:t>
            </a:r>
            <a:r>
              <a:rPr lang="en-US" dirty="0"/>
              <a:t> </a:t>
            </a:r>
            <a:r>
              <a:rPr lang="en-US" dirty="0" err="1"/>
              <a:t>tra</a:t>
            </a:r>
            <a:r>
              <a:rPr lang="en-US" dirty="0"/>
              <a:t> </a:t>
            </a:r>
            <a:r>
              <a:rPr lang="en-US" dirty="0" err="1"/>
              <a:t>dữ</a:t>
            </a:r>
            <a:r>
              <a:rPr lang="en-US" dirty="0"/>
              <a:t> </a:t>
            </a:r>
            <a:r>
              <a:rPr lang="en-US" dirty="0" err="1"/>
              <a:t>liệu</a:t>
            </a:r>
            <a:endParaRPr lang="en-US" dirty="0"/>
          </a:p>
          <a:p>
            <a:r>
              <a:rPr lang="en-US" dirty="0"/>
              <a:t>2.6. Master page </a:t>
            </a:r>
            <a:r>
              <a:rPr lang="en-US" dirty="0" err="1"/>
              <a:t>và</a:t>
            </a:r>
            <a:r>
              <a:rPr lang="en-US" dirty="0"/>
              <a:t> Web User Control.</a:t>
            </a:r>
          </a:p>
          <a:p>
            <a:r>
              <a:rPr lang="en-US"/>
              <a:t>2.7. </a:t>
            </a:r>
            <a:r>
              <a:rPr lang="vi-VN" dirty="0"/>
              <a:t>Đối tượng Request</a:t>
            </a:r>
            <a:r>
              <a:rPr lang="en-US" dirty="0"/>
              <a:t>, </a:t>
            </a:r>
            <a:r>
              <a:rPr lang="vi-VN" dirty="0"/>
              <a:t>Response</a:t>
            </a:r>
            <a:r>
              <a:rPr lang="en-US" dirty="0"/>
              <a:t>, Server</a:t>
            </a:r>
          </a:p>
        </p:txBody>
      </p:sp>
    </p:spTree>
    <p:extLst>
      <p:ext uri="{BB962C8B-B14F-4D97-AF65-F5344CB8AC3E}">
        <p14:creationId xmlns:p14="http://schemas.microsoft.com/office/powerpoint/2010/main" val="3640047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Tạo</a:t>
            </a:r>
            <a:r>
              <a:rPr lang="en-US" dirty="0"/>
              <a:t> </a:t>
            </a:r>
            <a:r>
              <a:rPr lang="en-US" dirty="0" err="1"/>
              <a:t>mới</a:t>
            </a:r>
            <a:r>
              <a:rPr lang="en-US" dirty="0"/>
              <a:t> </a:t>
            </a:r>
            <a:r>
              <a:rPr lang="en-US" dirty="0" err="1"/>
              <a:t>một</a:t>
            </a:r>
            <a:r>
              <a:rPr lang="en-US" dirty="0"/>
              <a:t> </a:t>
            </a:r>
            <a:r>
              <a:rPr lang="en-US" dirty="0" err="1"/>
              <a:t>ứng</a:t>
            </a:r>
            <a:r>
              <a:rPr lang="en-US" dirty="0"/>
              <a:t> </a:t>
            </a:r>
            <a:r>
              <a:rPr lang="en-US" dirty="0" err="1"/>
              <a:t>dụng</a:t>
            </a:r>
            <a:r>
              <a:rPr lang="en-US" dirty="0"/>
              <a:t> Web</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528355" y="1370014"/>
            <a:ext cx="8502968" cy="5025844"/>
          </a:xfrm>
          <a:prstGeom prst="rect">
            <a:avLst/>
          </a:prstGeom>
        </p:spPr>
      </p:pic>
    </p:spTree>
    <p:extLst>
      <p:ext uri="{BB962C8B-B14F-4D97-AF65-F5344CB8AC3E}">
        <p14:creationId xmlns:p14="http://schemas.microsoft.com/office/powerpoint/2010/main" val="23034061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ASP.Net</a:t>
            </a:r>
            <a:r>
              <a:rPr lang="en-US" dirty="0"/>
              <a:t> </a:t>
            </a:r>
            <a:r>
              <a:rPr lang="en-US" dirty="0" err="1"/>
              <a:t>tự</a:t>
            </a:r>
            <a:r>
              <a:rPr lang="en-US" dirty="0"/>
              <a:t> </a:t>
            </a:r>
            <a:r>
              <a:rPr lang="en-US" dirty="0" err="1"/>
              <a:t>tạo</a:t>
            </a:r>
            <a:r>
              <a:rPr lang="en-US" dirty="0"/>
              <a:t> </a:t>
            </a:r>
            <a:r>
              <a:rPr lang="en-US" dirty="0" err="1"/>
              <a:t>ra</a:t>
            </a:r>
            <a:r>
              <a:rPr lang="en-US" dirty="0"/>
              <a:t> </a:t>
            </a:r>
            <a:r>
              <a:rPr lang="en-US" dirty="0" err="1"/>
              <a:t>các</a:t>
            </a:r>
            <a:r>
              <a:rPr lang="en-US" dirty="0"/>
              <a:t> file</a:t>
            </a:r>
          </a:p>
        </p:txBody>
      </p:sp>
      <p:pic>
        <p:nvPicPr>
          <p:cNvPr id="4" name="Content Placeholder 3"/>
          <p:cNvPicPr>
            <a:picLocks noGrp="1" noChangeAspect="1"/>
          </p:cNvPicPr>
          <p:nvPr>
            <p:ph idx="1"/>
          </p:nvPr>
        </p:nvPicPr>
        <p:blipFill>
          <a:blip r:embed="rId2"/>
          <a:stretch>
            <a:fillRect/>
          </a:stretch>
        </p:blipFill>
        <p:spPr>
          <a:xfrm>
            <a:off x="2495494" y="1776413"/>
            <a:ext cx="7205775" cy="3902075"/>
          </a:xfrm>
          <a:prstGeom prst="rect">
            <a:avLst/>
          </a:prstGeom>
        </p:spPr>
      </p:pic>
    </p:spTree>
    <p:extLst>
      <p:ext uri="{BB962C8B-B14F-4D97-AF65-F5344CB8AC3E}">
        <p14:creationId xmlns:p14="http://schemas.microsoft.com/office/powerpoint/2010/main" val="42096646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Thiết</a:t>
            </a:r>
            <a:r>
              <a:rPr lang="en-US" dirty="0"/>
              <a:t> </a:t>
            </a:r>
            <a:r>
              <a:rPr lang="en-US" dirty="0" err="1"/>
              <a:t>kế</a:t>
            </a:r>
            <a:r>
              <a:rPr lang="en-US" dirty="0"/>
              <a:t> </a:t>
            </a:r>
            <a:r>
              <a:rPr lang="en-US" dirty="0" err="1"/>
              <a:t>giao</a:t>
            </a:r>
            <a:r>
              <a:rPr lang="en-US" dirty="0"/>
              <a:t> </a:t>
            </a:r>
            <a:r>
              <a:rPr lang="en-US" dirty="0" err="1"/>
              <a:t>diện</a:t>
            </a:r>
            <a:r>
              <a:rPr lang="en-US" dirty="0"/>
              <a:t> </a:t>
            </a:r>
            <a:r>
              <a:rPr lang="en-US" dirty="0" err="1"/>
              <a:t>thực</a:t>
            </a:r>
            <a:r>
              <a:rPr lang="en-US" dirty="0"/>
              <a:t> </a:t>
            </a:r>
            <a:r>
              <a:rPr lang="en-US" dirty="0" err="1"/>
              <a:t>thi</a:t>
            </a:r>
            <a:r>
              <a:rPr lang="en-US" dirty="0"/>
              <a:t> </a:t>
            </a:r>
            <a:r>
              <a:rPr lang="en-US" dirty="0" err="1"/>
              <a:t>và</a:t>
            </a:r>
            <a:r>
              <a:rPr lang="en-US" dirty="0"/>
              <a:t> </a:t>
            </a:r>
            <a:r>
              <a:rPr lang="en-US" dirty="0" err="1"/>
              <a:t>ứng</a:t>
            </a:r>
            <a:r>
              <a:rPr lang="en-US" dirty="0"/>
              <a:t> </a:t>
            </a:r>
            <a:r>
              <a:rPr lang="en-US" dirty="0" err="1"/>
              <a:t>dụng</a:t>
            </a:r>
            <a:endParaRPr lang="en-US" dirty="0"/>
          </a:p>
        </p:txBody>
      </p:sp>
      <p:sp>
        <p:nvSpPr>
          <p:cNvPr id="3" name="Content Placeholder 2"/>
          <p:cNvSpPr>
            <a:spLocks noGrp="1"/>
          </p:cNvSpPr>
          <p:nvPr>
            <p:ph idx="1"/>
          </p:nvPr>
        </p:nvSpPr>
        <p:spPr/>
        <p:txBody>
          <a:bodyPr/>
          <a:lstStyle/>
          <a:p>
            <a:r>
              <a:rPr lang="en-US" dirty="0" err="1"/>
              <a:t>Trang</a:t>
            </a:r>
            <a:r>
              <a:rPr lang="en-US" dirty="0"/>
              <a:t> .</a:t>
            </a:r>
            <a:r>
              <a:rPr lang="en-US" dirty="0" err="1"/>
              <a:t>aspx</a:t>
            </a:r>
            <a:r>
              <a:rPr lang="en-US" dirty="0"/>
              <a:t> </a:t>
            </a:r>
            <a:r>
              <a:rPr lang="en-US" dirty="0" err="1"/>
              <a:t>cho</a:t>
            </a:r>
            <a:r>
              <a:rPr lang="en-US" dirty="0"/>
              <a:t> </a:t>
            </a:r>
            <a:r>
              <a:rPr lang="en-US" dirty="0" err="1"/>
              <a:t>phép</a:t>
            </a:r>
            <a:r>
              <a:rPr lang="en-US" dirty="0"/>
              <a:t> </a:t>
            </a:r>
            <a:r>
              <a:rPr lang="en-US" dirty="0" err="1"/>
              <a:t>bạn</a:t>
            </a:r>
            <a:r>
              <a:rPr lang="en-US" dirty="0"/>
              <a:t> </a:t>
            </a:r>
            <a:r>
              <a:rPr lang="en-US" dirty="0" err="1"/>
              <a:t>đặt</a:t>
            </a:r>
            <a:r>
              <a:rPr lang="en-US" dirty="0"/>
              <a:t> </a:t>
            </a:r>
            <a:r>
              <a:rPr lang="en-US" dirty="0" err="1"/>
              <a:t>các</a:t>
            </a:r>
            <a:r>
              <a:rPr lang="en-US" dirty="0"/>
              <a:t> control ở Toolbox </a:t>
            </a:r>
            <a:r>
              <a:rPr lang="en-US" dirty="0" err="1"/>
              <a:t>trực</a:t>
            </a:r>
            <a:r>
              <a:rPr lang="en-US" dirty="0"/>
              <a:t> </a:t>
            </a:r>
            <a:r>
              <a:rPr lang="en-US" dirty="0" err="1"/>
              <a:t>tiếp</a:t>
            </a:r>
            <a:r>
              <a:rPr lang="en-US" dirty="0"/>
              <a:t> </a:t>
            </a:r>
            <a:r>
              <a:rPr lang="en-US" dirty="0" err="1"/>
              <a:t>lên</a:t>
            </a:r>
            <a:r>
              <a:rPr lang="en-US" dirty="0"/>
              <a:t> form </a:t>
            </a:r>
            <a:r>
              <a:rPr lang="en-US" dirty="0" err="1"/>
              <a:t>bằng</a:t>
            </a:r>
            <a:r>
              <a:rPr lang="en-US" dirty="0"/>
              <a:t> </a:t>
            </a:r>
            <a:r>
              <a:rPr lang="en-US" dirty="0" err="1"/>
              <a:t>cách</a:t>
            </a:r>
            <a:r>
              <a:rPr lang="en-US" dirty="0"/>
              <a:t> </a:t>
            </a:r>
            <a:r>
              <a:rPr lang="en-US" dirty="0" err="1"/>
              <a:t>kéo</a:t>
            </a:r>
            <a:r>
              <a:rPr lang="en-US" dirty="0"/>
              <a:t> </a:t>
            </a:r>
            <a:r>
              <a:rPr lang="en-US" dirty="0" err="1"/>
              <a:t>thả</a:t>
            </a:r>
            <a:endParaRPr lang="en-US" dirty="0"/>
          </a:p>
          <a:p>
            <a:r>
              <a:rPr lang="en-US" dirty="0" err="1"/>
              <a:t>Ví</a:t>
            </a:r>
            <a:r>
              <a:rPr lang="en-US" dirty="0"/>
              <a:t> </a:t>
            </a:r>
            <a:r>
              <a:rPr lang="en-US" dirty="0" err="1"/>
              <a:t>dụ</a:t>
            </a:r>
            <a:endParaRPr lang="en-US" dirty="0"/>
          </a:p>
          <a:p>
            <a:r>
              <a:rPr lang="vi-VN" dirty="0"/>
              <a:t>Trên hộp công cụ (Toolbox), nếu chưa có hộp công cụ chọn View/ToolBox , mở thẻ Standard (chứa các Web Server Control) click vào lần lượt hai  điều khiển (Control) nhãn (Label) và dán vào trang  Default.aspx. Nhập nội dung thuộc tính Text cho hai điều khiển dạng nhãn </a:t>
            </a:r>
            <a:endParaRPr lang="en-US" dirty="0"/>
          </a:p>
        </p:txBody>
      </p:sp>
    </p:spTree>
    <p:extLst>
      <p:ext uri="{BB962C8B-B14F-4D97-AF65-F5344CB8AC3E}">
        <p14:creationId xmlns:p14="http://schemas.microsoft.com/office/powerpoint/2010/main" val="38343851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89837" y="600891"/>
            <a:ext cx="11332050" cy="6057084"/>
          </a:xfrm>
          <a:prstGeom prst="rect">
            <a:avLst/>
          </a:prstGeom>
        </p:spPr>
      </p:pic>
    </p:spTree>
    <p:extLst>
      <p:ext uri="{BB962C8B-B14F-4D97-AF65-F5344CB8AC3E}">
        <p14:creationId xmlns:p14="http://schemas.microsoft.com/office/powerpoint/2010/main" val="31112997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Thiết</a:t>
            </a:r>
            <a:r>
              <a:rPr lang="en-US" dirty="0"/>
              <a:t> </a:t>
            </a:r>
            <a:r>
              <a:rPr lang="en-US" dirty="0" err="1"/>
              <a:t>kế</a:t>
            </a:r>
            <a:r>
              <a:rPr lang="en-US" dirty="0"/>
              <a:t> </a:t>
            </a:r>
            <a:r>
              <a:rPr lang="en-US" dirty="0" err="1"/>
              <a:t>giao</a:t>
            </a:r>
            <a:r>
              <a:rPr lang="en-US" dirty="0"/>
              <a:t> </a:t>
            </a:r>
            <a:r>
              <a:rPr lang="en-US" dirty="0" err="1"/>
              <a:t>diện</a:t>
            </a:r>
            <a:r>
              <a:rPr lang="en-US" dirty="0"/>
              <a:t> </a:t>
            </a:r>
            <a:r>
              <a:rPr lang="en-US" dirty="0" err="1"/>
              <a:t>thực</a:t>
            </a:r>
            <a:r>
              <a:rPr lang="en-US" dirty="0"/>
              <a:t> </a:t>
            </a:r>
            <a:r>
              <a:rPr lang="en-US" dirty="0" err="1"/>
              <a:t>thi</a:t>
            </a:r>
            <a:r>
              <a:rPr lang="en-US" dirty="0"/>
              <a:t> </a:t>
            </a:r>
            <a:r>
              <a:rPr lang="en-US" dirty="0" err="1"/>
              <a:t>và</a:t>
            </a:r>
            <a:r>
              <a:rPr lang="en-US" dirty="0"/>
              <a:t> </a:t>
            </a:r>
            <a:r>
              <a:rPr lang="en-US" dirty="0" err="1"/>
              <a:t>ứng</a:t>
            </a:r>
            <a:r>
              <a:rPr lang="en-US" dirty="0"/>
              <a:t> </a:t>
            </a:r>
            <a:r>
              <a:rPr lang="en-US" dirty="0" err="1"/>
              <a:t>dụng</a:t>
            </a:r>
            <a:endParaRPr lang="en-US" dirty="0"/>
          </a:p>
        </p:txBody>
      </p:sp>
      <p:sp>
        <p:nvSpPr>
          <p:cNvPr id="3" name="Content Placeholder 2"/>
          <p:cNvSpPr>
            <a:spLocks noGrp="1"/>
          </p:cNvSpPr>
          <p:nvPr>
            <p:ph idx="1"/>
          </p:nvPr>
        </p:nvSpPr>
        <p:spPr/>
        <p:txBody>
          <a:bodyPr/>
          <a:lstStyle/>
          <a:p>
            <a:r>
              <a:rPr lang="vi-VN" dirty="0"/>
              <a:t> Để viết lệnh cho trang Default.aspx các bạn vào menu View | Code hay nhấn phím F7 , màn hình viết lệnh xuất hiện như hình</a:t>
            </a:r>
            <a:r>
              <a:rPr lang="en-US" dirty="0"/>
              <a:t> </a:t>
            </a:r>
            <a:r>
              <a:rPr lang="en-US" dirty="0" err="1"/>
              <a:t>dưới</a:t>
            </a:r>
            <a:r>
              <a:rPr lang="vi-VN" dirty="0"/>
              <a:t> và viết lệnh cho sự kiện Page_Load</a:t>
            </a:r>
            <a:r>
              <a:rPr lang="en-US" dirty="0"/>
              <a:t>, t</a:t>
            </a:r>
            <a:r>
              <a:rPr lang="vi-VN" dirty="0"/>
              <a:t>hực hiện việc gán nội dung cho thuộc tính Text của điều khiển nhãn lbl</a:t>
            </a:r>
            <a:r>
              <a:rPr lang="en-US" dirty="0"/>
              <a:t>time</a:t>
            </a:r>
            <a:r>
              <a:rPr lang="vi-VN" dirty="0"/>
              <a:t> như trong hình</a:t>
            </a:r>
            <a:endParaRPr lang="en-US" dirty="0"/>
          </a:p>
        </p:txBody>
      </p:sp>
      <p:pic>
        <p:nvPicPr>
          <p:cNvPr id="4" name="Picture 3"/>
          <p:cNvPicPr>
            <a:picLocks noChangeAspect="1"/>
          </p:cNvPicPr>
          <p:nvPr/>
        </p:nvPicPr>
        <p:blipFill>
          <a:blip r:embed="rId2"/>
          <a:stretch>
            <a:fillRect/>
          </a:stretch>
        </p:blipFill>
        <p:spPr>
          <a:xfrm>
            <a:off x="914401" y="3819389"/>
            <a:ext cx="9967464" cy="1745388"/>
          </a:xfrm>
          <a:prstGeom prst="rect">
            <a:avLst/>
          </a:prstGeom>
        </p:spPr>
      </p:pic>
    </p:spTree>
    <p:extLst>
      <p:ext uri="{BB962C8B-B14F-4D97-AF65-F5344CB8AC3E}">
        <p14:creationId xmlns:p14="http://schemas.microsoft.com/office/powerpoint/2010/main" val="6137801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Thiết</a:t>
            </a:r>
            <a:r>
              <a:rPr lang="en-US" dirty="0"/>
              <a:t> </a:t>
            </a:r>
            <a:r>
              <a:rPr lang="en-US" dirty="0" err="1"/>
              <a:t>kế</a:t>
            </a:r>
            <a:r>
              <a:rPr lang="en-US" dirty="0"/>
              <a:t> </a:t>
            </a:r>
            <a:r>
              <a:rPr lang="en-US" dirty="0" err="1"/>
              <a:t>giao</a:t>
            </a:r>
            <a:r>
              <a:rPr lang="en-US" dirty="0"/>
              <a:t> </a:t>
            </a:r>
            <a:r>
              <a:rPr lang="en-US" dirty="0" err="1"/>
              <a:t>diện</a:t>
            </a:r>
            <a:r>
              <a:rPr lang="en-US" dirty="0"/>
              <a:t> </a:t>
            </a:r>
            <a:r>
              <a:rPr lang="en-US" dirty="0" err="1"/>
              <a:t>thực</a:t>
            </a:r>
            <a:r>
              <a:rPr lang="en-US" dirty="0"/>
              <a:t> </a:t>
            </a:r>
            <a:r>
              <a:rPr lang="en-US" dirty="0" err="1"/>
              <a:t>thi</a:t>
            </a:r>
            <a:r>
              <a:rPr lang="en-US" dirty="0"/>
              <a:t> </a:t>
            </a:r>
            <a:r>
              <a:rPr lang="en-US" dirty="0" err="1"/>
              <a:t>và</a:t>
            </a:r>
            <a:r>
              <a:rPr lang="en-US" dirty="0"/>
              <a:t> </a:t>
            </a:r>
            <a:r>
              <a:rPr lang="en-US" dirty="0" err="1"/>
              <a:t>ứng</a:t>
            </a:r>
            <a:r>
              <a:rPr lang="en-US" dirty="0"/>
              <a:t> </a:t>
            </a:r>
            <a:r>
              <a:rPr lang="en-US" dirty="0" err="1"/>
              <a:t>dụng</a:t>
            </a:r>
            <a:endParaRPr lang="en-US" dirty="0"/>
          </a:p>
        </p:txBody>
      </p:sp>
      <p:sp>
        <p:nvSpPr>
          <p:cNvPr id="3" name="Content Placeholder 2"/>
          <p:cNvSpPr>
            <a:spLocks noGrp="1"/>
          </p:cNvSpPr>
          <p:nvPr>
            <p:ph idx="1"/>
          </p:nvPr>
        </p:nvSpPr>
        <p:spPr/>
        <p:txBody>
          <a:bodyPr/>
          <a:lstStyle/>
          <a:p>
            <a:r>
              <a:rPr lang="vi-VN" dirty="0"/>
              <a:t>Nhấn F5 hoặc Ctrl + F5 để thi hành ứng dụng. Ứng dụng sẽ được biên dịch (compiler) để kiểm tra lỗi và hiện nội dung ra trình duyệt mặc định trên máy </a:t>
            </a:r>
            <a:endParaRPr lang="en-US" dirty="0"/>
          </a:p>
        </p:txBody>
      </p:sp>
    </p:spTree>
    <p:extLst>
      <p:ext uri="{BB962C8B-B14F-4D97-AF65-F5344CB8AC3E}">
        <p14:creationId xmlns:p14="http://schemas.microsoft.com/office/powerpoint/2010/main" val="15693612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một</a:t>
            </a:r>
            <a:r>
              <a:rPr lang="en-US" dirty="0"/>
              <a:t> </a:t>
            </a:r>
            <a:r>
              <a:rPr lang="en-US" dirty="0" err="1"/>
              <a:t>trang</a:t>
            </a:r>
            <a:r>
              <a:rPr lang="en-US" dirty="0"/>
              <a:t> ASP.NET</a:t>
            </a:r>
          </a:p>
        </p:txBody>
      </p:sp>
      <p:sp>
        <p:nvSpPr>
          <p:cNvPr id="3" name="Content Placeholder 2"/>
          <p:cNvSpPr>
            <a:spLocks noGrp="1"/>
          </p:cNvSpPr>
          <p:nvPr>
            <p:ph idx="1"/>
          </p:nvPr>
        </p:nvSpPr>
        <p:spPr/>
        <p:txBody>
          <a:bodyPr/>
          <a:lstStyle/>
          <a:p>
            <a:r>
              <a:rPr lang="en-US" dirty="0" err="1"/>
              <a:t>Một</a:t>
            </a:r>
            <a:r>
              <a:rPr lang="en-US" dirty="0"/>
              <a:t> </a:t>
            </a:r>
            <a:r>
              <a:rPr lang="en-US" dirty="0" err="1"/>
              <a:t>trang</a:t>
            </a:r>
            <a:r>
              <a:rPr lang="en-US" dirty="0"/>
              <a:t> ASP.NET </a:t>
            </a:r>
            <a:r>
              <a:rPr lang="en-US" dirty="0" err="1"/>
              <a:t>thông</a:t>
            </a:r>
            <a:r>
              <a:rPr lang="en-US" dirty="0"/>
              <a:t> </a:t>
            </a:r>
            <a:r>
              <a:rPr lang="en-US" dirty="0" err="1"/>
              <a:t>thường</a:t>
            </a:r>
            <a:r>
              <a:rPr lang="en-US" dirty="0"/>
              <a:t> </a:t>
            </a:r>
            <a:r>
              <a:rPr lang="en-US" dirty="0" err="1"/>
              <a:t>gồm</a:t>
            </a:r>
            <a:r>
              <a:rPr lang="en-US" dirty="0"/>
              <a:t> 3 </a:t>
            </a:r>
            <a:r>
              <a:rPr lang="en-US" dirty="0" err="1"/>
              <a:t>phần</a:t>
            </a:r>
            <a:endParaRPr lang="en-US" dirty="0"/>
          </a:p>
          <a:p>
            <a:r>
              <a:rPr lang="vi-VN" dirty="0"/>
              <a:t>Phần 1: Được gọi là Page Directives, phần này cung cấp cho ASP.NET những thông tin đặc biệt để trình biên dịch biết cách thực thi trang ASP.NET,  cũng như những thông tin dùng trong tiến trình biên dịch (during the compiling process), gồm các thông tin sau:</a:t>
            </a:r>
            <a:endParaRPr lang="en-US" dirty="0"/>
          </a:p>
          <a:p>
            <a:endParaRPr lang="en-US" dirty="0"/>
          </a:p>
        </p:txBody>
      </p:sp>
      <p:pic>
        <p:nvPicPr>
          <p:cNvPr id="4" name="Picture 3"/>
          <p:cNvPicPr>
            <a:picLocks noChangeAspect="1"/>
          </p:cNvPicPr>
          <p:nvPr/>
        </p:nvPicPr>
        <p:blipFill>
          <a:blip r:embed="rId2"/>
          <a:stretch>
            <a:fillRect/>
          </a:stretch>
        </p:blipFill>
        <p:spPr>
          <a:xfrm>
            <a:off x="914401" y="4232367"/>
            <a:ext cx="10189027" cy="522513"/>
          </a:xfrm>
          <a:prstGeom prst="rect">
            <a:avLst/>
          </a:prstGeom>
        </p:spPr>
      </p:pic>
    </p:spTree>
    <p:extLst>
      <p:ext uri="{BB962C8B-B14F-4D97-AF65-F5344CB8AC3E}">
        <p14:creationId xmlns:p14="http://schemas.microsoft.com/office/powerpoint/2010/main" val="10451594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một</a:t>
            </a:r>
            <a:r>
              <a:rPr lang="en-US" dirty="0"/>
              <a:t> </a:t>
            </a:r>
            <a:r>
              <a:rPr lang="en-US" dirty="0" err="1"/>
              <a:t>trang</a:t>
            </a:r>
            <a:r>
              <a:rPr lang="en-US" dirty="0"/>
              <a:t> ASP.NET</a:t>
            </a:r>
          </a:p>
        </p:txBody>
      </p:sp>
      <p:sp>
        <p:nvSpPr>
          <p:cNvPr id="3" name="Content Placeholder 2"/>
          <p:cNvSpPr>
            <a:spLocks noGrp="1"/>
          </p:cNvSpPr>
          <p:nvPr>
            <p:ph idx="1"/>
          </p:nvPr>
        </p:nvSpPr>
        <p:spPr>
          <a:xfrm>
            <a:off x="831852" y="1370014"/>
            <a:ext cx="10367433" cy="3902075"/>
          </a:xfrm>
        </p:spPr>
        <p:txBody>
          <a:bodyPr/>
          <a:lstStyle/>
          <a:p>
            <a:r>
              <a:rPr lang="vi-VN" dirty="0"/>
              <a:t>&lt;%@ Page %&gt; : Khai báo các biên dịch trang. </a:t>
            </a:r>
            <a:endParaRPr lang="en-US" dirty="0"/>
          </a:p>
          <a:p>
            <a:r>
              <a:rPr lang="vi-VN" dirty="0"/>
              <a:t>Language : khai báo ngôn ngữ được sử dụng để viết mã cho trang (C#, VB.Net…) </a:t>
            </a:r>
            <a:endParaRPr lang="en-US" dirty="0"/>
          </a:p>
          <a:p>
            <a:r>
              <a:rPr lang="vi-VN" dirty="0"/>
              <a:t>AutoEventWireup: nếu giá trị là true thì các sự kiện của trang được tự động gọi đúng tên như Page_Load mà không cần khởi tạo sự kiện chỉ đến phương thức Page_Load. </a:t>
            </a:r>
            <a:endParaRPr lang="en-US" dirty="0"/>
          </a:p>
          <a:p>
            <a:r>
              <a:rPr lang="vi-VN" dirty="0"/>
              <a:t>CodeFile : Chỉ rõ tên tập tin code behind có phần mở rộng .aspx.cs (chứa các đoạn mã thực thi các biến cố) được liên kết với trang ASP.NET có phần mở rộng .aspx. </a:t>
            </a:r>
            <a:endParaRPr lang="en-US" dirty="0"/>
          </a:p>
          <a:p>
            <a:r>
              <a:rPr lang="vi-VN" dirty="0"/>
              <a:t>Inherits : Cho biết là trang giao diện thừa kế từ lớp nào là tên của lớp (class) của tập tin code behind, theo thí dụ là trang </a:t>
            </a:r>
            <a:r>
              <a:rPr lang="en-US" dirty="0"/>
              <a:t>Default</a:t>
            </a:r>
            <a:r>
              <a:rPr lang="vi-VN" dirty="0"/>
              <a:t>.aspx.cs. </a:t>
            </a:r>
            <a:endParaRPr lang="en-US" dirty="0"/>
          </a:p>
        </p:txBody>
      </p:sp>
    </p:spTree>
    <p:extLst>
      <p:ext uri="{BB962C8B-B14F-4D97-AF65-F5344CB8AC3E}">
        <p14:creationId xmlns:p14="http://schemas.microsoft.com/office/powerpoint/2010/main" val="15154373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một</a:t>
            </a:r>
            <a:r>
              <a:rPr lang="en-US" dirty="0"/>
              <a:t> </a:t>
            </a:r>
            <a:r>
              <a:rPr lang="en-US" dirty="0" err="1"/>
              <a:t>trang</a:t>
            </a:r>
            <a:r>
              <a:rPr lang="en-US" dirty="0"/>
              <a:t> ASP.NET</a:t>
            </a:r>
          </a:p>
        </p:txBody>
      </p:sp>
      <p:sp>
        <p:nvSpPr>
          <p:cNvPr id="3" name="Content Placeholder 2"/>
          <p:cNvSpPr>
            <a:spLocks noGrp="1"/>
          </p:cNvSpPr>
          <p:nvPr>
            <p:ph idx="1"/>
          </p:nvPr>
        </p:nvSpPr>
        <p:spPr/>
        <p:txBody>
          <a:bodyPr/>
          <a:lstStyle/>
          <a:p>
            <a:r>
              <a:rPr lang="vi-VN" dirty="0"/>
              <a:t>Phần 2: &lt;script runat="server"&gt; ... &lt;/script&gt;, phần này còn gọi là Code Declaration Block, giống như mã ở phía client (Client Side) nhưng có kèm theo thuộc tính runat="server" cho biết đoạn mã này được thực thi ở phía server (Server Side). Ta có thể đặt để phần này ở bất cứ nơi nào trong trang web , nhưng để phân biệt mã của ASP.NET với mã của HTML ta nên sắp xếp ở phần đầu tiên của trang</a:t>
            </a:r>
            <a:endParaRPr lang="en-US" dirty="0"/>
          </a:p>
        </p:txBody>
      </p:sp>
    </p:spTree>
    <p:extLst>
      <p:ext uri="{BB962C8B-B14F-4D97-AF65-F5344CB8AC3E}">
        <p14:creationId xmlns:p14="http://schemas.microsoft.com/office/powerpoint/2010/main" val="14224385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một</a:t>
            </a:r>
            <a:r>
              <a:rPr lang="en-US" dirty="0"/>
              <a:t> </a:t>
            </a:r>
            <a:r>
              <a:rPr lang="en-US" dirty="0" err="1"/>
              <a:t>trang</a:t>
            </a:r>
            <a:r>
              <a:rPr lang="en-US" dirty="0"/>
              <a:t> ASP.NET</a:t>
            </a:r>
          </a:p>
        </p:txBody>
      </p:sp>
      <p:sp>
        <p:nvSpPr>
          <p:cNvPr id="3" name="Content Placeholder 2"/>
          <p:cNvSpPr>
            <a:spLocks noGrp="1"/>
          </p:cNvSpPr>
          <p:nvPr>
            <p:ph idx="1"/>
          </p:nvPr>
        </p:nvSpPr>
        <p:spPr/>
        <p:txBody>
          <a:bodyPr/>
          <a:lstStyle/>
          <a:p>
            <a:r>
              <a:rPr lang="vi-VN" dirty="0"/>
              <a:t>Phần 3: &lt;html&gt;... &lt;html&gt;, đây là nơi ta bắt đầu phần mã của HTML. Phần này chính là hình thức trình bày nội dung của trang được soạn bởi mã ASP.NET trước khi gởi về và hiển thị trong trình duyệt (browser) của Client. Các controls hoặc text được add trong thẻ  &lt;body&gt;, được nằm trong khối &lt;% %&gt; </a:t>
            </a:r>
            <a:endParaRPr lang="en-US" dirty="0"/>
          </a:p>
        </p:txBody>
      </p:sp>
    </p:spTree>
    <p:extLst>
      <p:ext uri="{BB962C8B-B14F-4D97-AF65-F5344CB8AC3E}">
        <p14:creationId xmlns:p14="http://schemas.microsoft.com/office/powerpoint/2010/main" val="959452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a:t>
            </a:r>
            <a:r>
              <a:rPr lang="en-US" dirty="0" err="1"/>
              <a:t>Một</a:t>
            </a:r>
            <a:r>
              <a:rPr lang="en-US" dirty="0"/>
              <a:t> </a:t>
            </a:r>
            <a:r>
              <a:rPr lang="en-US" dirty="0" err="1"/>
              <a:t>số</a:t>
            </a:r>
            <a:r>
              <a:rPr lang="en-US" dirty="0"/>
              <a:t> </a:t>
            </a:r>
            <a:r>
              <a:rPr lang="en-US" dirty="0" err="1"/>
              <a:t>công</a:t>
            </a:r>
            <a:r>
              <a:rPr lang="en-US" dirty="0"/>
              <a:t> </a:t>
            </a:r>
            <a:r>
              <a:rPr lang="en-US" dirty="0" err="1"/>
              <a:t>nghệ</a:t>
            </a:r>
            <a:r>
              <a:rPr lang="en-US" dirty="0"/>
              <a:t> </a:t>
            </a:r>
            <a:r>
              <a:rPr lang="en-US" dirty="0" err="1"/>
              <a:t>phát</a:t>
            </a:r>
            <a:r>
              <a:rPr lang="en-US" dirty="0"/>
              <a:t> </a:t>
            </a:r>
            <a:r>
              <a:rPr lang="en-US" dirty="0" err="1"/>
              <a:t>triển</a:t>
            </a:r>
            <a:r>
              <a:rPr lang="en-US" dirty="0"/>
              <a:t> </a:t>
            </a:r>
            <a:r>
              <a:rPr lang="en-US" dirty="0" err="1"/>
              <a:t>ứng</a:t>
            </a:r>
            <a:r>
              <a:rPr lang="en-US" dirty="0"/>
              <a:t> </a:t>
            </a:r>
            <a:r>
              <a:rPr lang="en-US" dirty="0" err="1"/>
              <a:t>dụng</a:t>
            </a:r>
            <a:r>
              <a:rPr lang="en-US" dirty="0"/>
              <a:t> Web </a:t>
            </a:r>
            <a:r>
              <a:rPr lang="en-US" dirty="0" err="1"/>
              <a:t>phía</a:t>
            </a:r>
            <a:r>
              <a:rPr lang="en-US" dirty="0"/>
              <a:t> server</a:t>
            </a:r>
          </a:p>
        </p:txBody>
      </p:sp>
      <p:sp>
        <p:nvSpPr>
          <p:cNvPr id="3" name="Content Placeholder 2"/>
          <p:cNvSpPr>
            <a:spLocks noGrp="1"/>
          </p:cNvSpPr>
          <p:nvPr>
            <p:ph idx="1"/>
          </p:nvPr>
        </p:nvSpPr>
        <p:spPr/>
        <p:txBody>
          <a:bodyPr/>
          <a:lstStyle/>
          <a:p>
            <a:r>
              <a:rPr lang="en-US" dirty="0" err="1"/>
              <a:t>Hiện</a:t>
            </a:r>
            <a:r>
              <a:rPr lang="en-US" dirty="0"/>
              <a:t> nay </a:t>
            </a:r>
            <a:r>
              <a:rPr lang="en-US" dirty="0" err="1"/>
              <a:t>có</a:t>
            </a:r>
            <a:r>
              <a:rPr lang="en-US" dirty="0"/>
              <a:t> </a:t>
            </a:r>
            <a:r>
              <a:rPr lang="en-US" dirty="0" err="1"/>
              <a:t>rất</a:t>
            </a:r>
            <a:r>
              <a:rPr lang="en-US" dirty="0"/>
              <a:t> </a:t>
            </a:r>
            <a:r>
              <a:rPr lang="en-US" dirty="0" err="1"/>
              <a:t>nhiều</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Web </a:t>
            </a:r>
            <a:r>
              <a:rPr lang="en-US" dirty="0" err="1"/>
              <a:t>khác</a:t>
            </a:r>
            <a:r>
              <a:rPr lang="en-US" dirty="0"/>
              <a:t> </a:t>
            </a:r>
            <a:r>
              <a:rPr lang="en-US" dirty="0" err="1"/>
              <a:t>nhau</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đó</a:t>
            </a:r>
            <a:r>
              <a:rPr lang="en-US" dirty="0"/>
              <a:t> </a:t>
            </a:r>
            <a:r>
              <a:rPr lang="en-US" dirty="0" err="1"/>
              <a:t>phải</a:t>
            </a:r>
            <a:r>
              <a:rPr lang="en-US" dirty="0"/>
              <a:t> </a:t>
            </a:r>
            <a:r>
              <a:rPr lang="en-US" dirty="0" err="1"/>
              <a:t>kể</a:t>
            </a:r>
            <a:r>
              <a:rPr lang="en-US" dirty="0"/>
              <a:t> </a:t>
            </a:r>
            <a:r>
              <a:rPr lang="en-US" dirty="0" err="1"/>
              <a:t>đến</a:t>
            </a:r>
            <a:r>
              <a:rPr lang="en-US" dirty="0"/>
              <a:t> </a:t>
            </a:r>
            <a:r>
              <a:rPr lang="en-US" dirty="0" err="1"/>
              <a:t>các</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dirty="0" err="1"/>
              <a:t>rất</a:t>
            </a:r>
            <a:r>
              <a:rPr lang="en-US" dirty="0"/>
              <a:t> </a:t>
            </a:r>
            <a:r>
              <a:rPr lang="en-US" dirty="0" err="1"/>
              <a:t>thịnh</a:t>
            </a:r>
            <a:r>
              <a:rPr lang="en-US" dirty="0"/>
              <a:t> </a:t>
            </a:r>
            <a:r>
              <a:rPr lang="en-US" dirty="0" err="1"/>
              <a:t>hành</a:t>
            </a:r>
            <a:r>
              <a:rPr lang="en-US" dirty="0"/>
              <a:t> </a:t>
            </a:r>
            <a:r>
              <a:rPr lang="en-US" dirty="0" err="1"/>
              <a:t>như</a:t>
            </a:r>
            <a:r>
              <a:rPr lang="en-US" dirty="0"/>
              <a:t>: ASP.NET, PHP, JAVA, PYTHON, C++….</a:t>
            </a:r>
          </a:p>
          <a:p>
            <a:r>
              <a:rPr lang="en-US" dirty="0" err="1"/>
              <a:t>Dưới</a:t>
            </a:r>
            <a:r>
              <a:rPr lang="en-US" dirty="0"/>
              <a:t> </a:t>
            </a:r>
            <a:r>
              <a:rPr lang="en-US" dirty="0" err="1"/>
              <a:t>đây</a:t>
            </a:r>
            <a:r>
              <a:rPr lang="en-US" dirty="0"/>
              <a:t> ta </a:t>
            </a:r>
            <a:r>
              <a:rPr lang="en-US" dirty="0" err="1"/>
              <a:t>sẽ</a:t>
            </a:r>
            <a:r>
              <a:rPr lang="en-US" dirty="0"/>
              <a:t> </a:t>
            </a:r>
            <a:r>
              <a:rPr lang="en-US" dirty="0" err="1"/>
              <a:t>giới</a:t>
            </a:r>
            <a:r>
              <a:rPr lang="en-US" dirty="0"/>
              <a:t> </a:t>
            </a:r>
            <a:r>
              <a:rPr lang="en-US" dirty="0" err="1"/>
              <a:t>thiệu</a:t>
            </a:r>
            <a:r>
              <a:rPr lang="en-US" dirty="0"/>
              <a:t> </a:t>
            </a:r>
            <a:r>
              <a:rPr lang="en-US" dirty="0" err="1"/>
              <a:t>sơ</a:t>
            </a:r>
            <a:r>
              <a:rPr lang="en-US" dirty="0"/>
              <a:t> </a:t>
            </a:r>
            <a:r>
              <a:rPr lang="en-US" dirty="0" err="1"/>
              <a:t>lược</a:t>
            </a:r>
            <a:r>
              <a:rPr lang="en-US" dirty="0"/>
              <a:t> </a:t>
            </a:r>
            <a:r>
              <a:rPr lang="en-US" dirty="0" err="1"/>
              <a:t>một</a:t>
            </a:r>
            <a:r>
              <a:rPr lang="en-US" dirty="0"/>
              <a:t> </a:t>
            </a:r>
            <a:r>
              <a:rPr lang="en-US" dirty="0" err="1"/>
              <a:t>vài</a:t>
            </a:r>
            <a:r>
              <a:rPr lang="en-US" dirty="0"/>
              <a:t> </a:t>
            </a:r>
            <a:r>
              <a:rPr lang="en-US" dirty="0" err="1"/>
              <a:t>ngôn</a:t>
            </a:r>
            <a:r>
              <a:rPr lang="en-US" dirty="0"/>
              <a:t> </a:t>
            </a:r>
            <a:r>
              <a:rPr lang="en-US" dirty="0" err="1"/>
              <a:t>ngữ</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phổ</a:t>
            </a:r>
            <a:r>
              <a:rPr lang="en-US" dirty="0"/>
              <a:t> </a:t>
            </a:r>
            <a:r>
              <a:rPr lang="en-US" dirty="0" err="1"/>
              <a:t>biến</a:t>
            </a:r>
            <a:r>
              <a:rPr lang="en-US" dirty="0"/>
              <a:t>:</a:t>
            </a:r>
          </a:p>
          <a:p>
            <a:endParaRPr lang="en-US" dirty="0"/>
          </a:p>
          <a:p>
            <a:endParaRPr lang="en-US" dirty="0"/>
          </a:p>
        </p:txBody>
      </p:sp>
    </p:spTree>
    <p:extLst>
      <p:ext uri="{BB962C8B-B14F-4D97-AF65-F5344CB8AC3E}">
        <p14:creationId xmlns:p14="http://schemas.microsoft.com/office/powerpoint/2010/main" val="1030630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 </a:t>
            </a:r>
            <a:r>
              <a:rPr lang="en-US" dirty="0" err="1"/>
              <a:t>Tìm</a:t>
            </a:r>
            <a:r>
              <a:rPr lang="en-US" dirty="0"/>
              <a:t> </a:t>
            </a:r>
            <a:r>
              <a:rPr lang="en-US" dirty="0" err="1"/>
              <a:t>hiểu</a:t>
            </a:r>
            <a:r>
              <a:rPr lang="en-US" dirty="0"/>
              <a:t> </a:t>
            </a:r>
            <a:r>
              <a:rPr lang="en-US" dirty="0" err="1"/>
              <a:t>các</a:t>
            </a:r>
            <a:r>
              <a:rPr lang="en-US" dirty="0"/>
              <a:t> Server Controls</a:t>
            </a:r>
          </a:p>
        </p:txBody>
      </p:sp>
      <p:sp>
        <p:nvSpPr>
          <p:cNvPr id="3" name="Content Placeholder 2"/>
          <p:cNvSpPr>
            <a:spLocks noGrp="1"/>
          </p:cNvSpPr>
          <p:nvPr>
            <p:ph idx="1"/>
          </p:nvPr>
        </p:nvSpPr>
        <p:spPr/>
        <p:txBody>
          <a:bodyPr/>
          <a:lstStyle/>
          <a:p>
            <a:r>
              <a:rPr lang="en-US" dirty="0" err="1"/>
              <a:t>Để</a:t>
            </a:r>
            <a:r>
              <a:rPr lang="en-US" dirty="0"/>
              <a:t> </a:t>
            </a:r>
            <a:r>
              <a:rPr lang="en-US" dirty="0" err="1"/>
              <a:t>giúp</a:t>
            </a:r>
            <a:r>
              <a:rPr lang="en-US" dirty="0"/>
              <a:t> </a:t>
            </a:r>
            <a:r>
              <a:rPr lang="en-US" dirty="0" err="1"/>
              <a:t>cho</a:t>
            </a:r>
            <a:r>
              <a:rPr lang="en-US" dirty="0"/>
              <a:t> </a:t>
            </a:r>
            <a:r>
              <a:rPr lang="en-US" dirty="0" err="1"/>
              <a:t>việc</a:t>
            </a:r>
            <a:r>
              <a:rPr lang="en-US" dirty="0"/>
              <a:t> </a:t>
            </a:r>
            <a:r>
              <a:rPr lang="en-US" dirty="0" err="1"/>
              <a:t>phát</a:t>
            </a:r>
            <a:r>
              <a:rPr lang="en-US" dirty="0"/>
              <a:t> </a:t>
            </a:r>
            <a:r>
              <a:rPr lang="en-US" dirty="0" err="1"/>
              <a:t>triển</a:t>
            </a:r>
            <a:r>
              <a:rPr lang="en-US" dirty="0"/>
              <a:t> </a:t>
            </a:r>
            <a:r>
              <a:rPr lang="en-US" dirty="0" err="1"/>
              <a:t>các</a:t>
            </a:r>
            <a:r>
              <a:rPr lang="en-US" dirty="0"/>
              <a:t> </a:t>
            </a:r>
            <a:r>
              <a:rPr lang="en-US" dirty="0" err="1"/>
              <a:t>ứng</a:t>
            </a:r>
            <a:r>
              <a:rPr lang="en-US" dirty="0"/>
              <a:t> </a:t>
            </a:r>
            <a:r>
              <a:rPr lang="en-US" dirty="0" err="1"/>
              <a:t>dụng</a:t>
            </a:r>
            <a:r>
              <a:rPr lang="en-US" dirty="0"/>
              <a:t> web </a:t>
            </a:r>
            <a:r>
              <a:rPr lang="en-US" dirty="0" err="1"/>
              <a:t>nhanh</a:t>
            </a:r>
            <a:r>
              <a:rPr lang="en-US" dirty="0"/>
              <a:t> </a:t>
            </a:r>
            <a:r>
              <a:rPr lang="en-US" dirty="0" err="1"/>
              <a:t>chóng</a:t>
            </a:r>
            <a:r>
              <a:rPr lang="en-US" dirty="0"/>
              <a:t> </a:t>
            </a:r>
            <a:r>
              <a:rPr lang="en-US" dirty="0" err="1"/>
              <a:t>và</a:t>
            </a:r>
            <a:r>
              <a:rPr lang="en-US" dirty="0"/>
              <a:t> </a:t>
            </a:r>
            <a:r>
              <a:rPr lang="en-US" dirty="0" err="1"/>
              <a:t>thuận</a:t>
            </a:r>
            <a:r>
              <a:rPr lang="en-US" dirty="0"/>
              <a:t> </a:t>
            </a:r>
            <a:r>
              <a:rPr lang="en-US" dirty="0" err="1"/>
              <a:t>tiện</a:t>
            </a:r>
            <a:r>
              <a:rPr lang="en-US" dirty="0"/>
              <a:t>, ASP.NET </a:t>
            </a:r>
            <a:r>
              <a:rPr lang="en-US" dirty="0" err="1"/>
              <a:t>cung</a:t>
            </a:r>
            <a:r>
              <a:rPr lang="en-US" dirty="0"/>
              <a:t> </a:t>
            </a:r>
            <a:r>
              <a:rPr lang="en-US" dirty="0" err="1"/>
              <a:t>cấp</a:t>
            </a:r>
            <a:r>
              <a:rPr lang="en-US" dirty="0"/>
              <a:t> </a:t>
            </a:r>
            <a:r>
              <a:rPr lang="en-US" dirty="0" err="1"/>
              <a:t>cho</a:t>
            </a:r>
            <a:r>
              <a:rPr lang="en-US" dirty="0"/>
              <a:t> </a:t>
            </a:r>
            <a:r>
              <a:rPr lang="en-US" dirty="0" err="1"/>
              <a:t>chúng</a:t>
            </a:r>
            <a:r>
              <a:rPr lang="en-US" dirty="0"/>
              <a:t> ta </a:t>
            </a:r>
            <a:r>
              <a:rPr lang="en-US" dirty="0" err="1"/>
              <a:t>một</a:t>
            </a:r>
            <a:r>
              <a:rPr lang="en-US" dirty="0"/>
              <a:t> </a:t>
            </a:r>
            <a:r>
              <a:rPr lang="en-US" dirty="0" err="1"/>
              <a:t>tập</a:t>
            </a:r>
            <a:r>
              <a:rPr lang="en-US" dirty="0"/>
              <a:t> </a:t>
            </a:r>
            <a:r>
              <a:rPr lang="en-US" dirty="0" err="1"/>
              <a:t>hợp</a:t>
            </a:r>
            <a:r>
              <a:rPr lang="en-US" dirty="0"/>
              <a:t> </a:t>
            </a:r>
            <a:r>
              <a:rPr lang="en-US" dirty="0" err="1"/>
              <a:t>các</a:t>
            </a:r>
            <a:r>
              <a:rPr lang="en-US" dirty="0"/>
              <a:t> control </a:t>
            </a:r>
            <a:r>
              <a:rPr lang="en-US" dirty="0" err="1"/>
              <a:t>sẵn</a:t>
            </a:r>
            <a:r>
              <a:rPr lang="en-US" dirty="0"/>
              <a:t> </a:t>
            </a:r>
            <a:r>
              <a:rPr lang="en-US" dirty="0" err="1"/>
              <a:t>có</a:t>
            </a:r>
            <a:r>
              <a:rPr lang="en-US" dirty="0"/>
              <a:t> </a:t>
            </a:r>
            <a:r>
              <a:rPr lang="en-US" dirty="0" err="1"/>
              <a:t>để</a:t>
            </a:r>
            <a:r>
              <a:rPr lang="en-US" dirty="0"/>
              <a:t> </a:t>
            </a:r>
            <a:r>
              <a:rPr lang="en-US" dirty="0" err="1"/>
              <a:t>thực</a:t>
            </a:r>
            <a:r>
              <a:rPr lang="en-US" dirty="0"/>
              <a:t> </a:t>
            </a:r>
            <a:r>
              <a:rPr lang="en-US" dirty="0" err="1"/>
              <a:t>hiển</a:t>
            </a:r>
            <a:r>
              <a:rPr lang="en-US" dirty="0"/>
              <a:t> </a:t>
            </a:r>
            <a:r>
              <a:rPr lang="en-US" dirty="0" err="1"/>
              <a:t>hầu</a:t>
            </a:r>
            <a:r>
              <a:rPr lang="en-US" dirty="0"/>
              <a:t> </a:t>
            </a:r>
            <a:r>
              <a:rPr lang="en-US" dirty="0" err="1"/>
              <a:t>hết</a:t>
            </a:r>
            <a:r>
              <a:rPr lang="en-US" dirty="0"/>
              <a:t> </a:t>
            </a:r>
            <a:r>
              <a:rPr lang="en-US" dirty="0" err="1"/>
              <a:t>các</a:t>
            </a:r>
            <a:r>
              <a:rPr lang="en-US" dirty="0"/>
              <a:t> </a:t>
            </a:r>
            <a:r>
              <a:rPr lang="en-US" dirty="0" err="1"/>
              <a:t>công</a:t>
            </a:r>
            <a:r>
              <a:rPr lang="en-US" dirty="0"/>
              <a:t> </a:t>
            </a:r>
            <a:r>
              <a:rPr lang="en-US" dirty="0" err="1"/>
              <a:t>việc</a:t>
            </a:r>
            <a:r>
              <a:rPr lang="en-US" dirty="0"/>
              <a:t> </a:t>
            </a:r>
            <a:r>
              <a:rPr lang="en-US" dirty="0" err="1"/>
              <a:t>phổ</a:t>
            </a:r>
            <a:r>
              <a:rPr lang="en-US" dirty="0"/>
              <a:t> </a:t>
            </a:r>
            <a:r>
              <a:rPr lang="en-US" dirty="0" err="1"/>
              <a:t>biến</a:t>
            </a:r>
            <a:r>
              <a:rPr lang="en-US" dirty="0"/>
              <a:t>.</a:t>
            </a:r>
          </a:p>
          <a:p>
            <a:r>
              <a:rPr lang="vi-VN" dirty="0"/>
              <a:t>Các control chấp nhận mô hình lập trình phía server mà người sử dụng ở phía client tương tác với control server để phát sinh các sự kiện sẽ xử lý phía server. </a:t>
            </a:r>
            <a:endParaRPr lang="en-US" dirty="0"/>
          </a:p>
          <a:p>
            <a:r>
              <a:rPr lang="vi-VN" dirty="0"/>
              <a:t>Trang này được biên dịch -&gt; đối tượng gọi là Page </a:t>
            </a:r>
            <a:endParaRPr lang="en-US" dirty="0"/>
          </a:p>
          <a:p>
            <a:r>
              <a:rPr lang="vi-VN" dirty="0"/>
              <a:t> Khi trang được yêu cầu các control server được biên dịch và thực thi trên server. </a:t>
            </a:r>
            <a:endParaRPr lang="en-US" dirty="0"/>
          </a:p>
        </p:txBody>
      </p:sp>
    </p:spTree>
    <p:extLst>
      <p:ext uri="{BB962C8B-B14F-4D97-AF65-F5344CB8AC3E}">
        <p14:creationId xmlns:p14="http://schemas.microsoft.com/office/powerpoint/2010/main" val="27784044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a:t>
            </a:r>
            <a:r>
              <a:rPr lang="en-US" dirty="0" err="1"/>
              <a:t>sánh</a:t>
            </a:r>
            <a:r>
              <a:rPr lang="en-US" dirty="0"/>
              <a:t> </a:t>
            </a:r>
            <a:r>
              <a:rPr lang="vi-VN" dirty="0"/>
              <a:t>Server Controls </a:t>
            </a:r>
            <a:r>
              <a:rPr lang="en-US" dirty="0" err="1"/>
              <a:t>với</a:t>
            </a:r>
            <a:r>
              <a:rPr lang="en-US" dirty="0"/>
              <a:t> </a:t>
            </a:r>
            <a:r>
              <a:rPr lang="vi-VN" dirty="0"/>
              <a:t>HTML Controls thông thường</a:t>
            </a:r>
            <a:r>
              <a:rPr lang="en-US" dirty="0"/>
              <a:t> </a:t>
            </a:r>
          </a:p>
        </p:txBody>
      </p:sp>
      <p:sp>
        <p:nvSpPr>
          <p:cNvPr id="3" name="Content Placeholder 2"/>
          <p:cNvSpPr>
            <a:spLocks noGrp="1"/>
          </p:cNvSpPr>
          <p:nvPr>
            <p:ph idx="1"/>
          </p:nvPr>
        </p:nvSpPr>
        <p:spPr/>
        <p:txBody>
          <a:bodyPr/>
          <a:lstStyle/>
          <a:p>
            <a:r>
              <a:rPr lang="vi-VN" dirty="0"/>
              <a:t> HTML Controls không có bất kỳ tương tác nào với server sau khi chúng hiển thị trên trang. </a:t>
            </a:r>
            <a:endParaRPr lang="en-US" dirty="0"/>
          </a:p>
          <a:p>
            <a:r>
              <a:rPr lang="vi-VN" dirty="0"/>
              <a:t>Còn Server Controls cho phép truy cập các phương thức, các thuộc tính, các sự kiện tại phía Server. </a:t>
            </a:r>
          </a:p>
          <a:p>
            <a:pPr marL="0" indent="0">
              <a:buNone/>
            </a:pPr>
            <a:endParaRPr lang="en-US" dirty="0"/>
          </a:p>
        </p:txBody>
      </p:sp>
    </p:spTree>
    <p:extLst>
      <p:ext uri="{BB962C8B-B14F-4D97-AF65-F5344CB8AC3E}">
        <p14:creationId xmlns:p14="http://schemas.microsoft.com/office/powerpoint/2010/main" val="28125328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Hai </a:t>
            </a:r>
            <a:r>
              <a:rPr lang="en-US" dirty="0" err="1"/>
              <a:t>kiểu</a:t>
            </a:r>
            <a:r>
              <a:rPr lang="en-US" dirty="0"/>
              <a:t> Server control</a:t>
            </a:r>
          </a:p>
        </p:txBody>
      </p:sp>
      <p:sp>
        <p:nvSpPr>
          <p:cNvPr id="3" name="Content Placeholder 2"/>
          <p:cNvSpPr>
            <a:spLocks noGrp="1"/>
          </p:cNvSpPr>
          <p:nvPr>
            <p:ph idx="1"/>
          </p:nvPr>
        </p:nvSpPr>
        <p:spPr>
          <a:xfrm>
            <a:off x="914401" y="1776414"/>
            <a:ext cx="10367433" cy="4350066"/>
          </a:xfrm>
        </p:spPr>
        <p:txBody>
          <a:bodyPr/>
          <a:lstStyle/>
          <a:p>
            <a:r>
              <a:rPr lang="vi-VN"/>
              <a:t>Net Framework </a:t>
            </a:r>
            <a:r>
              <a:rPr lang="vi-VN" dirty="0"/>
              <a:t>hỗ trợ HTML server controls và Web server controls. </a:t>
            </a:r>
            <a:endParaRPr lang="en-US" dirty="0"/>
          </a:p>
          <a:p>
            <a:pPr lvl="1"/>
            <a:r>
              <a:rPr lang="vi-VN" dirty="0"/>
              <a:t>HTML Server Control : tiền thân là thẻ HTML mà ta vẫn tạo trong trang HTML, chỉ khác một điều là có thêm runat = “server”; trong khai báo thẻ và được thực thi tại Web Server. Các đối tượng thẻ HTML server controls khai báo  trong namespace  System.Web.UI.HtmlControls được lấy từ lớp cơ sở HtmlControl</a:t>
            </a:r>
            <a:endParaRPr lang="en-US" dirty="0"/>
          </a:p>
          <a:p>
            <a:pPr lvl="1"/>
            <a:r>
              <a:rPr lang="en-US" dirty="0"/>
              <a:t>v</a:t>
            </a:r>
            <a:r>
              <a:rPr lang="vi-VN" dirty="0"/>
              <a:t>í dụ : &lt;input type="submit" value="OK" ID="Convert" runat="server" OnServerClick="Convert_ServerClick" /&gt; </a:t>
            </a:r>
            <a:endParaRPr lang="en-US" dirty="0"/>
          </a:p>
          <a:p>
            <a:pPr lvl="1"/>
            <a:r>
              <a:rPr lang="vi-VN" dirty="0"/>
              <a:t>Web server controls: nằm trong namespace   </a:t>
            </a:r>
            <a:r>
              <a:rPr lang="vi-VN" dirty="0">
                <a:solidFill>
                  <a:schemeClr val="tx2"/>
                </a:solidFill>
              </a:rPr>
              <a:t>System.Web.UI.WebControls</a:t>
            </a:r>
            <a:r>
              <a:rPr lang="vi-VN" dirty="0"/>
              <a:t>. Các control này cũng gọi là Web Controls. </a:t>
            </a:r>
            <a:endParaRPr lang="en-US" dirty="0"/>
          </a:p>
          <a:p>
            <a:pPr lvl="1"/>
            <a:r>
              <a:rPr lang="vi-VN" dirty="0"/>
              <a:t>Thí dụ : &lt;asp:dropdownlist ID="lstBackColor" runat="server" Height="22px" Width="194px"&gt;&lt;/asp:dropdownlist&gt;</a:t>
            </a:r>
          </a:p>
        </p:txBody>
      </p:sp>
    </p:spTree>
    <p:extLst>
      <p:ext uri="{BB962C8B-B14F-4D97-AF65-F5344CB8AC3E}">
        <p14:creationId xmlns:p14="http://schemas.microsoft.com/office/powerpoint/2010/main" val="6403923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Web Controls</a:t>
            </a:r>
            <a:r>
              <a:rPr lang="en-US" dirty="0"/>
              <a:t> </a:t>
            </a:r>
            <a:r>
              <a:rPr lang="en-US" dirty="0" err="1"/>
              <a:t>gồm</a:t>
            </a:r>
            <a:r>
              <a:rPr lang="en-US" dirty="0"/>
              <a:t> </a:t>
            </a:r>
            <a:r>
              <a:rPr lang="en-US" dirty="0" err="1"/>
              <a:t>các</a:t>
            </a:r>
            <a:r>
              <a:rPr lang="en-US" dirty="0"/>
              <a:t> </a:t>
            </a:r>
            <a:r>
              <a:rPr lang="en-US" dirty="0" err="1"/>
              <a:t>nhóm</a:t>
            </a:r>
            <a:r>
              <a:rPr lang="en-US" dirty="0"/>
              <a:t> </a:t>
            </a:r>
            <a:r>
              <a:rPr lang="en-US" dirty="0" err="1"/>
              <a:t>sau</a:t>
            </a:r>
            <a:endParaRPr lang="en-US" dirty="0"/>
          </a:p>
        </p:txBody>
      </p:sp>
      <p:sp>
        <p:nvSpPr>
          <p:cNvPr id="3" name="Content Placeholder 2"/>
          <p:cNvSpPr>
            <a:spLocks noGrp="1"/>
          </p:cNvSpPr>
          <p:nvPr>
            <p:ph idx="1"/>
          </p:nvPr>
        </p:nvSpPr>
        <p:spPr>
          <a:xfrm>
            <a:off x="831852" y="1370014"/>
            <a:ext cx="10367433" cy="3902075"/>
          </a:xfrm>
        </p:spPr>
        <p:txBody>
          <a:bodyPr/>
          <a:lstStyle/>
          <a:p>
            <a:r>
              <a:rPr lang="vi-VN" dirty="0"/>
              <a:t>Standardcontrol: bao gồm các điều khiển đưa ra các thành phần chuẩn của form như: Label, Button, TextBox…</a:t>
            </a:r>
          </a:p>
          <a:p>
            <a:r>
              <a:rPr lang="vi-VN" dirty="0"/>
              <a:t>ValidatorControl:làcáccontrolchophépbảnkiểmtratínhhợplệcủacáccontrolcho phép nhập giá trị trên form.</a:t>
            </a:r>
          </a:p>
          <a:p>
            <a:r>
              <a:rPr lang="vi-VN" dirty="0"/>
              <a:t>Rich Control: là những điều khiển như FileUpload, Calendar…</a:t>
            </a:r>
          </a:p>
          <a:p>
            <a:r>
              <a:rPr lang="vi-VN" dirty="0"/>
              <a:t>Data Controllà các điều khiển cho phép thao tác với dữ liệu</a:t>
            </a:r>
          </a:p>
          <a:p>
            <a:r>
              <a:rPr lang="vi-VN" dirty="0"/>
              <a:t>Navigation Control: là những điều khiển giúp bạn dễ dàng di chuyển giữa các trang trong website.</a:t>
            </a:r>
          </a:p>
          <a:p>
            <a:r>
              <a:rPr lang="vi-VN" dirty="0"/>
              <a:t>Login control: Là các điều khiển về bảo mật của ứng dụng cho phép bạn đưa ra các form đăng nhập, thay đổi mật khẩu</a:t>
            </a:r>
            <a:endParaRPr lang="en-US" dirty="0"/>
          </a:p>
        </p:txBody>
      </p:sp>
    </p:spTree>
    <p:extLst>
      <p:ext uri="{BB962C8B-B14F-4D97-AF65-F5344CB8AC3E}">
        <p14:creationId xmlns:p14="http://schemas.microsoft.com/office/powerpoint/2010/main" val="16608060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Bảng HTML server control và thẻ tương ứng</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26167" y="1370014"/>
            <a:ext cx="8343900" cy="5124450"/>
          </a:xfrm>
          <a:prstGeom prst="rect">
            <a:avLst/>
          </a:prstGeom>
        </p:spPr>
      </p:pic>
    </p:spTree>
    <p:extLst>
      <p:ext uri="{BB962C8B-B14F-4D97-AF65-F5344CB8AC3E}">
        <p14:creationId xmlns:p14="http://schemas.microsoft.com/office/powerpoint/2010/main" val="32798262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Bảng HTML server control và thẻ tương ứng</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428885" y="1555751"/>
            <a:ext cx="8315325" cy="4343400"/>
          </a:xfrm>
          <a:prstGeom prst="rect">
            <a:avLst/>
          </a:prstGeom>
        </p:spPr>
      </p:pic>
    </p:spTree>
    <p:extLst>
      <p:ext uri="{BB962C8B-B14F-4D97-AF65-F5344CB8AC3E}">
        <p14:creationId xmlns:p14="http://schemas.microsoft.com/office/powerpoint/2010/main" val="37678279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Điểm</a:t>
            </a:r>
            <a:r>
              <a:rPr lang="en-US" dirty="0"/>
              <a:t> </a:t>
            </a:r>
            <a:r>
              <a:rPr lang="en-US" dirty="0" err="1"/>
              <a:t>khác</a:t>
            </a:r>
            <a:r>
              <a:rPr lang="en-US" dirty="0"/>
              <a:t> </a:t>
            </a:r>
            <a:r>
              <a:rPr lang="en-US" dirty="0" err="1"/>
              <a:t>biệt</a:t>
            </a:r>
            <a:r>
              <a:rPr lang="en-US" dirty="0"/>
              <a:t> </a:t>
            </a:r>
            <a:r>
              <a:rPr lang="en-US" dirty="0" err="1"/>
              <a:t>giữa</a:t>
            </a:r>
            <a:r>
              <a:rPr lang="en-US" dirty="0"/>
              <a:t> HTML Server control </a:t>
            </a:r>
            <a:r>
              <a:rPr lang="en-US" dirty="0" err="1"/>
              <a:t>và</a:t>
            </a:r>
            <a:r>
              <a:rPr lang="en-US" dirty="0"/>
              <a:t> Web Server control</a:t>
            </a:r>
          </a:p>
        </p:txBody>
      </p:sp>
      <p:sp>
        <p:nvSpPr>
          <p:cNvPr id="3" name="Content Placeholder 2"/>
          <p:cNvSpPr>
            <a:spLocks noGrp="1"/>
          </p:cNvSpPr>
          <p:nvPr>
            <p:ph idx="1"/>
          </p:nvPr>
        </p:nvSpPr>
        <p:spPr/>
        <p:txBody>
          <a:bodyPr/>
          <a:lstStyle/>
          <a:p>
            <a:r>
              <a:rPr lang="vi-VN" dirty="0"/>
              <a:t>Ánh xạ tới thẻ HTML(Mapping to HTML tags): HTML server controls ánh xạ trực tiếp  tới thẻ HTML, nó được chuyển đổi thành server control bằng việc dùng thuộc tính runat = “server”. Web control không ánh xạ trực tiếp tới thẻ HTML. Do đó bạn phải sử dụng thêm các control của ASP.NET.</a:t>
            </a:r>
            <a:endParaRPr lang="en-US" dirty="0"/>
          </a:p>
          <a:p>
            <a:r>
              <a:rPr lang="vi-VN" dirty="0"/>
              <a:t>Mô hình hướng đối tượng(Object Model): HTML server control thiết lập các thuộc tính dùng cặp chuỗi tên/giá trị không định kiểu mạnh. Web control thiết lập theo chuẩn thuộc tính (property). </a:t>
            </a:r>
            <a:endParaRPr lang="en-US" dirty="0"/>
          </a:p>
          <a:p>
            <a:r>
              <a:rPr lang="vi-VN" dirty="0"/>
              <a:t>Trình duyệt đích (Target browser): HTML server control không thay đổi phụ thuộc vào trình duyệt đích </a:t>
            </a:r>
            <a:r>
              <a:rPr lang="en-US" dirty="0"/>
              <a:t>-&gt;</a:t>
            </a:r>
            <a:r>
              <a:rPr lang="vi-VN" dirty="0"/>
              <a:t> cần đảm bảo control trả về đúng với trình duyệt. Web control trả về đầu ra tự động điều chỉnh phụ thuộc vào trình duyệt đích </a:t>
            </a:r>
            <a:r>
              <a:rPr lang="en-US" dirty="0"/>
              <a:t>-&gt;</a:t>
            </a:r>
            <a:r>
              <a:rPr lang="vi-VN" dirty="0"/>
              <a:t> chắc chắn control trả về đúng với trình duyệt. </a:t>
            </a:r>
            <a:endParaRPr lang="en-US" dirty="0"/>
          </a:p>
        </p:txBody>
      </p:sp>
    </p:spTree>
    <p:extLst>
      <p:ext uri="{BB962C8B-B14F-4D97-AF65-F5344CB8AC3E}">
        <p14:creationId xmlns:p14="http://schemas.microsoft.com/office/powerpoint/2010/main" val="26382388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Thêm</a:t>
            </a:r>
            <a:r>
              <a:rPr lang="en-US" dirty="0"/>
              <a:t> </a:t>
            </a:r>
            <a:r>
              <a:rPr lang="en-US" dirty="0" err="1"/>
              <a:t>các</a:t>
            </a:r>
            <a:r>
              <a:rPr lang="en-US" dirty="0"/>
              <a:t> </a:t>
            </a:r>
            <a:r>
              <a:rPr lang="en-US" dirty="0" err="1"/>
              <a:t>webcontrols</a:t>
            </a:r>
            <a:r>
              <a:rPr lang="en-US" dirty="0"/>
              <a:t> </a:t>
            </a:r>
            <a:r>
              <a:rPr lang="en-US" dirty="0" err="1"/>
              <a:t>lên</a:t>
            </a:r>
            <a:r>
              <a:rPr lang="en-US" dirty="0"/>
              <a:t> Form</a:t>
            </a:r>
          </a:p>
        </p:txBody>
      </p:sp>
      <p:sp>
        <p:nvSpPr>
          <p:cNvPr id="3" name="Content Placeholder 2"/>
          <p:cNvSpPr>
            <a:spLocks noGrp="1"/>
          </p:cNvSpPr>
          <p:nvPr>
            <p:ph idx="1"/>
          </p:nvPr>
        </p:nvSpPr>
        <p:spPr>
          <a:xfrm>
            <a:off x="914401" y="1776414"/>
            <a:ext cx="10802982" cy="3902075"/>
          </a:xfrm>
        </p:spPr>
        <p:txBody>
          <a:bodyPr/>
          <a:lstStyle/>
          <a:p>
            <a:r>
              <a:rPr lang="en-US" dirty="0" err="1"/>
              <a:t>Thêm</a:t>
            </a:r>
            <a:r>
              <a:rPr lang="en-US" dirty="0"/>
              <a:t> </a:t>
            </a:r>
            <a:r>
              <a:rPr lang="en-US" dirty="0" err="1"/>
              <a:t>các</a:t>
            </a:r>
            <a:r>
              <a:rPr lang="en-US" dirty="0"/>
              <a:t> server control </a:t>
            </a:r>
            <a:r>
              <a:rPr lang="en-US" dirty="0" err="1"/>
              <a:t>lúc</a:t>
            </a:r>
            <a:r>
              <a:rPr lang="en-US" dirty="0"/>
              <a:t> </a:t>
            </a:r>
            <a:r>
              <a:rPr lang="en-US" dirty="0" err="1"/>
              <a:t>thiết</a:t>
            </a:r>
            <a:r>
              <a:rPr lang="en-US" dirty="0"/>
              <a:t> </a:t>
            </a:r>
            <a:r>
              <a:rPr lang="en-US" dirty="0" err="1"/>
              <a:t>kế</a:t>
            </a:r>
            <a:r>
              <a:rPr lang="en-US" dirty="0"/>
              <a:t> </a:t>
            </a:r>
            <a:r>
              <a:rPr lang="en-US" dirty="0" err="1"/>
              <a:t>hoặc</a:t>
            </a:r>
            <a:r>
              <a:rPr lang="en-US" dirty="0"/>
              <a:t> </a:t>
            </a:r>
            <a:r>
              <a:rPr lang="en-US" dirty="0" err="1"/>
              <a:t>lúc</a:t>
            </a:r>
            <a:r>
              <a:rPr lang="en-US" dirty="0"/>
              <a:t> </a:t>
            </a:r>
            <a:r>
              <a:rPr lang="en-US" dirty="0" err="1"/>
              <a:t>chạy</a:t>
            </a:r>
            <a:r>
              <a:rPr lang="en-US" dirty="0"/>
              <a:t>. </a:t>
            </a:r>
          </a:p>
          <a:p>
            <a:r>
              <a:rPr lang="en-US" dirty="0" err="1"/>
              <a:t>Thêm</a:t>
            </a:r>
            <a:r>
              <a:rPr lang="en-US" dirty="0"/>
              <a:t> </a:t>
            </a:r>
            <a:r>
              <a:rPr lang="en-US" dirty="0" err="1"/>
              <a:t>lúc</a:t>
            </a:r>
            <a:r>
              <a:rPr lang="en-US" dirty="0"/>
              <a:t> </a:t>
            </a:r>
            <a:r>
              <a:rPr lang="en-US" dirty="0" err="1"/>
              <a:t>thiết</a:t>
            </a:r>
            <a:r>
              <a:rPr lang="en-US" dirty="0"/>
              <a:t> </a:t>
            </a:r>
            <a:r>
              <a:rPr lang="en-US" dirty="0" err="1"/>
              <a:t>kế</a:t>
            </a:r>
            <a:r>
              <a:rPr lang="en-US" dirty="0"/>
              <a:t> </a:t>
            </a:r>
            <a:r>
              <a:rPr lang="en-US" dirty="0" err="1"/>
              <a:t>có</a:t>
            </a:r>
            <a:r>
              <a:rPr lang="en-US" dirty="0"/>
              <a:t> </a:t>
            </a:r>
            <a:r>
              <a:rPr lang="en-US" dirty="0" err="1"/>
              <a:t>thể</a:t>
            </a:r>
            <a:r>
              <a:rPr lang="en-US" dirty="0"/>
              <a:t> </a:t>
            </a:r>
            <a:r>
              <a:rPr lang="en-US" dirty="0" err="1"/>
              <a:t>dùng</a:t>
            </a:r>
            <a:r>
              <a:rPr lang="en-US" dirty="0"/>
              <a:t> Toolbox </a:t>
            </a:r>
            <a:r>
              <a:rPr lang="en-US" dirty="0" err="1"/>
              <a:t>hoặc</a:t>
            </a:r>
            <a:r>
              <a:rPr lang="en-US" dirty="0"/>
              <a:t> ở </a:t>
            </a:r>
            <a:r>
              <a:rPr lang="en-US" dirty="0" err="1"/>
              <a:t>chế</a:t>
            </a:r>
            <a:r>
              <a:rPr lang="en-US" dirty="0"/>
              <a:t> </a:t>
            </a:r>
            <a:r>
              <a:rPr lang="en-US" dirty="0" err="1"/>
              <a:t>độ</a:t>
            </a:r>
            <a:r>
              <a:rPr lang="en-US" dirty="0"/>
              <a:t> HTML </a:t>
            </a:r>
            <a:r>
              <a:rPr lang="en-US" dirty="0" err="1"/>
              <a:t>của</a:t>
            </a:r>
            <a:r>
              <a:rPr lang="en-US" dirty="0"/>
              <a:t> </a:t>
            </a:r>
            <a:r>
              <a:rPr lang="en-US" dirty="0" err="1"/>
              <a:t>trang</a:t>
            </a:r>
            <a:r>
              <a:rPr lang="en-US" dirty="0"/>
              <a:t> .</a:t>
            </a:r>
            <a:r>
              <a:rPr lang="en-US" dirty="0" err="1"/>
              <a:t>aspx</a:t>
            </a:r>
            <a:r>
              <a:rPr lang="en-US" dirty="0"/>
              <a:t> </a:t>
            </a:r>
          </a:p>
          <a:p>
            <a:r>
              <a:rPr lang="en-US" dirty="0" err="1"/>
              <a:t>Có</a:t>
            </a:r>
            <a:r>
              <a:rPr lang="en-US" dirty="0"/>
              <a:t> </a:t>
            </a:r>
            <a:r>
              <a:rPr lang="en-US" dirty="0" err="1"/>
              <a:t>thể</a:t>
            </a:r>
            <a:r>
              <a:rPr lang="en-US" dirty="0"/>
              <a:t> </a:t>
            </a:r>
            <a:r>
              <a:rPr lang="en-US" dirty="0" err="1"/>
              <a:t>thêm</a:t>
            </a:r>
            <a:r>
              <a:rPr lang="en-US" dirty="0"/>
              <a:t> </a:t>
            </a:r>
            <a:r>
              <a:rPr lang="en-US" dirty="0" err="1"/>
              <a:t>lúc</a:t>
            </a:r>
            <a:r>
              <a:rPr lang="en-US" dirty="0"/>
              <a:t> </a:t>
            </a:r>
            <a:r>
              <a:rPr lang="en-US" dirty="0" err="1"/>
              <a:t>chạy</a:t>
            </a:r>
            <a:r>
              <a:rPr lang="en-US" dirty="0"/>
              <a:t> </a:t>
            </a:r>
            <a:r>
              <a:rPr lang="en-US" dirty="0" err="1"/>
              <a:t>bằng</a:t>
            </a:r>
            <a:r>
              <a:rPr lang="en-US" dirty="0"/>
              <a:t> </a:t>
            </a:r>
            <a:r>
              <a:rPr lang="en-US" dirty="0" err="1"/>
              <a:t>việc</a:t>
            </a:r>
            <a:r>
              <a:rPr lang="en-US" dirty="0"/>
              <a:t> </a:t>
            </a:r>
            <a:r>
              <a:rPr lang="en-US" dirty="0" err="1"/>
              <a:t>dùng</a:t>
            </a:r>
            <a:r>
              <a:rPr lang="en-US" dirty="0"/>
              <a:t> </a:t>
            </a:r>
            <a:r>
              <a:rPr lang="en-US" dirty="0" err="1"/>
              <a:t>thẻ</a:t>
            </a:r>
            <a:r>
              <a:rPr lang="en-US" dirty="0"/>
              <a:t> &lt;Script&gt; </a:t>
            </a:r>
            <a:r>
              <a:rPr lang="en-US" dirty="0" err="1"/>
              <a:t>trong</a:t>
            </a:r>
            <a:r>
              <a:rPr lang="en-US" dirty="0"/>
              <a:t> </a:t>
            </a:r>
            <a:r>
              <a:rPr lang="en-US" dirty="0" err="1"/>
              <a:t>trang</a:t>
            </a:r>
            <a:r>
              <a:rPr lang="en-US" dirty="0"/>
              <a:t> .</a:t>
            </a:r>
            <a:r>
              <a:rPr lang="en-US" dirty="0" err="1"/>
              <a:t>aspx</a:t>
            </a:r>
            <a:r>
              <a:rPr lang="en-US" dirty="0"/>
              <a:t> </a:t>
            </a:r>
            <a:r>
              <a:rPr lang="en-US" dirty="0" err="1"/>
              <a:t>hoặc</a:t>
            </a:r>
            <a:r>
              <a:rPr lang="en-US" dirty="0"/>
              <a:t> file code behind. </a:t>
            </a:r>
          </a:p>
        </p:txBody>
      </p:sp>
    </p:spTree>
    <p:extLst>
      <p:ext uri="{BB962C8B-B14F-4D97-AF65-F5344CB8AC3E}">
        <p14:creationId xmlns:p14="http://schemas.microsoft.com/office/powerpoint/2010/main" val="32538586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Dùng</a:t>
            </a:r>
            <a:r>
              <a:rPr lang="en-US" dirty="0"/>
              <a:t> Toolbox</a:t>
            </a:r>
          </a:p>
        </p:txBody>
      </p:sp>
      <p:sp>
        <p:nvSpPr>
          <p:cNvPr id="3" name="Content Placeholder 2"/>
          <p:cNvSpPr>
            <a:spLocks noGrp="1"/>
          </p:cNvSpPr>
          <p:nvPr>
            <p:ph idx="1"/>
          </p:nvPr>
        </p:nvSpPr>
        <p:spPr>
          <a:xfrm>
            <a:off x="940526" y="1370014"/>
            <a:ext cx="10367433" cy="3902075"/>
          </a:xfrm>
        </p:spPr>
        <p:txBody>
          <a:bodyPr/>
          <a:lstStyle/>
          <a:p>
            <a:r>
              <a:rPr lang="en-US" dirty="0"/>
              <a:t>Toolbox </a:t>
            </a:r>
            <a:r>
              <a:rPr lang="en-US" dirty="0" err="1"/>
              <a:t>phân</a:t>
            </a:r>
            <a:r>
              <a:rPr lang="en-US" dirty="0"/>
              <a:t> </a:t>
            </a:r>
            <a:r>
              <a:rPr lang="en-US" dirty="0" err="1"/>
              <a:t>loại</a:t>
            </a:r>
            <a:r>
              <a:rPr lang="en-US" dirty="0"/>
              <a:t> </a:t>
            </a:r>
            <a:r>
              <a:rPr lang="en-US" dirty="0" err="1"/>
              <a:t>các</a:t>
            </a:r>
            <a:r>
              <a:rPr lang="en-US" dirty="0"/>
              <a:t> control </a:t>
            </a:r>
            <a:r>
              <a:rPr lang="en-US" dirty="0" err="1"/>
              <a:t>thành</a:t>
            </a:r>
            <a:r>
              <a:rPr lang="en-US" dirty="0"/>
              <a:t> </a:t>
            </a:r>
            <a:r>
              <a:rPr lang="en-US" dirty="0" err="1"/>
              <a:t>các</a:t>
            </a:r>
            <a:r>
              <a:rPr lang="en-US" dirty="0"/>
              <a:t> </a:t>
            </a:r>
            <a:r>
              <a:rPr lang="en-US" dirty="0" err="1"/>
              <a:t>nhóm</a:t>
            </a:r>
            <a:r>
              <a:rPr lang="en-US" dirty="0"/>
              <a:t> </a:t>
            </a:r>
            <a:r>
              <a:rPr lang="en-US" dirty="0" err="1"/>
              <a:t>thuận</a:t>
            </a:r>
            <a:r>
              <a:rPr lang="en-US" dirty="0"/>
              <a:t> </a:t>
            </a:r>
            <a:r>
              <a:rPr lang="en-US" dirty="0" err="1"/>
              <a:t>tiện</a:t>
            </a:r>
            <a:r>
              <a:rPr lang="en-US" dirty="0"/>
              <a:t> </a:t>
            </a:r>
            <a:r>
              <a:rPr lang="en-US" dirty="0" err="1"/>
              <a:t>cho</a:t>
            </a:r>
            <a:r>
              <a:rPr lang="en-US" dirty="0"/>
              <a:t> </a:t>
            </a:r>
            <a:r>
              <a:rPr lang="en-US" dirty="0" err="1"/>
              <a:t>việc</a:t>
            </a:r>
            <a:r>
              <a:rPr lang="en-US" dirty="0"/>
              <a:t> </a:t>
            </a:r>
            <a:r>
              <a:rPr lang="en-US" dirty="0" err="1"/>
              <a:t>truy</a:t>
            </a:r>
            <a:r>
              <a:rPr lang="en-US" dirty="0"/>
              <a:t> </a:t>
            </a:r>
            <a:r>
              <a:rPr lang="en-US" dirty="0" err="1"/>
              <a:t>cập</a:t>
            </a:r>
            <a:r>
              <a:rPr lang="en-US" dirty="0"/>
              <a:t>.</a:t>
            </a:r>
          </a:p>
        </p:txBody>
      </p:sp>
      <p:pic>
        <p:nvPicPr>
          <p:cNvPr id="4" name="Picture 3"/>
          <p:cNvPicPr>
            <a:picLocks noChangeAspect="1"/>
          </p:cNvPicPr>
          <p:nvPr/>
        </p:nvPicPr>
        <p:blipFill>
          <a:blip r:embed="rId2"/>
          <a:stretch>
            <a:fillRect/>
          </a:stretch>
        </p:blipFill>
        <p:spPr>
          <a:xfrm>
            <a:off x="5270998" y="1991404"/>
            <a:ext cx="2486025" cy="4181475"/>
          </a:xfrm>
          <a:prstGeom prst="rect">
            <a:avLst/>
          </a:prstGeom>
        </p:spPr>
      </p:pic>
    </p:spTree>
    <p:extLst>
      <p:ext uri="{BB962C8B-B14F-4D97-AF65-F5344CB8AC3E}">
        <p14:creationId xmlns:p14="http://schemas.microsoft.com/office/powerpoint/2010/main" val="42598147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Dùng</a:t>
            </a:r>
            <a:r>
              <a:rPr lang="en-US" dirty="0"/>
              <a:t> ở </a:t>
            </a:r>
            <a:r>
              <a:rPr lang="en-US" dirty="0" err="1"/>
              <a:t>chế</a:t>
            </a:r>
            <a:r>
              <a:rPr lang="en-US" dirty="0"/>
              <a:t> </a:t>
            </a:r>
            <a:r>
              <a:rPr lang="en-US" dirty="0" err="1"/>
              <a:t>độ</a:t>
            </a:r>
            <a:r>
              <a:rPr lang="en-US" dirty="0"/>
              <a:t> </a:t>
            </a:r>
            <a:r>
              <a:rPr lang="en-US" dirty="0" err="1"/>
              <a:t>hiển</a:t>
            </a:r>
            <a:r>
              <a:rPr lang="en-US" dirty="0"/>
              <a:t> </a:t>
            </a:r>
            <a:r>
              <a:rPr lang="en-US" dirty="0" err="1"/>
              <a:t>thị</a:t>
            </a:r>
            <a:r>
              <a:rPr lang="en-US" dirty="0"/>
              <a:t> HTML</a:t>
            </a:r>
          </a:p>
        </p:txBody>
      </p:sp>
      <p:sp>
        <p:nvSpPr>
          <p:cNvPr id="3" name="Content Placeholder 2"/>
          <p:cNvSpPr>
            <a:spLocks noGrp="1"/>
          </p:cNvSpPr>
          <p:nvPr>
            <p:ph idx="1"/>
          </p:nvPr>
        </p:nvSpPr>
        <p:spPr/>
        <p:txBody>
          <a:bodyPr/>
          <a:lstStyle/>
          <a:p>
            <a:r>
              <a:rPr lang="en-US" dirty="0" err="1"/>
              <a:t>Có</a:t>
            </a:r>
            <a:r>
              <a:rPr lang="en-US" dirty="0"/>
              <a:t> </a:t>
            </a:r>
            <a:r>
              <a:rPr lang="en-US" dirty="0" err="1"/>
              <a:t>thể</a:t>
            </a:r>
            <a:r>
              <a:rPr lang="en-US" dirty="0"/>
              <a:t> </a:t>
            </a:r>
            <a:r>
              <a:rPr lang="en-US" dirty="0" err="1"/>
              <a:t>thêm</a:t>
            </a:r>
            <a:r>
              <a:rPr lang="en-US" dirty="0"/>
              <a:t> server control </a:t>
            </a:r>
            <a:r>
              <a:rPr lang="en-US" dirty="0" err="1"/>
              <a:t>bằng</a:t>
            </a:r>
            <a:r>
              <a:rPr lang="en-US" dirty="0"/>
              <a:t> </a:t>
            </a:r>
            <a:r>
              <a:rPr lang="en-US" dirty="0" err="1"/>
              <a:t>cách</a:t>
            </a:r>
            <a:r>
              <a:rPr lang="en-US" dirty="0"/>
              <a:t> </a:t>
            </a:r>
            <a:r>
              <a:rPr lang="en-US" dirty="0" err="1"/>
              <a:t>chỉ</a:t>
            </a:r>
            <a:r>
              <a:rPr lang="en-US" dirty="0"/>
              <a:t> </a:t>
            </a:r>
            <a:r>
              <a:rPr lang="en-US" dirty="0" err="1"/>
              <a:t>định</a:t>
            </a:r>
            <a:r>
              <a:rPr lang="en-US" dirty="0"/>
              <a:t> code </a:t>
            </a:r>
            <a:r>
              <a:rPr lang="en-US" dirty="0" err="1"/>
              <a:t>ASP.Net</a:t>
            </a:r>
            <a:r>
              <a:rPr lang="en-US" dirty="0"/>
              <a:t> </a:t>
            </a:r>
            <a:r>
              <a:rPr lang="en-US" dirty="0" err="1"/>
              <a:t>trực</a:t>
            </a:r>
            <a:r>
              <a:rPr lang="en-US" dirty="0"/>
              <a:t> </a:t>
            </a:r>
            <a:r>
              <a:rPr lang="en-US" dirty="0" err="1"/>
              <a:t>tiếp</a:t>
            </a:r>
            <a:r>
              <a:rPr lang="en-US" dirty="0"/>
              <a:t> </a:t>
            </a:r>
            <a:r>
              <a:rPr lang="en-US" dirty="0" err="1"/>
              <a:t>trong</a:t>
            </a:r>
            <a:r>
              <a:rPr lang="en-US" dirty="0"/>
              <a:t> </a:t>
            </a:r>
            <a:r>
              <a:rPr lang="en-US" dirty="0" err="1"/>
              <a:t>chế</a:t>
            </a:r>
            <a:r>
              <a:rPr lang="en-US" dirty="0"/>
              <a:t> </a:t>
            </a:r>
            <a:r>
              <a:rPr lang="en-US" dirty="0" err="1"/>
              <a:t>độ</a:t>
            </a:r>
            <a:r>
              <a:rPr lang="en-US" dirty="0"/>
              <a:t> </a:t>
            </a:r>
            <a:r>
              <a:rPr lang="en-US" dirty="0" err="1"/>
              <a:t>hiển</a:t>
            </a:r>
            <a:r>
              <a:rPr lang="en-US" dirty="0"/>
              <a:t> </a:t>
            </a:r>
            <a:r>
              <a:rPr lang="en-US" dirty="0" err="1"/>
              <a:t>thị</a:t>
            </a:r>
            <a:r>
              <a:rPr lang="en-US" dirty="0"/>
              <a:t> HTML </a:t>
            </a:r>
            <a:r>
              <a:rPr lang="en-US" dirty="0" err="1"/>
              <a:t>của</a:t>
            </a:r>
            <a:r>
              <a:rPr lang="en-US" dirty="0"/>
              <a:t> file .</a:t>
            </a:r>
            <a:r>
              <a:rPr lang="en-US" dirty="0" err="1"/>
              <a:t>aspx</a:t>
            </a:r>
            <a:r>
              <a:rPr lang="en-US" dirty="0"/>
              <a:t>. </a:t>
            </a:r>
          </a:p>
          <a:p>
            <a:r>
              <a:rPr lang="en-US" dirty="0" err="1"/>
              <a:t>Ví</a:t>
            </a:r>
            <a:r>
              <a:rPr lang="en-US" dirty="0"/>
              <a:t> </a:t>
            </a:r>
            <a:r>
              <a:rPr lang="en-US" dirty="0" err="1"/>
              <a:t>dụ</a:t>
            </a:r>
            <a:r>
              <a:rPr lang="en-US" dirty="0"/>
              <a:t>: </a:t>
            </a:r>
          </a:p>
          <a:p>
            <a:pPr lvl="1"/>
            <a:r>
              <a:rPr lang="en-US" dirty="0"/>
              <a:t>&lt;</a:t>
            </a:r>
            <a:r>
              <a:rPr lang="en-US" dirty="0" err="1"/>
              <a:t>asp:TextBox</a:t>
            </a:r>
            <a:r>
              <a:rPr lang="en-US" dirty="0"/>
              <a:t> id = "</a:t>
            </a:r>
            <a:r>
              <a:rPr lang="en-US" dirty="0" err="1"/>
              <a:t>MyTextBox</a:t>
            </a:r>
            <a:r>
              <a:rPr lang="en-US" dirty="0"/>
              <a:t>" </a:t>
            </a:r>
            <a:r>
              <a:rPr lang="en-US" dirty="0" err="1"/>
              <a:t>runat</a:t>
            </a:r>
            <a:r>
              <a:rPr lang="en-US" dirty="0"/>
              <a:t> = "server" Text = "Greetings"&gt;&lt;/</a:t>
            </a:r>
            <a:r>
              <a:rPr lang="en-US" dirty="0" err="1"/>
              <a:t>asp:TextBox</a:t>
            </a:r>
            <a:r>
              <a:rPr lang="en-US" dirty="0"/>
              <a:t>&gt; </a:t>
            </a:r>
          </a:p>
        </p:txBody>
      </p:sp>
    </p:spTree>
    <p:extLst>
      <p:ext uri="{BB962C8B-B14F-4D97-AF65-F5344CB8AC3E}">
        <p14:creationId xmlns:p14="http://schemas.microsoft.com/office/powerpoint/2010/main" val="4145429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a:t>
            </a:r>
          </a:p>
        </p:txBody>
      </p:sp>
      <p:sp>
        <p:nvSpPr>
          <p:cNvPr id="3" name="Content Placeholder 2"/>
          <p:cNvSpPr>
            <a:spLocks noGrp="1"/>
          </p:cNvSpPr>
          <p:nvPr>
            <p:ph idx="1"/>
          </p:nvPr>
        </p:nvSpPr>
        <p:spPr>
          <a:xfrm>
            <a:off x="914401" y="1370014"/>
            <a:ext cx="10367433" cy="4926283"/>
          </a:xfrm>
        </p:spPr>
        <p:txBody>
          <a:bodyPr/>
          <a:lstStyle/>
          <a:p>
            <a:r>
              <a:rPr lang="vi-VN" dirty="0"/>
              <a:t>PHP là một ngôn ngữ kịch bản máy chủ được thiết kế bởi Rasmus Lerdorf  – một công cụ </a:t>
            </a:r>
            <a:r>
              <a:rPr lang="en-US" dirty="0" err="1"/>
              <a:t>phổ</a:t>
            </a:r>
            <a:r>
              <a:rPr lang="en-US" dirty="0"/>
              <a:t> </a:t>
            </a:r>
            <a:r>
              <a:rPr lang="en-US" dirty="0" err="1"/>
              <a:t>biến</a:t>
            </a:r>
            <a:r>
              <a:rPr lang="en-US" dirty="0"/>
              <a:t> </a:t>
            </a:r>
            <a:r>
              <a:rPr lang="en-US" dirty="0" err="1"/>
              <a:t>nhất</a:t>
            </a:r>
            <a:r>
              <a:rPr lang="en-US" dirty="0"/>
              <a:t> </a:t>
            </a:r>
            <a:r>
              <a:rPr lang="en-US" dirty="0" err="1"/>
              <a:t>và</a:t>
            </a:r>
            <a:r>
              <a:rPr lang="en-US" dirty="0"/>
              <a:t> </a:t>
            </a:r>
            <a:r>
              <a:rPr lang="vi-VN" dirty="0"/>
              <a:t>mạnh mẽ để tạo nên các trang thiết kế web động và tương tác</a:t>
            </a:r>
            <a:r>
              <a:rPr lang="en-US" dirty="0"/>
              <a:t>, </a:t>
            </a:r>
            <a:r>
              <a:rPr lang="en-US" dirty="0" err="1"/>
              <a:t>có</a:t>
            </a:r>
            <a:r>
              <a:rPr lang="en-US" dirty="0"/>
              <a:t> </a:t>
            </a:r>
            <a:r>
              <a:rPr lang="en-US" dirty="0" err="1"/>
              <a:t>đến</a:t>
            </a:r>
            <a:r>
              <a:rPr lang="en-US" dirty="0"/>
              <a:t> 1/3 website </a:t>
            </a:r>
            <a:r>
              <a:rPr lang="en-US" dirty="0" err="1"/>
              <a:t>trên</a:t>
            </a:r>
            <a:r>
              <a:rPr lang="en-US" dirty="0"/>
              <a:t> </a:t>
            </a:r>
            <a:r>
              <a:rPr lang="en-US" dirty="0" err="1"/>
              <a:t>thế</a:t>
            </a:r>
            <a:r>
              <a:rPr lang="en-US" dirty="0"/>
              <a:t> </a:t>
            </a:r>
            <a:r>
              <a:rPr lang="en-US" dirty="0" err="1"/>
              <a:t>giới</a:t>
            </a:r>
            <a:r>
              <a:rPr lang="en-US" dirty="0"/>
              <a:t> </a:t>
            </a:r>
            <a:r>
              <a:rPr lang="en-US" dirty="0" err="1"/>
              <a:t>dùng</a:t>
            </a:r>
            <a:r>
              <a:rPr lang="en-US" dirty="0"/>
              <a:t> </a:t>
            </a:r>
            <a:r>
              <a:rPr lang="en-US" dirty="0" err="1"/>
              <a:t>nền</a:t>
            </a:r>
            <a:r>
              <a:rPr lang="en-US" dirty="0"/>
              <a:t> </a:t>
            </a:r>
            <a:r>
              <a:rPr lang="en-US" dirty="0" err="1"/>
              <a:t>tảng</a:t>
            </a:r>
            <a:r>
              <a:rPr lang="en-US" dirty="0"/>
              <a:t> </a:t>
            </a:r>
            <a:r>
              <a:rPr lang="en-US" dirty="0" err="1"/>
              <a:t>của</a:t>
            </a:r>
            <a:r>
              <a:rPr lang="en-US" dirty="0"/>
              <a:t> PHP.</a:t>
            </a:r>
          </a:p>
          <a:p>
            <a:r>
              <a:rPr lang="en-US" dirty="0" err="1"/>
              <a:t>Ưu</a:t>
            </a:r>
            <a:r>
              <a:rPr lang="en-US" dirty="0"/>
              <a:t> </a:t>
            </a:r>
            <a:r>
              <a:rPr lang="en-US" dirty="0" err="1"/>
              <a:t>điểm</a:t>
            </a:r>
            <a:r>
              <a:rPr lang="en-US" dirty="0"/>
              <a:t>: </a:t>
            </a:r>
          </a:p>
          <a:p>
            <a:pPr lvl="1"/>
            <a:r>
              <a:rPr lang="vi-VN" dirty="0"/>
              <a:t>Dễ học</a:t>
            </a:r>
            <a:r>
              <a:rPr lang="en-US" dirty="0"/>
              <a:t>, d</a:t>
            </a:r>
            <a:r>
              <a:rPr lang="vi-VN" dirty="0"/>
              <a:t>ùng mã nguồn mở , và ổn định nên việc cài đặt đơn giản và miễn phí</a:t>
            </a:r>
          </a:p>
          <a:p>
            <a:pPr lvl="1"/>
            <a:r>
              <a:rPr lang="vi-VN" dirty="0"/>
              <a:t>Dễ dàng nhúng vào trang HTML </a:t>
            </a:r>
          </a:p>
          <a:p>
            <a:pPr lvl="1"/>
            <a:r>
              <a:rPr lang="vi-VN" dirty="0"/>
              <a:t>Đi cặp với MySQL</a:t>
            </a:r>
            <a:r>
              <a:rPr lang="en-US" dirty="0"/>
              <a:t>, k</a:t>
            </a:r>
            <a:r>
              <a:rPr lang="vi-VN" dirty="0"/>
              <a:t>hả năng phản hồi tương tác tốt</a:t>
            </a:r>
          </a:p>
          <a:p>
            <a:pPr lvl="1"/>
            <a:r>
              <a:rPr lang="vi-VN" dirty="0"/>
              <a:t>Nhu cầu tuyển dụng cao</a:t>
            </a:r>
            <a:endParaRPr lang="en-US" dirty="0"/>
          </a:p>
          <a:p>
            <a:r>
              <a:rPr lang="en-US" dirty="0" err="1"/>
              <a:t>Nhược</a:t>
            </a:r>
            <a:r>
              <a:rPr lang="en-US" dirty="0"/>
              <a:t> </a:t>
            </a:r>
            <a:r>
              <a:rPr lang="en-US" dirty="0" err="1"/>
              <a:t>điểm</a:t>
            </a:r>
            <a:r>
              <a:rPr lang="en-US" dirty="0"/>
              <a:t>: </a:t>
            </a:r>
            <a:r>
              <a:rPr lang="en-US" dirty="0" err="1"/>
              <a:t>Không</a:t>
            </a:r>
            <a:r>
              <a:rPr lang="en-US" dirty="0"/>
              <a:t> </a:t>
            </a:r>
            <a:r>
              <a:rPr lang="en-US" dirty="0" err="1"/>
              <a:t>thích</a:t>
            </a:r>
            <a:r>
              <a:rPr lang="en-US" dirty="0"/>
              <a:t> </a:t>
            </a:r>
            <a:r>
              <a:rPr lang="en-US" dirty="0" err="1"/>
              <a:t>hợp</a:t>
            </a:r>
            <a:r>
              <a:rPr lang="en-US" dirty="0"/>
              <a:t> </a:t>
            </a:r>
            <a:r>
              <a:rPr lang="en-US" dirty="0" err="1"/>
              <a:t>cho</a:t>
            </a:r>
            <a:r>
              <a:rPr lang="en-US" dirty="0"/>
              <a:t> </a:t>
            </a:r>
            <a:r>
              <a:rPr lang="en-US" dirty="0" err="1"/>
              <a:t>việc</a:t>
            </a:r>
            <a:r>
              <a:rPr lang="en-US" dirty="0"/>
              <a:t> </a:t>
            </a:r>
            <a:r>
              <a:rPr lang="en-US" dirty="0" err="1"/>
              <a:t>xây</a:t>
            </a:r>
            <a:r>
              <a:rPr lang="en-US" dirty="0"/>
              <a:t> </a:t>
            </a:r>
            <a:r>
              <a:rPr lang="en-US" dirty="0" err="1"/>
              <a:t>dựng</a:t>
            </a:r>
            <a:r>
              <a:rPr lang="en-US" dirty="0"/>
              <a:t> </a:t>
            </a:r>
            <a:r>
              <a:rPr lang="en-US" dirty="0" err="1"/>
              <a:t>các</a:t>
            </a:r>
            <a:r>
              <a:rPr lang="en-US" dirty="0"/>
              <a:t> </a:t>
            </a:r>
            <a:r>
              <a:rPr lang="en-US" dirty="0" err="1"/>
              <a:t>ứng</a:t>
            </a:r>
            <a:r>
              <a:rPr lang="en-US" dirty="0"/>
              <a:t> </a:t>
            </a:r>
            <a:r>
              <a:rPr lang="en-US" dirty="0" err="1"/>
              <a:t>dụng</a:t>
            </a:r>
            <a:r>
              <a:rPr lang="en-US" dirty="0"/>
              <a:t> desktop, </a:t>
            </a:r>
            <a:r>
              <a:rPr lang="en-US" dirty="0" err="1"/>
              <a:t>mã</a:t>
            </a:r>
            <a:r>
              <a:rPr lang="en-US" dirty="0"/>
              <a:t> </a:t>
            </a:r>
            <a:r>
              <a:rPr lang="en-US" dirty="0" err="1"/>
              <a:t>nguồn</a:t>
            </a:r>
            <a:r>
              <a:rPr lang="en-US" dirty="0"/>
              <a:t> </a:t>
            </a:r>
            <a:r>
              <a:rPr lang="en-US" dirty="0" err="1"/>
              <a:t>chưa</a:t>
            </a:r>
            <a:r>
              <a:rPr lang="en-US" dirty="0"/>
              <a:t> </a:t>
            </a:r>
            <a:r>
              <a:rPr lang="en-US" dirty="0" err="1"/>
              <a:t>đẹp</a:t>
            </a:r>
            <a:r>
              <a:rPr lang="en-US" dirty="0"/>
              <a:t> </a:t>
            </a:r>
            <a:r>
              <a:rPr lang="en-US" dirty="0" err="1"/>
              <a:t>và</a:t>
            </a:r>
            <a:r>
              <a:rPr lang="en-US" dirty="0"/>
              <a:t> </a:t>
            </a:r>
            <a:r>
              <a:rPr lang="en-US" dirty="0" err="1"/>
              <a:t>gọn</a:t>
            </a:r>
            <a:r>
              <a:rPr lang="en-US" dirty="0"/>
              <a:t> </a:t>
            </a:r>
            <a:r>
              <a:rPr lang="en-US" dirty="0" err="1"/>
              <a:t>gàng</a:t>
            </a:r>
            <a:r>
              <a:rPr lang="en-US" dirty="0"/>
              <a:t>.</a:t>
            </a:r>
            <a:endParaRPr lang="vi-VN" dirty="0"/>
          </a:p>
          <a:p>
            <a:pPr marL="0" indent="0">
              <a:buNone/>
            </a:pPr>
            <a:endParaRPr lang="en-US" dirty="0"/>
          </a:p>
        </p:txBody>
      </p:sp>
    </p:spTree>
    <p:extLst>
      <p:ext uri="{BB962C8B-B14F-4D97-AF65-F5344CB8AC3E}">
        <p14:creationId xmlns:p14="http://schemas.microsoft.com/office/powerpoint/2010/main" val="15874931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Dùng</a:t>
            </a:r>
            <a:r>
              <a:rPr lang="en-US" dirty="0"/>
              <a:t> </a:t>
            </a:r>
            <a:r>
              <a:rPr lang="en-US" dirty="0" err="1"/>
              <a:t>trong</a:t>
            </a:r>
            <a:r>
              <a:rPr lang="en-US" dirty="0"/>
              <a:t> code behind</a:t>
            </a:r>
          </a:p>
        </p:txBody>
      </p:sp>
      <p:sp>
        <p:nvSpPr>
          <p:cNvPr id="3" name="Content Placeholder 2"/>
          <p:cNvSpPr>
            <a:spLocks noGrp="1"/>
          </p:cNvSpPr>
          <p:nvPr>
            <p:ph idx="1"/>
          </p:nvPr>
        </p:nvSpPr>
        <p:spPr/>
        <p:txBody>
          <a:bodyPr/>
          <a:lstStyle/>
          <a:p>
            <a:r>
              <a:rPr lang="vi-VN" dirty="0"/>
              <a:t> ASP.Net cho phép thêm các server control lúc chạy. </a:t>
            </a:r>
            <a:r>
              <a:rPr lang="en-US" dirty="0" err="1"/>
              <a:t>Có</a:t>
            </a:r>
            <a:r>
              <a:rPr lang="en-US" dirty="0"/>
              <a:t> </a:t>
            </a:r>
            <a:r>
              <a:rPr lang="vi-VN" dirty="0"/>
              <a:t>thể tạo một instance của lớp Control thừa kế từ lớp cơ sở WebControl </a:t>
            </a:r>
            <a:endParaRPr lang="en-US" dirty="0"/>
          </a:p>
          <a:p>
            <a:r>
              <a:rPr lang="vi-VN" dirty="0"/>
              <a:t>Giả sử </a:t>
            </a:r>
            <a:r>
              <a:rPr lang="en-US" dirty="0"/>
              <a:t>ta</a:t>
            </a:r>
            <a:r>
              <a:rPr lang="vi-VN" dirty="0"/>
              <a:t> muốn tạo một textbox lúc chạy:  </a:t>
            </a:r>
            <a:endParaRPr lang="en-US" dirty="0"/>
          </a:p>
          <a:p>
            <a:r>
              <a:rPr lang="vi-VN" dirty="0">
                <a:solidFill>
                  <a:schemeClr val="tx2"/>
                </a:solidFill>
              </a:rPr>
              <a:t>TextBox txt </a:t>
            </a:r>
            <a:r>
              <a:rPr lang="en-US" dirty="0">
                <a:solidFill>
                  <a:schemeClr val="tx2"/>
                </a:solidFill>
              </a:rPr>
              <a:t>=</a:t>
            </a:r>
            <a:r>
              <a:rPr lang="vi-VN" dirty="0">
                <a:solidFill>
                  <a:schemeClr val="tx2"/>
                </a:solidFill>
              </a:rPr>
              <a:t> New TextBox</a:t>
            </a:r>
            <a:r>
              <a:rPr lang="en-US" dirty="0">
                <a:solidFill>
                  <a:schemeClr val="tx2"/>
                </a:solidFill>
              </a:rPr>
              <a:t>()</a:t>
            </a:r>
            <a:r>
              <a:rPr lang="vi-VN" dirty="0">
                <a:solidFill>
                  <a:schemeClr val="tx2"/>
                </a:solidFill>
              </a:rPr>
              <a:t>  </a:t>
            </a:r>
            <a:endParaRPr lang="en-US" dirty="0">
              <a:solidFill>
                <a:schemeClr val="tx2"/>
              </a:solidFill>
            </a:endParaRPr>
          </a:p>
          <a:p>
            <a:r>
              <a:rPr lang="vi-VN" dirty="0">
                <a:solidFill>
                  <a:schemeClr val="tx2"/>
                </a:solidFill>
              </a:rPr>
              <a:t>txt.ID = "txtTest" </a:t>
            </a:r>
            <a:endParaRPr lang="en-US" dirty="0">
              <a:solidFill>
                <a:schemeClr val="tx2"/>
              </a:solidFill>
            </a:endParaRPr>
          </a:p>
          <a:p>
            <a:r>
              <a:rPr lang="vi-VN" dirty="0">
                <a:solidFill>
                  <a:schemeClr val="tx2"/>
                </a:solidFill>
              </a:rPr>
              <a:t>txt.Text = "ABC" </a:t>
            </a:r>
            <a:endParaRPr lang="en-US" dirty="0">
              <a:solidFill>
                <a:schemeClr val="tx2"/>
              </a:solidFill>
            </a:endParaRPr>
          </a:p>
          <a:p>
            <a:r>
              <a:rPr lang="vi-VN" dirty="0">
                <a:solidFill>
                  <a:schemeClr val="tx2"/>
                </a:solidFill>
              </a:rPr>
              <a:t>Panel1.Controls.Add(txt)</a:t>
            </a:r>
            <a:endParaRPr lang="en-US" dirty="0">
              <a:solidFill>
                <a:schemeClr val="tx2"/>
              </a:solidFill>
            </a:endParaRPr>
          </a:p>
        </p:txBody>
      </p:sp>
    </p:spTree>
    <p:extLst>
      <p:ext uri="{BB962C8B-B14F-4D97-AF65-F5344CB8AC3E}">
        <p14:creationId xmlns:p14="http://schemas.microsoft.com/office/powerpoint/2010/main" val="115045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Thiết</a:t>
            </a:r>
            <a:r>
              <a:rPr lang="en-US" dirty="0"/>
              <a:t> </a:t>
            </a:r>
            <a:r>
              <a:rPr lang="en-US" dirty="0" err="1"/>
              <a:t>lập</a:t>
            </a:r>
            <a:r>
              <a:rPr lang="en-US" dirty="0"/>
              <a:t> </a:t>
            </a:r>
            <a:r>
              <a:rPr lang="en-US" dirty="0" err="1"/>
              <a:t>thuộc</a:t>
            </a:r>
            <a:r>
              <a:rPr lang="en-US" dirty="0"/>
              <a:t> </a:t>
            </a:r>
            <a:r>
              <a:rPr lang="en-US" dirty="0" err="1"/>
              <a:t>tính</a:t>
            </a:r>
            <a:r>
              <a:rPr lang="en-US" dirty="0"/>
              <a:t> </a:t>
            </a:r>
            <a:r>
              <a:rPr lang="en-US" dirty="0" err="1"/>
              <a:t>WebControls</a:t>
            </a:r>
            <a:endParaRPr lang="en-US" dirty="0"/>
          </a:p>
        </p:txBody>
      </p:sp>
      <p:sp>
        <p:nvSpPr>
          <p:cNvPr id="3" name="Content Placeholder 2"/>
          <p:cNvSpPr>
            <a:spLocks noGrp="1"/>
          </p:cNvSpPr>
          <p:nvPr>
            <p:ph idx="1"/>
          </p:nvPr>
        </p:nvSpPr>
        <p:spPr/>
        <p:txBody>
          <a:bodyPr/>
          <a:lstStyle/>
          <a:p>
            <a:r>
              <a:rPr lang="vi-VN" dirty="0"/>
              <a:t>Các server control có các thuộc tính thông dụng kế thừa từ lớp cơ sở WebControl. </a:t>
            </a:r>
            <a:endParaRPr lang="en-US" dirty="0"/>
          </a:p>
          <a:p>
            <a:r>
              <a:rPr lang="vi-VN" dirty="0"/>
              <a:t>Có thể thiết lập thuộc tính lúc thiết kế hoặc lúc chạy. </a:t>
            </a:r>
            <a:endParaRPr lang="en-US" dirty="0"/>
          </a:p>
          <a:p>
            <a:r>
              <a:rPr lang="vi-VN" dirty="0"/>
              <a:t>Thiết lập thuộc tính của control lúc thiết kế bạn dùng cửa sổ Properties </a:t>
            </a:r>
            <a:endParaRPr lang="en-US" dirty="0"/>
          </a:p>
          <a:p>
            <a:r>
              <a:rPr lang="vi-VN" dirty="0"/>
              <a:t>Hiển thị của sổ Property của control, kích chuột phải trên control rồi chọn Properties từ context menu hoặc ấn F4</a:t>
            </a:r>
            <a:endParaRPr lang="en-US" dirty="0"/>
          </a:p>
        </p:txBody>
      </p:sp>
    </p:spTree>
    <p:extLst>
      <p:ext uri="{BB962C8B-B14F-4D97-AF65-F5344CB8AC3E}">
        <p14:creationId xmlns:p14="http://schemas.microsoft.com/office/powerpoint/2010/main" val="5248632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Cửa</a:t>
            </a:r>
            <a:r>
              <a:rPr lang="en-US" dirty="0"/>
              <a:t> </a:t>
            </a:r>
            <a:r>
              <a:rPr lang="en-US" dirty="0" err="1"/>
              <a:t>sổ</a:t>
            </a:r>
            <a:r>
              <a:rPr lang="en-US" dirty="0"/>
              <a:t> Properties </a:t>
            </a:r>
            <a:r>
              <a:rPr lang="en-US" dirty="0" err="1"/>
              <a:t>của</a:t>
            </a:r>
            <a:r>
              <a:rPr lang="en-US" dirty="0"/>
              <a:t> Textbox</a:t>
            </a:r>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2939143" y="1518954"/>
            <a:ext cx="4374969" cy="4159535"/>
          </a:xfrm>
          <a:prstGeom prst="rect">
            <a:avLst/>
          </a:prstGeom>
        </p:spPr>
      </p:pic>
    </p:spTree>
    <p:extLst>
      <p:ext uri="{BB962C8B-B14F-4D97-AF65-F5344CB8AC3E}">
        <p14:creationId xmlns:p14="http://schemas.microsoft.com/office/powerpoint/2010/main" val="35593259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Thiết</a:t>
            </a:r>
            <a:r>
              <a:rPr lang="en-US" dirty="0"/>
              <a:t> </a:t>
            </a:r>
            <a:r>
              <a:rPr lang="en-US" dirty="0" err="1"/>
              <a:t>lập</a:t>
            </a:r>
            <a:r>
              <a:rPr lang="en-US" dirty="0"/>
              <a:t> </a:t>
            </a:r>
            <a:r>
              <a:rPr lang="en-US" dirty="0" err="1"/>
              <a:t>thuộc</a:t>
            </a:r>
            <a:r>
              <a:rPr lang="en-US" dirty="0"/>
              <a:t> </a:t>
            </a:r>
            <a:r>
              <a:rPr lang="en-US" dirty="0" err="1"/>
              <a:t>tính</a:t>
            </a:r>
            <a:r>
              <a:rPr lang="en-US" dirty="0"/>
              <a:t> </a:t>
            </a:r>
            <a:r>
              <a:rPr lang="en-US" dirty="0" err="1"/>
              <a:t>WebControls</a:t>
            </a:r>
            <a:endParaRPr lang="en-US" dirty="0"/>
          </a:p>
        </p:txBody>
      </p:sp>
      <p:sp>
        <p:nvSpPr>
          <p:cNvPr id="3" name="Content Placeholder 2"/>
          <p:cNvSpPr>
            <a:spLocks noGrp="1"/>
          </p:cNvSpPr>
          <p:nvPr>
            <p:ph idx="1"/>
          </p:nvPr>
        </p:nvSpPr>
        <p:spPr/>
        <p:txBody>
          <a:bodyPr/>
          <a:lstStyle/>
          <a:p>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thiết</a:t>
            </a:r>
            <a:r>
              <a:rPr lang="en-US" dirty="0"/>
              <a:t> </a:t>
            </a:r>
            <a:r>
              <a:rPr lang="en-US" dirty="0" err="1"/>
              <a:t>lập</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của</a:t>
            </a:r>
            <a:r>
              <a:rPr lang="en-US" dirty="0"/>
              <a:t> </a:t>
            </a:r>
            <a:r>
              <a:rPr lang="en-US" dirty="0" err="1"/>
              <a:t>WebControl</a:t>
            </a:r>
            <a:r>
              <a:rPr lang="en-US" dirty="0"/>
              <a:t> </a:t>
            </a:r>
            <a:r>
              <a:rPr lang="en-US" dirty="0" err="1"/>
              <a:t>trực</a:t>
            </a:r>
            <a:r>
              <a:rPr lang="en-US" dirty="0"/>
              <a:t> </a:t>
            </a:r>
            <a:r>
              <a:rPr lang="en-US" dirty="0" err="1"/>
              <a:t>tiếp</a:t>
            </a:r>
            <a:r>
              <a:rPr lang="en-US" dirty="0"/>
              <a:t> </a:t>
            </a:r>
            <a:r>
              <a:rPr lang="en-US" dirty="0" err="1"/>
              <a:t>trong</a:t>
            </a:r>
            <a:r>
              <a:rPr lang="en-US" dirty="0"/>
              <a:t> </a:t>
            </a:r>
            <a:r>
              <a:rPr lang="en-US" dirty="0" err="1"/>
              <a:t>chế</a:t>
            </a:r>
            <a:r>
              <a:rPr lang="en-US" dirty="0"/>
              <a:t> </a:t>
            </a:r>
            <a:r>
              <a:rPr lang="en-US" dirty="0" err="1"/>
              <a:t>độ</a:t>
            </a:r>
            <a:r>
              <a:rPr lang="en-US" dirty="0"/>
              <a:t> </a:t>
            </a:r>
            <a:r>
              <a:rPr lang="en-US" dirty="0" err="1"/>
              <a:t>hiển</a:t>
            </a:r>
            <a:r>
              <a:rPr lang="en-US" dirty="0"/>
              <a:t> </a:t>
            </a:r>
            <a:r>
              <a:rPr lang="en-US" dirty="0" err="1"/>
              <a:t>thị</a:t>
            </a:r>
            <a:r>
              <a:rPr lang="en-US" dirty="0"/>
              <a:t> HTML. </a:t>
            </a:r>
          </a:p>
          <a:p>
            <a:pPr lvl="1"/>
            <a:r>
              <a:rPr lang="en-US" dirty="0" err="1"/>
              <a:t>Ví</a:t>
            </a:r>
            <a:r>
              <a:rPr lang="en-US" dirty="0"/>
              <a:t> </a:t>
            </a:r>
            <a:r>
              <a:rPr lang="en-US" dirty="0" err="1"/>
              <a:t>dụ</a:t>
            </a:r>
            <a:r>
              <a:rPr lang="en-US" dirty="0"/>
              <a:t>: </a:t>
            </a:r>
            <a:r>
              <a:rPr lang="en-US" dirty="0">
                <a:solidFill>
                  <a:schemeClr val="tx2"/>
                </a:solidFill>
              </a:rPr>
              <a:t>&lt;</a:t>
            </a:r>
            <a:r>
              <a:rPr lang="en-US" dirty="0" err="1">
                <a:solidFill>
                  <a:schemeClr val="tx2"/>
                </a:solidFill>
              </a:rPr>
              <a:t>asp:TextBox</a:t>
            </a:r>
            <a:r>
              <a:rPr lang="en-US" dirty="0">
                <a:solidFill>
                  <a:schemeClr val="tx2"/>
                </a:solidFill>
              </a:rPr>
              <a:t> Id = "</a:t>
            </a:r>
            <a:r>
              <a:rPr lang="en-US" dirty="0" err="1">
                <a:solidFill>
                  <a:schemeClr val="tx2"/>
                </a:solidFill>
              </a:rPr>
              <a:t>Text_Box</a:t>
            </a:r>
            <a:r>
              <a:rPr lang="en-US" dirty="0">
                <a:solidFill>
                  <a:schemeClr val="tx2"/>
                </a:solidFill>
              </a:rPr>
              <a:t>" </a:t>
            </a:r>
            <a:r>
              <a:rPr lang="en-US" dirty="0" err="1">
                <a:solidFill>
                  <a:schemeClr val="tx2"/>
                </a:solidFill>
              </a:rPr>
              <a:t>runat</a:t>
            </a:r>
            <a:r>
              <a:rPr lang="en-US" dirty="0">
                <a:solidFill>
                  <a:schemeClr val="tx2"/>
                </a:solidFill>
              </a:rPr>
              <a:t> = "server" Enabled = False&gt;&lt;/</a:t>
            </a:r>
            <a:r>
              <a:rPr lang="en-US" dirty="0" err="1">
                <a:solidFill>
                  <a:schemeClr val="tx2"/>
                </a:solidFill>
              </a:rPr>
              <a:t>asp:TextBox</a:t>
            </a:r>
            <a:r>
              <a:rPr lang="en-US" dirty="0">
                <a:solidFill>
                  <a:schemeClr val="tx2"/>
                </a:solidFill>
              </a:rPr>
              <a:t>&gt; </a:t>
            </a:r>
          </a:p>
          <a:p>
            <a:r>
              <a:rPr lang="en-US" dirty="0" err="1"/>
              <a:t>Đôi</a:t>
            </a:r>
            <a:r>
              <a:rPr lang="en-US" dirty="0"/>
              <a:t> </a:t>
            </a:r>
            <a:r>
              <a:rPr lang="en-US" dirty="0" err="1"/>
              <a:t>khi</a:t>
            </a:r>
            <a:r>
              <a:rPr lang="en-US" dirty="0"/>
              <a:t> </a:t>
            </a:r>
            <a:r>
              <a:rPr lang="en-US" dirty="0" err="1"/>
              <a:t>cần</a:t>
            </a:r>
            <a:r>
              <a:rPr lang="en-US" dirty="0"/>
              <a:t> </a:t>
            </a:r>
            <a:r>
              <a:rPr lang="en-US" dirty="0" err="1"/>
              <a:t>thiết</a:t>
            </a:r>
            <a:r>
              <a:rPr lang="en-US" dirty="0"/>
              <a:t> </a:t>
            </a:r>
            <a:r>
              <a:rPr lang="en-US" dirty="0" err="1"/>
              <a:t>lập</a:t>
            </a:r>
            <a:r>
              <a:rPr lang="en-US" dirty="0"/>
              <a:t> </a:t>
            </a:r>
            <a:r>
              <a:rPr lang="en-US" dirty="0" err="1"/>
              <a:t>thuộc</a:t>
            </a:r>
            <a:r>
              <a:rPr lang="en-US" dirty="0"/>
              <a:t> </a:t>
            </a:r>
            <a:r>
              <a:rPr lang="en-US" dirty="0" err="1"/>
              <a:t>tính</a:t>
            </a:r>
            <a:r>
              <a:rPr lang="en-US" dirty="0"/>
              <a:t> </a:t>
            </a:r>
            <a:r>
              <a:rPr lang="en-US" dirty="0" err="1"/>
              <a:t>lúc</a:t>
            </a:r>
            <a:r>
              <a:rPr lang="en-US" dirty="0"/>
              <a:t> </a:t>
            </a:r>
            <a:r>
              <a:rPr lang="en-US" dirty="0" err="1"/>
              <a:t>chạy</a:t>
            </a:r>
            <a:r>
              <a:rPr lang="en-US" dirty="0"/>
              <a:t>. </a:t>
            </a:r>
          </a:p>
          <a:p>
            <a:pPr lvl="1"/>
            <a:r>
              <a:rPr lang="en-US" dirty="0" err="1"/>
              <a:t>Cú</a:t>
            </a:r>
            <a:r>
              <a:rPr lang="en-US" dirty="0"/>
              <a:t> </a:t>
            </a:r>
            <a:r>
              <a:rPr lang="en-US" dirty="0" err="1"/>
              <a:t>pháp</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lập</a:t>
            </a:r>
            <a:r>
              <a:rPr lang="en-US" dirty="0"/>
              <a:t> </a:t>
            </a:r>
            <a:r>
              <a:rPr lang="en-US" dirty="0" err="1"/>
              <a:t>trình</a:t>
            </a:r>
            <a:r>
              <a:rPr lang="en-US" dirty="0"/>
              <a:t>:  </a:t>
            </a:r>
          </a:p>
          <a:p>
            <a:pPr lvl="1"/>
            <a:r>
              <a:rPr lang="en-US" dirty="0" err="1">
                <a:solidFill>
                  <a:schemeClr val="tx2"/>
                </a:solidFill>
              </a:rPr>
              <a:t>ControlID.PropertyName</a:t>
            </a:r>
            <a:r>
              <a:rPr lang="en-US" dirty="0">
                <a:solidFill>
                  <a:schemeClr val="tx2"/>
                </a:solidFill>
              </a:rPr>
              <a:t> = Value</a:t>
            </a:r>
            <a:r>
              <a:rPr lang="en-US" dirty="0"/>
              <a:t>  </a:t>
            </a:r>
          </a:p>
          <a:p>
            <a:pPr lvl="1"/>
            <a:r>
              <a:rPr lang="en-US" dirty="0" err="1"/>
              <a:t>Ví</a:t>
            </a:r>
            <a:r>
              <a:rPr lang="en-US" dirty="0"/>
              <a:t> </a:t>
            </a:r>
            <a:r>
              <a:rPr lang="en-US" dirty="0" err="1"/>
              <a:t>dụ</a:t>
            </a:r>
            <a:r>
              <a:rPr lang="en-US" dirty="0"/>
              <a:t>: </a:t>
            </a:r>
            <a:r>
              <a:rPr lang="en-US" dirty="0" err="1">
                <a:solidFill>
                  <a:schemeClr val="tx2"/>
                </a:solidFill>
              </a:rPr>
              <a:t>txtTest.Enabled</a:t>
            </a:r>
            <a:r>
              <a:rPr lang="en-US" dirty="0">
                <a:solidFill>
                  <a:schemeClr val="tx2"/>
                </a:solidFill>
              </a:rPr>
              <a:t> = True </a:t>
            </a:r>
          </a:p>
          <a:p>
            <a:pPr marL="0" indent="0">
              <a:buNone/>
            </a:pPr>
            <a:endParaRPr lang="en-US" dirty="0"/>
          </a:p>
        </p:txBody>
      </p:sp>
    </p:spTree>
    <p:extLst>
      <p:ext uri="{BB962C8B-B14F-4D97-AF65-F5344CB8AC3E}">
        <p14:creationId xmlns:p14="http://schemas.microsoft.com/office/powerpoint/2010/main" val="17668268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443" y="531905"/>
            <a:ext cx="10993967" cy="498475"/>
          </a:xfrm>
        </p:spPr>
        <p:txBody>
          <a:bodyPr/>
          <a:lstStyle/>
          <a:p>
            <a:r>
              <a:rPr lang="en-US" dirty="0" err="1"/>
              <a:t>Các</a:t>
            </a:r>
            <a:r>
              <a:rPr lang="en-US" dirty="0"/>
              <a:t> </a:t>
            </a:r>
            <a:r>
              <a:rPr lang="en-US" dirty="0" err="1"/>
              <a:t>thuộc</a:t>
            </a:r>
            <a:r>
              <a:rPr lang="en-US" dirty="0"/>
              <a:t> </a:t>
            </a:r>
            <a:r>
              <a:rPr lang="en-US" dirty="0" err="1"/>
              <a:t>tính</a:t>
            </a:r>
            <a:r>
              <a:rPr lang="en-US" dirty="0"/>
              <a:t> </a:t>
            </a:r>
            <a:r>
              <a:rPr lang="en-US" dirty="0" err="1"/>
              <a:t>chung</a:t>
            </a:r>
            <a:r>
              <a:rPr lang="en-US" dirty="0"/>
              <a:t> </a:t>
            </a:r>
            <a:r>
              <a:rPr lang="en-US" dirty="0" err="1"/>
              <a:t>của</a:t>
            </a:r>
            <a:r>
              <a:rPr lang="en-US" dirty="0"/>
              <a:t> </a:t>
            </a:r>
            <a:r>
              <a:rPr lang="en-US" dirty="0" err="1"/>
              <a:t>các</a:t>
            </a:r>
            <a:r>
              <a:rPr lang="en-US" dirty="0"/>
              <a:t> </a:t>
            </a:r>
            <a:r>
              <a:rPr lang="en-US" dirty="0" err="1"/>
              <a:t>Webcontrol</a:t>
            </a:r>
            <a:endParaRPr lang="en-US" dirty="0"/>
          </a:p>
        </p:txBody>
      </p:sp>
      <p:pic>
        <p:nvPicPr>
          <p:cNvPr id="4" name="Content Placeholder 3"/>
          <p:cNvPicPr>
            <a:picLocks noGrp="1" noChangeAspect="1"/>
          </p:cNvPicPr>
          <p:nvPr>
            <p:ph idx="1"/>
          </p:nvPr>
        </p:nvPicPr>
        <p:blipFill>
          <a:blip r:embed="rId2"/>
          <a:stretch>
            <a:fillRect/>
          </a:stretch>
        </p:blipFill>
        <p:spPr>
          <a:xfrm>
            <a:off x="1013478" y="1030380"/>
            <a:ext cx="8719236" cy="2013222"/>
          </a:xfrm>
          <a:prstGeom prst="rect">
            <a:avLst/>
          </a:prstGeom>
        </p:spPr>
      </p:pic>
      <p:pic>
        <p:nvPicPr>
          <p:cNvPr id="5" name="Picture 4"/>
          <p:cNvPicPr>
            <a:picLocks noChangeAspect="1"/>
          </p:cNvPicPr>
          <p:nvPr/>
        </p:nvPicPr>
        <p:blipFill>
          <a:blip r:embed="rId3"/>
          <a:stretch>
            <a:fillRect/>
          </a:stretch>
        </p:blipFill>
        <p:spPr>
          <a:xfrm>
            <a:off x="1065730" y="3004145"/>
            <a:ext cx="8613848" cy="3814666"/>
          </a:xfrm>
          <a:prstGeom prst="rect">
            <a:avLst/>
          </a:prstGeom>
        </p:spPr>
      </p:pic>
    </p:spTree>
    <p:extLst>
      <p:ext uri="{BB962C8B-B14F-4D97-AF65-F5344CB8AC3E}">
        <p14:creationId xmlns:p14="http://schemas.microsoft.com/office/powerpoint/2010/main" val="13013931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Một</a:t>
            </a:r>
            <a:r>
              <a:rPr lang="en-US" dirty="0"/>
              <a:t> </a:t>
            </a:r>
            <a:r>
              <a:rPr lang="en-US" dirty="0" err="1"/>
              <a:t>số</a:t>
            </a:r>
            <a:r>
              <a:rPr lang="en-US" dirty="0"/>
              <a:t> Web controls </a:t>
            </a:r>
            <a:r>
              <a:rPr lang="en-US" dirty="0" err="1"/>
              <a:t>thường</a:t>
            </a:r>
            <a:r>
              <a:rPr lang="en-US" dirty="0"/>
              <a:t> </a:t>
            </a:r>
            <a:r>
              <a:rPr lang="en-US" dirty="0" err="1"/>
              <a:t>dùng</a:t>
            </a:r>
            <a:endParaRPr lang="en-US" dirty="0"/>
          </a:p>
        </p:txBody>
      </p:sp>
      <p:sp>
        <p:nvSpPr>
          <p:cNvPr id="3" name="Content Placeholder 2"/>
          <p:cNvSpPr>
            <a:spLocks noGrp="1"/>
          </p:cNvSpPr>
          <p:nvPr>
            <p:ph idx="1"/>
          </p:nvPr>
        </p:nvSpPr>
        <p:spPr>
          <a:xfrm>
            <a:off x="914401" y="1776414"/>
            <a:ext cx="2586445" cy="3902075"/>
          </a:xfrm>
        </p:spPr>
        <p:txBody>
          <a:bodyPr/>
          <a:lstStyle/>
          <a:p>
            <a:r>
              <a:rPr lang="en-US" dirty="0"/>
              <a:t>Label</a:t>
            </a:r>
          </a:p>
          <a:p>
            <a:r>
              <a:rPr lang="en-US" dirty="0" err="1"/>
              <a:t>TextBox</a:t>
            </a:r>
            <a:endParaRPr lang="en-US" dirty="0"/>
          </a:p>
          <a:p>
            <a:r>
              <a:rPr lang="en-US" dirty="0" err="1"/>
              <a:t>CheckBox</a:t>
            </a:r>
            <a:endParaRPr lang="en-US" dirty="0"/>
          </a:p>
          <a:p>
            <a:r>
              <a:rPr lang="en-US" dirty="0" err="1"/>
              <a:t>CheckBoxList</a:t>
            </a:r>
            <a:r>
              <a:rPr lang="en-US" dirty="0"/>
              <a:t>.</a:t>
            </a:r>
          </a:p>
          <a:p>
            <a:r>
              <a:rPr lang="en-US" dirty="0" err="1"/>
              <a:t>RadioButton</a:t>
            </a:r>
            <a:endParaRPr lang="en-US" dirty="0"/>
          </a:p>
          <a:p>
            <a:r>
              <a:rPr lang="en-US" dirty="0" err="1"/>
              <a:t>RadioButtonList</a:t>
            </a:r>
            <a:endParaRPr lang="en-US" dirty="0"/>
          </a:p>
          <a:p>
            <a:r>
              <a:rPr lang="en-US" dirty="0" err="1"/>
              <a:t>BulletedList</a:t>
            </a:r>
            <a:endParaRPr lang="en-US" dirty="0"/>
          </a:p>
        </p:txBody>
      </p:sp>
      <p:sp>
        <p:nvSpPr>
          <p:cNvPr id="4" name="Content Placeholder 2"/>
          <p:cNvSpPr txBox="1">
            <a:spLocks/>
          </p:cNvSpPr>
          <p:nvPr/>
        </p:nvSpPr>
        <p:spPr bwMode="auto">
          <a:xfrm>
            <a:off x="3500846" y="1776414"/>
            <a:ext cx="2586445" cy="3902075"/>
          </a:xfrm>
          <a:prstGeom prst="rect">
            <a:avLst/>
          </a:prstGeom>
          <a:noFill/>
          <a:ln w="9525">
            <a:noFill/>
            <a:miter lim="800000"/>
            <a:headEnd/>
            <a:tailEnd/>
          </a:ln>
        </p:spPr>
        <p:txBody>
          <a:bodyPr vert="horz" wrap="square" lIns="91424" tIns="45712" rIns="91424" bIns="45712" numCol="1" anchor="t" anchorCtr="0" compatLnSpc="1">
            <a:prstTxWarp prst="textNoShape">
              <a:avLst/>
            </a:prstTxWarp>
          </a:bodyPr>
          <a:lstStyle>
            <a:lvl1pPr marL="228600" indent="-228600" algn="l" rtl="0" eaLnBrk="1" fontAlgn="base" hangingPunct="1">
              <a:spcBef>
                <a:spcPct val="35000"/>
              </a:spcBef>
              <a:spcAft>
                <a:spcPct val="15000"/>
              </a:spcAft>
              <a:buClr>
                <a:srgbClr val="6CA6B8"/>
              </a:buClr>
              <a:buFont typeface="Wingdings" pitchFamily="2" charset="2"/>
              <a:buChar char="§"/>
              <a:defRPr sz="2400">
                <a:solidFill>
                  <a:schemeClr val="tx1"/>
                </a:solidFill>
                <a:latin typeface="+mn-lt"/>
                <a:ea typeface="+mn-ea"/>
                <a:cs typeface="+mn-cs"/>
              </a:defRPr>
            </a:lvl1pPr>
            <a:lvl2pPr marL="457200" indent="-227013" algn="l" rtl="0" eaLnBrk="1" fontAlgn="base" hangingPunct="1">
              <a:spcBef>
                <a:spcPct val="25000"/>
              </a:spcBef>
              <a:spcAft>
                <a:spcPct val="15000"/>
              </a:spcAft>
              <a:buClr>
                <a:srgbClr val="6CA6B8"/>
              </a:buClr>
              <a:buFont typeface="Arial" charset="0"/>
              <a:buChar char="–"/>
              <a:defRPr sz="2200">
                <a:solidFill>
                  <a:schemeClr val="tx1"/>
                </a:solidFill>
                <a:latin typeface="+mn-lt"/>
                <a:cs typeface="+mn-cs"/>
              </a:defRPr>
            </a:lvl2pPr>
            <a:lvl3pPr marL="682625" indent="-223838" algn="l" rtl="0" eaLnBrk="1" fontAlgn="base" hangingPunct="1">
              <a:spcBef>
                <a:spcPct val="20000"/>
              </a:spcBef>
              <a:spcAft>
                <a:spcPct val="0"/>
              </a:spcAft>
              <a:buClr>
                <a:srgbClr val="6CA6B8"/>
              </a:buClr>
              <a:buChar char="•"/>
              <a:defRPr sz="2000">
                <a:solidFill>
                  <a:schemeClr val="tx1"/>
                </a:solidFill>
                <a:latin typeface="+mn-lt"/>
                <a:cs typeface="+mn-cs"/>
              </a:defRPr>
            </a:lvl3pPr>
            <a:lvl4pPr marL="912813" indent="-228600" algn="l" rtl="0" eaLnBrk="1" fontAlgn="base" hangingPunct="1">
              <a:spcBef>
                <a:spcPct val="20000"/>
              </a:spcBef>
              <a:spcAft>
                <a:spcPct val="0"/>
              </a:spcAft>
              <a:buClr>
                <a:srgbClr val="6CA6B8"/>
              </a:buClr>
              <a:buFont typeface="Arial" charset="0"/>
              <a:buChar char="–"/>
              <a:defRPr sz="2000">
                <a:solidFill>
                  <a:schemeClr val="tx1"/>
                </a:solidFill>
                <a:latin typeface="+mn-lt"/>
                <a:cs typeface="+mn-cs"/>
              </a:defRPr>
            </a:lvl4pPr>
            <a:lvl5pPr marL="1143000" indent="-228600" algn="l" rtl="0" eaLnBrk="1" fontAlgn="base" hangingPunct="1">
              <a:spcBef>
                <a:spcPct val="20000"/>
              </a:spcBef>
              <a:spcAft>
                <a:spcPct val="0"/>
              </a:spcAft>
              <a:buClr>
                <a:srgbClr val="6CA6B8"/>
              </a:buClr>
              <a:buFont typeface="Arial" charset="0"/>
              <a:buChar char="&gt;"/>
              <a:defRPr sz="2000">
                <a:solidFill>
                  <a:schemeClr val="tx1"/>
                </a:solidFill>
                <a:latin typeface="+mn-lt"/>
                <a:cs typeface="+mn-cs"/>
              </a:defRPr>
            </a:lvl5pPr>
            <a:lvl6pPr marL="1600200" indent="-228600" algn="l" rtl="0" eaLnBrk="1" fontAlgn="base" hangingPunct="1">
              <a:spcBef>
                <a:spcPct val="20000"/>
              </a:spcBef>
              <a:spcAft>
                <a:spcPct val="0"/>
              </a:spcAft>
              <a:buClr>
                <a:srgbClr val="6CA6B8"/>
              </a:buClr>
              <a:buFont typeface="Arial" charset="0"/>
              <a:buChar char="&gt;"/>
              <a:defRPr>
                <a:solidFill>
                  <a:schemeClr val="tx1"/>
                </a:solidFill>
                <a:latin typeface="+mn-lt"/>
                <a:cs typeface="+mn-cs"/>
              </a:defRPr>
            </a:lvl6pPr>
            <a:lvl7pPr marL="2057400" indent="-228600" algn="l" rtl="0" eaLnBrk="1" fontAlgn="base" hangingPunct="1">
              <a:spcBef>
                <a:spcPct val="20000"/>
              </a:spcBef>
              <a:spcAft>
                <a:spcPct val="0"/>
              </a:spcAft>
              <a:buClr>
                <a:srgbClr val="6CA6B8"/>
              </a:buClr>
              <a:buFont typeface="Arial" charset="0"/>
              <a:buChar char="&gt;"/>
              <a:defRPr>
                <a:solidFill>
                  <a:schemeClr val="tx1"/>
                </a:solidFill>
                <a:latin typeface="+mn-lt"/>
                <a:cs typeface="+mn-cs"/>
              </a:defRPr>
            </a:lvl7pPr>
            <a:lvl8pPr marL="2514600" indent="-228600" algn="l" rtl="0" eaLnBrk="1" fontAlgn="base" hangingPunct="1">
              <a:spcBef>
                <a:spcPct val="20000"/>
              </a:spcBef>
              <a:spcAft>
                <a:spcPct val="0"/>
              </a:spcAft>
              <a:buClr>
                <a:srgbClr val="6CA6B8"/>
              </a:buClr>
              <a:buFont typeface="Arial" charset="0"/>
              <a:buChar char="&gt;"/>
              <a:defRPr>
                <a:solidFill>
                  <a:schemeClr val="tx1"/>
                </a:solidFill>
                <a:latin typeface="+mn-lt"/>
                <a:cs typeface="+mn-cs"/>
              </a:defRPr>
            </a:lvl8pPr>
            <a:lvl9pPr marL="2971800" indent="-228600" algn="l" rtl="0" eaLnBrk="1" fontAlgn="base" hangingPunct="1">
              <a:spcBef>
                <a:spcPct val="20000"/>
              </a:spcBef>
              <a:spcAft>
                <a:spcPct val="0"/>
              </a:spcAft>
              <a:buClr>
                <a:srgbClr val="6CA6B8"/>
              </a:buClr>
              <a:buFont typeface="Arial" charset="0"/>
              <a:buChar char="&gt;"/>
              <a:defRPr>
                <a:solidFill>
                  <a:schemeClr val="tx1"/>
                </a:solidFill>
                <a:latin typeface="+mn-lt"/>
                <a:cs typeface="+mn-cs"/>
              </a:defRPr>
            </a:lvl9pPr>
          </a:lstStyle>
          <a:p>
            <a:r>
              <a:rPr lang="en-US" dirty="0" err="1"/>
              <a:t>DropDownList</a:t>
            </a:r>
            <a:endParaRPr lang="en-US" kern="0" dirty="0"/>
          </a:p>
          <a:p>
            <a:r>
              <a:rPr lang="en-US" kern="0" dirty="0" err="1"/>
              <a:t>ListBox</a:t>
            </a:r>
            <a:endParaRPr lang="en-US" kern="0" dirty="0"/>
          </a:p>
          <a:p>
            <a:r>
              <a:rPr lang="en-US" kern="0" dirty="0"/>
              <a:t>Button</a:t>
            </a:r>
          </a:p>
          <a:p>
            <a:r>
              <a:rPr lang="en-US" kern="0" dirty="0" err="1"/>
              <a:t>ImageButton</a:t>
            </a:r>
            <a:endParaRPr lang="en-US" kern="0" dirty="0"/>
          </a:p>
          <a:p>
            <a:r>
              <a:rPr lang="en-US" kern="0" dirty="0" err="1"/>
              <a:t>LinkButton</a:t>
            </a:r>
            <a:endParaRPr lang="en-US" kern="0" dirty="0"/>
          </a:p>
          <a:p>
            <a:r>
              <a:rPr lang="en-US" kern="0" dirty="0"/>
              <a:t>Literal</a:t>
            </a:r>
          </a:p>
        </p:txBody>
      </p:sp>
      <p:sp>
        <p:nvSpPr>
          <p:cNvPr id="5" name="Content Placeholder 2"/>
          <p:cNvSpPr txBox="1">
            <a:spLocks/>
          </p:cNvSpPr>
          <p:nvPr/>
        </p:nvSpPr>
        <p:spPr bwMode="auto">
          <a:xfrm>
            <a:off x="6213567" y="1776414"/>
            <a:ext cx="2586445" cy="3902075"/>
          </a:xfrm>
          <a:prstGeom prst="rect">
            <a:avLst/>
          </a:prstGeom>
          <a:noFill/>
          <a:ln w="9525">
            <a:noFill/>
            <a:miter lim="800000"/>
            <a:headEnd/>
            <a:tailEnd/>
          </a:ln>
        </p:spPr>
        <p:txBody>
          <a:bodyPr vert="horz" wrap="square" lIns="91424" tIns="45712" rIns="91424" bIns="45712" numCol="1" anchor="t" anchorCtr="0" compatLnSpc="1">
            <a:prstTxWarp prst="textNoShape">
              <a:avLst/>
            </a:prstTxWarp>
          </a:bodyPr>
          <a:lstStyle>
            <a:lvl1pPr marL="228600" indent="-228600" algn="l" rtl="0" eaLnBrk="1" fontAlgn="base" hangingPunct="1">
              <a:spcBef>
                <a:spcPct val="35000"/>
              </a:spcBef>
              <a:spcAft>
                <a:spcPct val="15000"/>
              </a:spcAft>
              <a:buClr>
                <a:srgbClr val="6CA6B8"/>
              </a:buClr>
              <a:buFont typeface="Wingdings" pitchFamily="2" charset="2"/>
              <a:buChar char="§"/>
              <a:defRPr sz="2400">
                <a:solidFill>
                  <a:schemeClr val="tx1"/>
                </a:solidFill>
                <a:latin typeface="+mn-lt"/>
                <a:ea typeface="+mn-ea"/>
                <a:cs typeface="+mn-cs"/>
              </a:defRPr>
            </a:lvl1pPr>
            <a:lvl2pPr marL="457200" indent="-227013" algn="l" rtl="0" eaLnBrk="1" fontAlgn="base" hangingPunct="1">
              <a:spcBef>
                <a:spcPct val="25000"/>
              </a:spcBef>
              <a:spcAft>
                <a:spcPct val="15000"/>
              </a:spcAft>
              <a:buClr>
                <a:srgbClr val="6CA6B8"/>
              </a:buClr>
              <a:buFont typeface="Arial" charset="0"/>
              <a:buChar char="–"/>
              <a:defRPr sz="2200">
                <a:solidFill>
                  <a:schemeClr val="tx1"/>
                </a:solidFill>
                <a:latin typeface="+mn-lt"/>
                <a:cs typeface="+mn-cs"/>
              </a:defRPr>
            </a:lvl2pPr>
            <a:lvl3pPr marL="682625" indent="-223838" algn="l" rtl="0" eaLnBrk="1" fontAlgn="base" hangingPunct="1">
              <a:spcBef>
                <a:spcPct val="20000"/>
              </a:spcBef>
              <a:spcAft>
                <a:spcPct val="0"/>
              </a:spcAft>
              <a:buClr>
                <a:srgbClr val="6CA6B8"/>
              </a:buClr>
              <a:buChar char="•"/>
              <a:defRPr sz="2000">
                <a:solidFill>
                  <a:schemeClr val="tx1"/>
                </a:solidFill>
                <a:latin typeface="+mn-lt"/>
                <a:cs typeface="+mn-cs"/>
              </a:defRPr>
            </a:lvl3pPr>
            <a:lvl4pPr marL="912813" indent="-228600" algn="l" rtl="0" eaLnBrk="1" fontAlgn="base" hangingPunct="1">
              <a:spcBef>
                <a:spcPct val="20000"/>
              </a:spcBef>
              <a:spcAft>
                <a:spcPct val="0"/>
              </a:spcAft>
              <a:buClr>
                <a:srgbClr val="6CA6B8"/>
              </a:buClr>
              <a:buFont typeface="Arial" charset="0"/>
              <a:buChar char="–"/>
              <a:defRPr sz="2000">
                <a:solidFill>
                  <a:schemeClr val="tx1"/>
                </a:solidFill>
                <a:latin typeface="+mn-lt"/>
                <a:cs typeface="+mn-cs"/>
              </a:defRPr>
            </a:lvl4pPr>
            <a:lvl5pPr marL="1143000" indent="-228600" algn="l" rtl="0" eaLnBrk="1" fontAlgn="base" hangingPunct="1">
              <a:spcBef>
                <a:spcPct val="20000"/>
              </a:spcBef>
              <a:spcAft>
                <a:spcPct val="0"/>
              </a:spcAft>
              <a:buClr>
                <a:srgbClr val="6CA6B8"/>
              </a:buClr>
              <a:buFont typeface="Arial" charset="0"/>
              <a:buChar char="&gt;"/>
              <a:defRPr sz="2000">
                <a:solidFill>
                  <a:schemeClr val="tx1"/>
                </a:solidFill>
                <a:latin typeface="+mn-lt"/>
                <a:cs typeface="+mn-cs"/>
              </a:defRPr>
            </a:lvl5pPr>
            <a:lvl6pPr marL="1600200" indent="-228600" algn="l" rtl="0" eaLnBrk="1" fontAlgn="base" hangingPunct="1">
              <a:spcBef>
                <a:spcPct val="20000"/>
              </a:spcBef>
              <a:spcAft>
                <a:spcPct val="0"/>
              </a:spcAft>
              <a:buClr>
                <a:srgbClr val="6CA6B8"/>
              </a:buClr>
              <a:buFont typeface="Arial" charset="0"/>
              <a:buChar char="&gt;"/>
              <a:defRPr>
                <a:solidFill>
                  <a:schemeClr val="tx1"/>
                </a:solidFill>
                <a:latin typeface="+mn-lt"/>
                <a:cs typeface="+mn-cs"/>
              </a:defRPr>
            </a:lvl6pPr>
            <a:lvl7pPr marL="2057400" indent="-228600" algn="l" rtl="0" eaLnBrk="1" fontAlgn="base" hangingPunct="1">
              <a:spcBef>
                <a:spcPct val="20000"/>
              </a:spcBef>
              <a:spcAft>
                <a:spcPct val="0"/>
              </a:spcAft>
              <a:buClr>
                <a:srgbClr val="6CA6B8"/>
              </a:buClr>
              <a:buFont typeface="Arial" charset="0"/>
              <a:buChar char="&gt;"/>
              <a:defRPr>
                <a:solidFill>
                  <a:schemeClr val="tx1"/>
                </a:solidFill>
                <a:latin typeface="+mn-lt"/>
                <a:cs typeface="+mn-cs"/>
              </a:defRPr>
            </a:lvl7pPr>
            <a:lvl8pPr marL="2514600" indent="-228600" algn="l" rtl="0" eaLnBrk="1" fontAlgn="base" hangingPunct="1">
              <a:spcBef>
                <a:spcPct val="20000"/>
              </a:spcBef>
              <a:spcAft>
                <a:spcPct val="0"/>
              </a:spcAft>
              <a:buClr>
                <a:srgbClr val="6CA6B8"/>
              </a:buClr>
              <a:buFont typeface="Arial" charset="0"/>
              <a:buChar char="&gt;"/>
              <a:defRPr>
                <a:solidFill>
                  <a:schemeClr val="tx1"/>
                </a:solidFill>
                <a:latin typeface="+mn-lt"/>
                <a:cs typeface="+mn-cs"/>
              </a:defRPr>
            </a:lvl8pPr>
            <a:lvl9pPr marL="2971800" indent="-228600" algn="l" rtl="0" eaLnBrk="1" fontAlgn="base" hangingPunct="1">
              <a:spcBef>
                <a:spcPct val="20000"/>
              </a:spcBef>
              <a:spcAft>
                <a:spcPct val="0"/>
              </a:spcAft>
              <a:buClr>
                <a:srgbClr val="6CA6B8"/>
              </a:buClr>
              <a:buFont typeface="Arial" charset="0"/>
              <a:buChar char="&gt;"/>
              <a:defRPr>
                <a:solidFill>
                  <a:schemeClr val="tx1"/>
                </a:solidFill>
                <a:latin typeface="+mn-lt"/>
                <a:cs typeface="+mn-cs"/>
              </a:defRPr>
            </a:lvl9pPr>
          </a:lstStyle>
          <a:p>
            <a:r>
              <a:rPr lang="en-US" kern="0" dirty="0" err="1"/>
              <a:t>HyperLink</a:t>
            </a:r>
            <a:endParaRPr lang="en-US" kern="0" dirty="0"/>
          </a:p>
          <a:p>
            <a:r>
              <a:rPr lang="en-US" kern="0" dirty="0"/>
              <a:t>Image</a:t>
            </a:r>
          </a:p>
          <a:p>
            <a:r>
              <a:rPr lang="en-US" kern="0" dirty="0"/>
              <a:t>Panel</a:t>
            </a:r>
          </a:p>
          <a:p>
            <a:r>
              <a:rPr lang="en-US" kern="0" dirty="0" err="1"/>
              <a:t>PlaceHolder</a:t>
            </a:r>
            <a:endParaRPr lang="en-US" kern="0" dirty="0"/>
          </a:p>
          <a:p>
            <a:r>
              <a:rPr lang="en-US" kern="0" dirty="0"/>
              <a:t>Table</a:t>
            </a:r>
          </a:p>
          <a:p>
            <a:r>
              <a:rPr lang="en-US" kern="0" dirty="0" err="1"/>
              <a:t>TableCell</a:t>
            </a:r>
            <a:endParaRPr lang="en-US" kern="0" dirty="0"/>
          </a:p>
          <a:p>
            <a:r>
              <a:rPr lang="en-US" kern="0" dirty="0" err="1"/>
              <a:t>TableRow</a:t>
            </a:r>
            <a:endParaRPr lang="en-US" kern="0" dirty="0"/>
          </a:p>
        </p:txBody>
      </p:sp>
    </p:spTree>
    <p:extLst>
      <p:ext uri="{BB962C8B-B14F-4D97-AF65-F5344CB8AC3E}">
        <p14:creationId xmlns:p14="http://schemas.microsoft.com/office/powerpoint/2010/main" val="6924358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a:t>
            </a:r>
          </a:p>
        </p:txBody>
      </p:sp>
      <p:sp>
        <p:nvSpPr>
          <p:cNvPr id="3" name="Content Placeholder 2"/>
          <p:cNvSpPr>
            <a:spLocks noGrp="1"/>
          </p:cNvSpPr>
          <p:nvPr>
            <p:ph idx="1"/>
          </p:nvPr>
        </p:nvSpPr>
        <p:spPr/>
        <p:txBody>
          <a:bodyPr/>
          <a:lstStyle/>
          <a:p>
            <a:r>
              <a:rPr lang="vi-VN" dirty="0"/>
              <a:t>Label control được sử dụng để hiển thị text trên một trang. </a:t>
            </a:r>
            <a:endParaRPr lang="en-US" dirty="0"/>
          </a:p>
          <a:p>
            <a:r>
              <a:rPr lang="vi-VN" dirty="0"/>
              <a:t>Các thuộc tính: </a:t>
            </a:r>
            <a:endParaRPr lang="en-US" dirty="0"/>
          </a:p>
        </p:txBody>
      </p:sp>
      <p:pic>
        <p:nvPicPr>
          <p:cNvPr id="4" name="Picture 3"/>
          <p:cNvPicPr>
            <a:picLocks noChangeAspect="1"/>
          </p:cNvPicPr>
          <p:nvPr/>
        </p:nvPicPr>
        <p:blipFill>
          <a:blip r:embed="rId2"/>
          <a:stretch>
            <a:fillRect/>
          </a:stretch>
        </p:blipFill>
        <p:spPr>
          <a:xfrm>
            <a:off x="1469918" y="2916418"/>
            <a:ext cx="7715583" cy="741182"/>
          </a:xfrm>
          <a:prstGeom prst="rect">
            <a:avLst/>
          </a:prstGeom>
        </p:spPr>
      </p:pic>
    </p:spTree>
    <p:extLst>
      <p:ext uri="{BB962C8B-B14F-4D97-AF65-F5344CB8AC3E}">
        <p14:creationId xmlns:p14="http://schemas.microsoft.com/office/powerpoint/2010/main" val="21913096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055" y="466590"/>
            <a:ext cx="10993967" cy="498475"/>
          </a:xfrm>
        </p:spPr>
        <p:txBody>
          <a:bodyPr/>
          <a:lstStyle/>
          <a:p>
            <a:r>
              <a:rPr lang="en-US" dirty="0" err="1"/>
              <a:t>TextBox</a:t>
            </a:r>
            <a:endParaRPr lang="en-US" dirty="0"/>
          </a:p>
        </p:txBody>
      </p:sp>
      <p:sp>
        <p:nvSpPr>
          <p:cNvPr id="3" name="Content Placeholder 2"/>
          <p:cNvSpPr>
            <a:spLocks noGrp="1"/>
          </p:cNvSpPr>
          <p:nvPr>
            <p:ph idx="1"/>
          </p:nvPr>
        </p:nvSpPr>
        <p:spPr>
          <a:xfrm>
            <a:off x="953589" y="965065"/>
            <a:ext cx="10367433" cy="3902075"/>
          </a:xfrm>
        </p:spPr>
        <p:txBody>
          <a:bodyPr/>
          <a:lstStyle/>
          <a:p>
            <a:r>
              <a:rPr lang="en-US" dirty="0"/>
              <a:t>Textbox </a:t>
            </a:r>
            <a:r>
              <a:rPr lang="en-US" dirty="0" err="1"/>
              <a:t>cho</a:t>
            </a:r>
            <a:r>
              <a:rPr lang="en-US" dirty="0"/>
              <a:t> </a:t>
            </a:r>
            <a:r>
              <a:rPr lang="en-US" dirty="0" err="1"/>
              <a:t>phép</a:t>
            </a:r>
            <a:r>
              <a:rPr lang="en-US" dirty="0"/>
              <a:t> </a:t>
            </a:r>
            <a:r>
              <a:rPr lang="en-US" dirty="0" err="1"/>
              <a:t>người</a:t>
            </a:r>
            <a:r>
              <a:rPr lang="en-US" dirty="0"/>
              <a:t> dung </a:t>
            </a:r>
            <a:r>
              <a:rPr lang="en-US" dirty="0" err="1"/>
              <a:t>nhập</a:t>
            </a:r>
            <a:r>
              <a:rPr lang="en-US" dirty="0"/>
              <a:t> </a:t>
            </a:r>
            <a:r>
              <a:rPr lang="en-US" dirty="0" err="1"/>
              <a:t>dữ</a:t>
            </a:r>
            <a:r>
              <a:rPr lang="en-US" dirty="0"/>
              <a:t> </a:t>
            </a:r>
            <a:r>
              <a:rPr lang="en-US" dirty="0" err="1"/>
              <a:t>liệu</a:t>
            </a:r>
            <a:r>
              <a:rPr lang="en-US" dirty="0"/>
              <a:t> </a:t>
            </a:r>
            <a:r>
              <a:rPr lang="en-US" dirty="0" err="1"/>
              <a:t>trên</a:t>
            </a:r>
            <a:r>
              <a:rPr lang="en-US" dirty="0"/>
              <a:t> </a:t>
            </a:r>
            <a:r>
              <a:rPr lang="en-US" dirty="0" err="1"/>
              <a:t>một</a:t>
            </a:r>
            <a:r>
              <a:rPr lang="en-US" dirty="0"/>
              <a:t> </a:t>
            </a:r>
            <a:r>
              <a:rPr lang="en-US" dirty="0" err="1"/>
              <a:t>trang</a:t>
            </a:r>
            <a:endParaRPr lang="en-US" dirty="0"/>
          </a:p>
          <a:p>
            <a:r>
              <a:rPr lang="en-US" dirty="0" err="1"/>
              <a:t>Các</a:t>
            </a:r>
            <a:r>
              <a:rPr lang="en-US" dirty="0"/>
              <a:t> </a:t>
            </a:r>
            <a:r>
              <a:rPr lang="en-US" dirty="0" err="1"/>
              <a:t>thuộc</a:t>
            </a:r>
            <a:r>
              <a:rPr lang="en-US" dirty="0"/>
              <a:t> </a:t>
            </a:r>
            <a:r>
              <a:rPr lang="en-US" dirty="0" err="1"/>
              <a:t>tính</a:t>
            </a:r>
            <a:endParaRPr lang="en-US" dirty="0"/>
          </a:p>
          <a:p>
            <a:endParaRPr lang="en-US" dirty="0"/>
          </a:p>
        </p:txBody>
      </p:sp>
      <p:pic>
        <p:nvPicPr>
          <p:cNvPr id="4" name="Picture 3"/>
          <p:cNvPicPr>
            <a:picLocks noChangeAspect="1"/>
          </p:cNvPicPr>
          <p:nvPr/>
        </p:nvPicPr>
        <p:blipFill>
          <a:blip r:embed="rId2"/>
          <a:stretch>
            <a:fillRect/>
          </a:stretch>
        </p:blipFill>
        <p:spPr>
          <a:xfrm>
            <a:off x="3487783" y="1416414"/>
            <a:ext cx="7245184" cy="956673"/>
          </a:xfrm>
          <a:prstGeom prst="rect">
            <a:avLst/>
          </a:prstGeom>
        </p:spPr>
      </p:pic>
      <p:pic>
        <p:nvPicPr>
          <p:cNvPr id="5" name="Picture 4"/>
          <p:cNvPicPr>
            <a:picLocks noChangeAspect="1"/>
          </p:cNvPicPr>
          <p:nvPr/>
        </p:nvPicPr>
        <p:blipFill>
          <a:blip r:embed="rId3"/>
          <a:stretch>
            <a:fillRect/>
          </a:stretch>
        </p:blipFill>
        <p:spPr>
          <a:xfrm>
            <a:off x="3513910" y="2302147"/>
            <a:ext cx="7245183" cy="5762944"/>
          </a:xfrm>
          <a:prstGeom prst="rect">
            <a:avLst/>
          </a:prstGeom>
        </p:spPr>
      </p:pic>
    </p:spTree>
    <p:extLst>
      <p:ext uri="{BB962C8B-B14F-4D97-AF65-F5344CB8AC3E}">
        <p14:creationId xmlns:p14="http://schemas.microsoft.com/office/powerpoint/2010/main" val="41319399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TextBox</a:t>
            </a:r>
            <a:endParaRPr lang="en-US" dirty="0"/>
          </a:p>
        </p:txBody>
      </p:sp>
      <p:sp>
        <p:nvSpPr>
          <p:cNvPr id="3" name="Content Placeholder 2"/>
          <p:cNvSpPr>
            <a:spLocks noGrp="1"/>
          </p:cNvSpPr>
          <p:nvPr>
            <p:ph idx="1"/>
          </p:nvPr>
        </p:nvSpPr>
        <p:spPr/>
        <p:txBody>
          <a:bodyPr/>
          <a:lstStyle/>
          <a:p>
            <a:r>
              <a:rPr lang="vi-VN" dirty="0"/>
              <a:t>Điều khiển TextBox hỗ trợ phương thức và sự kiện sau:</a:t>
            </a:r>
          </a:p>
          <a:p>
            <a:pPr lvl="1"/>
            <a:r>
              <a:rPr lang="vi-VN" dirty="0"/>
              <a:t>Focus: cho phép thiết lập form khởi tạo ưu tiên tới TextBox</a:t>
            </a:r>
          </a:p>
          <a:p>
            <a:pPr lvl="1"/>
            <a:r>
              <a:rPr lang="vi-VN" dirty="0"/>
              <a:t>TextChanged: Xảy ra trên Server khi nội dung TextBox thay đổi. để sự kiên này xảy ra bạn cần thiết đặt thuộc tính AutoPostback là true.</a:t>
            </a:r>
          </a:p>
          <a:p>
            <a:endParaRPr lang="en-US" dirty="0"/>
          </a:p>
        </p:txBody>
      </p:sp>
    </p:spTree>
    <p:extLst>
      <p:ext uri="{BB962C8B-B14F-4D97-AF65-F5344CB8AC3E}">
        <p14:creationId xmlns:p14="http://schemas.microsoft.com/office/powerpoint/2010/main" val="27510750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260" y="576447"/>
            <a:ext cx="10993967" cy="498475"/>
          </a:xfrm>
        </p:spPr>
        <p:txBody>
          <a:bodyPr/>
          <a:lstStyle/>
          <a:p>
            <a:r>
              <a:rPr lang="en-US" dirty="0" err="1"/>
              <a:t>CheckBox</a:t>
            </a:r>
            <a:endParaRPr lang="en-US" dirty="0"/>
          </a:p>
        </p:txBody>
      </p:sp>
      <p:sp>
        <p:nvSpPr>
          <p:cNvPr id="3" name="Content Placeholder 2"/>
          <p:cNvSpPr>
            <a:spLocks noGrp="1"/>
          </p:cNvSpPr>
          <p:nvPr>
            <p:ph idx="1"/>
          </p:nvPr>
        </p:nvSpPr>
        <p:spPr>
          <a:xfrm>
            <a:off x="858794" y="1074922"/>
            <a:ext cx="10367433" cy="3902075"/>
          </a:xfrm>
        </p:spPr>
        <p:txBody>
          <a:bodyPr/>
          <a:lstStyle/>
          <a:p>
            <a:r>
              <a:rPr lang="vi-VN" dirty="0"/>
              <a:t>CheckBox control được sử dụng để hiển thị một check box</a:t>
            </a:r>
            <a:endParaRPr lang="en-US" dirty="0"/>
          </a:p>
          <a:p>
            <a:r>
              <a:rPr lang="en-US" dirty="0" err="1"/>
              <a:t>Các</a:t>
            </a:r>
            <a:r>
              <a:rPr lang="en-US" dirty="0"/>
              <a:t> </a:t>
            </a:r>
            <a:r>
              <a:rPr lang="en-US" dirty="0" err="1"/>
              <a:t>thuộc</a:t>
            </a:r>
            <a:r>
              <a:rPr lang="en-US" dirty="0"/>
              <a:t> </a:t>
            </a:r>
            <a:r>
              <a:rPr lang="en-US" dirty="0" err="1"/>
              <a:t>tính</a:t>
            </a:r>
            <a:endParaRPr lang="en-US" dirty="0"/>
          </a:p>
        </p:txBody>
      </p:sp>
      <p:pic>
        <p:nvPicPr>
          <p:cNvPr id="4" name="Picture 3"/>
          <p:cNvPicPr>
            <a:picLocks noChangeAspect="1"/>
          </p:cNvPicPr>
          <p:nvPr/>
        </p:nvPicPr>
        <p:blipFill>
          <a:blip r:embed="rId2"/>
          <a:stretch>
            <a:fillRect/>
          </a:stretch>
        </p:blipFill>
        <p:spPr>
          <a:xfrm>
            <a:off x="3351700" y="2128705"/>
            <a:ext cx="7874527" cy="1295964"/>
          </a:xfrm>
          <a:prstGeom prst="rect">
            <a:avLst/>
          </a:prstGeom>
        </p:spPr>
      </p:pic>
      <p:pic>
        <p:nvPicPr>
          <p:cNvPr id="5" name="Picture 4"/>
          <p:cNvPicPr>
            <a:picLocks noChangeAspect="1"/>
          </p:cNvPicPr>
          <p:nvPr/>
        </p:nvPicPr>
        <p:blipFill>
          <a:blip r:embed="rId3"/>
          <a:stretch>
            <a:fillRect/>
          </a:stretch>
        </p:blipFill>
        <p:spPr>
          <a:xfrm>
            <a:off x="3358386" y="3360901"/>
            <a:ext cx="7874526" cy="2393360"/>
          </a:xfrm>
          <a:prstGeom prst="rect">
            <a:avLst/>
          </a:prstGeom>
        </p:spPr>
      </p:pic>
    </p:spTree>
    <p:extLst>
      <p:ext uri="{BB962C8B-B14F-4D97-AF65-F5344CB8AC3E}">
        <p14:creationId xmlns:p14="http://schemas.microsoft.com/office/powerpoint/2010/main" val="506911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a:t>
            </a:r>
          </a:p>
        </p:txBody>
      </p:sp>
      <p:sp>
        <p:nvSpPr>
          <p:cNvPr id="3" name="Content Placeholder 2"/>
          <p:cNvSpPr>
            <a:spLocks noGrp="1"/>
          </p:cNvSpPr>
          <p:nvPr>
            <p:ph idx="1"/>
          </p:nvPr>
        </p:nvSpPr>
        <p:spPr>
          <a:xfrm>
            <a:off x="600891" y="1476103"/>
            <a:ext cx="10998926" cy="4807131"/>
          </a:xfrm>
        </p:spPr>
        <p:txBody>
          <a:bodyPr/>
          <a:lstStyle/>
          <a:p>
            <a:r>
              <a:rPr lang="vi-VN" dirty="0"/>
              <a:t>Java là một ngôn ngữ lập lập trình, được phát triển bởi </a:t>
            </a:r>
            <a:r>
              <a:rPr lang="vi-VN" b="1" dirty="0"/>
              <a:t>Sun Microsystem</a:t>
            </a:r>
            <a:r>
              <a:rPr lang="vi-VN" dirty="0"/>
              <a:t> vào năm 1995, là ngôn ngữ kế thừa trực tiếp từ C/C++ và là một ngôn ngữ lập trình hướng đối tượng.</a:t>
            </a:r>
            <a:endParaRPr lang="en-US" dirty="0"/>
          </a:p>
          <a:p>
            <a:r>
              <a:rPr lang="vi-VN" dirty="0"/>
              <a:t>Ư</a:t>
            </a:r>
            <a:r>
              <a:rPr lang="en-US" dirty="0"/>
              <a:t>u </a:t>
            </a:r>
            <a:r>
              <a:rPr lang="en-US" dirty="0" err="1"/>
              <a:t>điểm</a:t>
            </a:r>
            <a:r>
              <a:rPr lang="en-US" dirty="0"/>
              <a:t>:</a:t>
            </a:r>
          </a:p>
          <a:p>
            <a:pPr lvl="1"/>
            <a:r>
              <a:rPr lang="vi-VN" dirty="0"/>
              <a:t>Java cũng là một mã nguồn mở rõ rang</a:t>
            </a:r>
            <a:r>
              <a:rPr lang="en-US" dirty="0"/>
              <a:t>, </a:t>
            </a:r>
            <a:r>
              <a:rPr lang="vi-VN" dirty="0"/>
              <a:t>Java cũng rất đơn giản, dễ học </a:t>
            </a:r>
          </a:p>
          <a:p>
            <a:pPr lvl="1"/>
            <a:r>
              <a:rPr lang="en-US" dirty="0" err="1"/>
              <a:t>Có</a:t>
            </a:r>
            <a:r>
              <a:rPr lang="en-US" dirty="0"/>
              <a:t> </a:t>
            </a:r>
            <a:r>
              <a:rPr lang="vi-VN" dirty="0"/>
              <a:t>sự hỗ trợ đắc lực của Visual Studio.</a:t>
            </a:r>
          </a:p>
          <a:p>
            <a:pPr lvl="1"/>
            <a:r>
              <a:rPr lang="vi-VN" dirty="0"/>
              <a:t>Ưu điểm nổi bật của Java là độc lập với hệ thống xử lý và hệ điều hành nên nó có thể hoạt động trên bất cứ một môi trường nào.</a:t>
            </a:r>
          </a:p>
          <a:p>
            <a:r>
              <a:rPr lang="en-US" dirty="0" err="1"/>
              <a:t>Nhược</a:t>
            </a:r>
            <a:r>
              <a:rPr lang="en-US" dirty="0"/>
              <a:t> </a:t>
            </a:r>
            <a:r>
              <a:rPr lang="en-US" dirty="0" err="1"/>
              <a:t>điểm</a:t>
            </a:r>
            <a:r>
              <a:rPr lang="en-US" dirty="0"/>
              <a:t>: </a:t>
            </a:r>
            <a:r>
              <a:rPr lang="en-US" dirty="0" err="1"/>
              <a:t>Có</a:t>
            </a:r>
            <a:r>
              <a:rPr lang="en-US" dirty="0"/>
              <a:t> </a:t>
            </a:r>
            <a:r>
              <a:rPr lang="en-US" dirty="0" err="1"/>
              <a:t>tốc</a:t>
            </a:r>
            <a:r>
              <a:rPr lang="en-US" dirty="0"/>
              <a:t> </a:t>
            </a:r>
            <a:r>
              <a:rPr lang="en-US" dirty="0" err="1"/>
              <a:t>độ</a:t>
            </a:r>
            <a:r>
              <a:rPr lang="en-US" dirty="0"/>
              <a:t> </a:t>
            </a:r>
            <a:r>
              <a:rPr lang="en-US" dirty="0" err="1"/>
              <a:t>xử</a:t>
            </a:r>
            <a:r>
              <a:rPr lang="en-US" dirty="0"/>
              <a:t> </a:t>
            </a:r>
            <a:r>
              <a:rPr lang="en-US" dirty="0" err="1"/>
              <a:t>lý</a:t>
            </a:r>
            <a:r>
              <a:rPr lang="en-US" dirty="0"/>
              <a:t> </a:t>
            </a:r>
            <a:r>
              <a:rPr lang="en-US" dirty="0" err="1"/>
              <a:t>chậm</a:t>
            </a:r>
            <a:r>
              <a:rPr lang="en-US" dirty="0"/>
              <a:t> </a:t>
            </a:r>
          </a:p>
        </p:txBody>
      </p:sp>
    </p:spTree>
    <p:extLst>
      <p:ext uri="{BB962C8B-B14F-4D97-AF65-F5344CB8AC3E}">
        <p14:creationId xmlns:p14="http://schemas.microsoft.com/office/powerpoint/2010/main" val="34625227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endParaRPr lang="en-US" dirty="0"/>
          </a:p>
        </p:txBody>
      </p:sp>
      <p:sp>
        <p:nvSpPr>
          <p:cNvPr id="3" name="Content Placeholder 2"/>
          <p:cNvSpPr>
            <a:spLocks noGrp="1"/>
          </p:cNvSpPr>
          <p:nvPr>
            <p:ph idx="1"/>
          </p:nvPr>
        </p:nvSpPr>
        <p:spPr/>
        <p:txBody>
          <a:bodyPr/>
          <a:lstStyle/>
          <a:p>
            <a:r>
              <a:rPr lang="en-US" dirty="0" err="1"/>
              <a:t>Tạo</a:t>
            </a:r>
            <a:r>
              <a:rPr lang="en-US" dirty="0"/>
              <a:t> </a:t>
            </a:r>
            <a:r>
              <a:rPr lang="vi-VN" dirty="0"/>
              <a:t>Giao diện có 2 TextBox control và một CheckBox contrel. Chúng ta tạo một hàm quản lý sự kiện cho sự kiện CheckedChanged để sao chép nội dung của textbox chứa điện thoại bàn vào textbox của điện thoại cơ quan khi checkbox được chọn .</a:t>
            </a:r>
            <a:endParaRPr lang="en-US" dirty="0"/>
          </a:p>
        </p:txBody>
      </p:sp>
    </p:spTree>
    <p:extLst>
      <p:ext uri="{BB962C8B-B14F-4D97-AF65-F5344CB8AC3E}">
        <p14:creationId xmlns:p14="http://schemas.microsoft.com/office/powerpoint/2010/main" val="471627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Chúng</a:t>
            </a:r>
            <a:r>
              <a:rPr lang="fr-FR" dirty="0"/>
              <a:t> ta </a:t>
            </a:r>
            <a:r>
              <a:rPr lang="fr-FR" dirty="0" err="1"/>
              <a:t>có</a:t>
            </a:r>
            <a:r>
              <a:rPr lang="fr-FR" dirty="0"/>
              <a:t> file </a:t>
            </a:r>
            <a:r>
              <a:rPr lang="fr-FR" dirty="0" err="1"/>
              <a:t>aspx</a:t>
            </a:r>
            <a:r>
              <a:rPr lang="fr-FR" dirty="0"/>
              <a:t> </a:t>
            </a:r>
            <a:r>
              <a:rPr lang="fr-FR" dirty="0" err="1"/>
              <a:t>như</a:t>
            </a:r>
            <a:r>
              <a:rPr lang="fr-FR" dirty="0"/>
              <a:t> </a:t>
            </a:r>
            <a:r>
              <a:rPr lang="fr-FR" dirty="0" err="1"/>
              <a:t>sau</a:t>
            </a:r>
            <a:r>
              <a:rPr lang="fr-FR" dirty="0"/>
              <a:t>:</a:t>
            </a:r>
            <a:endParaRPr lang="en-US" dirty="0"/>
          </a:p>
        </p:txBody>
      </p:sp>
      <p:pic>
        <p:nvPicPr>
          <p:cNvPr id="4" name="Content Placeholder 3"/>
          <p:cNvPicPr>
            <a:picLocks noGrp="1" noChangeAspect="1"/>
          </p:cNvPicPr>
          <p:nvPr>
            <p:ph idx="1"/>
          </p:nvPr>
        </p:nvPicPr>
        <p:blipFill>
          <a:blip r:embed="rId2"/>
          <a:stretch>
            <a:fillRect/>
          </a:stretch>
        </p:blipFill>
        <p:spPr>
          <a:xfrm>
            <a:off x="1985554" y="1795597"/>
            <a:ext cx="6932227" cy="4004766"/>
          </a:xfrm>
          <a:prstGeom prst="rect">
            <a:avLst/>
          </a:prstGeom>
        </p:spPr>
      </p:pic>
    </p:spTree>
    <p:extLst>
      <p:ext uri="{BB962C8B-B14F-4D97-AF65-F5344CB8AC3E}">
        <p14:creationId xmlns:p14="http://schemas.microsoft.com/office/powerpoint/2010/main" val="19526495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Bên</a:t>
            </a:r>
            <a:r>
              <a:rPr lang="en-US" dirty="0"/>
              <a:t> file </a:t>
            </a:r>
            <a:r>
              <a:rPr lang="en-US" dirty="0" err="1"/>
              <a:t>chứa</a:t>
            </a:r>
            <a:r>
              <a:rPr lang="en-US" dirty="0"/>
              <a:t> code-</a:t>
            </a:r>
            <a:r>
              <a:rPr lang="en-US" dirty="0" err="1"/>
              <a:t>behide</a:t>
            </a:r>
            <a:r>
              <a:rPr lang="en-US" dirty="0"/>
              <a:t> ta </a:t>
            </a:r>
            <a:r>
              <a:rPr lang="en-US" dirty="0" err="1"/>
              <a:t>viết</a:t>
            </a:r>
            <a:r>
              <a:rPr lang="en-US" dirty="0"/>
              <a:t> </a:t>
            </a:r>
            <a:r>
              <a:rPr lang="en-US" dirty="0" err="1"/>
              <a:t>đoạn</a:t>
            </a:r>
            <a:r>
              <a:rPr lang="en-US" dirty="0"/>
              <a:t> code</a:t>
            </a:r>
          </a:p>
        </p:txBody>
      </p:sp>
      <p:sp>
        <p:nvSpPr>
          <p:cNvPr id="3" name="Content Placeholder 2"/>
          <p:cNvSpPr>
            <a:spLocks noGrp="1"/>
          </p:cNvSpPr>
          <p:nvPr>
            <p:ph idx="1"/>
          </p:nvPr>
        </p:nvSpPr>
        <p:spPr/>
        <p:txBody>
          <a:bodyPr/>
          <a:lstStyle/>
          <a:p>
            <a:r>
              <a:rPr lang="en-US" dirty="0"/>
              <a:t>protected void check(object sender, </a:t>
            </a:r>
            <a:r>
              <a:rPr lang="en-US" dirty="0" err="1"/>
              <a:t>EventArgs</a:t>
            </a:r>
            <a:r>
              <a:rPr lang="en-US" dirty="0"/>
              <a:t> e)</a:t>
            </a:r>
          </a:p>
          <a:p>
            <a:r>
              <a:rPr lang="en-US" dirty="0"/>
              <a:t>    {</a:t>
            </a:r>
          </a:p>
          <a:p>
            <a:r>
              <a:rPr lang="en-US" dirty="0"/>
              <a:t>        if (Check1.Checked) </a:t>
            </a:r>
            <a:r>
              <a:rPr lang="en-US" dirty="0" err="1"/>
              <a:t>work.Text</a:t>
            </a:r>
            <a:r>
              <a:rPr lang="en-US" dirty="0"/>
              <a:t> = </a:t>
            </a:r>
            <a:r>
              <a:rPr lang="en-US" dirty="0" err="1"/>
              <a:t>home.Text</a:t>
            </a:r>
            <a:r>
              <a:rPr lang="en-US" dirty="0"/>
              <a:t>;</a:t>
            </a:r>
          </a:p>
          <a:p>
            <a:r>
              <a:rPr lang="en-US" dirty="0"/>
              <a:t>        else </a:t>
            </a:r>
            <a:r>
              <a:rPr lang="en-US" dirty="0" err="1"/>
              <a:t>work.Text</a:t>
            </a:r>
            <a:r>
              <a:rPr lang="en-US" dirty="0"/>
              <a:t> = ""; </a:t>
            </a:r>
          </a:p>
          <a:p>
            <a:r>
              <a:rPr lang="en-US" dirty="0"/>
              <a:t>    }</a:t>
            </a:r>
          </a:p>
        </p:txBody>
      </p:sp>
    </p:spTree>
    <p:extLst>
      <p:ext uri="{BB962C8B-B14F-4D97-AF65-F5344CB8AC3E}">
        <p14:creationId xmlns:p14="http://schemas.microsoft.com/office/powerpoint/2010/main" val="33346146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867" y="571093"/>
            <a:ext cx="10993967" cy="498475"/>
          </a:xfrm>
        </p:spPr>
        <p:txBody>
          <a:bodyPr/>
          <a:lstStyle/>
          <a:p>
            <a:r>
              <a:rPr lang="vi-VN" dirty="0"/>
              <a:t>CheckBoxList</a:t>
            </a:r>
            <a:endParaRPr lang="en-US" dirty="0"/>
          </a:p>
        </p:txBody>
      </p:sp>
      <p:sp>
        <p:nvSpPr>
          <p:cNvPr id="3" name="Content Placeholder 2"/>
          <p:cNvSpPr>
            <a:spLocks noGrp="1"/>
          </p:cNvSpPr>
          <p:nvPr>
            <p:ph idx="1"/>
          </p:nvPr>
        </p:nvSpPr>
        <p:spPr>
          <a:xfrm>
            <a:off x="914401" y="1069568"/>
            <a:ext cx="10367433" cy="3902075"/>
          </a:xfrm>
        </p:spPr>
        <p:txBody>
          <a:bodyPr/>
          <a:lstStyle/>
          <a:p>
            <a:r>
              <a:rPr lang="vi-VN" dirty="0"/>
              <a:t>CheckBoxList control được sử dụng để tạo một nhóm check box với nhiều lựa chọn. Mỗi item có thể được chọn trong CheckBoxList control được định nghĩa bằng thẻ ListItem</a:t>
            </a:r>
            <a:endParaRPr lang="en-US" dirty="0"/>
          </a:p>
          <a:p>
            <a:r>
              <a:rPr lang="en-US" dirty="0" err="1"/>
              <a:t>Các</a:t>
            </a:r>
            <a:r>
              <a:rPr lang="en-US" dirty="0"/>
              <a:t> </a:t>
            </a:r>
            <a:r>
              <a:rPr lang="en-US" dirty="0" err="1"/>
              <a:t>thuộc</a:t>
            </a:r>
            <a:r>
              <a:rPr lang="en-US" dirty="0"/>
              <a:t> </a:t>
            </a:r>
            <a:r>
              <a:rPr lang="en-US" dirty="0" err="1"/>
              <a:t>tính</a:t>
            </a:r>
            <a:endParaRPr lang="en-US" dirty="0"/>
          </a:p>
          <a:p>
            <a:pPr lvl="1"/>
            <a:r>
              <a:rPr lang="en-US" sz="1800" dirty="0" err="1" smtClean="0"/>
              <a:t>AutoPostBack</a:t>
            </a:r>
            <a:r>
              <a:rPr lang="en-US" sz="1800" dirty="0" smtClean="0"/>
              <a:t>: </a:t>
            </a:r>
            <a:r>
              <a:rPr lang="vi-VN" sz="1800" dirty="0" smtClean="0"/>
              <a:t>qui định điều khiển có được phép tự động PostBack về Server khi chỉ số của mục chọn bị thay đổi</a:t>
            </a:r>
            <a:endParaRPr lang="en-US" sz="1800" dirty="0" smtClean="0"/>
          </a:p>
          <a:p>
            <a:pPr lvl="1"/>
            <a:r>
              <a:rPr lang="en-US" sz="1800" dirty="0" smtClean="0"/>
              <a:t>Items</a:t>
            </a:r>
            <a:r>
              <a:rPr lang="en-US" sz="1800" dirty="0"/>
              <a:t>: </a:t>
            </a:r>
            <a:r>
              <a:rPr lang="en-US" sz="1800" dirty="0" err="1"/>
              <a:t>Đây</a:t>
            </a:r>
            <a:r>
              <a:rPr lang="en-US" sz="1800" dirty="0"/>
              <a:t> </a:t>
            </a:r>
            <a:r>
              <a:rPr lang="en-US" sz="1800" dirty="0" err="1"/>
              <a:t>là</a:t>
            </a:r>
            <a:r>
              <a:rPr lang="en-US" sz="1800" dirty="0"/>
              <a:t> </a:t>
            </a:r>
            <a:r>
              <a:rPr lang="en-US" sz="1800" dirty="0" err="1"/>
              <a:t>tập</a:t>
            </a:r>
            <a:r>
              <a:rPr lang="en-US" sz="1800" dirty="0"/>
              <a:t> </a:t>
            </a:r>
            <a:r>
              <a:rPr lang="en-US" sz="1800" dirty="0" err="1"/>
              <a:t>hợp</a:t>
            </a:r>
            <a:r>
              <a:rPr lang="en-US" sz="1800" dirty="0"/>
              <a:t> </a:t>
            </a:r>
            <a:r>
              <a:rPr lang="en-US" sz="1800" dirty="0" err="1"/>
              <a:t>chứa</a:t>
            </a:r>
            <a:r>
              <a:rPr lang="en-US" sz="1800" dirty="0"/>
              <a:t> </a:t>
            </a:r>
            <a:r>
              <a:rPr lang="en-US" sz="1800" dirty="0" err="1"/>
              <a:t>các</a:t>
            </a:r>
            <a:r>
              <a:rPr lang="en-US" sz="1800" dirty="0"/>
              <a:t> </a:t>
            </a:r>
            <a:r>
              <a:rPr lang="en-US" sz="1800" dirty="0" err="1"/>
              <a:t>mục</a:t>
            </a:r>
            <a:r>
              <a:rPr lang="en-US" sz="1800" dirty="0"/>
              <a:t> </a:t>
            </a:r>
            <a:r>
              <a:rPr lang="en-US" sz="1800" dirty="0" err="1"/>
              <a:t>chọn</a:t>
            </a:r>
            <a:r>
              <a:rPr lang="en-US" sz="1800" dirty="0"/>
              <a:t> </a:t>
            </a:r>
            <a:r>
              <a:rPr lang="en-US" sz="1800" dirty="0" err="1"/>
              <a:t>của</a:t>
            </a:r>
            <a:r>
              <a:rPr lang="en-US" sz="1800" dirty="0"/>
              <a:t> </a:t>
            </a:r>
            <a:r>
              <a:rPr lang="en-US" sz="1800" dirty="0" err="1"/>
              <a:t>điều</a:t>
            </a:r>
            <a:r>
              <a:rPr lang="en-US" sz="1800" dirty="0"/>
              <a:t> </a:t>
            </a:r>
            <a:r>
              <a:rPr lang="en-US" sz="1800" dirty="0" err="1" smtClean="0"/>
              <a:t>khiển</a:t>
            </a:r>
            <a:r>
              <a:rPr lang="en-US" sz="1800" dirty="0" smtClean="0"/>
              <a:t>, </a:t>
            </a:r>
            <a:r>
              <a:rPr lang="en-US" sz="1800" dirty="0" err="1" smtClean="0"/>
              <a:t>nếu</a:t>
            </a:r>
            <a:r>
              <a:rPr lang="en-US" sz="1800" dirty="0" smtClean="0"/>
              <a:t> item </a:t>
            </a:r>
            <a:r>
              <a:rPr lang="en-US" sz="1800" dirty="0" err="1" smtClean="0"/>
              <a:t>nào</a:t>
            </a:r>
            <a:r>
              <a:rPr lang="en-US" sz="1800" dirty="0" smtClean="0"/>
              <a:t> </a:t>
            </a:r>
            <a:r>
              <a:rPr lang="en-US" sz="1800" dirty="0" err="1" smtClean="0"/>
              <a:t>được</a:t>
            </a:r>
            <a:r>
              <a:rPr lang="en-US" sz="1800" dirty="0" smtClean="0"/>
              <a:t> </a:t>
            </a:r>
            <a:r>
              <a:rPr lang="en-US" sz="1800" dirty="0" err="1" smtClean="0"/>
              <a:t>chọn</a:t>
            </a:r>
            <a:r>
              <a:rPr lang="en-US" sz="1800" dirty="0" smtClean="0"/>
              <a:t> </a:t>
            </a:r>
            <a:r>
              <a:rPr lang="en-US" sz="1800" dirty="0" err="1" smtClean="0"/>
              <a:t>sẽ</a:t>
            </a:r>
            <a:r>
              <a:rPr lang="en-US" sz="1800" dirty="0" smtClean="0"/>
              <a:t> </a:t>
            </a:r>
            <a:r>
              <a:rPr lang="en-US" sz="1800" dirty="0" err="1" smtClean="0"/>
              <a:t>có</a:t>
            </a:r>
            <a:r>
              <a:rPr lang="en-US" sz="1800" dirty="0" smtClean="0"/>
              <a:t> </a:t>
            </a:r>
            <a:r>
              <a:rPr lang="en-US" sz="1800" dirty="0" err="1" smtClean="0"/>
              <a:t>thuộc</a:t>
            </a:r>
            <a:r>
              <a:rPr lang="en-US" sz="1800" dirty="0" smtClean="0"/>
              <a:t> </a:t>
            </a:r>
            <a:r>
              <a:rPr lang="en-US" sz="1800" dirty="0" err="1" smtClean="0"/>
              <a:t>tính</a:t>
            </a:r>
            <a:r>
              <a:rPr lang="en-US" sz="1800" dirty="0" smtClean="0"/>
              <a:t> selected </a:t>
            </a:r>
            <a:r>
              <a:rPr lang="en-US" sz="1800" dirty="0" err="1" smtClean="0"/>
              <a:t>là</a:t>
            </a:r>
            <a:r>
              <a:rPr lang="en-US" sz="1800" smtClean="0"/>
              <a:t> True</a:t>
            </a:r>
            <a:endParaRPr lang="en-US" sz="1800" dirty="0" smtClean="0"/>
          </a:p>
          <a:p>
            <a:pPr lvl="1"/>
            <a:endParaRPr lang="en-US" dirty="0"/>
          </a:p>
        </p:txBody>
      </p:sp>
      <p:pic>
        <p:nvPicPr>
          <p:cNvPr id="4" name="Picture 3"/>
          <p:cNvPicPr>
            <a:picLocks noChangeAspect="1"/>
          </p:cNvPicPr>
          <p:nvPr/>
        </p:nvPicPr>
        <p:blipFill>
          <a:blip r:embed="rId2"/>
          <a:stretch>
            <a:fillRect/>
          </a:stretch>
        </p:blipFill>
        <p:spPr>
          <a:xfrm>
            <a:off x="1175836" y="4081915"/>
            <a:ext cx="9844562" cy="2449513"/>
          </a:xfrm>
          <a:prstGeom prst="rect">
            <a:avLst/>
          </a:prstGeom>
        </p:spPr>
      </p:pic>
    </p:spTree>
    <p:extLst>
      <p:ext uri="{BB962C8B-B14F-4D97-AF65-F5344CB8AC3E}">
        <p14:creationId xmlns:p14="http://schemas.microsoft.com/office/powerpoint/2010/main" val="25407027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CheckBoxList</a:t>
            </a:r>
            <a:endParaRPr lang="en-US" dirty="0"/>
          </a:p>
        </p:txBody>
      </p:sp>
      <p:sp>
        <p:nvSpPr>
          <p:cNvPr id="3" name="Content Placeholder 2"/>
          <p:cNvSpPr>
            <a:spLocks noGrp="1"/>
          </p:cNvSpPr>
          <p:nvPr>
            <p:ph idx="1"/>
          </p:nvPr>
        </p:nvSpPr>
        <p:spPr/>
        <p:txBody>
          <a:bodyPr/>
          <a:lstStyle/>
          <a:p>
            <a:r>
              <a:rPr lang="en-US" dirty="0"/>
              <a:t>Ví dụ: </a:t>
            </a:r>
            <a:r>
              <a:rPr lang="en-US" dirty="0" err="1"/>
              <a:t>Tạo</a:t>
            </a:r>
            <a:r>
              <a:rPr lang="en-US" dirty="0"/>
              <a:t> </a:t>
            </a:r>
            <a:r>
              <a:rPr lang="en-US" dirty="0" err="1"/>
              <a:t>một</a:t>
            </a:r>
            <a:r>
              <a:rPr lang="en-US" dirty="0"/>
              <a:t> </a:t>
            </a:r>
            <a:r>
              <a:rPr lang="en-US" dirty="0" err="1"/>
              <a:t>giao</a:t>
            </a:r>
            <a:r>
              <a:rPr lang="en-US" dirty="0"/>
              <a:t> </a:t>
            </a:r>
            <a:r>
              <a:rPr lang="en-US" dirty="0" err="1"/>
              <a:t>diện</a:t>
            </a:r>
            <a:r>
              <a:rPr lang="en-US" dirty="0"/>
              <a:t> Web </a:t>
            </a:r>
            <a:r>
              <a:rPr lang="en-US" dirty="0" err="1"/>
              <a:t>gồm</a:t>
            </a:r>
            <a:r>
              <a:rPr lang="en-US" dirty="0"/>
              <a:t> </a:t>
            </a:r>
            <a:r>
              <a:rPr lang="en-US" dirty="0" err="1"/>
              <a:t>một</a:t>
            </a:r>
            <a:r>
              <a:rPr lang="en-US" dirty="0"/>
              <a:t> </a:t>
            </a:r>
            <a:r>
              <a:rPr lang="en-US" dirty="0" err="1"/>
              <a:t>CheckBoxList</a:t>
            </a:r>
            <a:r>
              <a:rPr lang="en-US" dirty="0"/>
              <a:t> control </a:t>
            </a:r>
            <a:r>
              <a:rPr lang="en-US" dirty="0" err="1"/>
              <a:t>với</a:t>
            </a:r>
            <a:r>
              <a:rPr lang="en-US" dirty="0"/>
              <a:t> </a:t>
            </a:r>
            <a:r>
              <a:rPr lang="en-US" dirty="0" err="1"/>
              <a:t>danh</a:t>
            </a:r>
            <a:r>
              <a:rPr lang="en-US" dirty="0"/>
              <a:t> </a:t>
            </a:r>
            <a:r>
              <a:rPr lang="en-US" dirty="0" err="1"/>
              <a:t>sách</a:t>
            </a:r>
            <a:r>
              <a:rPr lang="en-US" dirty="0"/>
              <a:t> 4 Item, </a:t>
            </a:r>
            <a:r>
              <a:rPr lang="en-US" dirty="0" err="1"/>
              <a:t>một</a:t>
            </a:r>
            <a:r>
              <a:rPr lang="en-US" dirty="0"/>
              <a:t> </a:t>
            </a:r>
            <a:r>
              <a:rPr lang="en-US" dirty="0" err="1"/>
              <a:t>lable</a:t>
            </a:r>
            <a:r>
              <a:rPr lang="en-US" dirty="0"/>
              <a:t> control. </a:t>
            </a:r>
            <a:r>
              <a:rPr lang="en-US" dirty="0" err="1"/>
              <a:t>Tạo</a:t>
            </a:r>
            <a:r>
              <a:rPr lang="en-US" dirty="0"/>
              <a:t> </a:t>
            </a:r>
            <a:r>
              <a:rPr lang="en-US" dirty="0" err="1"/>
              <a:t>sư</a:t>
            </a:r>
            <a:r>
              <a:rPr lang="en-US" dirty="0"/>
              <a:t>̣ </a:t>
            </a:r>
            <a:r>
              <a:rPr lang="en-US" dirty="0" err="1"/>
              <a:t>kiện</a:t>
            </a:r>
            <a:r>
              <a:rPr lang="en-US" dirty="0"/>
              <a:t> </a:t>
            </a:r>
            <a:r>
              <a:rPr lang="en-US" dirty="0" err="1"/>
              <a:t>selectedIndexChanged</a:t>
            </a:r>
            <a:r>
              <a:rPr lang="en-US" dirty="0"/>
              <a:t> </a:t>
            </a:r>
            <a:r>
              <a:rPr lang="en-US" dirty="0" err="1"/>
              <a:t>cho</a:t>
            </a:r>
            <a:r>
              <a:rPr lang="en-US" dirty="0"/>
              <a:t> </a:t>
            </a:r>
            <a:r>
              <a:rPr lang="en-US" dirty="0" err="1"/>
              <a:t>CheckBoxList</a:t>
            </a:r>
            <a:r>
              <a:rPr lang="en-US" dirty="0"/>
              <a:t> </a:t>
            </a:r>
            <a:r>
              <a:rPr lang="en-US" dirty="0" err="1"/>
              <a:t>đê</a:t>
            </a:r>
            <a:r>
              <a:rPr lang="en-US" dirty="0"/>
              <a:t>̉ </a:t>
            </a:r>
            <a:r>
              <a:rPr lang="en-US" dirty="0" err="1"/>
              <a:t>kiểm</a:t>
            </a:r>
            <a:r>
              <a:rPr lang="en-US" dirty="0"/>
              <a:t> </a:t>
            </a:r>
            <a:r>
              <a:rPr lang="en-US" dirty="0" err="1"/>
              <a:t>tra</a:t>
            </a:r>
            <a:r>
              <a:rPr lang="en-US" dirty="0"/>
              <a:t> Item </a:t>
            </a:r>
            <a:r>
              <a:rPr lang="en-US" dirty="0" err="1"/>
              <a:t>nào</a:t>
            </a:r>
            <a:r>
              <a:rPr lang="en-US" dirty="0"/>
              <a:t> </a:t>
            </a:r>
            <a:r>
              <a:rPr lang="en-US" dirty="0" err="1"/>
              <a:t>được</a:t>
            </a:r>
            <a:r>
              <a:rPr lang="en-US" dirty="0"/>
              <a:t> </a:t>
            </a:r>
            <a:r>
              <a:rPr lang="en-US" dirty="0" err="1"/>
              <a:t>chọn</a:t>
            </a:r>
            <a:r>
              <a:rPr lang="en-US" dirty="0"/>
              <a:t> </a:t>
            </a:r>
            <a:r>
              <a:rPr lang="en-US" dirty="0" err="1"/>
              <a:t>va</a:t>
            </a:r>
            <a:r>
              <a:rPr lang="en-US" dirty="0"/>
              <a:t>̀ </a:t>
            </a:r>
            <a:r>
              <a:rPr lang="en-US" dirty="0" err="1"/>
              <a:t>hiển</a:t>
            </a:r>
            <a:r>
              <a:rPr lang="en-US" dirty="0"/>
              <a:t> </a:t>
            </a:r>
            <a:r>
              <a:rPr lang="en-US" dirty="0" err="1"/>
              <a:t>thi</a:t>
            </a:r>
            <a:r>
              <a:rPr lang="en-US" dirty="0"/>
              <a:t>̣ nó </a:t>
            </a:r>
            <a:r>
              <a:rPr lang="en-US" dirty="0" err="1"/>
              <a:t>ra</a:t>
            </a:r>
            <a:r>
              <a:rPr lang="en-US" dirty="0"/>
              <a:t> </a:t>
            </a:r>
            <a:r>
              <a:rPr lang="en-US" dirty="0" err="1"/>
              <a:t>Lable</a:t>
            </a:r>
            <a:r>
              <a:rPr lang="en-US" dirty="0"/>
              <a:t>.</a:t>
            </a:r>
          </a:p>
        </p:txBody>
      </p:sp>
    </p:spTree>
    <p:extLst>
      <p:ext uri="{BB962C8B-B14F-4D97-AF65-F5344CB8AC3E}">
        <p14:creationId xmlns:p14="http://schemas.microsoft.com/office/powerpoint/2010/main" val="6783718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Giao</a:t>
            </a:r>
            <a:r>
              <a:rPr lang="en-US" dirty="0"/>
              <a:t> </a:t>
            </a:r>
            <a:r>
              <a:rPr lang="en-US" dirty="0" err="1"/>
              <a:t>diện</a:t>
            </a:r>
            <a:r>
              <a:rPr lang="en-US" dirty="0"/>
              <a:t> </a:t>
            </a:r>
            <a:r>
              <a:rPr lang="en-US" dirty="0" err="1"/>
              <a:t>trang</a:t>
            </a:r>
            <a:r>
              <a:rPr lang="en-US" dirty="0"/>
              <a:t> .</a:t>
            </a:r>
            <a:r>
              <a:rPr lang="en-US" dirty="0" err="1"/>
              <a:t>aspx</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14401" y="1530189"/>
            <a:ext cx="10284884" cy="4578887"/>
          </a:xfrm>
          <a:prstGeom prst="rect">
            <a:avLst/>
          </a:prstGeom>
        </p:spPr>
      </p:pic>
    </p:spTree>
    <p:extLst>
      <p:ext uri="{BB962C8B-B14F-4D97-AF65-F5344CB8AC3E}">
        <p14:creationId xmlns:p14="http://schemas.microsoft.com/office/powerpoint/2010/main" val="7510735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Trang</a:t>
            </a:r>
            <a:r>
              <a:rPr lang="en-US" dirty="0"/>
              <a:t> code </a:t>
            </a:r>
            <a:r>
              <a:rPr lang="en-US" dirty="0" err="1"/>
              <a:t>behide</a:t>
            </a:r>
            <a:endParaRPr lang="en-US" dirty="0"/>
          </a:p>
        </p:txBody>
      </p:sp>
      <p:pic>
        <p:nvPicPr>
          <p:cNvPr id="4" name="Content Placeholder 3"/>
          <p:cNvPicPr>
            <a:picLocks noGrp="1" noChangeAspect="1"/>
          </p:cNvPicPr>
          <p:nvPr>
            <p:ph idx="1"/>
          </p:nvPr>
        </p:nvPicPr>
        <p:blipFill>
          <a:blip r:embed="rId2"/>
          <a:stretch>
            <a:fillRect/>
          </a:stretch>
        </p:blipFill>
        <p:spPr>
          <a:xfrm>
            <a:off x="1147065" y="2226719"/>
            <a:ext cx="7153934" cy="2488973"/>
          </a:xfrm>
          <a:prstGeom prst="rect">
            <a:avLst/>
          </a:prstGeom>
        </p:spPr>
      </p:pic>
    </p:spTree>
    <p:extLst>
      <p:ext uri="{BB962C8B-B14F-4D97-AF65-F5344CB8AC3E}">
        <p14:creationId xmlns:p14="http://schemas.microsoft.com/office/powerpoint/2010/main" val="5273554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RadioButton</a:t>
            </a:r>
            <a:endParaRPr lang="en-US" dirty="0"/>
          </a:p>
        </p:txBody>
      </p:sp>
      <p:sp>
        <p:nvSpPr>
          <p:cNvPr id="3" name="Content Placeholder 2"/>
          <p:cNvSpPr>
            <a:spLocks noGrp="1"/>
          </p:cNvSpPr>
          <p:nvPr>
            <p:ph idx="1"/>
          </p:nvPr>
        </p:nvSpPr>
        <p:spPr>
          <a:xfrm>
            <a:off x="831852" y="1370014"/>
            <a:ext cx="10367433" cy="3902075"/>
          </a:xfrm>
        </p:spPr>
        <p:txBody>
          <a:bodyPr/>
          <a:lstStyle/>
          <a:p>
            <a:r>
              <a:rPr lang="vi-VN" dirty="0"/>
              <a:t>Điều khiển RadioButton luôn được sử dụng trong một nhóm và trong nhóm đó chỉ một RadioButton được chọn</a:t>
            </a:r>
          </a:p>
          <a:p>
            <a:r>
              <a:rPr lang="en-US" dirty="0" err="1"/>
              <a:t>Các</a:t>
            </a:r>
            <a:r>
              <a:rPr lang="en-US" dirty="0"/>
              <a:t> </a:t>
            </a:r>
            <a:r>
              <a:rPr lang="en-US" dirty="0" err="1"/>
              <a:t>thuộc</a:t>
            </a:r>
            <a:r>
              <a:rPr lang="en-US" dirty="0"/>
              <a:t> </a:t>
            </a:r>
            <a:r>
              <a:rPr lang="en-US" dirty="0" err="1"/>
              <a:t>tính</a:t>
            </a:r>
            <a:r>
              <a:rPr lang="en-US" dirty="0"/>
              <a:t>:</a:t>
            </a:r>
          </a:p>
        </p:txBody>
      </p:sp>
      <p:pic>
        <p:nvPicPr>
          <p:cNvPr id="4" name="Picture 3"/>
          <p:cNvPicPr>
            <a:picLocks noChangeAspect="1"/>
          </p:cNvPicPr>
          <p:nvPr/>
        </p:nvPicPr>
        <p:blipFill>
          <a:blip r:embed="rId2"/>
          <a:stretch>
            <a:fillRect/>
          </a:stretch>
        </p:blipFill>
        <p:spPr>
          <a:xfrm>
            <a:off x="1005675" y="2721157"/>
            <a:ext cx="10178517" cy="3144066"/>
          </a:xfrm>
          <a:prstGeom prst="rect">
            <a:avLst/>
          </a:prstGeom>
        </p:spPr>
      </p:pic>
    </p:spTree>
    <p:extLst>
      <p:ext uri="{BB962C8B-B14F-4D97-AF65-F5344CB8AC3E}">
        <p14:creationId xmlns:p14="http://schemas.microsoft.com/office/powerpoint/2010/main" val="40392788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RadioButton</a:t>
            </a:r>
            <a:endParaRPr lang="en-US" dirty="0"/>
          </a:p>
        </p:txBody>
      </p:sp>
      <p:pic>
        <p:nvPicPr>
          <p:cNvPr id="4" name="Content Placeholder 3"/>
          <p:cNvPicPr>
            <a:picLocks noGrp="1" noChangeAspect="1"/>
          </p:cNvPicPr>
          <p:nvPr>
            <p:ph idx="1"/>
          </p:nvPr>
        </p:nvPicPr>
        <p:blipFill>
          <a:blip r:embed="rId2"/>
          <a:stretch>
            <a:fillRect/>
          </a:stretch>
        </p:blipFill>
        <p:spPr>
          <a:xfrm>
            <a:off x="917658" y="1711235"/>
            <a:ext cx="10169004" cy="3788228"/>
          </a:xfrm>
          <a:prstGeom prst="rect">
            <a:avLst/>
          </a:prstGeom>
        </p:spPr>
      </p:pic>
    </p:spTree>
    <p:extLst>
      <p:ext uri="{BB962C8B-B14F-4D97-AF65-F5344CB8AC3E}">
        <p14:creationId xmlns:p14="http://schemas.microsoft.com/office/powerpoint/2010/main" val="41116545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RadioButonList</a:t>
            </a:r>
            <a:endParaRPr lang="en-US" dirty="0"/>
          </a:p>
        </p:txBody>
      </p:sp>
      <p:sp>
        <p:nvSpPr>
          <p:cNvPr id="3" name="Content Placeholder 2"/>
          <p:cNvSpPr>
            <a:spLocks noGrp="1"/>
          </p:cNvSpPr>
          <p:nvPr>
            <p:ph idx="1"/>
          </p:nvPr>
        </p:nvSpPr>
        <p:spPr>
          <a:xfrm>
            <a:off x="831852" y="1370014"/>
            <a:ext cx="10367433" cy="3902075"/>
          </a:xfrm>
        </p:spPr>
        <p:txBody>
          <a:bodyPr/>
          <a:lstStyle/>
          <a:p>
            <a:r>
              <a:rPr lang="vi-VN" dirty="0"/>
              <a:t>RadioButtonList control được sử dụng để tạo một nhóm những radio button. Mỗi item trong RadioButtonList control được định nghĩa bởi một thẻ  ListItem. </a:t>
            </a:r>
            <a:endParaRPr lang="en-US" dirty="0"/>
          </a:p>
          <a:p>
            <a:r>
              <a:rPr lang="vi-VN" dirty="0"/>
              <a:t>Các thuộc tính: </a:t>
            </a:r>
            <a:endParaRPr lang="en-US" dirty="0"/>
          </a:p>
        </p:txBody>
      </p:sp>
      <p:pic>
        <p:nvPicPr>
          <p:cNvPr id="4" name="Picture 3"/>
          <p:cNvPicPr>
            <a:picLocks noChangeAspect="1"/>
          </p:cNvPicPr>
          <p:nvPr/>
        </p:nvPicPr>
        <p:blipFill>
          <a:blip r:embed="rId2"/>
          <a:stretch>
            <a:fillRect/>
          </a:stretch>
        </p:blipFill>
        <p:spPr>
          <a:xfrm>
            <a:off x="1391423" y="3020649"/>
            <a:ext cx="9770648" cy="3001328"/>
          </a:xfrm>
          <a:prstGeom prst="rect">
            <a:avLst/>
          </a:prstGeom>
        </p:spPr>
      </p:pic>
    </p:spTree>
    <p:extLst>
      <p:ext uri="{BB962C8B-B14F-4D97-AF65-F5344CB8AC3E}">
        <p14:creationId xmlns:p14="http://schemas.microsoft.com/office/powerpoint/2010/main" val="2154329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5577" y="1370014"/>
            <a:ext cx="10746257" cy="4808717"/>
          </a:xfrm>
        </p:spPr>
        <p:txBody>
          <a:bodyPr/>
          <a:lstStyle/>
          <a:p>
            <a:r>
              <a:rPr lang="vi-VN" sz="2200" dirty="0"/>
              <a:t>Ra đời năm 1989 ,được sử dụng cũng trên 20 năm  ,nhưng 5 năm trở lại đây Python mới dần được nhiều người biết đến và hiện nay được mọi người sử dụng rất đông</a:t>
            </a:r>
          </a:p>
          <a:p>
            <a:r>
              <a:rPr lang="vi-VN" sz="2200" dirty="0"/>
              <a:t>Là một ngôn ngữ lập trình bậc cao ,hoàn toàn hướng đối tượng , cú pháp ngắn gọn tường minh ,dễ đọc dễ viết </a:t>
            </a:r>
          </a:p>
          <a:p>
            <a:r>
              <a:rPr lang="vi-VN" sz="2200" dirty="0"/>
              <a:t>Có nhiều thư viện xử lý số liệu, đồ thị ,ma trận rất mạnh mẽ cho nên các thư viện machine learning ,datamining đều được viết bằng Python</a:t>
            </a:r>
          </a:p>
          <a:p>
            <a:r>
              <a:rPr lang="vi-VN" sz="2200" dirty="0"/>
              <a:t>Ư</a:t>
            </a:r>
            <a:r>
              <a:rPr lang="en-US" sz="2200" dirty="0"/>
              <a:t>u </a:t>
            </a:r>
            <a:r>
              <a:rPr lang="en-US" sz="2200" dirty="0" err="1"/>
              <a:t>điểm</a:t>
            </a:r>
            <a:r>
              <a:rPr lang="en-US" sz="2200" dirty="0"/>
              <a:t>:</a:t>
            </a:r>
          </a:p>
          <a:p>
            <a:pPr lvl="1"/>
            <a:r>
              <a:rPr lang="vi-VN" sz="2000" dirty="0"/>
              <a:t>Có hình thức sáng sủa ,cấu trúc rõ ràng ,cú pháp ngắn gọn</a:t>
            </a:r>
          </a:p>
          <a:p>
            <a:pPr lvl="1"/>
            <a:r>
              <a:rPr lang="en-US" sz="2000" dirty="0" err="1"/>
              <a:t>Chạy</a:t>
            </a:r>
            <a:r>
              <a:rPr lang="en-US" sz="2000" dirty="0"/>
              <a:t> </a:t>
            </a:r>
            <a:r>
              <a:rPr lang="en-US" sz="2000" dirty="0" err="1"/>
              <a:t>trên</a:t>
            </a:r>
            <a:r>
              <a:rPr lang="en-US" sz="2000" dirty="0"/>
              <a:t> </a:t>
            </a:r>
            <a:r>
              <a:rPr lang="en-US" sz="2000" dirty="0" err="1"/>
              <a:t>nhiều</a:t>
            </a:r>
            <a:r>
              <a:rPr lang="en-US" sz="2000" dirty="0"/>
              <a:t> </a:t>
            </a:r>
            <a:r>
              <a:rPr lang="en-US" sz="2000" dirty="0" err="1"/>
              <a:t>hệ</a:t>
            </a:r>
            <a:r>
              <a:rPr lang="en-US" sz="2000" dirty="0"/>
              <a:t> </a:t>
            </a:r>
            <a:r>
              <a:rPr lang="en-US" sz="2000" dirty="0" err="1"/>
              <a:t>thống</a:t>
            </a:r>
            <a:r>
              <a:rPr lang="en-US" sz="2000" dirty="0"/>
              <a:t> </a:t>
            </a:r>
            <a:r>
              <a:rPr lang="en-US" sz="2000" dirty="0" err="1"/>
              <a:t>và</a:t>
            </a:r>
            <a:r>
              <a:rPr lang="en-US" sz="2000" dirty="0"/>
              <a:t> </a:t>
            </a:r>
            <a:r>
              <a:rPr lang="en-US" sz="2000" dirty="0" err="1"/>
              <a:t>nền</a:t>
            </a:r>
            <a:r>
              <a:rPr lang="en-US" sz="2000" dirty="0"/>
              <a:t> </a:t>
            </a:r>
            <a:r>
              <a:rPr lang="en-US" sz="2000" dirty="0" err="1"/>
              <a:t>tảng</a:t>
            </a:r>
            <a:r>
              <a:rPr lang="en-US" sz="2000" dirty="0"/>
              <a:t>, t</a:t>
            </a:r>
            <a:r>
              <a:rPr lang="vi-VN" sz="2000" dirty="0"/>
              <a:t>ương thích mạnh mẽ với số lượng thư viện khổng lồ</a:t>
            </a:r>
            <a:r>
              <a:rPr lang="en-US" sz="2000" dirty="0"/>
              <a:t>, t</a:t>
            </a:r>
            <a:r>
              <a:rPr lang="vi-VN" sz="2000" dirty="0"/>
              <a:t>ốc độ </a:t>
            </a:r>
            <a:r>
              <a:rPr lang="en-US" sz="2000" dirty="0"/>
              <a:t>x</a:t>
            </a:r>
            <a:r>
              <a:rPr lang="vi-VN" sz="2000" dirty="0"/>
              <a:t>ử lý cực nhanh </a:t>
            </a:r>
            <a:endParaRPr lang="en-US" sz="2000" dirty="0"/>
          </a:p>
          <a:p>
            <a:pPr marL="0" indent="0">
              <a:buNone/>
            </a:pPr>
            <a:endParaRPr lang="en-US" dirty="0"/>
          </a:p>
        </p:txBody>
      </p:sp>
      <p:sp>
        <p:nvSpPr>
          <p:cNvPr id="2" name="Title 1"/>
          <p:cNvSpPr>
            <a:spLocks noGrp="1"/>
          </p:cNvSpPr>
          <p:nvPr>
            <p:ph type="title"/>
          </p:nvPr>
        </p:nvSpPr>
        <p:spPr/>
        <p:txBody>
          <a:bodyPr/>
          <a:lstStyle/>
          <a:p>
            <a:r>
              <a:rPr lang="en-US" dirty="0"/>
              <a:t>PYTHON</a:t>
            </a:r>
          </a:p>
        </p:txBody>
      </p:sp>
    </p:spTree>
    <p:extLst>
      <p:ext uri="{BB962C8B-B14F-4D97-AF65-F5344CB8AC3E}">
        <p14:creationId xmlns:p14="http://schemas.microsoft.com/office/powerpoint/2010/main" val="17200225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867" y="675596"/>
            <a:ext cx="10993967" cy="498475"/>
          </a:xfrm>
        </p:spPr>
        <p:txBody>
          <a:bodyPr/>
          <a:lstStyle/>
          <a:p>
            <a:r>
              <a:rPr lang="en-US" dirty="0" err="1"/>
              <a:t>DropDownList</a:t>
            </a:r>
            <a:r>
              <a:rPr lang="en-US" dirty="0"/>
              <a:t> </a:t>
            </a:r>
            <a:r>
              <a:rPr lang="en-US" dirty="0" err="1"/>
              <a:t>va</a:t>
            </a:r>
            <a:r>
              <a:rPr lang="en-US" dirty="0"/>
              <a:t>̀ </a:t>
            </a:r>
            <a:r>
              <a:rPr lang="en-US" dirty="0" err="1"/>
              <a:t>ListBox</a:t>
            </a:r>
            <a:endParaRPr lang="en-US" dirty="0"/>
          </a:p>
        </p:txBody>
      </p:sp>
      <p:sp>
        <p:nvSpPr>
          <p:cNvPr id="3" name="Content Placeholder 2"/>
          <p:cNvSpPr>
            <a:spLocks noGrp="1"/>
          </p:cNvSpPr>
          <p:nvPr>
            <p:ph idx="1"/>
          </p:nvPr>
        </p:nvSpPr>
        <p:spPr>
          <a:xfrm>
            <a:off x="914401" y="1266962"/>
            <a:ext cx="10367433" cy="3902075"/>
          </a:xfrm>
        </p:spPr>
        <p:txBody>
          <a:bodyPr/>
          <a:lstStyle/>
          <a:p>
            <a:r>
              <a:rPr lang="vi-VN" dirty="0"/>
              <a:t>ListBox và DropdownList là điều khiển hiển thị danh sách lựa chọn mà người dùng có thể chọn một hoặc nhiều (chỉ dành cho ListBox). Các mục lựa chọn có thể được thêm vào danh sách thông qua lệnh hoặc ở cửa sổ thuộc tính (Property Windows)</a:t>
            </a:r>
            <a:r>
              <a:rPr lang="en-US" dirty="0"/>
              <a:t>.</a:t>
            </a:r>
          </a:p>
          <a:p>
            <a:r>
              <a:rPr lang="en-US" dirty="0" err="1"/>
              <a:t>Các</a:t>
            </a:r>
            <a:r>
              <a:rPr lang="en-US" dirty="0"/>
              <a:t> </a:t>
            </a:r>
            <a:r>
              <a:rPr lang="en-US" dirty="0" err="1"/>
              <a:t>thuộc</a:t>
            </a:r>
            <a:r>
              <a:rPr lang="en-US" dirty="0"/>
              <a:t> </a:t>
            </a:r>
            <a:r>
              <a:rPr lang="en-US" dirty="0" err="1"/>
              <a:t>tính</a:t>
            </a:r>
            <a:endParaRPr lang="en-US" dirty="0"/>
          </a:p>
          <a:p>
            <a:endParaRPr lang="en-US" dirty="0"/>
          </a:p>
        </p:txBody>
      </p:sp>
      <p:pic>
        <p:nvPicPr>
          <p:cNvPr id="4" name="Picture 3"/>
          <p:cNvPicPr>
            <a:picLocks noChangeAspect="1"/>
          </p:cNvPicPr>
          <p:nvPr/>
        </p:nvPicPr>
        <p:blipFill>
          <a:blip r:embed="rId2"/>
          <a:stretch>
            <a:fillRect/>
          </a:stretch>
        </p:blipFill>
        <p:spPr>
          <a:xfrm>
            <a:off x="2061210" y="4156136"/>
            <a:ext cx="8924654" cy="1304693"/>
          </a:xfrm>
          <a:prstGeom prst="rect">
            <a:avLst/>
          </a:prstGeom>
        </p:spPr>
      </p:pic>
      <p:pic>
        <p:nvPicPr>
          <p:cNvPr id="5" name="Picture 4"/>
          <p:cNvPicPr>
            <a:picLocks noChangeAspect="1"/>
          </p:cNvPicPr>
          <p:nvPr/>
        </p:nvPicPr>
        <p:blipFill>
          <a:blip r:embed="rId3"/>
          <a:stretch>
            <a:fillRect/>
          </a:stretch>
        </p:blipFill>
        <p:spPr>
          <a:xfrm>
            <a:off x="2061210" y="3286124"/>
            <a:ext cx="8924654" cy="870013"/>
          </a:xfrm>
          <a:prstGeom prst="rect">
            <a:avLst/>
          </a:prstGeom>
        </p:spPr>
      </p:pic>
    </p:spTree>
    <p:extLst>
      <p:ext uri="{BB962C8B-B14F-4D97-AF65-F5344CB8AC3E}">
        <p14:creationId xmlns:p14="http://schemas.microsoft.com/office/powerpoint/2010/main" val="10761602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DropDownList</a:t>
            </a:r>
            <a:r>
              <a:rPr lang="en-US" dirty="0"/>
              <a:t> </a:t>
            </a:r>
            <a:r>
              <a:rPr lang="en-US" dirty="0" err="1"/>
              <a:t>va</a:t>
            </a:r>
            <a:r>
              <a:rPr lang="en-US" dirty="0"/>
              <a:t>̀ </a:t>
            </a:r>
            <a:r>
              <a:rPr lang="en-US" dirty="0" err="1"/>
              <a:t>ListBox</a:t>
            </a:r>
            <a:endParaRPr lang="en-US" dirty="0"/>
          </a:p>
        </p:txBody>
      </p:sp>
      <p:sp>
        <p:nvSpPr>
          <p:cNvPr id="3" name="Content Placeholder 2"/>
          <p:cNvSpPr>
            <a:spLocks noGrp="1"/>
          </p:cNvSpPr>
          <p:nvPr>
            <p:ph idx="1"/>
          </p:nvPr>
        </p:nvSpPr>
        <p:spPr/>
        <p:txBody>
          <a:bodyPr/>
          <a:lstStyle/>
          <a:p>
            <a:r>
              <a:rPr lang="vi-VN" dirty="0"/>
              <a:t> SelectedItem: Cho biết mục được chọn. Trong trường hợp chọn nhiều mục, SelectedItem sẽ trả về mục chọn đầu tiên. </a:t>
            </a:r>
            <a:endParaRPr lang="en-US" dirty="0"/>
          </a:p>
          <a:p>
            <a:r>
              <a:rPr lang="en-US" dirty="0"/>
              <a:t>S</a:t>
            </a:r>
            <a:r>
              <a:rPr lang="vi-VN" dirty="0"/>
              <a:t>electedValue: Cho biết giá trị của mục được chọn. Trong trường hợp chọn nhiều mục, SelectedValue sẽ trả về giá trị mục chọn đầu tiên. </a:t>
            </a:r>
            <a:r>
              <a:rPr lang="en-US" dirty="0"/>
              <a:t> </a:t>
            </a:r>
          </a:p>
          <a:p>
            <a:endParaRPr lang="en-US" dirty="0"/>
          </a:p>
        </p:txBody>
      </p:sp>
    </p:spTree>
    <p:extLst>
      <p:ext uri="{BB962C8B-B14F-4D97-AF65-F5344CB8AC3E}">
        <p14:creationId xmlns:p14="http://schemas.microsoft.com/office/powerpoint/2010/main" val="6030828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DropDownList</a:t>
            </a:r>
            <a:r>
              <a:rPr lang="en-US" dirty="0"/>
              <a:t> </a:t>
            </a:r>
            <a:r>
              <a:rPr lang="en-US" dirty="0" err="1"/>
              <a:t>và</a:t>
            </a:r>
            <a:r>
              <a:rPr lang="en-US" dirty="0"/>
              <a:t> </a:t>
            </a:r>
            <a:r>
              <a:rPr lang="en-US" dirty="0" err="1"/>
              <a:t>ListBox</a:t>
            </a:r>
            <a:endParaRPr lang="en-US" dirty="0"/>
          </a:p>
        </p:txBody>
      </p:sp>
      <p:sp>
        <p:nvSpPr>
          <p:cNvPr id="3" name="Content Placeholder 2"/>
          <p:cNvSpPr>
            <a:spLocks noGrp="1"/>
          </p:cNvSpPr>
          <p:nvPr>
            <p:ph idx="1"/>
          </p:nvPr>
        </p:nvSpPr>
        <p:spPr/>
        <p:txBody>
          <a:bodyPr/>
          <a:lstStyle/>
          <a:p>
            <a:r>
              <a:rPr lang="en-US" dirty="0" err="1"/>
              <a:t>Ví</a:t>
            </a:r>
            <a:r>
              <a:rPr lang="en-US" dirty="0"/>
              <a:t> </a:t>
            </a:r>
            <a:r>
              <a:rPr lang="en-US" dirty="0" err="1"/>
              <a:t>dụ</a:t>
            </a:r>
            <a:r>
              <a:rPr lang="en-US" dirty="0"/>
              <a:t>: </a:t>
            </a:r>
            <a:r>
              <a:rPr lang="en-US" dirty="0" err="1"/>
              <a:t>Tạo</a:t>
            </a:r>
            <a:r>
              <a:rPr lang="en-US" dirty="0"/>
              <a:t> </a:t>
            </a:r>
            <a:r>
              <a:rPr lang="en-US" dirty="0" err="1"/>
              <a:t>một</a:t>
            </a:r>
            <a:r>
              <a:rPr lang="en-US" dirty="0"/>
              <a:t> </a:t>
            </a:r>
            <a:r>
              <a:rPr lang="en-US" dirty="0" err="1"/>
              <a:t>trang</a:t>
            </a:r>
            <a:r>
              <a:rPr lang="en-US" dirty="0"/>
              <a:t> Web </a:t>
            </a:r>
            <a:r>
              <a:rPr lang="en-US" dirty="0" err="1"/>
              <a:t>có</a:t>
            </a:r>
            <a:r>
              <a:rPr lang="en-US" dirty="0"/>
              <a:t> </a:t>
            </a:r>
            <a:r>
              <a:rPr lang="en-US" dirty="0" err="1"/>
              <a:t>một</a:t>
            </a:r>
            <a:r>
              <a:rPr lang="en-US" dirty="0"/>
              <a:t> </a:t>
            </a:r>
            <a:r>
              <a:rPr lang="en-US" dirty="0" err="1"/>
              <a:t>danh</a:t>
            </a:r>
            <a:r>
              <a:rPr lang="en-US" dirty="0"/>
              <a:t> </a:t>
            </a:r>
            <a:r>
              <a:rPr lang="en-US" dirty="0" err="1"/>
              <a:t>sách</a:t>
            </a:r>
            <a:r>
              <a:rPr lang="en-US" dirty="0"/>
              <a:t> </a:t>
            </a:r>
            <a:r>
              <a:rPr lang="en-US" dirty="0" err="1"/>
              <a:t>lựa</a:t>
            </a:r>
            <a:r>
              <a:rPr lang="en-US" dirty="0"/>
              <a:t> </a:t>
            </a:r>
            <a:r>
              <a:rPr lang="en-US" dirty="0" err="1"/>
              <a:t>chọn</a:t>
            </a:r>
            <a:r>
              <a:rPr lang="en-US" dirty="0"/>
              <a:t> </a:t>
            </a:r>
            <a:r>
              <a:rPr lang="en-US" dirty="0" err="1"/>
              <a:t>và</a:t>
            </a:r>
            <a:r>
              <a:rPr lang="en-US" dirty="0"/>
              <a:t> </a:t>
            </a:r>
            <a:r>
              <a:rPr lang="en-US" dirty="0" err="1"/>
              <a:t>một</a:t>
            </a:r>
            <a:r>
              <a:rPr lang="en-US" dirty="0"/>
              <a:t> </a:t>
            </a:r>
            <a:r>
              <a:rPr lang="en-US" dirty="0" err="1"/>
              <a:t>lable</a:t>
            </a:r>
            <a:r>
              <a:rPr lang="en-US" dirty="0"/>
              <a:t>, </a:t>
            </a:r>
            <a:r>
              <a:rPr lang="en-US" dirty="0" err="1"/>
              <a:t>trong</a:t>
            </a:r>
            <a:r>
              <a:rPr lang="en-US" dirty="0"/>
              <a:t> DS </a:t>
            </a:r>
            <a:r>
              <a:rPr lang="en-US" dirty="0" err="1"/>
              <a:t>lựa</a:t>
            </a:r>
            <a:r>
              <a:rPr lang="en-US" dirty="0"/>
              <a:t> </a:t>
            </a:r>
            <a:r>
              <a:rPr lang="en-US" dirty="0" err="1"/>
              <a:t>chọn</a:t>
            </a:r>
            <a:r>
              <a:rPr lang="en-US" dirty="0"/>
              <a:t> </a:t>
            </a:r>
            <a:r>
              <a:rPr lang="en-US" dirty="0" err="1"/>
              <a:t>sẽ</a:t>
            </a:r>
            <a:r>
              <a:rPr lang="en-US" dirty="0"/>
              <a:t> </a:t>
            </a:r>
            <a:r>
              <a:rPr lang="en-US" dirty="0" err="1"/>
              <a:t>nhập</a:t>
            </a:r>
            <a:r>
              <a:rPr lang="en-US" dirty="0"/>
              <a:t> </a:t>
            </a:r>
            <a:r>
              <a:rPr lang="en-US" dirty="0" err="1"/>
              <a:t>các</a:t>
            </a:r>
            <a:r>
              <a:rPr lang="en-US" dirty="0"/>
              <a:t> </a:t>
            </a:r>
            <a:r>
              <a:rPr lang="en-US" dirty="0" err="1"/>
              <a:t>Tên</a:t>
            </a:r>
            <a:r>
              <a:rPr lang="en-US" dirty="0"/>
              <a:t> </a:t>
            </a:r>
            <a:r>
              <a:rPr lang="en-US" dirty="0" err="1"/>
              <a:t>các</a:t>
            </a:r>
            <a:r>
              <a:rPr lang="en-US" dirty="0"/>
              <a:t> </a:t>
            </a:r>
            <a:r>
              <a:rPr lang="en-US" dirty="0" err="1"/>
              <a:t>Tỉnh</a:t>
            </a:r>
            <a:r>
              <a:rPr lang="en-US" dirty="0"/>
              <a:t>/ </a:t>
            </a:r>
            <a:r>
              <a:rPr lang="en-US" dirty="0" err="1"/>
              <a:t>Thành</a:t>
            </a:r>
            <a:r>
              <a:rPr lang="en-US" dirty="0"/>
              <a:t> </a:t>
            </a:r>
            <a:r>
              <a:rPr lang="en-US" dirty="0" err="1"/>
              <a:t>phố</a:t>
            </a:r>
            <a:r>
              <a:rPr lang="en-US" dirty="0"/>
              <a:t>. </a:t>
            </a:r>
            <a:r>
              <a:rPr lang="en-US" dirty="0" err="1"/>
              <a:t>Em</a:t>
            </a:r>
            <a:r>
              <a:rPr lang="en-US" dirty="0"/>
              <a:t> </a:t>
            </a:r>
            <a:r>
              <a:rPr lang="en-US" dirty="0" err="1"/>
              <a:t>hãy</a:t>
            </a:r>
            <a:r>
              <a:rPr lang="en-US" dirty="0"/>
              <a:t> </a:t>
            </a:r>
            <a:r>
              <a:rPr lang="en-US" dirty="0" err="1"/>
              <a:t>viết</a:t>
            </a:r>
            <a:r>
              <a:rPr lang="en-US" dirty="0"/>
              <a:t> </a:t>
            </a:r>
            <a:r>
              <a:rPr lang="en-US" dirty="0" err="1"/>
              <a:t>sự</a:t>
            </a:r>
            <a:r>
              <a:rPr lang="en-US" dirty="0"/>
              <a:t> </a:t>
            </a:r>
            <a:r>
              <a:rPr lang="en-US" dirty="0" err="1"/>
              <a:t>kiện</a:t>
            </a:r>
            <a:r>
              <a:rPr lang="en-US" dirty="0"/>
              <a:t>  </a:t>
            </a:r>
            <a:r>
              <a:rPr lang="en-US" dirty="0" err="1"/>
              <a:t>cho</a:t>
            </a:r>
            <a:r>
              <a:rPr lang="en-US" dirty="0"/>
              <a:t> </a:t>
            </a:r>
            <a:r>
              <a:rPr lang="en-US" dirty="0" err="1"/>
              <a:t>danh</a:t>
            </a:r>
            <a:r>
              <a:rPr lang="en-US" dirty="0"/>
              <a:t> </a:t>
            </a:r>
            <a:r>
              <a:rPr lang="en-US" dirty="0" err="1"/>
              <a:t>sách</a:t>
            </a:r>
            <a:r>
              <a:rPr lang="en-US" dirty="0"/>
              <a:t> </a:t>
            </a:r>
            <a:r>
              <a:rPr lang="en-US" dirty="0" err="1"/>
              <a:t>lựa</a:t>
            </a:r>
            <a:r>
              <a:rPr lang="en-US" dirty="0"/>
              <a:t> </a:t>
            </a:r>
            <a:r>
              <a:rPr lang="en-US" dirty="0" err="1"/>
              <a:t>chọn</a:t>
            </a:r>
            <a:r>
              <a:rPr lang="en-US" dirty="0"/>
              <a:t> </a:t>
            </a:r>
            <a:r>
              <a:rPr lang="en-US" dirty="0" err="1"/>
              <a:t>để</a:t>
            </a:r>
            <a:r>
              <a:rPr lang="en-US" dirty="0"/>
              <a:t> </a:t>
            </a:r>
            <a:r>
              <a:rPr lang="en-US" dirty="0" err="1"/>
              <a:t>khi</a:t>
            </a:r>
            <a:r>
              <a:rPr lang="en-US" dirty="0"/>
              <a:t> </a:t>
            </a:r>
            <a:r>
              <a:rPr lang="en-US" dirty="0" err="1"/>
              <a:t>người</a:t>
            </a:r>
            <a:r>
              <a:rPr lang="en-US" dirty="0"/>
              <a:t> </a:t>
            </a:r>
            <a:r>
              <a:rPr lang="en-US" dirty="0" err="1"/>
              <a:t>dùng</a:t>
            </a:r>
            <a:r>
              <a:rPr lang="en-US" dirty="0"/>
              <a:t> </a:t>
            </a:r>
            <a:r>
              <a:rPr lang="en-US" dirty="0" err="1"/>
              <a:t>chọn</a:t>
            </a:r>
            <a:r>
              <a:rPr lang="en-US" dirty="0"/>
              <a:t> </a:t>
            </a:r>
            <a:r>
              <a:rPr lang="en-US" dirty="0" err="1"/>
              <a:t>một</a:t>
            </a:r>
            <a:r>
              <a:rPr lang="en-US" dirty="0"/>
              <a:t> </a:t>
            </a:r>
            <a:r>
              <a:rPr lang="en-US" dirty="0" err="1"/>
              <a:t>Tỉnh</a:t>
            </a:r>
            <a:r>
              <a:rPr lang="en-US" dirty="0"/>
              <a:t>/ </a:t>
            </a:r>
            <a:r>
              <a:rPr lang="en-US" dirty="0" err="1"/>
              <a:t>Thành</a:t>
            </a:r>
            <a:r>
              <a:rPr lang="en-US" dirty="0"/>
              <a:t> </a:t>
            </a:r>
            <a:r>
              <a:rPr lang="en-US" dirty="0" err="1"/>
              <a:t>phố</a:t>
            </a:r>
            <a:r>
              <a:rPr lang="en-US" dirty="0"/>
              <a:t> </a:t>
            </a:r>
            <a:r>
              <a:rPr lang="en-US" dirty="0" err="1"/>
              <a:t>nào</a:t>
            </a:r>
            <a:r>
              <a:rPr lang="en-US" dirty="0"/>
              <a:t> </a:t>
            </a:r>
            <a:r>
              <a:rPr lang="en-US" dirty="0" err="1"/>
              <a:t>đó</a:t>
            </a:r>
            <a:r>
              <a:rPr lang="en-US" dirty="0"/>
              <a:t> </a:t>
            </a:r>
            <a:r>
              <a:rPr lang="en-US" dirty="0" err="1"/>
              <a:t>thì</a:t>
            </a:r>
            <a:r>
              <a:rPr lang="en-US" dirty="0"/>
              <a:t> </a:t>
            </a:r>
            <a:r>
              <a:rPr lang="en-US" dirty="0" err="1"/>
              <a:t>Lable</a:t>
            </a:r>
            <a:r>
              <a:rPr lang="en-US" dirty="0"/>
              <a:t> </a:t>
            </a:r>
            <a:r>
              <a:rPr lang="en-US" dirty="0" err="1"/>
              <a:t>sẽ</a:t>
            </a:r>
            <a:r>
              <a:rPr lang="en-US" dirty="0"/>
              <a:t> </a:t>
            </a:r>
            <a:r>
              <a:rPr lang="en-US" dirty="0" err="1"/>
              <a:t>hiển</a:t>
            </a:r>
            <a:r>
              <a:rPr lang="en-US" dirty="0"/>
              <a:t> </a:t>
            </a:r>
            <a:r>
              <a:rPr lang="en-US" dirty="0" err="1"/>
              <a:t>thị</a:t>
            </a:r>
            <a:r>
              <a:rPr lang="en-US" dirty="0"/>
              <a:t> </a:t>
            </a:r>
            <a:r>
              <a:rPr lang="en-US" dirty="0" err="1"/>
              <a:t>tên</a:t>
            </a:r>
            <a:r>
              <a:rPr lang="en-US" dirty="0"/>
              <a:t> </a:t>
            </a:r>
            <a:r>
              <a:rPr lang="en-US" dirty="0" err="1"/>
              <a:t>Tỉnh</a:t>
            </a:r>
            <a:r>
              <a:rPr lang="en-US" dirty="0"/>
              <a:t>/ </a:t>
            </a:r>
            <a:r>
              <a:rPr lang="en-US" dirty="0" err="1"/>
              <a:t>Thành</a:t>
            </a:r>
            <a:r>
              <a:rPr lang="en-US" dirty="0"/>
              <a:t> </a:t>
            </a:r>
            <a:r>
              <a:rPr lang="en-US" dirty="0" err="1"/>
              <a:t>phố</a:t>
            </a:r>
            <a:r>
              <a:rPr lang="en-US" dirty="0"/>
              <a:t> </a:t>
            </a:r>
            <a:r>
              <a:rPr lang="en-US" dirty="0" err="1"/>
              <a:t>mà</a:t>
            </a:r>
            <a:r>
              <a:rPr lang="en-US" dirty="0"/>
              <a:t> </a:t>
            </a:r>
            <a:r>
              <a:rPr lang="en-US" dirty="0" err="1"/>
              <a:t>người</a:t>
            </a:r>
            <a:r>
              <a:rPr lang="en-US" dirty="0"/>
              <a:t> </a:t>
            </a:r>
            <a:r>
              <a:rPr lang="en-US" dirty="0" err="1"/>
              <a:t>dùng</a:t>
            </a:r>
            <a:r>
              <a:rPr lang="en-US" dirty="0"/>
              <a:t> </a:t>
            </a:r>
            <a:r>
              <a:rPr lang="en-US" dirty="0" err="1"/>
              <a:t>vừa</a:t>
            </a:r>
            <a:r>
              <a:rPr lang="en-US" dirty="0"/>
              <a:t> </a:t>
            </a:r>
            <a:r>
              <a:rPr lang="en-US" dirty="0" err="1"/>
              <a:t>chọn</a:t>
            </a:r>
            <a:r>
              <a:rPr lang="en-US" dirty="0"/>
              <a:t>.</a:t>
            </a:r>
          </a:p>
        </p:txBody>
      </p:sp>
    </p:spTree>
    <p:extLst>
      <p:ext uri="{BB962C8B-B14F-4D97-AF65-F5344CB8AC3E}">
        <p14:creationId xmlns:p14="http://schemas.microsoft.com/office/powerpoint/2010/main" val="33019404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318" y="623345"/>
            <a:ext cx="10993967" cy="498475"/>
          </a:xfrm>
        </p:spPr>
        <p:txBody>
          <a:bodyPr/>
          <a:lstStyle/>
          <a:p>
            <a:r>
              <a:rPr lang="en-US" dirty="0"/>
              <a:t>Button</a:t>
            </a:r>
            <a:r>
              <a:rPr lang="vi-VN" dirty="0"/>
              <a:t>, ImageButton, LinkButton </a:t>
            </a:r>
            <a:endParaRPr lang="en-US" dirty="0"/>
          </a:p>
        </p:txBody>
      </p:sp>
      <p:sp>
        <p:nvSpPr>
          <p:cNvPr id="3" name="Content Placeholder 2"/>
          <p:cNvSpPr>
            <a:spLocks noGrp="1"/>
          </p:cNvSpPr>
          <p:nvPr>
            <p:ph idx="1"/>
          </p:nvPr>
        </p:nvSpPr>
        <p:spPr>
          <a:xfrm>
            <a:off x="831852" y="1121820"/>
            <a:ext cx="10367433" cy="3902075"/>
          </a:xfrm>
        </p:spPr>
        <p:txBody>
          <a:bodyPr/>
          <a:lstStyle/>
          <a:p>
            <a:r>
              <a:rPr lang="vi-VN" dirty="0"/>
              <a:t>Các điều khiển Button, ImageButton, LinkButton mặc định đều là các nút Submit Button, mỗi khi được nhấn vào sẽ PostBack về Server.  </a:t>
            </a:r>
            <a:endParaRPr lang="en-US" dirty="0"/>
          </a:p>
          <a:p>
            <a:r>
              <a:rPr lang="vi-VN" dirty="0"/>
              <a:t>Khi chúng ta thiết lập giá tri thuộc tính CommandName cho các điều khiển này, chúng ta gọi tên chung cho các điều khiển này là Command Button</a:t>
            </a:r>
            <a:endParaRPr lang="en-US" dirty="0"/>
          </a:p>
        </p:txBody>
      </p:sp>
      <p:pic>
        <p:nvPicPr>
          <p:cNvPr id="4" name="Picture 3"/>
          <p:cNvPicPr>
            <a:picLocks noChangeAspect="1"/>
          </p:cNvPicPr>
          <p:nvPr/>
        </p:nvPicPr>
        <p:blipFill>
          <a:blip r:embed="rId2"/>
          <a:stretch>
            <a:fillRect/>
          </a:stretch>
        </p:blipFill>
        <p:spPr>
          <a:xfrm>
            <a:off x="2087193" y="3072857"/>
            <a:ext cx="9264430" cy="3367132"/>
          </a:xfrm>
          <a:prstGeom prst="rect">
            <a:avLst/>
          </a:prstGeom>
        </p:spPr>
      </p:pic>
    </p:spTree>
    <p:extLst>
      <p:ext uri="{BB962C8B-B14F-4D97-AF65-F5344CB8AC3E}">
        <p14:creationId xmlns:p14="http://schemas.microsoft.com/office/powerpoint/2010/main" val="41551031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a:t>
            </a:r>
            <a:r>
              <a:rPr lang="vi-VN" dirty="0"/>
              <a:t>, ImageButton, LinkButton </a:t>
            </a:r>
            <a:endParaRPr lang="en-US" dirty="0"/>
          </a:p>
        </p:txBody>
      </p:sp>
      <p:sp>
        <p:nvSpPr>
          <p:cNvPr id="3" name="Content Placeholder 2"/>
          <p:cNvSpPr>
            <a:spLocks noGrp="1"/>
          </p:cNvSpPr>
          <p:nvPr>
            <p:ph idx="1"/>
          </p:nvPr>
        </p:nvSpPr>
        <p:spPr/>
        <p:txBody>
          <a:bodyPr/>
          <a:lstStyle/>
          <a:p>
            <a:r>
              <a:rPr lang="vi-VN" dirty="0"/>
              <a:t>ImageButton còn có</a:t>
            </a:r>
            <a:r>
              <a:rPr lang="en-US" dirty="0"/>
              <a:t> </a:t>
            </a:r>
            <a:r>
              <a:rPr lang="en-US" dirty="0" err="1"/>
              <a:t>thêm</a:t>
            </a:r>
            <a:r>
              <a:rPr lang="vi-VN" dirty="0"/>
              <a:t> các thuộc tính ImageURL, ImageAlign và AlternateText như điều khiển Image. </a:t>
            </a:r>
          </a:p>
          <a:p>
            <a:r>
              <a:rPr lang="en-US" dirty="0"/>
              <a:t>Ví dụ: </a:t>
            </a:r>
            <a:r>
              <a:rPr lang="en-US" dirty="0" err="1"/>
              <a:t>tạo</a:t>
            </a:r>
            <a:r>
              <a:rPr lang="en-US" dirty="0"/>
              <a:t> </a:t>
            </a:r>
            <a:r>
              <a:rPr lang="en-US" dirty="0" err="1"/>
              <a:t>giao</a:t>
            </a:r>
            <a:r>
              <a:rPr lang="en-US" dirty="0"/>
              <a:t> </a:t>
            </a:r>
            <a:r>
              <a:rPr lang="en-US" dirty="0" err="1"/>
              <a:t>diện</a:t>
            </a:r>
            <a:r>
              <a:rPr lang="en-US" dirty="0"/>
              <a:t> có </a:t>
            </a:r>
            <a:r>
              <a:rPr lang="en-US" dirty="0" err="1"/>
              <a:t>cho</a:t>
            </a:r>
            <a:r>
              <a:rPr lang="en-US" dirty="0"/>
              <a:t> </a:t>
            </a:r>
            <a:r>
              <a:rPr lang="en-US" dirty="0" err="1"/>
              <a:t>phép</a:t>
            </a:r>
            <a:r>
              <a:rPr lang="en-US" dirty="0"/>
              <a:t> </a:t>
            </a:r>
            <a:r>
              <a:rPr lang="en-US" dirty="0" err="1"/>
              <a:t>người</a:t>
            </a:r>
            <a:r>
              <a:rPr lang="en-US" dirty="0"/>
              <a:t> </a:t>
            </a:r>
            <a:r>
              <a:rPr lang="en-US" dirty="0" err="1"/>
              <a:t>dùng</a:t>
            </a:r>
            <a:r>
              <a:rPr lang="en-US" dirty="0"/>
              <a:t> </a:t>
            </a:r>
            <a:r>
              <a:rPr lang="en-US" dirty="0" err="1"/>
              <a:t>chọn</a:t>
            </a:r>
            <a:r>
              <a:rPr lang="en-US" dirty="0"/>
              <a:t> </a:t>
            </a:r>
            <a:r>
              <a:rPr lang="en-US" dirty="0" err="1"/>
              <a:t>giới</a:t>
            </a:r>
            <a:r>
              <a:rPr lang="en-US" dirty="0"/>
              <a:t> </a:t>
            </a:r>
            <a:r>
              <a:rPr lang="en-US" dirty="0" err="1"/>
              <a:t>tính</a:t>
            </a:r>
            <a:r>
              <a:rPr lang="en-US" dirty="0"/>
              <a:t> </a:t>
            </a:r>
            <a:r>
              <a:rPr lang="en-US" dirty="0" err="1"/>
              <a:t>bằng</a:t>
            </a:r>
            <a:r>
              <a:rPr lang="en-US" dirty="0"/>
              <a:t> </a:t>
            </a:r>
            <a:r>
              <a:rPr lang="en-US" dirty="0" err="1"/>
              <a:t>hai</a:t>
            </a:r>
            <a:r>
              <a:rPr lang="en-US" dirty="0"/>
              <a:t> </a:t>
            </a:r>
            <a:r>
              <a:rPr lang="en-US" dirty="0" err="1"/>
              <a:t>lựa</a:t>
            </a:r>
            <a:r>
              <a:rPr lang="en-US" dirty="0"/>
              <a:t> </a:t>
            </a:r>
            <a:r>
              <a:rPr lang="en-US" dirty="0" err="1"/>
              <a:t>chọn</a:t>
            </a:r>
            <a:r>
              <a:rPr lang="en-US" dirty="0"/>
              <a:t> Radio button, </a:t>
            </a:r>
            <a:r>
              <a:rPr lang="en-US" dirty="0" err="1"/>
              <a:t>và</a:t>
            </a:r>
            <a:r>
              <a:rPr lang="en-US" dirty="0"/>
              <a:t> </a:t>
            </a:r>
            <a:r>
              <a:rPr lang="en-US" dirty="0" err="1"/>
              <a:t>một</a:t>
            </a:r>
            <a:r>
              <a:rPr lang="en-US" dirty="0"/>
              <a:t> </a:t>
            </a:r>
            <a:r>
              <a:rPr lang="en-US" dirty="0" err="1"/>
              <a:t>nút</a:t>
            </a:r>
            <a:r>
              <a:rPr lang="en-US" dirty="0"/>
              <a:t> Button </a:t>
            </a:r>
            <a:r>
              <a:rPr lang="en-US" dirty="0" err="1"/>
              <a:t>với</a:t>
            </a:r>
            <a:r>
              <a:rPr lang="en-US" dirty="0"/>
              <a:t> </a:t>
            </a:r>
            <a:r>
              <a:rPr lang="en-US" dirty="0" err="1"/>
              <a:t>sự</a:t>
            </a:r>
            <a:r>
              <a:rPr lang="en-US" dirty="0"/>
              <a:t> </a:t>
            </a:r>
            <a:r>
              <a:rPr lang="en-US" dirty="0" err="1"/>
              <a:t>kiện</a:t>
            </a:r>
            <a:r>
              <a:rPr lang="en-US" dirty="0"/>
              <a:t> Click </a:t>
            </a:r>
            <a:r>
              <a:rPr lang="en-US" dirty="0" err="1"/>
              <a:t>thông</a:t>
            </a:r>
            <a:r>
              <a:rPr lang="en-US" dirty="0"/>
              <a:t> </a:t>
            </a:r>
            <a:r>
              <a:rPr lang="en-US" dirty="0" err="1"/>
              <a:t>báo</a:t>
            </a:r>
            <a:r>
              <a:rPr lang="en-US" dirty="0"/>
              <a:t> </a:t>
            </a:r>
            <a:r>
              <a:rPr lang="en-US" dirty="0" err="1"/>
              <a:t>cho</a:t>
            </a:r>
            <a:r>
              <a:rPr lang="en-US" dirty="0"/>
              <a:t> </a:t>
            </a:r>
            <a:r>
              <a:rPr lang="en-US" dirty="0" err="1"/>
              <a:t>người</a:t>
            </a:r>
            <a:r>
              <a:rPr lang="en-US" dirty="0"/>
              <a:t> </a:t>
            </a:r>
            <a:r>
              <a:rPr lang="en-US" dirty="0" err="1"/>
              <a:t>dùng</a:t>
            </a:r>
            <a:r>
              <a:rPr lang="en-US" dirty="0"/>
              <a:t> </a:t>
            </a:r>
            <a:r>
              <a:rPr lang="en-US" dirty="0" err="1"/>
              <a:t>biết</a:t>
            </a:r>
            <a:r>
              <a:rPr lang="en-US" dirty="0"/>
              <a:t> </a:t>
            </a:r>
            <a:r>
              <a:rPr lang="en-US" dirty="0" err="1"/>
              <a:t>giới</a:t>
            </a:r>
            <a:r>
              <a:rPr lang="en-US" dirty="0"/>
              <a:t> </a:t>
            </a:r>
            <a:r>
              <a:rPr lang="en-US" dirty="0" err="1"/>
              <a:t>tính</a:t>
            </a:r>
            <a:r>
              <a:rPr lang="en-US" dirty="0"/>
              <a:t> </a:t>
            </a:r>
            <a:r>
              <a:rPr lang="en-US" dirty="0" err="1"/>
              <a:t>đã</a:t>
            </a:r>
            <a:r>
              <a:rPr lang="en-US" dirty="0"/>
              <a:t> </a:t>
            </a:r>
            <a:r>
              <a:rPr lang="en-US" dirty="0" err="1"/>
              <a:t>được</a:t>
            </a:r>
            <a:r>
              <a:rPr lang="en-US" dirty="0"/>
              <a:t> </a:t>
            </a:r>
            <a:r>
              <a:rPr lang="en-US" dirty="0" err="1"/>
              <a:t>chọn</a:t>
            </a:r>
            <a:r>
              <a:rPr lang="en-US" dirty="0"/>
              <a:t>.</a:t>
            </a:r>
          </a:p>
        </p:txBody>
      </p:sp>
    </p:spTree>
    <p:extLst>
      <p:ext uri="{BB962C8B-B14F-4D97-AF65-F5344CB8AC3E}">
        <p14:creationId xmlns:p14="http://schemas.microsoft.com/office/powerpoint/2010/main" val="41081444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Trang</a:t>
            </a:r>
            <a:r>
              <a:rPr lang="en-US" dirty="0"/>
              <a:t> </a:t>
            </a:r>
            <a:r>
              <a:rPr lang="en-US" dirty="0" err="1"/>
              <a:t>giao</a:t>
            </a:r>
            <a:r>
              <a:rPr lang="en-US" dirty="0"/>
              <a:t> </a:t>
            </a:r>
            <a:r>
              <a:rPr lang="en-US" dirty="0" err="1"/>
              <a:t>diện</a:t>
            </a:r>
            <a:endParaRPr lang="en-US" dirty="0"/>
          </a:p>
        </p:txBody>
      </p:sp>
      <p:pic>
        <p:nvPicPr>
          <p:cNvPr id="4" name="Content Placeholder 3"/>
          <p:cNvPicPr>
            <a:picLocks noGrp="1" noChangeAspect="1"/>
          </p:cNvPicPr>
          <p:nvPr>
            <p:ph idx="1"/>
          </p:nvPr>
        </p:nvPicPr>
        <p:blipFill>
          <a:blip r:embed="rId2"/>
          <a:stretch>
            <a:fillRect/>
          </a:stretch>
        </p:blipFill>
        <p:spPr>
          <a:xfrm>
            <a:off x="1267097" y="1439587"/>
            <a:ext cx="9428377" cy="4464823"/>
          </a:xfrm>
          <a:prstGeom prst="rect">
            <a:avLst/>
          </a:prstGeom>
        </p:spPr>
      </p:pic>
    </p:spTree>
    <p:extLst>
      <p:ext uri="{BB962C8B-B14F-4D97-AF65-F5344CB8AC3E}">
        <p14:creationId xmlns:p14="http://schemas.microsoft.com/office/powerpoint/2010/main" val="35486632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Trang</a:t>
            </a:r>
            <a:r>
              <a:rPr lang="en-US" dirty="0"/>
              <a:t> code </a:t>
            </a:r>
            <a:r>
              <a:rPr lang="en-US" dirty="0" err="1"/>
              <a:t>behide</a:t>
            </a:r>
            <a:endParaRPr lang="en-US" dirty="0"/>
          </a:p>
        </p:txBody>
      </p:sp>
      <p:pic>
        <p:nvPicPr>
          <p:cNvPr id="4" name="Content Placeholder 3"/>
          <p:cNvPicPr>
            <a:picLocks noGrp="1" noChangeAspect="1"/>
          </p:cNvPicPr>
          <p:nvPr>
            <p:ph idx="1"/>
          </p:nvPr>
        </p:nvPicPr>
        <p:blipFill>
          <a:blip r:embed="rId2"/>
          <a:stretch>
            <a:fillRect/>
          </a:stretch>
        </p:blipFill>
        <p:spPr>
          <a:xfrm>
            <a:off x="1201306" y="1672045"/>
            <a:ext cx="9528664" cy="2769325"/>
          </a:xfrm>
          <a:prstGeom prst="rect">
            <a:avLst/>
          </a:prstGeom>
        </p:spPr>
      </p:pic>
    </p:spTree>
    <p:extLst>
      <p:ext uri="{BB962C8B-B14F-4D97-AF65-F5344CB8AC3E}">
        <p14:creationId xmlns:p14="http://schemas.microsoft.com/office/powerpoint/2010/main" val="1681228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Literal</a:t>
            </a:r>
          </a:p>
        </p:txBody>
      </p:sp>
      <p:sp>
        <p:nvSpPr>
          <p:cNvPr id="3" name="Content Placeholder 2"/>
          <p:cNvSpPr>
            <a:spLocks noGrp="1"/>
          </p:cNvSpPr>
          <p:nvPr>
            <p:ph idx="1"/>
          </p:nvPr>
        </p:nvSpPr>
        <p:spPr/>
        <p:txBody>
          <a:bodyPr/>
          <a:lstStyle/>
          <a:p>
            <a:r>
              <a:rPr lang="en-US" dirty="0"/>
              <a:t>Literal control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hiển</a:t>
            </a:r>
            <a:r>
              <a:rPr lang="en-US" dirty="0"/>
              <a:t> </a:t>
            </a:r>
            <a:r>
              <a:rPr lang="en-US" dirty="0" err="1"/>
              <a:t>thị</a:t>
            </a:r>
            <a:r>
              <a:rPr lang="en-US" dirty="0"/>
              <a:t> text </a:t>
            </a:r>
            <a:r>
              <a:rPr lang="en-US" dirty="0" err="1"/>
              <a:t>trên</a:t>
            </a:r>
            <a:r>
              <a:rPr lang="en-US" dirty="0"/>
              <a:t> </a:t>
            </a:r>
            <a:r>
              <a:rPr lang="en-US" dirty="0" err="1"/>
              <a:t>một</a:t>
            </a:r>
            <a:r>
              <a:rPr lang="en-US" dirty="0"/>
              <a:t> </a:t>
            </a:r>
            <a:r>
              <a:rPr lang="en-US" dirty="0" err="1"/>
              <a:t>trang</a:t>
            </a:r>
            <a:r>
              <a:rPr lang="en-US" dirty="0"/>
              <a:t> </a:t>
            </a:r>
            <a:r>
              <a:rPr lang="en-US" dirty="0" err="1"/>
              <a:t>giống</a:t>
            </a:r>
            <a:r>
              <a:rPr lang="en-US" dirty="0"/>
              <a:t> </a:t>
            </a:r>
            <a:r>
              <a:rPr lang="en-US" dirty="0" err="1"/>
              <a:t>Lable</a:t>
            </a:r>
            <a:r>
              <a:rPr lang="en-US" dirty="0"/>
              <a:t> control.</a:t>
            </a:r>
          </a:p>
          <a:p>
            <a:r>
              <a:rPr lang="vi-VN" dirty="0"/>
              <a:t>Điểm khác biệt chính giữa Label và Literal là khi hiển thị nội dung lên trang web (lúc thi hành), điều khiển Literal không tạo thêm một tag Html nào cả, còn Label sẽ tạo ra một tag span </a:t>
            </a:r>
            <a:endParaRPr lang="en-US" dirty="0"/>
          </a:p>
        </p:txBody>
      </p:sp>
    </p:spTree>
    <p:extLst>
      <p:ext uri="{BB962C8B-B14F-4D97-AF65-F5344CB8AC3E}">
        <p14:creationId xmlns:p14="http://schemas.microsoft.com/office/powerpoint/2010/main" val="6131471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HyperLink</a:t>
            </a:r>
            <a:endParaRPr lang="en-US" dirty="0"/>
          </a:p>
        </p:txBody>
      </p:sp>
      <p:sp>
        <p:nvSpPr>
          <p:cNvPr id="3" name="Content Placeholder 2"/>
          <p:cNvSpPr>
            <a:spLocks noGrp="1"/>
          </p:cNvSpPr>
          <p:nvPr>
            <p:ph idx="1"/>
          </p:nvPr>
        </p:nvSpPr>
        <p:spPr/>
        <p:txBody>
          <a:bodyPr/>
          <a:lstStyle/>
          <a:p>
            <a:r>
              <a:rPr lang="vi-VN" dirty="0"/>
              <a:t>HyperLink control được sử dụng để tạo một</a:t>
            </a:r>
            <a:r>
              <a:rPr lang="en-US" dirty="0"/>
              <a:t> </a:t>
            </a:r>
            <a:r>
              <a:rPr lang="en-US" dirty="0" err="1"/>
              <a:t>liên</a:t>
            </a:r>
            <a:r>
              <a:rPr lang="en-US" dirty="0"/>
              <a:t> </a:t>
            </a:r>
            <a:r>
              <a:rPr lang="en-US" dirty="0" err="1"/>
              <a:t>kết</a:t>
            </a:r>
            <a:r>
              <a:rPr lang="en-US" dirty="0"/>
              <a:t> </a:t>
            </a:r>
            <a:r>
              <a:rPr lang="en-US" dirty="0" err="1"/>
              <a:t>trang</a:t>
            </a:r>
            <a:endParaRPr lang="en-US" dirty="0"/>
          </a:p>
          <a:p>
            <a:r>
              <a:rPr lang="en-US" dirty="0" err="1"/>
              <a:t>Các</a:t>
            </a:r>
            <a:r>
              <a:rPr lang="en-US" dirty="0"/>
              <a:t> </a:t>
            </a:r>
            <a:r>
              <a:rPr lang="en-US" dirty="0" err="1"/>
              <a:t>thuộc</a:t>
            </a:r>
            <a:r>
              <a:rPr lang="en-US" dirty="0"/>
              <a:t> </a:t>
            </a:r>
            <a:r>
              <a:rPr lang="en-US" dirty="0" err="1"/>
              <a:t>tính</a:t>
            </a:r>
            <a:endParaRPr lang="en-US" dirty="0"/>
          </a:p>
          <a:p>
            <a:endParaRPr lang="en-US" dirty="0"/>
          </a:p>
        </p:txBody>
      </p:sp>
      <p:pic>
        <p:nvPicPr>
          <p:cNvPr id="4" name="Picture 3"/>
          <p:cNvPicPr>
            <a:picLocks noChangeAspect="1"/>
          </p:cNvPicPr>
          <p:nvPr/>
        </p:nvPicPr>
        <p:blipFill>
          <a:blip r:embed="rId2"/>
          <a:stretch>
            <a:fillRect/>
          </a:stretch>
        </p:blipFill>
        <p:spPr>
          <a:xfrm>
            <a:off x="1100251" y="2843211"/>
            <a:ext cx="10150801" cy="1950857"/>
          </a:xfrm>
          <a:prstGeom prst="rect">
            <a:avLst/>
          </a:prstGeom>
        </p:spPr>
      </p:pic>
    </p:spTree>
    <p:extLst>
      <p:ext uri="{BB962C8B-B14F-4D97-AF65-F5344CB8AC3E}">
        <p14:creationId xmlns:p14="http://schemas.microsoft.com/office/powerpoint/2010/main" val="8404318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a:t>
            </a:r>
          </a:p>
        </p:txBody>
      </p:sp>
      <p:sp>
        <p:nvSpPr>
          <p:cNvPr id="3" name="Content Placeholder 2"/>
          <p:cNvSpPr>
            <a:spLocks noGrp="1"/>
          </p:cNvSpPr>
          <p:nvPr>
            <p:ph idx="1"/>
          </p:nvPr>
        </p:nvSpPr>
        <p:spPr/>
        <p:txBody>
          <a:bodyPr/>
          <a:lstStyle/>
          <a:p>
            <a:r>
              <a:rPr lang="vi-VN" dirty="0"/>
              <a:t>Image control được sử dụng để hiển thị hình ảnh.</a:t>
            </a:r>
            <a:endParaRPr lang="en-US" dirty="0"/>
          </a:p>
          <a:p>
            <a:r>
              <a:rPr lang="en-US" dirty="0" err="1"/>
              <a:t>Các</a:t>
            </a:r>
            <a:r>
              <a:rPr lang="en-US" dirty="0"/>
              <a:t> </a:t>
            </a:r>
            <a:r>
              <a:rPr lang="en-US" dirty="0" err="1"/>
              <a:t>thuộc</a:t>
            </a:r>
            <a:r>
              <a:rPr lang="en-US" dirty="0"/>
              <a:t> </a:t>
            </a:r>
            <a:r>
              <a:rPr lang="en-US" dirty="0" err="1"/>
              <a:t>tính</a:t>
            </a:r>
            <a:endParaRPr lang="en-US" dirty="0"/>
          </a:p>
          <a:p>
            <a:endParaRPr lang="en-US" dirty="0"/>
          </a:p>
        </p:txBody>
      </p:sp>
      <p:pic>
        <p:nvPicPr>
          <p:cNvPr id="4" name="Picture 3"/>
          <p:cNvPicPr>
            <a:picLocks noChangeAspect="1"/>
          </p:cNvPicPr>
          <p:nvPr/>
        </p:nvPicPr>
        <p:blipFill>
          <a:blip r:embed="rId2"/>
          <a:stretch>
            <a:fillRect/>
          </a:stretch>
        </p:blipFill>
        <p:spPr>
          <a:xfrm>
            <a:off x="1219200" y="2948803"/>
            <a:ext cx="9908500" cy="2028146"/>
          </a:xfrm>
          <a:prstGeom prst="rect">
            <a:avLst/>
          </a:prstGeom>
        </p:spPr>
      </p:pic>
    </p:spTree>
    <p:extLst>
      <p:ext uri="{BB962C8B-B14F-4D97-AF65-F5344CB8AC3E}">
        <p14:creationId xmlns:p14="http://schemas.microsoft.com/office/powerpoint/2010/main" val="2643580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p>
        </p:txBody>
      </p:sp>
      <p:sp>
        <p:nvSpPr>
          <p:cNvPr id="3" name="Content Placeholder 2"/>
          <p:cNvSpPr>
            <a:spLocks noGrp="1"/>
          </p:cNvSpPr>
          <p:nvPr>
            <p:ph idx="1"/>
          </p:nvPr>
        </p:nvSpPr>
        <p:spPr>
          <a:xfrm>
            <a:off x="574767" y="1370014"/>
            <a:ext cx="10707068" cy="4834843"/>
          </a:xfrm>
        </p:spPr>
        <p:txBody>
          <a:bodyPr/>
          <a:lstStyle/>
          <a:p>
            <a:r>
              <a:rPr lang="vi-VN" sz="2200" dirty="0"/>
              <a:t>C++ có lịch sử hoạt động trên 30 năm, nó là ngôn ngữ lập trình hướng đối tượng được xây dựng dựa trên ngôn ngữ C, C++ rất phổ biến với các nhà phát triển web trên toàn cầu.</a:t>
            </a:r>
          </a:p>
          <a:p>
            <a:r>
              <a:rPr lang="vi-VN" sz="2200" dirty="0"/>
              <a:t>Tính đến thời điểm hiện tại, có nhiều ứng dụng đã được viết bằng ngôn ngữ C++ cho những phiên bản đầu tiên như: Microsoft Windows, Google Chrome, Photoshop, PDFReader….</a:t>
            </a:r>
            <a:endParaRPr lang="en-US" sz="2200" dirty="0"/>
          </a:p>
          <a:p>
            <a:r>
              <a:rPr lang="vi-VN" sz="2200" dirty="0"/>
              <a:t>Ư</a:t>
            </a:r>
            <a:r>
              <a:rPr lang="en-US" sz="2200" dirty="0"/>
              <a:t>u </a:t>
            </a:r>
            <a:r>
              <a:rPr lang="en-US" sz="2200" dirty="0" err="1"/>
              <a:t>điểm</a:t>
            </a:r>
            <a:r>
              <a:rPr lang="en-US" sz="2200" dirty="0"/>
              <a:t>:</a:t>
            </a:r>
          </a:p>
          <a:p>
            <a:pPr lvl="1"/>
            <a:r>
              <a:rPr lang="vi-VN" sz="2000" dirty="0"/>
              <a:t>Là </a:t>
            </a:r>
            <a:r>
              <a:rPr lang="vi-VN" sz="2000" b="1" dirty="0"/>
              <a:t>ngôn ngữ lập trình hướng đối tượng</a:t>
            </a:r>
            <a:r>
              <a:rPr lang="vi-VN" sz="2000" dirty="0"/>
              <a:t> rất mạnh.</a:t>
            </a:r>
          </a:p>
          <a:p>
            <a:pPr lvl="1"/>
            <a:r>
              <a:rPr lang="vi-VN" sz="2000" dirty="0"/>
              <a:t>C++ là ngôn ngữ có ít từ khóa, tạo thuận lợi cho việc học và sử dụng.</a:t>
            </a:r>
          </a:p>
          <a:p>
            <a:pPr lvl="1"/>
            <a:r>
              <a:rPr lang="vi-VN" sz="2000" dirty="0"/>
              <a:t>Với cấu trúc module cho phép sử dụng nhiều lần các chương trình con dưới dạng các hàm.</a:t>
            </a:r>
            <a:r>
              <a:rPr lang="en-US" sz="2000" dirty="0"/>
              <a:t> </a:t>
            </a:r>
            <a:r>
              <a:rPr lang="vi-VN" sz="2000" dirty="0"/>
              <a:t>Có nhiều thư viện sẵn có cho việc thêm các chức năng.</a:t>
            </a:r>
          </a:p>
          <a:p>
            <a:r>
              <a:rPr lang="en-US" sz="2200" dirty="0" err="1"/>
              <a:t>Nhược</a:t>
            </a:r>
            <a:r>
              <a:rPr lang="en-US" sz="2200" dirty="0"/>
              <a:t> </a:t>
            </a:r>
            <a:r>
              <a:rPr lang="en-US" sz="2200" dirty="0" err="1"/>
              <a:t>điểm</a:t>
            </a:r>
            <a:r>
              <a:rPr lang="en-US" sz="2200" dirty="0"/>
              <a:t>: </a:t>
            </a:r>
            <a:r>
              <a:rPr lang="en-US" sz="2200" dirty="0" err="1"/>
              <a:t>khá</a:t>
            </a:r>
            <a:r>
              <a:rPr lang="en-US" sz="2200" dirty="0"/>
              <a:t> </a:t>
            </a:r>
            <a:r>
              <a:rPr lang="en-US" sz="2200" dirty="0" err="1"/>
              <a:t>khó</a:t>
            </a:r>
            <a:r>
              <a:rPr lang="en-US" sz="2200" dirty="0"/>
              <a:t> </a:t>
            </a:r>
            <a:r>
              <a:rPr lang="en-US" sz="2200" dirty="0" err="1"/>
              <a:t>học</a:t>
            </a:r>
            <a:r>
              <a:rPr lang="en-US" sz="2200" dirty="0"/>
              <a:t>, </a:t>
            </a:r>
            <a:r>
              <a:rPr lang="en-US" sz="2200" dirty="0" err="1"/>
              <a:t>chương</a:t>
            </a:r>
            <a:r>
              <a:rPr lang="en-US" sz="2200" dirty="0"/>
              <a:t> </a:t>
            </a:r>
            <a:r>
              <a:rPr lang="en-US" sz="2200" dirty="0" err="1"/>
              <a:t>trình</a:t>
            </a:r>
            <a:r>
              <a:rPr lang="en-US" sz="2200" dirty="0"/>
              <a:t> </a:t>
            </a:r>
            <a:r>
              <a:rPr lang="en-US" sz="2200" dirty="0" err="1"/>
              <a:t>chạy</a:t>
            </a:r>
            <a:r>
              <a:rPr lang="en-US" sz="2200" dirty="0"/>
              <a:t> </a:t>
            </a:r>
            <a:r>
              <a:rPr lang="en-US" sz="2200" dirty="0" err="1"/>
              <a:t>chậm</a:t>
            </a:r>
            <a:r>
              <a:rPr lang="en-US" sz="2200" dirty="0"/>
              <a:t> </a:t>
            </a:r>
            <a:r>
              <a:rPr lang="en-US" sz="2200" dirty="0" err="1"/>
              <a:t>hơn</a:t>
            </a:r>
            <a:r>
              <a:rPr lang="en-US" sz="2200" dirty="0"/>
              <a:t> C.</a:t>
            </a:r>
            <a:endParaRPr lang="vi-VN" sz="2200" dirty="0"/>
          </a:p>
          <a:p>
            <a:endParaRPr lang="en-US" dirty="0"/>
          </a:p>
        </p:txBody>
      </p:sp>
    </p:spTree>
    <p:extLst>
      <p:ext uri="{BB962C8B-B14F-4D97-AF65-F5344CB8AC3E}">
        <p14:creationId xmlns:p14="http://schemas.microsoft.com/office/powerpoint/2010/main" val="4713288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Panel</a:t>
            </a:r>
          </a:p>
        </p:txBody>
      </p:sp>
      <p:sp>
        <p:nvSpPr>
          <p:cNvPr id="3" name="Content Placeholder 2"/>
          <p:cNvSpPr>
            <a:spLocks noGrp="1"/>
          </p:cNvSpPr>
          <p:nvPr>
            <p:ph idx="1"/>
          </p:nvPr>
        </p:nvSpPr>
        <p:spPr/>
        <p:txBody>
          <a:bodyPr/>
          <a:lstStyle/>
          <a:p>
            <a:r>
              <a:rPr lang="vi-VN" dirty="0"/>
              <a:t>Panel control được sử dụng như là một vật chứa cho các control khác</a:t>
            </a:r>
            <a:endParaRPr lang="en-US" dirty="0"/>
          </a:p>
          <a:p>
            <a:r>
              <a:rPr lang="en-US" dirty="0" err="1"/>
              <a:t>Các</a:t>
            </a:r>
            <a:r>
              <a:rPr lang="en-US" dirty="0"/>
              <a:t> </a:t>
            </a:r>
            <a:r>
              <a:rPr lang="en-US" dirty="0" err="1"/>
              <a:t>thuộc</a:t>
            </a:r>
            <a:r>
              <a:rPr lang="en-US" dirty="0"/>
              <a:t> </a:t>
            </a:r>
            <a:r>
              <a:rPr lang="en-US" dirty="0" err="1"/>
              <a:t>tính</a:t>
            </a:r>
            <a:endParaRPr lang="en-US" dirty="0"/>
          </a:p>
          <a:p>
            <a:endParaRPr lang="en-US" dirty="0"/>
          </a:p>
        </p:txBody>
      </p:sp>
      <p:pic>
        <p:nvPicPr>
          <p:cNvPr id="4" name="Picture 3"/>
          <p:cNvPicPr>
            <a:picLocks noChangeAspect="1"/>
          </p:cNvPicPr>
          <p:nvPr/>
        </p:nvPicPr>
        <p:blipFill>
          <a:blip r:embed="rId2"/>
          <a:stretch>
            <a:fillRect/>
          </a:stretch>
        </p:blipFill>
        <p:spPr>
          <a:xfrm>
            <a:off x="1266937" y="2949891"/>
            <a:ext cx="9932348" cy="2170749"/>
          </a:xfrm>
          <a:prstGeom prst="rect">
            <a:avLst/>
          </a:prstGeom>
        </p:spPr>
      </p:pic>
      <p:pic>
        <p:nvPicPr>
          <p:cNvPr id="5" name="Picture 4"/>
          <p:cNvPicPr>
            <a:picLocks noChangeAspect="1"/>
          </p:cNvPicPr>
          <p:nvPr/>
        </p:nvPicPr>
        <p:blipFill>
          <a:blip r:embed="rId3"/>
          <a:stretch>
            <a:fillRect/>
          </a:stretch>
        </p:blipFill>
        <p:spPr>
          <a:xfrm>
            <a:off x="1280000" y="5055324"/>
            <a:ext cx="9932348" cy="692331"/>
          </a:xfrm>
          <a:prstGeom prst="rect">
            <a:avLst/>
          </a:prstGeom>
        </p:spPr>
      </p:pic>
    </p:spTree>
    <p:extLst>
      <p:ext uri="{BB962C8B-B14F-4D97-AF65-F5344CB8AC3E}">
        <p14:creationId xmlns:p14="http://schemas.microsoft.com/office/powerpoint/2010/main" val="2464797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endParaRPr lang="en-US" dirty="0"/>
          </a:p>
        </p:txBody>
      </p:sp>
      <p:sp>
        <p:nvSpPr>
          <p:cNvPr id="3" name="Content Placeholder 2"/>
          <p:cNvSpPr>
            <a:spLocks noGrp="1"/>
          </p:cNvSpPr>
          <p:nvPr>
            <p:ph idx="1"/>
          </p:nvPr>
        </p:nvSpPr>
        <p:spPr/>
        <p:txBody>
          <a:bodyPr/>
          <a:lstStyle/>
          <a:p>
            <a:r>
              <a:rPr lang="en-US" dirty="0" err="1"/>
              <a:t>Tạo</a:t>
            </a:r>
            <a:r>
              <a:rPr lang="en-US" dirty="0"/>
              <a:t> </a:t>
            </a:r>
            <a:r>
              <a:rPr lang="en-US" dirty="0" err="1"/>
              <a:t>trang</a:t>
            </a:r>
            <a:r>
              <a:rPr lang="en-US" dirty="0"/>
              <a:t> Web </a:t>
            </a:r>
            <a:r>
              <a:rPr lang="vi-VN" dirty="0"/>
              <a:t>gồm có một Panel control, một CheckBox control và một Button control. Khi người dùng chọn và CheckBox control, và click vào button thì Panel control sẽ ẩn đi. </a:t>
            </a:r>
          </a:p>
          <a:p>
            <a:endParaRPr lang="vi-VN" dirty="0"/>
          </a:p>
        </p:txBody>
      </p:sp>
    </p:spTree>
    <p:extLst>
      <p:ext uri="{BB962C8B-B14F-4D97-AF65-F5344CB8AC3E}">
        <p14:creationId xmlns:p14="http://schemas.microsoft.com/office/powerpoint/2010/main" val="5095637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Trang</a:t>
            </a:r>
            <a:r>
              <a:rPr lang="en-US" dirty="0"/>
              <a:t> </a:t>
            </a:r>
            <a:r>
              <a:rPr lang="en-US" dirty="0" err="1"/>
              <a:t>giao</a:t>
            </a:r>
            <a:r>
              <a:rPr lang="en-US" dirty="0"/>
              <a:t> </a:t>
            </a:r>
            <a:r>
              <a:rPr lang="en-US" dirty="0" err="1"/>
              <a:t>diện</a:t>
            </a:r>
            <a:endParaRPr lang="en-US" dirty="0"/>
          </a:p>
        </p:txBody>
      </p:sp>
      <p:pic>
        <p:nvPicPr>
          <p:cNvPr id="4" name="Content Placeholder 3"/>
          <p:cNvPicPr>
            <a:picLocks noGrp="1" noChangeAspect="1"/>
          </p:cNvPicPr>
          <p:nvPr>
            <p:ph idx="1"/>
          </p:nvPr>
        </p:nvPicPr>
        <p:blipFill>
          <a:blip r:embed="rId2"/>
          <a:stretch>
            <a:fillRect/>
          </a:stretch>
        </p:blipFill>
        <p:spPr>
          <a:xfrm>
            <a:off x="964862" y="1489165"/>
            <a:ext cx="10006556" cy="4767943"/>
          </a:xfrm>
          <a:prstGeom prst="rect">
            <a:avLst/>
          </a:prstGeom>
        </p:spPr>
      </p:pic>
    </p:spTree>
    <p:extLst>
      <p:ext uri="{BB962C8B-B14F-4D97-AF65-F5344CB8AC3E}">
        <p14:creationId xmlns:p14="http://schemas.microsoft.com/office/powerpoint/2010/main" val="17947949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Trang</a:t>
            </a:r>
            <a:r>
              <a:rPr lang="en-US" dirty="0"/>
              <a:t> code </a:t>
            </a:r>
            <a:r>
              <a:rPr lang="en-US" dirty="0" err="1"/>
              <a:t>behide</a:t>
            </a:r>
            <a:endParaRPr lang="en-US" dirty="0"/>
          </a:p>
        </p:txBody>
      </p:sp>
      <p:pic>
        <p:nvPicPr>
          <p:cNvPr id="4" name="Content Placeholder 3"/>
          <p:cNvPicPr>
            <a:picLocks noGrp="1" noChangeAspect="1"/>
          </p:cNvPicPr>
          <p:nvPr>
            <p:ph idx="1"/>
          </p:nvPr>
        </p:nvPicPr>
        <p:blipFill>
          <a:blip r:embed="rId2"/>
          <a:stretch>
            <a:fillRect/>
          </a:stretch>
        </p:blipFill>
        <p:spPr>
          <a:xfrm>
            <a:off x="1377316" y="2181496"/>
            <a:ext cx="8694936" cy="2207623"/>
          </a:xfrm>
          <a:prstGeom prst="rect">
            <a:avLst/>
          </a:prstGeom>
        </p:spPr>
      </p:pic>
    </p:spTree>
    <p:extLst>
      <p:ext uri="{BB962C8B-B14F-4D97-AF65-F5344CB8AC3E}">
        <p14:creationId xmlns:p14="http://schemas.microsoft.com/office/powerpoint/2010/main" val="36438777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PlaceHolder</a:t>
            </a:r>
            <a:endParaRPr lang="en-US" dirty="0"/>
          </a:p>
        </p:txBody>
      </p:sp>
      <p:sp>
        <p:nvSpPr>
          <p:cNvPr id="3" name="Content Placeholder 2"/>
          <p:cNvSpPr>
            <a:spLocks noGrp="1"/>
          </p:cNvSpPr>
          <p:nvPr>
            <p:ph idx="1"/>
          </p:nvPr>
        </p:nvSpPr>
        <p:spPr/>
        <p:txBody>
          <a:bodyPr/>
          <a:lstStyle/>
          <a:p>
            <a:r>
              <a:rPr lang="vi-VN" dirty="0"/>
              <a:t>PlaceHolder control được sử dụng để dành khoảng tr</a:t>
            </a:r>
            <a:r>
              <a:rPr lang="en-US" dirty="0"/>
              <a:t>ố</a:t>
            </a:r>
            <a:r>
              <a:rPr lang="vi-VN" dirty="0"/>
              <a:t>ng cho những control khác để thêm vào bằng code</a:t>
            </a:r>
            <a:endParaRPr lang="en-US" dirty="0"/>
          </a:p>
        </p:txBody>
      </p:sp>
    </p:spTree>
    <p:extLst>
      <p:ext uri="{BB962C8B-B14F-4D97-AF65-F5344CB8AC3E}">
        <p14:creationId xmlns:p14="http://schemas.microsoft.com/office/powerpoint/2010/main" val="19559349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a:t>
            </a:r>
            <a:r>
              <a:rPr lang="en-US" dirty="0" err="1"/>
              <a:t>TableCell</a:t>
            </a:r>
            <a:r>
              <a:rPr lang="en-US" dirty="0"/>
              <a:t> </a:t>
            </a:r>
            <a:r>
              <a:rPr lang="en-US" dirty="0" err="1"/>
              <a:t>và</a:t>
            </a:r>
            <a:r>
              <a:rPr lang="en-US" dirty="0"/>
              <a:t> </a:t>
            </a:r>
            <a:r>
              <a:rPr lang="en-US" dirty="0" err="1"/>
              <a:t>TableRow</a:t>
            </a:r>
            <a:r>
              <a:rPr lang="en-US" dirty="0"/>
              <a:t> </a:t>
            </a:r>
          </a:p>
        </p:txBody>
      </p:sp>
      <p:sp>
        <p:nvSpPr>
          <p:cNvPr id="3" name="Content Placeholder 2"/>
          <p:cNvSpPr>
            <a:spLocks noGrp="1"/>
          </p:cNvSpPr>
          <p:nvPr>
            <p:ph idx="1"/>
          </p:nvPr>
        </p:nvSpPr>
        <p:spPr/>
        <p:txBody>
          <a:bodyPr/>
          <a:lstStyle/>
          <a:p>
            <a:r>
              <a:rPr lang="vi-VN" dirty="0"/>
              <a:t>Table control được sử dụng với TableCell và TableRow control để tạo một </a:t>
            </a:r>
            <a:r>
              <a:rPr lang="en-US" dirty="0" err="1"/>
              <a:t>bảng</a:t>
            </a:r>
            <a:r>
              <a:rPr lang="en-US" dirty="0"/>
              <a:t>.</a:t>
            </a:r>
          </a:p>
          <a:p>
            <a:r>
              <a:rPr lang="en-US" dirty="0" err="1"/>
              <a:t>Các</a:t>
            </a:r>
            <a:r>
              <a:rPr lang="en-US" dirty="0"/>
              <a:t> </a:t>
            </a:r>
            <a:r>
              <a:rPr lang="en-US" dirty="0" err="1"/>
              <a:t>thuộc</a:t>
            </a:r>
            <a:r>
              <a:rPr lang="en-US" dirty="0"/>
              <a:t> </a:t>
            </a:r>
            <a:r>
              <a:rPr lang="en-US" dirty="0" err="1"/>
              <a:t>tính</a:t>
            </a:r>
            <a:r>
              <a:rPr lang="en-US" dirty="0"/>
              <a:t> </a:t>
            </a:r>
            <a:r>
              <a:rPr lang="en-US" dirty="0" err="1"/>
              <a:t>của</a:t>
            </a:r>
            <a:r>
              <a:rPr lang="en-US" dirty="0"/>
              <a:t> Table</a:t>
            </a:r>
          </a:p>
          <a:p>
            <a:endParaRPr lang="en-US" dirty="0"/>
          </a:p>
          <a:p>
            <a:endParaRPr lang="en-US" dirty="0"/>
          </a:p>
        </p:txBody>
      </p:sp>
      <p:pic>
        <p:nvPicPr>
          <p:cNvPr id="4" name="Picture 3"/>
          <p:cNvPicPr>
            <a:picLocks noChangeAspect="1"/>
          </p:cNvPicPr>
          <p:nvPr/>
        </p:nvPicPr>
        <p:blipFill>
          <a:blip r:embed="rId2"/>
          <a:stretch>
            <a:fillRect/>
          </a:stretch>
        </p:blipFill>
        <p:spPr>
          <a:xfrm>
            <a:off x="1468618" y="3225845"/>
            <a:ext cx="9619462" cy="3005138"/>
          </a:xfrm>
          <a:prstGeom prst="rect">
            <a:avLst/>
          </a:prstGeom>
        </p:spPr>
      </p:pic>
    </p:spTree>
    <p:extLst>
      <p:ext uri="{BB962C8B-B14F-4D97-AF65-F5344CB8AC3E}">
        <p14:creationId xmlns:p14="http://schemas.microsoft.com/office/powerpoint/2010/main" val="1334854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a:t>
            </a:r>
            <a:r>
              <a:rPr lang="en-US" dirty="0" err="1"/>
              <a:t>TableCell</a:t>
            </a:r>
            <a:r>
              <a:rPr lang="en-US" dirty="0"/>
              <a:t> </a:t>
            </a:r>
            <a:r>
              <a:rPr lang="en-US" dirty="0" err="1"/>
              <a:t>và</a:t>
            </a:r>
            <a:r>
              <a:rPr lang="en-US" dirty="0"/>
              <a:t> </a:t>
            </a:r>
            <a:r>
              <a:rPr lang="en-US" dirty="0" err="1"/>
              <a:t>TableRow</a:t>
            </a:r>
            <a:r>
              <a:rPr lang="en-US" dirty="0"/>
              <a:t> </a:t>
            </a:r>
          </a:p>
        </p:txBody>
      </p:sp>
      <p:sp>
        <p:nvSpPr>
          <p:cNvPr id="3" name="Content Placeholder 2"/>
          <p:cNvSpPr>
            <a:spLocks noGrp="1"/>
          </p:cNvSpPr>
          <p:nvPr>
            <p:ph idx="1"/>
          </p:nvPr>
        </p:nvSpPr>
        <p:spPr/>
        <p:txBody>
          <a:bodyPr/>
          <a:lstStyle/>
          <a:p>
            <a:r>
              <a:rPr lang="en-US" dirty="0" err="1"/>
              <a:t>Các</a:t>
            </a:r>
            <a:r>
              <a:rPr lang="en-US" dirty="0"/>
              <a:t> </a:t>
            </a:r>
            <a:r>
              <a:rPr lang="en-US" dirty="0" err="1"/>
              <a:t>thuộc</a:t>
            </a:r>
            <a:r>
              <a:rPr lang="en-US" dirty="0"/>
              <a:t> </a:t>
            </a:r>
            <a:r>
              <a:rPr lang="en-US" dirty="0" err="1"/>
              <a:t>tính</a:t>
            </a:r>
            <a:r>
              <a:rPr lang="en-US" dirty="0"/>
              <a:t> </a:t>
            </a:r>
            <a:r>
              <a:rPr lang="en-US" dirty="0" err="1"/>
              <a:t>của</a:t>
            </a:r>
            <a:r>
              <a:rPr lang="en-US" dirty="0"/>
              <a:t> Table</a:t>
            </a:r>
            <a:r>
              <a:rPr lang="vi-VN" dirty="0"/>
              <a:t>Cell</a:t>
            </a:r>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1208256" y="2436169"/>
            <a:ext cx="9459336" cy="991824"/>
          </a:xfrm>
          <a:prstGeom prst="rect">
            <a:avLst/>
          </a:prstGeom>
        </p:spPr>
      </p:pic>
      <p:pic>
        <p:nvPicPr>
          <p:cNvPr id="6" name="Picture 5"/>
          <p:cNvPicPr>
            <a:picLocks noChangeAspect="1"/>
          </p:cNvPicPr>
          <p:nvPr/>
        </p:nvPicPr>
        <p:blipFill>
          <a:blip r:embed="rId3"/>
          <a:stretch>
            <a:fillRect/>
          </a:stretch>
        </p:blipFill>
        <p:spPr>
          <a:xfrm>
            <a:off x="1208256" y="3349615"/>
            <a:ext cx="9459336" cy="2034425"/>
          </a:xfrm>
          <a:prstGeom prst="rect">
            <a:avLst/>
          </a:prstGeom>
        </p:spPr>
      </p:pic>
    </p:spTree>
    <p:extLst>
      <p:ext uri="{BB962C8B-B14F-4D97-AF65-F5344CB8AC3E}">
        <p14:creationId xmlns:p14="http://schemas.microsoft.com/office/powerpoint/2010/main" val="754768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a:t>
            </a:r>
            <a:r>
              <a:rPr lang="en-US" dirty="0" err="1"/>
              <a:t>TableCell</a:t>
            </a:r>
            <a:r>
              <a:rPr lang="en-US" dirty="0"/>
              <a:t> </a:t>
            </a:r>
            <a:r>
              <a:rPr lang="en-US" dirty="0" err="1"/>
              <a:t>và</a:t>
            </a:r>
            <a:r>
              <a:rPr lang="en-US" dirty="0"/>
              <a:t> </a:t>
            </a:r>
            <a:r>
              <a:rPr lang="en-US" dirty="0" err="1"/>
              <a:t>TableRow</a:t>
            </a:r>
            <a:r>
              <a:rPr lang="en-US" dirty="0"/>
              <a:t> </a:t>
            </a:r>
          </a:p>
        </p:txBody>
      </p:sp>
      <p:sp>
        <p:nvSpPr>
          <p:cNvPr id="3" name="Content Placeholder 2"/>
          <p:cNvSpPr>
            <a:spLocks noGrp="1"/>
          </p:cNvSpPr>
          <p:nvPr>
            <p:ph idx="1"/>
          </p:nvPr>
        </p:nvSpPr>
        <p:spPr/>
        <p:txBody>
          <a:bodyPr/>
          <a:lstStyle/>
          <a:p>
            <a:r>
              <a:rPr lang="en-US" dirty="0" err="1"/>
              <a:t>Các</a:t>
            </a:r>
            <a:r>
              <a:rPr lang="en-US" dirty="0"/>
              <a:t> </a:t>
            </a:r>
            <a:r>
              <a:rPr lang="en-US" dirty="0" err="1"/>
              <a:t>thuộc</a:t>
            </a:r>
            <a:r>
              <a:rPr lang="en-US" dirty="0"/>
              <a:t> </a:t>
            </a:r>
            <a:r>
              <a:rPr lang="en-US" dirty="0" err="1"/>
              <a:t>tính</a:t>
            </a:r>
            <a:r>
              <a:rPr lang="en-US" dirty="0"/>
              <a:t> </a:t>
            </a:r>
            <a:r>
              <a:rPr lang="en-US" dirty="0" err="1"/>
              <a:t>của</a:t>
            </a:r>
            <a:r>
              <a:rPr lang="en-US" dirty="0"/>
              <a:t> </a:t>
            </a:r>
            <a:r>
              <a:rPr lang="en-US" dirty="0" err="1"/>
              <a:t>TableRow</a:t>
            </a:r>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1251311" y="2547801"/>
            <a:ext cx="9467636" cy="1488622"/>
          </a:xfrm>
          <a:prstGeom prst="rect">
            <a:avLst/>
          </a:prstGeom>
        </p:spPr>
      </p:pic>
    </p:spTree>
    <p:extLst>
      <p:ext uri="{BB962C8B-B14F-4D97-AF65-F5344CB8AC3E}">
        <p14:creationId xmlns:p14="http://schemas.microsoft.com/office/powerpoint/2010/main" val="23555616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Tạo</a:t>
            </a:r>
            <a:r>
              <a:rPr lang="en-US" dirty="0"/>
              <a:t> </a:t>
            </a:r>
            <a:r>
              <a:rPr lang="en-US" dirty="0" err="1"/>
              <a:t>bảng</a:t>
            </a:r>
            <a:endParaRPr lang="en-US" dirty="0"/>
          </a:p>
        </p:txBody>
      </p:sp>
      <p:pic>
        <p:nvPicPr>
          <p:cNvPr id="4" name="Content Placeholder 3"/>
          <p:cNvPicPr>
            <a:picLocks noGrp="1" noChangeAspect="1"/>
          </p:cNvPicPr>
          <p:nvPr>
            <p:ph idx="1"/>
          </p:nvPr>
        </p:nvPicPr>
        <p:blipFill>
          <a:blip r:embed="rId2"/>
          <a:stretch>
            <a:fillRect/>
          </a:stretch>
        </p:blipFill>
        <p:spPr>
          <a:xfrm>
            <a:off x="1476306" y="2116183"/>
            <a:ext cx="9043519" cy="1959429"/>
          </a:xfrm>
          <a:prstGeom prst="rect">
            <a:avLst/>
          </a:prstGeom>
        </p:spPr>
      </p:pic>
    </p:spTree>
    <p:extLst>
      <p:ext uri="{BB962C8B-B14F-4D97-AF65-F5344CB8AC3E}">
        <p14:creationId xmlns:p14="http://schemas.microsoft.com/office/powerpoint/2010/main" val="41489628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Trang</a:t>
            </a:r>
            <a:r>
              <a:rPr lang="en-US" dirty="0"/>
              <a:t> code </a:t>
            </a:r>
            <a:r>
              <a:rPr lang="en-US"/>
              <a:t>behide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87037" y="1370014"/>
            <a:ext cx="10882152" cy="5119467"/>
          </a:xfrm>
          <a:prstGeom prst="rect">
            <a:avLst/>
          </a:prstGeom>
        </p:spPr>
      </p:pic>
    </p:spTree>
    <p:extLst>
      <p:ext uri="{BB962C8B-B14F-4D97-AF65-F5344CB8AC3E}">
        <p14:creationId xmlns:p14="http://schemas.microsoft.com/office/powerpoint/2010/main" val="4289594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a:t>
            </a:r>
          </a:p>
        </p:txBody>
      </p:sp>
      <p:sp>
        <p:nvSpPr>
          <p:cNvPr id="3" name="Content Placeholder 2"/>
          <p:cNvSpPr>
            <a:spLocks noGrp="1"/>
          </p:cNvSpPr>
          <p:nvPr>
            <p:ph idx="1"/>
          </p:nvPr>
        </p:nvSpPr>
        <p:spPr>
          <a:xfrm>
            <a:off x="914401" y="1370014"/>
            <a:ext cx="10367433" cy="4769529"/>
          </a:xfrm>
        </p:spPr>
        <p:txBody>
          <a:bodyPr/>
          <a:lstStyle/>
          <a:p>
            <a:r>
              <a:rPr lang="vi-VN" sz="2000" dirty="0"/>
              <a:t>Đây là một sự đóng góp của Microsoft vào đấu trường các ngôn ngữ lập trình web, có thể đoán được nó phổ biến nhất trong môi trường các tổ chức và doanh nghiệp. Nó cũng được tích hợp chặt chẽ vào gia đình .Net</a:t>
            </a:r>
            <a:r>
              <a:rPr lang="en-US" sz="2000" dirty="0"/>
              <a:t>.</a:t>
            </a:r>
          </a:p>
          <a:p>
            <a:r>
              <a:rPr lang="vi-VN" sz="2000" dirty="0"/>
              <a:t>Ư</a:t>
            </a:r>
            <a:r>
              <a:rPr lang="en-US" sz="2000" dirty="0"/>
              <a:t>u </a:t>
            </a:r>
            <a:r>
              <a:rPr lang="en-US" sz="2000" dirty="0" err="1"/>
              <a:t>điểm</a:t>
            </a:r>
            <a:endParaRPr lang="en-US" sz="2000" dirty="0"/>
          </a:p>
          <a:p>
            <a:pPr lvl="1"/>
            <a:r>
              <a:rPr lang="vi-VN" sz="1800" dirty="0"/>
              <a:t>Hỗ trợ nhiều ngôn ngữ lập trình </a:t>
            </a:r>
            <a:endParaRPr lang="en-US" sz="1800" dirty="0"/>
          </a:p>
          <a:p>
            <a:pPr lvl="1"/>
            <a:r>
              <a:rPr lang="vi-VN" sz="1800" dirty="0"/>
              <a:t> Phát triển qua nhiều ngôn ngữ </a:t>
            </a:r>
            <a:endParaRPr lang="en-US" sz="1800" dirty="0"/>
          </a:p>
          <a:p>
            <a:pPr lvl="1"/>
            <a:r>
              <a:rPr lang="vi-VN" sz="1800" dirty="0"/>
              <a:t>Phần giao diện và phần code tách riêng biệt.  </a:t>
            </a:r>
            <a:endParaRPr lang="en-US" sz="1800" dirty="0"/>
          </a:p>
          <a:p>
            <a:pPr lvl="1"/>
            <a:r>
              <a:rPr lang="vi-VN" sz="1800" dirty="0"/>
              <a:t>Chứng thực người sử dụng </a:t>
            </a:r>
            <a:endParaRPr lang="en-US" sz="1800" dirty="0"/>
          </a:p>
          <a:p>
            <a:pPr lvl="1"/>
            <a:r>
              <a:rPr lang="vi-VN" sz="1800" dirty="0"/>
              <a:t>Kiến trúc xử lý mới trên server </a:t>
            </a:r>
            <a:endParaRPr lang="en-US" sz="1800" dirty="0"/>
          </a:p>
          <a:p>
            <a:pPr lvl="1"/>
            <a:r>
              <a:rPr lang="vi-VN" sz="1800" dirty="0"/>
              <a:t> Cải tiến chức năng gỡ rối và lần vết </a:t>
            </a:r>
            <a:endParaRPr lang="en-US" sz="1800" dirty="0"/>
          </a:p>
          <a:p>
            <a:pPr lvl="1"/>
            <a:r>
              <a:rPr lang="vi-VN" sz="1800" dirty="0"/>
              <a:t> Cấu hình ứng dụng với nhiều điều khiển</a:t>
            </a:r>
            <a:r>
              <a:rPr lang="en-US" sz="1800" dirty="0"/>
              <a:t>, d</a:t>
            </a:r>
            <a:r>
              <a:rPr lang="vi-VN" sz="1800" dirty="0"/>
              <a:t>ễ triển khai </a:t>
            </a:r>
            <a:endParaRPr lang="en-US" sz="1800" dirty="0"/>
          </a:p>
          <a:p>
            <a:pPr lvl="1"/>
            <a:r>
              <a:rPr lang="vi-VN" sz="1800" dirty="0"/>
              <a:t>Cải tiến các tính năng caching như caching mức trang, caching mức đoạn, caching API. Dùng các tính năng caching trong ASP.Net sẽ tăng tốc độ và hiệu năng cho trang Web của bạn. </a:t>
            </a:r>
          </a:p>
        </p:txBody>
      </p:sp>
    </p:spTree>
    <p:extLst>
      <p:ext uri="{BB962C8B-B14F-4D97-AF65-F5344CB8AC3E}">
        <p14:creationId xmlns:p14="http://schemas.microsoft.com/office/powerpoint/2010/main" val="352202946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Thuộc</a:t>
            </a:r>
            <a:r>
              <a:rPr lang="en-US" dirty="0"/>
              <a:t> </a:t>
            </a:r>
            <a:r>
              <a:rPr lang="en-US" dirty="0" err="1"/>
              <a:t>tính</a:t>
            </a:r>
            <a:r>
              <a:rPr lang="en-US" dirty="0"/>
              <a:t> </a:t>
            </a:r>
            <a:r>
              <a:rPr lang="en-US" dirty="0" err="1"/>
              <a:t>AutoPostBack</a:t>
            </a:r>
            <a:r>
              <a:rPr lang="en-US" dirty="0"/>
              <a:t> </a:t>
            </a:r>
            <a:r>
              <a:rPr lang="en-US" dirty="0" err="1"/>
              <a:t>của</a:t>
            </a:r>
            <a:r>
              <a:rPr lang="en-US" dirty="0"/>
              <a:t> </a:t>
            </a:r>
            <a:r>
              <a:rPr lang="en-US" dirty="0" err="1"/>
              <a:t>một</a:t>
            </a:r>
            <a:r>
              <a:rPr lang="en-US" dirty="0"/>
              <a:t> </a:t>
            </a:r>
            <a:r>
              <a:rPr lang="en-US" dirty="0" err="1"/>
              <a:t>số</a:t>
            </a:r>
            <a:r>
              <a:rPr lang="en-US" dirty="0"/>
              <a:t> Web Server Controls  </a:t>
            </a:r>
          </a:p>
        </p:txBody>
      </p:sp>
      <p:sp>
        <p:nvSpPr>
          <p:cNvPr id="3" name="Content Placeholder 2"/>
          <p:cNvSpPr>
            <a:spLocks noGrp="1"/>
          </p:cNvSpPr>
          <p:nvPr>
            <p:ph idx="1"/>
          </p:nvPr>
        </p:nvSpPr>
        <p:spPr/>
        <p:txBody>
          <a:bodyPr/>
          <a:lstStyle/>
          <a:p>
            <a:r>
              <a:rPr lang="vi-VN" dirty="0"/>
              <a:t>Một web server control có thuộc tính AutoPostBack=true, có ý nghĩa là control đó sẽ postback tới server mỗi khi user tương tác với control đó (thuộc tính này support cho một số control của ASP.NET như  CheckBox, TextBox, ListControl vì default chúng không tự động postback tới server. Với các asp.net control khác như Button ngầm định chúng sẽ postback tới server mỗi khi user tương tác với chúng)</a:t>
            </a:r>
            <a:endParaRPr lang="en-US" dirty="0"/>
          </a:p>
        </p:txBody>
      </p:sp>
    </p:spTree>
    <p:extLst>
      <p:ext uri="{BB962C8B-B14F-4D97-AF65-F5344CB8AC3E}">
        <p14:creationId xmlns:p14="http://schemas.microsoft.com/office/powerpoint/2010/main" val="5764493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Validation Controls</a:t>
            </a:r>
          </a:p>
        </p:txBody>
      </p:sp>
      <p:sp>
        <p:nvSpPr>
          <p:cNvPr id="3" name="Content Placeholder 2"/>
          <p:cNvSpPr>
            <a:spLocks noGrp="1"/>
          </p:cNvSpPr>
          <p:nvPr>
            <p:ph idx="1"/>
          </p:nvPr>
        </p:nvSpPr>
        <p:spPr/>
        <p:txBody>
          <a:bodyPr/>
          <a:lstStyle/>
          <a:p>
            <a:r>
              <a:rPr lang="vi-VN" dirty="0"/>
              <a:t>Khi xây dựng ứng dụng, chúng ta nên kiểm tra dữ liệu nhập từ người dùng để hạn chế các sai sót dữ liệu nhập nhằm đảm bảo việc thực hiện xử lý dữ liệu được chính xác theo các yêu cầu nghiệp vụ</a:t>
            </a:r>
            <a:endParaRPr lang="en-US" dirty="0"/>
          </a:p>
          <a:p>
            <a:r>
              <a:rPr lang="vi-VN" dirty="0"/>
              <a:t>Webform hỗ trợ  các validation controls để kiểm tra dữ liệu nhập từ nguời dùng trong các  sever controls , mục đích là tránh để người dùng nhập sai  hoặc không được bỏ trống các thông tin quan trọng bắt buộc,…</a:t>
            </a:r>
            <a:endParaRPr lang="en-US" dirty="0"/>
          </a:p>
          <a:p>
            <a:r>
              <a:rPr lang="vi-VN" dirty="0"/>
              <a:t>Khi kết thúc validation, giá trị trả về qua thuộc tính </a:t>
            </a:r>
            <a:r>
              <a:rPr lang="vi-VN" dirty="0">
                <a:solidFill>
                  <a:schemeClr val="accent5">
                    <a:lumMod val="75000"/>
                  </a:schemeClr>
                </a:solidFill>
              </a:rPr>
              <a:t>IsValid</a:t>
            </a:r>
            <a:r>
              <a:rPr lang="vi-VN" dirty="0"/>
              <a:t> bằng True hoặc False. Sau khi validation thành công, trang gửi dữ liệu lên server </a:t>
            </a:r>
            <a:endParaRPr lang="en-US" dirty="0"/>
          </a:p>
        </p:txBody>
      </p:sp>
    </p:spTree>
    <p:extLst>
      <p:ext uri="{BB962C8B-B14F-4D97-AF65-F5344CB8AC3E}">
        <p14:creationId xmlns:p14="http://schemas.microsoft.com/office/powerpoint/2010/main" val="28595210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Validation Controls</a:t>
            </a:r>
          </a:p>
        </p:txBody>
      </p:sp>
      <p:sp>
        <p:nvSpPr>
          <p:cNvPr id="3" name="Content Placeholder 2"/>
          <p:cNvSpPr>
            <a:spLocks noGrp="1"/>
          </p:cNvSpPr>
          <p:nvPr>
            <p:ph idx="1"/>
          </p:nvPr>
        </p:nvSpPr>
        <p:spPr>
          <a:xfrm>
            <a:off x="831852" y="1370014"/>
            <a:ext cx="10367433" cy="3902075"/>
          </a:xfrm>
        </p:spPr>
        <p:txBody>
          <a:bodyPr/>
          <a:lstStyle/>
          <a:p>
            <a:r>
              <a:rPr lang="en-US" dirty="0" err="1"/>
              <a:t>Sơ</a:t>
            </a:r>
            <a:r>
              <a:rPr lang="en-US" dirty="0"/>
              <a:t> </a:t>
            </a:r>
            <a:r>
              <a:rPr lang="en-US" dirty="0" err="1"/>
              <a:t>đồ</a:t>
            </a:r>
            <a:r>
              <a:rPr lang="en-US" dirty="0"/>
              <a:t> </a:t>
            </a:r>
            <a:r>
              <a:rPr lang="en-US" dirty="0" err="1"/>
              <a:t>kiểm</a:t>
            </a:r>
            <a:r>
              <a:rPr lang="en-US" dirty="0"/>
              <a:t> </a:t>
            </a:r>
            <a:r>
              <a:rPr lang="en-US" dirty="0" err="1"/>
              <a:t>tra</a:t>
            </a:r>
            <a:r>
              <a:rPr lang="en-US" dirty="0"/>
              <a:t> </a:t>
            </a:r>
            <a:r>
              <a:rPr lang="en-US" dirty="0" err="1"/>
              <a:t>dữ</a:t>
            </a:r>
            <a:r>
              <a:rPr lang="en-US" dirty="0"/>
              <a:t> </a:t>
            </a:r>
            <a:r>
              <a:rPr lang="en-US" dirty="0" err="1"/>
              <a:t>liệu</a:t>
            </a:r>
            <a:r>
              <a:rPr lang="en-US" dirty="0"/>
              <a:t> </a:t>
            </a:r>
            <a:r>
              <a:rPr lang="en-US" dirty="0" err="1"/>
              <a:t>nhập</a:t>
            </a:r>
            <a:r>
              <a:rPr lang="en-US" dirty="0"/>
              <a:t> </a:t>
            </a:r>
            <a:r>
              <a:rPr lang="en-US" dirty="0" err="1"/>
              <a:t>tại</a:t>
            </a:r>
            <a:r>
              <a:rPr lang="en-US" dirty="0"/>
              <a:t> Client, Server</a:t>
            </a:r>
          </a:p>
        </p:txBody>
      </p:sp>
      <p:pic>
        <p:nvPicPr>
          <p:cNvPr id="4" name="Picture 3"/>
          <p:cNvPicPr>
            <a:picLocks noChangeAspect="1"/>
          </p:cNvPicPr>
          <p:nvPr/>
        </p:nvPicPr>
        <p:blipFill>
          <a:blip r:embed="rId2"/>
          <a:stretch>
            <a:fillRect/>
          </a:stretch>
        </p:blipFill>
        <p:spPr>
          <a:xfrm>
            <a:off x="3204618" y="1868489"/>
            <a:ext cx="5377679" cy="4577694"/>
          </a:xfrm>
          <a:prstGeom prst="rect">
            <a:avLst/>
          </a:prstGeom>
        </p:spPr>
      </p:pic>
    </p:spTree>
    <p:extLst>
      <p:ext uri="{BB962C8B-B14F-4D97-AF65-F5344CB8AC3E}">
        <p14:creationId xmlns:p14="http://schemas.microsoft.com/office/powerpoint/2010/main" val="28250392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Validation Controls</a:t>
            </a:r>
          </a:p>
        </p:txBody>
      </p:sp>
      <p:sp>
        <p:nvSpPr>
          <p:cNvPr id="3" name="Content Placeholder 2"/>
          <p:cNvSpPr>
            <a:spLocks noGrp="1"/>
          </p:cNvSpPr>
          <p:nvPr>
            <p:ph idx="1"/>
          </p:nvPr>
        </p:nvSpPr>
        <p:spPr>
          <a:xfrm>
            <a:off x="940527" y="1370014"/>
            <a:ext cx="10367433" cy="3902075"/>
          </a:xfrm>
        </p:spPr>
        <p:txBody>
          <a:bodyPr/>
          <a:lstStyle/>
          <a:p>
            <a:r>
              <a:rPr lang="vi-VN" dirty="0"/>
              <a:t>Có 6 điều khiển Validation </a:t>
            </a:r>
            <a:endParaRPr lang="en-US" dirty="0"/>
          </a:p>
          <a:p>
            <a:pPr lvl="1"/>
            <a:r>
              <a:rPr lang="vi-VN" dirty="0"/>
              <a:t>RequiredFieldValidator: Yêu cầu người sử dụng nhập giá trị vào trường chỉ định trên Form </a:t>
            </a:r>
            <a:endParaRPr lang="en-US" dirty="0"/>
          </a:p>
          <a:p>
            <a:pPr lvl="1"/>
            <a:r>
              <a:rPr lang="vi-VN" dirty="0"/>
              <a:t>RangeValidator: Kiểm tra giá trị nhập vào có nằm trong một khoảng nhỏ nhất và lớn nhất định trước hay không. </a:t>
            </a:r>
            <a:endParaRPr lang="en-US" dirty="0"/>
          </a:p>
          <a:p>
            <a:pPr lvl="1"/>
            <a:r>
              <a:rPr lang="vi-VN" dirty="0"/>
              <a:t>CompareValidator: So sánh giá trị nhập có bằng một giá trị của trường khác trên Form hay không. </a:t>
            </a:r>
            <a:endParaRPr lang="en-US" dirty="0"/>
          </a:p>
          <a:p>
            <a:pPr lvl="1"/>
            <a:r>
              <a:rPr lang="vi-VN" dirty="0"/>
              <a:t>RegularExpressionValidator: So sánh giá trị nhập với 1 biểu thức quy tắc nào đấy có thể là email, số điện thoại, số tài khoản ngân hàng… </a:t>
            </a:r>
            <a:endParaRPr lang="en-US" dirty="0"/>
          </a:p>
          <a:p>
            <a:pPr lvl="1"/>
            <a:r>
              <a:rPr lang="vi-VN" dirty="0"/>
              <a:t>CustomValidator: Bạn có thể tuỳ chỉnh đối tượng Validator theo ý của mình </a:t>
            </a:r>
            <a:endParaRPr lang="en-US" dirty="0"/>
          </a:p>
          <a:p>
            <a:pPr lvl="1"/>
            <a:r>
              <a:rPr lang="vi-VN" dirty="0"/>
              <a:t>ValidationSummary: cho phép hiển thị tổng hợp tất cả các lỗi trên 1 trang. </a:t>
            </a:r>
            <a:endParaRPr lang="en-US" dirty="0"/>
          </a:p>
        </p:txBody>
      </p:sp>
    </p:spTree>
    <p:extLst>
      <p:ext uri="{BB962C8B-B14F-4D97-AF65-F5344CB8AC3E}">
        <p14:creationId xmlns:p14="http://schemas.microsoft.com/office/powerpoint/2010/main" val="15616163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758" y="492716"/>
            <a:ext cx="10993967" cy="498475"/>
          </a:xfrm>
        </p:spPr>
        <p:txBody>
          <a:bodyPr/>
          <a:lstStyle/>
          <a:p>
            <a:r>
              <a:rPr lang="vi-VN" dirty="0"/>
              <a:t>Các thuộc tính chung của các validation control</a:t>
            </a:r>
            <a:endParaRPr lang="en-US" dirty="0"/>
          </a:p>
        </p:txBody>
      </p:sp>
      <p:pic>
        <p:nvPicPr>
          <p:cNvPr id="4" name="Content Placeholder 3"/>
          <p:cNvPicPr>
            <a:picLocks noGrp="1" noChangeAspect="1"/>
          </p:cNvPicPr>
          <p:nvPr>
            <p:ph idx="1"/>
          </p:nvPr>
        </p:nvPicPr>
        <p:blipFill>
          <a:blip r:embed="rId2"/>
          <a:stretch>
            <a:fillRect/>
          </a:stretch>
        </p:blipFill>
        <p:spPr>
          <a:xfrm>
            <a:off x="2208869" y="991191"/>
            <a:ext cx="7856896" cy="5866809"/>
          </a:xfrm>
          <a:prstGeom prst="rect">
            <a:avLst/>
          </a:prstGeom>
        </p:spPr>
      </p:pic>
    </p:spTree>
    <p:extLst>
      <p:ext uri="{BB962C8B-B14F-4D97-AF65-F5344CB8AC3E}">
        <p14:creationId xmlns:p14="http://schemas.microsoft.com/office/powerpoint/2010/main" val="19841127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RequiredFieldValidator</a:t>
            </a:r>
            <a:endParaRPr lang="en-US" dirty="0"/>
          </a:p>
        </p:txBody>
      </p:sp>
      <p:sp>
        <p:nvSpPr>
          <p:cNvPr id="3" name="Content Placeholder 2"/>
          <p:cNvSpPr>
            <a:spLocks noGrp="1"/>
          </p:cNvSpPr>
          <p:nvPr>
            <p:ph idx="1"/>
          </p:nvPr>
        </p:nvSpPr>
        <p:spPr/>
        <p:txBody>
          <a:bodyPr/>
          <a:lstStyle/>
          <a:p>
            <a:r>
              <a:rPr lang="en-US" dirty="0"/>
              <a:t>Ý </a:t>
            </a:r>
            <a:r>
              <a:rPr lang="en-US" dirty="0" err="1"/>
              <a:t>nghĩa</a:t>
            </a:r>
            <a:r>
              <a:rPr lang="en-US" dirty="0"/>
              <a:t>: </a:t>
            </a:r>
            <a:r>
              <a:rPr lang="vi-VN" dirty="0"/>
              <a:t>Với điều khiển này bạn có thể yêu cầu người dùng phải nhập giá trị vào 1 trường chỉ định trên Form</a:t>
            </a:r>
            <a:endParaRPr lang="en-US" dirty="0"/>
          </a:p>
          <a:p>
            <a:r>
              <a:rPr lang="en-US" dirty="0" err="1"/>
              <a:t>Cách</a:t>
            </a:r>
            <a:r>
              <a:rPr lang="en-US" dirty="0"/>
              <a:t> </a:t>
            </a:r>
            <a:r>
              <a:rPr lang="en-US" dirty="0" err="1"/>
              <a:t>sử</a:t>
            </a:r>
            <a:r>
              <a:rPr lang="en-US" dirty="0"/>
              <a:t> </a:t>
            </a:r>
            <a:r>
              <a:rPr lang="en-US" dirty="0" err="1"/>
              <a:t>dụng</a:t>
            </a:r>
            <a:r>
              <a:rPr lang="en-US" dirty="0"/>
              <a:t>:</a:t>
            </a:r>
          </a:p>
          <a:p>
            <a:r>
              <a:rPr lang="en-US" dirty="0"/>
              <a:t>T</a:t>
            </a:r>
            <a:r>
              <a:rPr lang="vi-VN" dirty="0"/>
              <a:t>hêm vào cho nó 2 thuộc tính : </a:t>
            </a:r>
            <a:endParaRPr lang="en-US" dirty="0"/>
          </a:p>
          <a:p>
            <a:pPr lvl="1"/>
            <a:r>
              <a:rPr lang="vi-VN" dirty="0"/>
              <a:t>ControlToValidate: chỉ đến điều khiển nhập liệu sẽ được kiểm tra. </a:t>
            </a:r>
            <a:endParaRPr lang="en-US" dirty="0"/>
          </a:p>
          <a:p>
            <a:pPr lvl="1"/>
            <a:r>
              <a:rPr lang="vi-VN" dirty="0"/>
              <a:t>Text(hoặc ErrorMessage): Thông báo lỗi khi kiểm tra có lỗi xảy ra</a:t>
            </a:r>
            <a:endParaRPr lang="en-US" dirty="0"/>
          </a:p>
        </p:txBody>
      </p:sp>
    </p:spTree>
    <p:extLst>
      <p:ext uri="{BB962C8B-B14F-4D97-AF65-F5344CB8AC3E}">
        <p14:creationId xmlns:p14="http://schemas.microsoft.com/office/powerpoint/2010/main" val="8373784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RangeValidator</a:t>
            </a:r>
            <a:endParaRPr lang="en-US" dirty="0"/>
          </a:p>
        </p:txBody>
      </p:sp>
      <p:sp>
        <p:nvSpPr>
          <p:cNvPr id="3" name="Content Placeholder 2"/>
          <p:cNvSpPr>
            <a:spLocks noGrp="1"/>
          </p:cNvSpPr>
          <p:nvPr>
            <p:ph idx="1"/>
          </p:nvPr>
        </p:nvSpPr>
        <p:spPr/>
        <p:txBody>
          <a:bodyPr/>
          <a:lstStyle/>
          <a:p>
            <a:r>
              <a:rPr lang="vi-VN" dirty="0"/>
              <a:t>Ý nghĩa</a:t>
            </a:r>
            <a:r>
              <a:rPr lang="en-US" dirty="0"/>
              <a:t>: </a:t>
            </a:r>
            <a:r>
              <a:rPr lang="vi-VN" dirty="0"/>
              <a:t>để Kiểm tra giá trị nhập vào có nằm trong một khoảng nhỏ nhất và lớn nhất định trước hay không. </a:t>
            </a:r>
            <a:endParaRPr lang="en-US" dirty="0"/>
          </a:p>
          <a:p>
            <a:r>
              <a:rPr lang="vi-VN" dirty="0"/>
              <a:t>Cách sử dụng</a:t>
            </a:r>
            <a:r>
              <a:rPr lang="en-US" dirty="0"/>
              <a:t>:</a:t>
            </a:r>
            <a:r>
              <a:rPr lang="vi-VN" dirty="0"/>
              <a:t> thiết lập cho nó một số thuộc tính sau</a:t>
            </a:r>
            <a:endParaRPr lang="en-US" dirty="0"/>
          </a:p>
          <a:p>
            <a:pPr lvl="1"/>
            <a:r>
              <a:rPr lang="vi-VN" dirty="0"/>
              <a:t>ControlToValidate: chỉ đến điều khiển cần kiểm tra </a:t>
            </a:r>
            <a:endParaRPr lang="en-US" dirty="0"/>
          </a:p>
          <a:p>
            <a:pPr lvl="1"/>
            <a:r>
              <a:rPr lang="vi-VN" dirty="0"/>
              <a:t>Text(ErrorMessage): Nội dung thông báo lỗi </a:t>
            </a:r>
            <a:endParaRPr lang="en-US" dirty="0"/>
          </a:p>
          <a:p>
            <a:pPr lvl="1"/>
            <a:r>
              <a:rPr lang="vi-VN" dirty="0"/>
              <a:t>MinimumValue: Giá trị nhỏ nhất thiết lập cho đối tượng </a:t>
            </a:r>
            <a:endParaRPr lang="en-US" dirty="0"/>
          </a:p>
          <a:p>
            <a:pPr lvl="1"/>
            <a:r>
              <a:rPr lang="vi-VN" dirty="0"/>
              <a:t>MaximumValue: Giá trị lớn nhất thiết lập cho đối tượng </a:t>
            </a:r>
            <a:endParaRPr lang="en-US" dirty="0"/>
          </a:p>
          <a:p>
            <a:pPr lvl="1"/>
            <a:r>
              <a:rPr lang="vi-VN" dirty="0"/>
              <a:t>Type: Kiểu so sánh, Có thể là các giá trị Interger,String, Double, Date và Currency</a:t>
            </a:r>
            <a:endParaRPr lang="en-US" dirty="0"/>
          </a:p>
        </p:txBody>
      </p:sp>
    </p:spTree>
    <p:extLst>
      <p:ext uri="{BB962C8B-B14F-4D97-AF65-F5344CB8AC3E}">
        <p14:creationId xmlns:p14="http://schemas.microsoft.com/office/powerpoint/2010/main" val="23906821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867" y="806225"/>
            <a:ext cx="10993967" cy="498475"/>
          </a:xfrm>
        </p:spPr>
        <p:txBody>
          <a:bodyPr/>
          <a:lstStyle/>
          <a:p>
            <a:r>
              <a:rPr lang="en-US" dirty="0" err="1"/>
              <a:t>CompareValidator</a:t>
            </a:r>
            <a:endParaRPr lang="en-US" dirty="0"/>
          </a:p>
        </p:txBody>
      </p:sp>
      <p:sp>
        <p:nvSpPr>
          <p:cNvPr id="3" name="Content Placeholder 2"/>
          <p:cNvSpPr>
            <a:spLocks noGrp="1"/>
          </p:cNvSpPr>
          <p:nvPr>
            <p:ph idx="1"/>
          </p:nvPr>
        </p:nvSpPr>
        <p:spPr>
          <a:xfrm>
            <a:off x="914401" y="1436780"/>
            <a:ext cx="10367433" cy="3902075"/>
          </a:xfrm>
        </p:spPr>
        <p:txBody>
          <a:bodyPr/>
          <a:lstStyle/>
          <a:p>
            <a:r>
              <a:rPr lang="vi-VN" dirty="0"/>
              <a:t>Ý nghĩa</a:t>
            </a:r>
            <a:r>
              <a:rPr lang="en-US" dirty="0"/>
              <a:t>: </a:t>
            </a:r>
            <a:r>
              <a:rPr lang="vi-VN" dirty="0"/>
              <a:t>để kiểm tra giá trị nhập vào có nằm trong một khoảng nhỏ nhất và lớn nhất định trước hay không</a:t>
            </a:r>
            <a:r>
              <a:rPr lang="en-US" dirty="0"/>
              <a:t>.</a:t>
            </a:r>
          </a:p>
          <a:p>
            <a:r>
              <a:rPr lang="en-US" dirty="0" err="1"/>
              <a:t>Cách</a:t>
            </a:r>
            <a:r>
              <a:rPr lang="en-US" dirty="0"/>
              <a:t> </a:t>
            </a:r>
            <a:r>
              <a:rPr lang="en-US" dirty="0" err="1"/>
              <a:t>sử</a:t>
            </a:r>
            <a:r>
              <a:rPr lang="en-US" dirty="0"/>
              <a:t> </a:t>
            </a:r>
            <a:r>
              <a:rPr lang="en-US" dirty="0" err="1"/>
              <a:t>dụng</a:t>
            </a:r>
            <a:r>
              <a:rPr lang="en-US" dirty="0"/>
              <a:t>:</a:t>
            </a:r>
            <a:r>
              <a:rPr lang="vi-VN" dirty="0"/>
              <a:t> thiết lập cho nó một số thuộc tính sau</a:t>
            </a:r>
            <a:endParaRPr lang="en-US" dirty="0"/>
          </a:p>
          <a:p>
            <a:pPr lvl="1"/>
            <a:r>
              <a:rPr lang="vi-VN" dirty="0"/>
              <a:t>ControlToValidate: điểu khiển của Form sẽ được kiểm tra </a:t>
            </a:r>
            <a:endParaRPr lang="en-US" dirty="0"/>
          </a:p>
          <a:p>
            <a:pPr lvl="1"/>
            <a:r>
              <a:rPr lang="vi-VN" dirty="0"/>
              <a:t>ControlToCompare: Điểu khiển dùng để so sánh giá trị </a:t>
            </a:r>
            <a:endParaRPr lang="en-US" dirty="0"/>
          </a:p>
          <a:p>
            <a:pPr lvl="1"/>
            <a:r>
              <a:rPr lang="en-US" dirty="0" err="1"/>
              <a:t>ValueToCompare</a:t>
            </a:r>
            <a:r>
              <a:rPr lang="en-US" dirty="0"/>
              <a:t>: </a:t>
            </a:r>
            <a:r>
              <a:rPr lang="en-US" dirty="0" err="1"/>
              <a:t>Giá</a:t>
            </a:r>
            <a:r>
              <a:rPr lang="en-US" dirty="0"/>
              <a:t> </a:t>
            </a:r>
            <a:r>
              <a:rPr lang="en-US" dirty="0" err="1"/>
              <a:t>trị</a:t>
            </a:r>
            <a:r>
              <a:rPr lang="en-US" dirty="0"/>
              <a:t> </a:t>
            </a:r>
            <a:r>
              <a:rPr lang="en-US" dirty="0" err="1"/>
              <a:t>cần</a:t>
            </a:r>
            <a:r>
              <a:rPr lang="en-US" dirty="0"/>
              <a:t> so </a:t>
            </a:r>
            <a:r>
              <a:rPr lang="en-US" dirty="0" err="1"/>
              <a:t>sánh</a:t>
            </a:r>
            <a:endParaRPr lang="en-US" dirty="0"/>
          </a:p>
          <a:p>
            <a:pPr lvl="1"/>
            <a:r>
              <a:rPr lang="vi-VN" dirty="0"/>
              <a:t>Text(ErrorMessage): hiển thị nội dung thông báo lỗi kho có lỗi </a:t>
            </a:r>
            <a:endParaRPr lang="en-US" dirty="0"/>
          </a:p>
          <a:p>
            <a:pPr lvl="1"/>
            <a:r>
              <a:rPr lang="vi-VN" dirty="0"/>
              <a:t>Type</a:t>
            </a:r>
            <a:r>
              <a:rPr lang="en-US" dirty="0"/>
              <a:t>: </a:t>
            </a:r>
            <a:r>
              <a:rPr lang="vi-VN" dirty="0"/>
              <a:t>Kiểu của giá trị sẽ được so sánh </a:t>
            </a:r>
            <a:r>
              <a:rPr lang="en-US" dirty="0"/>
              <a:t>(</a:t>
            </a:r>
            <a:r>
              <a:rPr lang="vi-VN" dirty="0"/>
              <a:t>Interger,String, Double, Date và Currency</a:t>
            </a:r>
            <a:endParaRPr lang="en-US" dirty="0"/>
          </a:p>
          <a:p>
            <a:pPr lvl="1"/>
            <a:r>
              <a:rPr lang="vi-VN" dirty="0"/>
              <a:t> Operator: Toán tử so sánh. Có thể là các giá trị: DataTypeCheck, Equal, GreaterThan, GreaterThanEqual, LessThan, LessThanEqual, NotEqual.</a:t>
            </a:r>
            <a:endParaRPr lang="en-US" dirty="0"/>
          </a:p>
          <a:p>
            <a:endParaRPr lang="en-US" dirty="0"/>
          </a:p>
        </p:txBody>
      </p:sp>
    </p:spTree>
    <p:extLst>
      <p:ext uri="{BB962C8B-B14F-4D97-AF65-F5344CB8AC3E}">
        <p14:creationId xmlns:p14="http://schemas.microsoft.com/office/powerpoint/2010/main" val="42537194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RegularExpressionValidator</a:t>
            </a:r>
            <a:endParaRPr lang="en-US" dirty="0"/>
          </a:p>
        </p:txBody>
      </p:sp>
      <p:sp>
        <p:nvSpPr>
          <p:cNvPr id="3" name="Content Placeholder 2"/>
          <p:cNvSpPr>
            <a:spLocks noGrp="1"/>
          </p:cNvSpPr>
          <p:nvPr>
            <p:ph idx="1"/>
          </p:nvPr>
        </p:nvSpPr>
        <p:spPr/>
        <p:txBody>
          <a:bodyPr/>
          <a:lstStyle/>
          <a:p>
            <a:r>
              <a:rPr lang="en-US" dirty="0"/>
              <a:t>Ý </a:t>
            </a:r>
            <a:r>
              <a:rPr lang="en-US" dirty="0" err="1"/>
              <a:t>nghĩa</a:t>
            </a:r>
            <a:r>
              <a:rPr lang="en-US" dirty="0"/>
              <a:t>: </a:t>
            </a:r>
            <a:r>
              <a:rPr lang="vi-VN" dirty="0"/>
              <a:t> cho phép so sánh giá trị nhập tại 1 trường nào đó trên Form với một quy tắc định trước. </a:t>
            </a:r>
            <a:endParaRPr lang="en-US" dirty="0"/>
          </a:p>
          <a:p>
            <a:pPr lvl="1"/>
            <a:r>
              <a:rPr lang="en-US" dirty="0"/>
              <a:t>C</a:t>
            </a:r>
            <a:r>
              <a:rPr lang="vi-VN" dirty="0"/>
              <a:t>ó thể sử dụng các biểu thức quy tắc để đưa ra các chuỗi mẫu như là email addresses, Social Security numbers, phone numbers, dates, currency, amounts, hoặc product codes…</a:t>
            </a:r>
            <a:endParaRPr lang="en-US" dirty="0"/>
          </a:p>
          <a:p>
            <a:r>
              <a:rPr lang="vi-VN" dirty="0"/>
              <a:t>Cách sử dụng</a:t>
            </a:r>
            <a:r>
              <a:rPr lang="en-US" dirty="0"/>
              <a:t>: </a:t>
            </a:r>
            <a:r>
              <a:rPr lang="vi-VN" dirty="0"/>
              <a:t>thiết lập cho nó một số thuộc tính sau</a:t>
            </a:r>
            <a:endParaRPr lang="en-US" dirty="0"/>
          </a:p>
          <a:p>
            <a:pPr lvl="1"/>
            <a:r>
              <a:rPr lang="en-US" dirty="0"/>
              <a:t> </a:t>
            </a:r>
            <a:r>
              <a:rPr lang="vi-VN" dirty="0"/>
              <a:t>ID: tên của điều khiển </a:t>
            </a:r>
            <a:endParaRPr lang="en-US" dirty="0"/>
          </a:p>
          <a:p>
            <a:pPr lvl="1"/>
            <a:r>
              <a:rPr lang="en-US" dirty="0"/>
              <a:t> </a:t>
            </a:r>
            <a:r>
              <a:rPr lang="vi-VN" dirty="0"/>
              <a:t>ControlToValidate: trỏ đến điều khiển cần kiểm tra </a:t>
            </a:r>
            <a:endParaRPr lang="en-US" dirty="0"/>
          </a:p>
          <a:p>
            <a:pPr lvl="1"/>
            <a:r>
              <a:rPr lang="vi-VN" dirty="0"/>
              <a:t>Text(ErrorMessage): nội dung thông báo khi có lỗi </a:t>
            </a:r>
            <a:endParaRPr lang="en-US" dirty="0"/>
          </a:p>
          <a:p>
            <a:pPr lvl="1"/>
            <a:r>
              <a:rPr lang="vi-VN" dirty="0"/>
              <a:t>ValidatorExpression: quy định mẫu nhập liệu như email, số điện thoại</a:t>
            </a:r>
            <a:endParaRPr lang="en-US" dirty="0"/>
          </a:p>
        </p:txBody>
      </p:sp>
    </p:spTree>
    <p:extLst>
      <p:ext uri="{BB962C8B-B14F-4D97-AF65-F5344CB8AC3E}">
        <p14:creationId xmlns:p14="http://schemas.microsoft.com/office/powerpoint/2010/main" val="36475895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867" y="649471"/>
            <a:ext cx="10993967" cy="498475"/>
          </a:xfrm>
        </p:spPr>
        <p:txBody>
          <a:bodyPr/>
          <a:lstStyle/>
          <a:p>
            <a:r>
              <a:rPr lang="en-US" dirty="0" err="1"/>
              <a:t>RegularExpressionValidator</a:t>
            </a:r>
            <a:endParaRPr lang="en-US" dirty="0"/>
          </a:p>
        </p:txBody>
      </p:sp>
      <p:sp>
        <p:nvSpPr>
          <p:cNvPr id="3" name="Content Placeholder 2"/>
          <p:cNvSpPr>
            <a:spLocks noGrp="1"/>
          </p:cNvSpPr>
          <p:nvPr>
            <p:ph idx="1"/>
          </p:nvPr>
        </p:nvSpPr>
        <p:spPr>
          <a:xfrm>
            <a:off x="914401" y="1280025"/>
            <a:ext cx="10367433" cy="3902075"/>
          </a:xfrm>
        </p:spPr>
        <p:txBody>
          <a:bodyPr/>
          <a:lstStyle/>
          <a:p>
            <a:r>
              <a:rPr lang="vi-VN" dirty="0"/>
              <a:t>Bảng mô tả các ký hiệu thường sử dụng trong Validation Expression</a:t>
            </a:r>
            <a:endParaRPr lang="en-US" dirty="0"/>
          </a:p>
        </p:txBody>
      </p:sp>
      <p:pic>
        <p:nvPicPr>
          <p:cNvPr id="4" name="Picture 3"/>
          <p:cNvPicPr>
            <a:picLocks noChangeAspect="1"/>
          </p:cNvPicPr>
          <p:nvPr/>
        </p:nvPicPr>
        <p:blipFill>
          <a:blip r:embed="rId2"/>
          <a:stretch>
            <a:fillRect/>
          </a:stretch>
        </p:blipFill>
        <p:spPr>
          <a:xfrm>
            <a:off x="1513164" y="1953738"/>
            <a:ext cx="7818936" cy="790822"/>
          </a:xfrm>
          <a:prstGeom prst="rect">
            <a:avLst/>
          </a:prstGeom>
        </p:spPr>
      </p:pic>
      <p:pic>
        <p:nvPicPr>
          <p:cNvPr id="5" name="Picture 4"/>
          <p:cNvPicPr>
            <a:picLocks noChangeAspect="1"/>
          </p:cNvPicPr>
          <p:nvPr/>
        </p:nvPicPr>
        <p:blipFill>
          <a:blip r:embed="rId3"/>
          <a:stretch>
            <a:fillRect/>
          </a:stretch>
        </p:blipFill>
        <p:spPr>
          <a:xfrm>
            <a:off x="1513164" y="2705371"/>
            <a:ext cx="7818936" cy="3551739"/>
          </a:xfrm>
          <a:prstGeom prst="rect">
            <a:avLst/>
          </a:prstGeom>
        </p:spPr>
      </p:pic>
    </p:spTree>
    <p:extLst>
      <p:ext uri="{BB962C8B-B14F-4D97-AF65-F5344CB8AC3E}">
        <p14:creationId xmlns:p14="http://schemas.microsoft.com/office/powerpoint/2010/main" val="4138914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a:t>
            </a:r>
            <a:r>
              <a:rPr lang="en-US" dirty="0" err="1"/>
              <a:t>Công</a:t>
            </a:r>
            <a:r>
              <a:rPr lang="en-US" dirty="0"/>
              <a:t> </a:t>
            </a:r>
            <a:r>
              <a:rPr lang="en-US" dirty="0" err="1"/>
              <a:t>nghệ</a:t>
            </a:r>
            <a:r>
              <a:rPr lang="en-US" dirty="0"/>
              <a:t> </a:t>
            </a:r>
            <a:r>
              <a:rPr lang="en-US" dirty="0" err="1"/>
              <a:t>lập</a:t>
            </a:r>
            <a:r>
              <a:rPr lang="en-US" dirty="0"/>
              <a:t> </a:t>
            </a:r>
            <a:r>
              <a:rPr lang="en-US" dirty="0" err="1"/>
              <a:t>trình</a:t>
            </a:r>
            <a:r>
              <a:rPr lang="en-US" dirty="0"/>
              <a:t> Web ASP.NET</a:t>
            </a:r>
          </a:p>
        </p:txBody>
      </p:sp>
      <p:sp>
        <p:nvSpPr>
          <p:cNvPr id="3" name="Content Placeholder 2"/>
          <p:cNvSpPr>
            <a:spLocks noGrp="1"/>
          </p:cNvSpPr>
          <p:nvPr>
            <p:ph idx="1"/>
          </p:nvPr>
        </p:nvSpPr>
        <p:spPr/>
        <p:txBody>
          <a:bodyPr/>
          <a:lstStyle/>
          <a:p>
            <a:r>
              <a:rPr lang="en-US" dirty="0" err="1"/>
              <a:t>Giới</a:t>
            </a:r>
            <a:r>
              <a:rPr lang="en-US" dirty="0"/>
              <a:t> </a:t>
            </a:r>
            <a:r>
              <a:rPr lang="en-US" dirty="0" err="1"/>
              <a:t>thiệu</a:t>
            </a:r>
            <a:r>
              <a:rPr lang="en-US" dirty="0"/>
              <a:t> ASP.NET</a:t>
            </a:r>
          </a:p>
          <a:p>
            <a:r>
              <a:rPr lang="vi-VN" dirty="0"/>
              <a:t>Ư</a:t>
            </a:r>
            <a:r>
              <a:rPr lang="en-US" dirty="0"/>
              <a:t>u </a:t>
            </a:r>
            <a:r>
              <a:rPr lang="en-US" dirty="0" err="1"/>
              <a:t>điểm</a:t>
            </a:r>
            <a:r>
              <a:rPr lang="en-US" dirty="0"/>
              <a:t> </a:t>
            </a:r>
            <a:r>
              <a:rPr lang="en-US" dirty="0" err="1"/>
              <a:t>của</a:t>
            </a:r>
            <a:r>
              <a:rPr lang="en-US" dirty="0"/>
              <a:t> </a:t>
            </a:r>
            <a:r>
              <a:rPr lang="en-US" dirty="0" err="1"/>
              <a:t>ASP.Net</a:t>
            </a:r>
            <a:endParaRPr lang="en-US" dirty="0"/>
          </a:p>
          <a:p>
            <a:r>
              <a:rPr lang="en-US" dirty="0" err="1"/>
              <a:t>Quá</a:t>
            </a:r>
            <a:r>
              <a:rPr lang="en-US" dirty="0"/>
              <a:t> </a:t>
            </a:r>
            <a:r>
              <a:rPr lang="en-US" dirty="0" err="1"/>
              <a:t>trình</a:t>
            </a:r>
            <a:r>
              <a:rPr lang="en-US" dirty="0"/>
              <a:t> </a:t>
            </a:r>
            <a:r>
              <a:rPr lang="en-US" dirty="0" err="1"/>
              <a:t>xử</a:t>
            </a:r>
            <a:r>
              <a:rPr lang="en-US" dirty="0"/>
              <a:t> </a:t>
            </a:r>
            <a:r>
              <a:rPr lang="en-US" dirty="0" err="1"/>
              <a:t>lý</a:t>
            </a:r>
            <a:r>
              <a:rPr lang="en-US" dirty="0"/>
              <a:t> </a:t>
            </a:r>
            <a:r>
              <a:rPr lang="en-US" dirty="0" err="1"/>
              <a:t>tập</a:t>
            </a:r>
            <a:r>
              <a:rPr lang="en-US" dirty="0"/>
              <a:t> tin .ASPX </a:t>
            </a:r>
          </a:p>
          <a:p>
            <a:endParaRPr lang="en-US" dirty="0"/>
          </a:p>
        </p:txBody>
      </p:sp>
    </p:spTree>
    <p:extLst>
      <p:ext uri="{BB962C8B-B14F-4D97-AF65-F5344CB8AC3E}">
        <p14:creationId xmlns:p14="http://schemas.microsoft.com/office/powerpoint/2010/main" val="380743647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endParaRPr lang="en-US" dirty="0"/>
          </a:p>
        </p:txBody>
      </p:sp>
      <p:sp>
        <p:nvSpPr>
          <p:cNvPr id="3" name="Content Placeholder 2"/>
          <p:cNvSpPr>
            <a:spLocks noGrp="1"/>
          </p:cNvSpPr>
          <p:nvPr>
            <p:ph idx="1"/>
          </p:nvPr>
        </p:nvSpPr>
        <p:spPr>
          <a:xfrm>
            <a:off x="888274" y="1502229"/>
            <a:ext cx="10393560" cy="4176261"/>
          </a:xfrm>
        </p:spPr>
        <p:txBody>
          <a:bodyPr/>
          <a:lstStyle/>
          <a:p>
            <a:r>
              <a:rPr lang="vi-VN" dirty="0"/>
              <a:t>Thuộc tính: ValidationExpression = [0-9] {3}-[0-9]{3}\s[0-9]{4} </a:t>
            </a:r>
            <a:endParaRPr lang="en-US" dirty="0"/>
          </a:p>
          <a:p>
            <a:r>
              <a:rPr lang="vi-VN" dirty="0"/>
              <a:t>[0-9] nhận tất cả các số 0-9 </a:t>
            </a:r>
            <a:endParaRPr lang="en-US" dirty="0"/>
          </a:p>
          <a:p>
            <a:r>
              <a:rPr lang="vi-VN" dirty="0"/>
              <a:t>{3} yêu cầu 3 số được nhập cho phần đầu tiên </a:t>
            </a:r>
            <a:endParaRPr lang="en-US" dirty="0"/>
          </a:p>
          <a:p>
            <a:r>
              <a:rPr lang="vi-VN" dirty="0"/>
              <a:t>- là dấu bắt nhập </a:t>
            </a:r>
            <a:endParaRPr lang="en-US" dirty="0"/>
          </a:p>
          <a:p>
            <a:r>
              <a:rPr lang="vi-VN" dirty="0"/>
              <a:t>\s chỉ định một khoảng trắng </a:t>
            </a:r>
            <a:endParaRPr lang="en-US" dirty="0"/>
          </a:p>
        </p:txBody>
      </p:sp>
    </p:spTree>
    <p:extLst>
      <p:ext uri="{BB962C8B-B14F-4D97-AF65-F5344CB8AC3E}">
        <p14:creationId xmlns:p14="http://schemas.microsoft.com/office/powerpoint/2010/main" val="4613241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CustomValidator</a:t>
            </a:r>
            <a:endParaRPr lang="en-US" dirty="0"/>
          </a:p>
        </p:txBody>
      </p:sp>
      <p:sp>
        <p:nvSpPr>
          <p:cNvPr id="3" name="Content Placeholder 2"/>
          <p:cNvSpPr>
            <a:spLocks noGrp="1"/>
          </p:cNvSpPr>
          <p:nvPr>
            <p:ph idx="1"/>
          </p:nvPr>
        </p:nvSpPr>
        <p:spPr/>
        <p:txBody>
          <a:bodyPr/>
          <a:lstStyle/>
          <a:p>
            <a:r>
              <a:rPr lang="vi-VN" dirty="0"/>
              <a:t> Ý nghĩa</a:t>
            </a:r>
            <a:r>
              <a:rPr lang="en-US" dirty="0"/>
              <a:t>: </a:t>
            </a:r>
            <a:r>
              <a:rPr lang="en-US" dirty="0" err="1"/>
              <a:t>cho</a:t>
            </a:r>
            <a:r>
              <a:rPr lang="en-US" dirty="0"/>
              <a:t> </a:t>
            </a:r>
            <a:r>
              <a:rPr lang="vi-VN" dirty="0"/>
              <a:t>phép validate một control theo kiểu người dùng tự định nghĩa </a:t>
            </a:r>
            <a:endParaRPr lang="en-US" dirty="0"/>
          </a:p>
          <a:p>
            <a:r>
              <a:rPr lang="vi-VN" dirty="0"/>
              <a:t>Cách sử dụng  :</a:t>
            </a:r>
            <a:endParaRPr lang="en-US" dirty="0"/>
          </a:p>
          <a:p>
            <a:pPr lvl="1"/>
            <a:r>
              <a:rPr lang="vi-VN" dirty="0"/>
              <a:t>ControlToValidator: điểu khiển của Form sẽ được kiểm tra</a:t>
            </a:r>
            <a:endParaRPr lang="en-US" dirty="0"/>
          </a:p>
          <a:p>
            <a:pPr lvl="1"/>
            <a:r>
              <a:rPr lang="vi-VN" dirty="0"/>
              <a:t>Text(ErrorMessage): hiển thị nội dung thông báo lỗi kh</a:t>
            </a:r>
            <a:r>
              <a:rPr lang="en-US" dirty="0" err="1"/>
              <a:t>i</a:t>
            </a:r>
            <a:r>
              <a:rPr lang="vi-VN" dirty="0"/>
              <a:t> có lỗi</a:t>
            </a:r>
            <a:endParaRPr lang="en-US" dirty="0"/>
          </a:p>
          <a:p>
            <a:pPr lvl="1"/>
            <a:r>
              <a:rPr lang="vi-VN" dirty="0"/>
              <a:t>Đây là một control cho phép bạn validation ở phía client hoặc server.</a:t>
            </a:r>
            <a:endParaRPr lang="en-US" dirty="0"/>
          </a:p>
          <a:p>
            <a:pPr lvl="1"/>
            <a:r>
              <a:rPr lang="vi-VN" dirty="0"/>
              <a:t>Thuộc tính ClientValidationFunction dùng để thiết lập hàm/thủ thục script.</a:t>
            </a:r>
            <a:endParaRPr lang="en-US" dirty="0"/>
          </a:p>
          <a:p>
            <a:pPr lvl="1"/>
            <a:r>
              <a:rPr lang="vi-VN" dirty="0"/>
              <a:t>Phía Server, control cung cấp sự kiện ServerValidate, bạn phải viết code ở đây</a:t>
            </a:r>
            <a:endParaRPr lang="en-US" dirty="0"/>
          </a:p>
        </p:txBody>
      </p:sp>
    </p:spTree>
    <p:extLst>
      <p:ext uri="{BB962C8B-B14F-4D97-AF65-F5344CB8AC3E}">
        <p14:creationId xmlns:p14="http://schemas.microsoft.com/office/powerpoint/2010/main" val="17479186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ValidationSummary</a:t>
            </a:r>
            <a:endParaRPr lang="en-US" dirty="0"/>
          </a:p>
        </p:txBody>
      </p:sp>
      <p:sp>
        <p:nvSpPr>
          <p:cNvPr id="3" name="Content Placeholder 2"/>
          <p:cNvSpPr>
            <a:spLocks noGrp="1"/>
          </p:cNvSpPr>
          <p:nvPr>
            <p:ph idx="1"/>
          </p:nvPr>
        </p:nvSpPr>
        <p:spPr/>
        <p:txBody>
          <a:bodyPr/>
          <a:lstStyle/>
          <a:p>
            <a:r>
              <a:rPr lang="vi-VN" dirty="0"/>
              <a:t>ValidationSummary cho phép bạn liệt kê tất cả các các lỗi kiểm tra trên trang từ những điều khiển validator vào một vị trí. Điều khiển này đặc biệt tiện ích với Form có độ rộng lớn.  </a:t>
            </a:r>
            <a:endParaRPr lang="en-US" dirty="0"/>
          </a:p>
          <a:p>
            <a:r>
              <a:rPr lang="vi-VN" dirty="0"/>
              <a:t>Cách sử dụng</a:t>
            </a:r>
            <a:r>
              <a:rPr lang="en-US" dirty="0"/>
              <a:t>: </a:t>
            </a:r>
            <a:r>
              <a:rPr lang="vi-VN" dirty="0"/>
              <a:t>thiết lập cho nó một số thuộc tính sau: </a:t>
            </a:r>
            <a:endParaRPr lang="en-US" dirty="0"/>
          </a:p>
          <a:p>
            <a:pPr lvl="1"/>
            <a:r>
              <a:rPr lang="vi-VN" dirty="0"/>
              <a:t>DisplayMode: Cho phép bạn chỉ rõ định dạng hiển thị lỗi, nó có thể là các giá trị như BulletList, List,  và SingleParagraph. </a:t>
            </a:r>
            <a:endParaRPr lang="en-US" dirty="0"/>
          </a:p>
          <a:p>
            <a:pPr lvl="1"/>
            <a:r>
              <a:rPr lang="vi-VN" dirty="0"/>
              <a:t>HeaderText: Cho phép bạn hiển thị tiêu đề tóm tắt cho các lỗi. </a:t>
            </a:r>
            <a:endParaRPr lang="en-US" dirty="0"/>
          </a:p>
          <a:p>
            <a:pPr lvl="1"/>
            <a:r>
              <a:rPr lang="vi-VN" dirty="0"/>
              <a:t>ShowMessageBox: Qui định bảng thông báo lỗi có được phép hiển thị như cửa sổ MessageBox hay không. Giá trị mặc định của thuộc tính này là False - không hiển thị.</a:t>
            </a:r>
            <a:endParaRPr lang="en-US" dirty="0"/>
          </a:p>
        </p:txBody>
      </p:sp>
    </p:spTree>
    <p:extLst>
      <p:ext uri="{BB962C8B-B14F-4D97-AF65-F5344CB8AC3E}">
        <p14:creationId xmlns:p14="http://schemas.microsoft.com/office/powerpoint/2010/main" val="15646388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Dùng</a:t>
            </a:r>
            <a:r>
              <a:rPr lang="en-US" dirty="0"/>
              <a:t> </a:t>
            </a:r>
            <a:r>
              <a:rPr lang="en-US" dirty="0" err="1"/>
              <a:t>nhiều</a:t>
            </a:r>
            <a:r>
              <a:rPr lang="en-US" dirty="0"/>
              <a:t> control validation</a:t>
            </a:r>
          </a:p>
        </p:txBody>
      </p:sp>
      <p:sp>
        <p:nvSpPr>
          <p:cNvPr id="3" name="Content Placeholder 2"/>
          <p:cNvSpPr>
            <a:spLocks noGrp="1"/>
          </p:cNvSpPr>
          <p:nvPr>
            <p:ph idx="1"/>
          </p:nvPr>
        </p:nvSpPr>
        <p:spPr/>
        <p:txBody>
          <a:bodyPr/>
          <a:lstStyle/>
          <a:p>
            <a:r>
              <a:rPr lang="en-US" dirty="0"/>
              <a:t>C</a:t>
            </a:r>
            <a:r>
              <a:rPr lang="vi-VN" dirty="0"/>
              <a:t>ó thể kết hợp nhiều control validation cho nhiều điều kiện. </a:t>
            </a:r>
            <a:endParaRPr lang="en-US" dirty="0"/>
          </a:p>
          <a:p>
            <a:r>
              <a:rPr lang="vi-VN" dirty="0"/>
              <a:t>Ví dụ: Bạn cần dùng control validation để kiểm tra độ dài của Password xem người dùng có nhập đúng độ dài hay không, và bạn cũng muốn kiểm tra Password vừa chữ lại vừa có số thì bạn có thể kết hợp cả hai control validation: RangeValidator, RegularExpressionValidator  </a:t>
            </a:r>
          </a:p>
          <a:p>
            <a:endParaRPr lang="en-US" dirty="0"/>
          </a:p>
        </p:txBody>
      </p:sp>
    </p:spTree>
    <p:extLst>
      <p:ext uri="{BB962C8B-B14F-4D97-AF65-F5344CB8AC3E}">
        <p14:creationId xmlns:p14="http://schemas.microsoft.com/office/powerpoint/2010/main" val="37437228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2.6. Master page </a:t>
            </a:r>
            <a:r>
              <a:rPr lang="en-US" dirty="0" err="1"/>
              <a:t>và</a:t>
            </a:r>
            <a:r>
              <a:rPr lang="en-US" dirty="0"/>
              <a:t> Web User Control.</a:t>
            </a:r>
          </a:p>
        </p:txBody>
      </p:sp>
      <p:sp>
        <p:nvSpPr>
          <p:cNvPr id="3" name="Content Placeholder 2"/>
          <p:cNvSpPr>
            <a:spLocks noGrp="1"/>
          </p:cNvSpPr>
          <p:nvPr>
            <p:ph idx="1"/>
          </p:nvPr>
        </p:nvSpPr>
        <p:spPr/>
        <p:txBody>
          <a:bodyPr/>
          <a:lstStyle/>
          <a:p>
            <a:r>
              <a:rPr lang="en-US" dirty="0" err="1"/>
              <a:t>Tìm</a:t>
            </a:r>
            <a:r>
              <a:rPr lang="en-US" dirty="0"/>
              <a:t> </a:t>
            </a:r>
            <a:r>
              <a:rPr lang="en-US" dirty="0" err="1"/>
              <a:t>hiểu</a:t>
            </a:r>
            <a:r>
              <a:rPr lang="en-US" dirty="0"/>
              <a:t> Master page</a:t>
            </a:r>
          </a:p>
          <a:p>
            <a:r>
              <a:rPr lang="en-US" dirty="0" err="1"/>
              <a:t>Tìm</a:t>
            </a:r>
            <a:r>
              <a:rPr lang="en-US" dirty="0"/>
              <a:t> </a:t>
            </a:r>
            <a:r>
              <a:rPr lang="en-US" dirty="0" err="1"/>
              <a:t>hiểu</a:t>
            </a:r>
            <a:r>
              <a:rPr lang="en-US" dirty="0"/>
              <a:t> Web User Control</a:t>
            </a:r>
          </a:p>
        </p:txBody>
      </p:sp>
    </p:spTree>
    <p:extLst>
      <p:ext uri="{BB962C8B-B14F-4D97-AF65-F5344CB8AC3E}">
        <p14:creationId xmlns:p14="http://schemas.microsoft.com/office/powerpoint/2010/main" val="5786824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Tìm</a:t>
            </a:r>
            <a:r>
              <a:rPr lang="en-US" dirty="0"/>
              <a:t> </a:t>
            </a:r>
            <a:r>
              <a:rPr lang="en-US" dirty="0" err="1"/>
              <a:t>hiểu</a:t>
            </a:r>
            <a:r>
              <a:rPr lang="en-US" dirty="0"/>
              <a:t> Master page</a:t>
            </a:r>
          </a:p>
        </p:txBody>
      </p:sp>
      <p:sp>
        <p:nvSpPr>
          <p:cNvPr id="3" name="Content Placeholder 2"/>
          <p:cNvSpPr>
            <a:spLocks noGrp="1"/>
          </p:cNvSpPr>
          <p:nvPr>
            <p:ph idx="1"/>
          </p:nvPr>
        </p:nvSpPr>
        <p:spPr/>
        <p:txBody>
          <a:bodyPr/>
          <a:lstStyle/>
          <a:p>
            <a:r>
              <a:rPr lang="vi-VN" dirty="0"/>
              <a:t>Các trang Master tương tự như các trang ASP.NET. Giống như các trang thông thường, các trang master là những tập tin văn bản có thể chứa HTML, điều khiển web, và mã lệnh</a:t>
            </a:r>
            <a:endParaRPr lang="en-US" dirty="0"/>
          </a:p>
          <a:p>
            <a:r>
              <a:rPr lang="vi-VN" dirty="0"/>
              <a:t> </a:t>
            </a:r>
            <a:r>
              <a:rPr lang="en-US" dirty="0"/>
              <a:t>C</a:t>
            </a:r>
            <a:r>
              <a:rPr lang="vi-VN" dirty="0"/>
              <a:t>ác trang master có phần mở rộng tập tin là .master thay vì. aspx, và chúng không thể được xem trực tiếp bởi một trình duyệt</a:t>
            </a:r>
            <a:endParaRPr lang="en-US" dirty="0"/>
          </a:p>
          <a:p>
            <a:r>
              <a:rPr lang="vi-VN" dirty="0"/>
              <a:t> </a:t>
            </a:r>
            <a:r>
              <a:rPr lang="en-US" dirty="0"/>
              <a:t>T</a:t>
            </a:r>
            <a:r>
              <a:rPr lang="vi-VN" dirty="0"/>
              <a:t>rang master phải được sử dụng bởi các trang khác</a:t>
            </a:r>
            <a:r>
              <a:rPr lang="en-US" dirty="0"/>
              <a:t>, </a:t>
            </a:r>
            <a:r>
              <a:rPr lang="vi-VN" dirty="0"/>
              <a:t>trang master xác định cấu trúc trang và các thành phần chung</a:t>
            </a:r>
            <a:r>
              <a:rPr lang="en-US" dirty="0"/>
              <a:t>.</a:t>
            </a:r>
          </a:p>
          <a:p>
            <a:r>
              <a:rPr lang="en-US" dirty="0" err="1"/>
              <a:t>Các</a:t>
            </a:r>
            <a:r>
              <a:rPr lang="en-US" dirty="0"/>
              <a:t> </a:t>
            </a:r>
            <a:r>
              <a:rPr lang="en-US" dirty="0" err="1"/>
              <a:t>trang</a:t>
            </a:r>
            <a:r>
              <a:rPr lang="en-US" dirty="0"/>
              <a:t> </a:t>
            </a:r>
            <a:r>
              <a:rPr lang="en-US" dirty="0" err="1"/>
              <a:t>nội</a:t>
            </a:r>
            <a:r>
              <a:rPr lang="en-US" dirty="0"/>
              <a:t> dung </a:t>
            </a:r>
            <a:r>
              <a:rPr lang="en-US" dirty="0" err="1"/>
              <a:t>thông</a:t>
            </a:r>
            <a:r>
              <a:rPr lang="en-US" dirty="0"/>
              <a:t> qua </a:t>
            </a:r>
            <a:r>
              <a:rPr lang="en-US" dirty="0" err="1"/>
              <a:t>cấu</a:t>
            </a:r>
            <a:r>
              <a:rPr lang="en-US" dirty="0"/>
              <a:t> </a:t>
            </a:r>
            <a:r>
              <a:rPr lang="en-US" dirty="0" err="1"/>
              <a:t>trúc</a:t>
            </a:r>
            <a:r>
              <a:rPr lang="en-US" dirty="0"/>
              <a:t> </a:t>
            </a:r>
            <a:r>
              <a:rPr lang="en-US" dirty="0" err="1"/>
              <a:t>này</a:t>
            </a:r>
            <a:r>
              <a:rPr lang="en-US" dirty="0"/>
              <a:t> </a:t>
            </a:r>
            <a:r>
              <a:rPr lang="en-US" dirty="0" err="1"/>
              <a:t>và</a:t>
            </a:r>
            <a:r>
              <a:rPr lang="en-US" dirty="0"/>
              <a:t> </a:t>
            </a:r>
            <a:r>
              <a:rPr lang="en-US" dirty="0" err="1"/>
              <a:t>chỉ</a:t>
            </a:r>
            <a:r>
              <a:rPr lang="en-US" dirty="0"/>
              <a:t> </a:t>
            </a:r>
            <a:r>
              <a:rPr lang="en-US" dirty="0" err="1"/>
              <a:t>cần</a:t>
            </a:r>
            <a:r>
              <a:rPr lang="en-US" dirty="0"/>
              <a:t> </a:t>
            </a:r>
            <a:r>
              <a:rPr lang="en-US" dirty="0" err="1"/>
              <a:t>điền</a:t>
            </a:r>
            <a:r>
              <a:rPr lang="en-US" dirty="0"/>
              <a:t> </a:t>
            </a:r>
            <a:r>
              <a:rPr lang="en-US" dirty="0" err="1"/>
              <a:t>vào</a:t>
            </a:r>
            <a:r>
              <a:rPr lang="en-US" dirty="0"/>
              <a:t> </a:t>
            </a:r>
            <a:r>
              <a:rPr lang="en-US" dirty="0" err="1"/>
              <a:t>nó</a:t>
            </a:r>
            <a:r>
              <a:rPr lang="en-US" dirty="0"/>
              <a:t> </a:t>
            </a:r>
            <a:r>
              <a:rPr lang="en-US" dirty="0" err="1"/>
              <a:t>với</a:t>
            </a:r>
            <a:r>
              <a:rPr lang="en-US" dirty="0"/>
              <a:t> </a:t>
            </a:r>
            <a:r>
              <a:rPr lang="en-US" dirty="0" err="1"/>
              <a:t>nội</a:t>
            </a:r>
            <a:r>
              <a:rPr lang="en-US" dirty="0"/>
              <a:t> dung </a:t>
            </a:r>
            <a:r>
              <a:rPr lang="en-US" dirty="0" err="1"/>
              <a:t>thích</a:t>
            </a:r>
            <a:r>
              <a:rPr lang="en-US" dirty="0"/>
              <a:t> </a:t>
            </a:r>
            <a:r>
              <a:rPr lang="en-US" dirty="0" err="1"/>
              <a:t>hợp</a:t>
            </a:r>
            <a:endParaRPr lang="en-US" dirty="0"/>
          </a:p>
        </p:txBody>
      </p:sp>
    </p:spTree>
    <p:extLst>
      <p:ext uri="{BB962C8B-B14F-4D97-AF65-F5344CB8AC3E}">
        <p14:creationId xmlns:p14="http://schemas.microsoft.com/office/powerpoint/2010/main" val="41257952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Tìm</a:t>
            </a:r>
            <a:r>
              <a:rPr lang="en-US" dirty="0"/>
              <a:t> </a:t>
            </a:r>
            <a:r>
              <a:rPr lang="en-US" dirty="0" err="1"/>
              <a:t>hiểu</a:t>
            </a:r>
            <a:r>
              <a:rPr lang="en-US" dirty="0"/>
              <a:t> Master page</a:t>
            </a:r>
          </a:p>
        </p:txBody>
      </p:sp>
      <p:sp>
        <p:nvSpPr>
          <p:cNvPr id="3" name="Content Placeholder 2"/>
          <p:cNvSpPr>
            <a:spLocks noGrp="1"/>
          </p:cNvSpPr>
          <p:nvPr>
            <p:ph idx="1"/>
          </p:nvPr>
        </p:nvSpPr>
        <p:spPr/>
        <p:txBody>
          <a:bodyPr/>
          <a:lstStyle/>
          <a:p>
            <a:r>
              <a:rPr lang="en-US" dirty="0" err="1"/>
              <a:t>Ví</a:t>
            </a:r>
            <a:r>
              <a:rPr lang="en-US" dirty="0"/>
              <a:t> </a:t>
            </a:r>
            <a:r>
              <a:rPr lang="en-US" dirty="0" err="1"/>
              <a:t>dụ</a:t>
            </a:r>
            <a:r>
              <a:rPr lang="en-US" dirty="0"/>
              <a:t>:</a:t>
            </a:r>
          </a:p>
          <a:p>
            <a:r>
              <a:rPr lang="en-US" dirty="0" err="1"/>
              <a:t>Tạo</a:t>
            </a:r>
            <a:r>
              <a:rPr lang="en-US" dirty="0"/>
              <a:t> </a:t>
            </a:r>
            <a:r>
              <a:rPr lang="vi-VN" dirty="0"/>
              <a:t>một trang web bán sách được tạo ra bằng cách sử dụng ASP.NET, một trang master đơn có thể xác định bố trí cho toàn bộ trang web. Mỗi trang sẽ sử dụng trang master này, và kết quả là, mỗi trang sẽ có cùng một tổ chức cơ bản và tiêu đề tương tự (header,footer, và vv..). Tuy nhiên, mỗi trang sẽ cũng chèn thông tin cụ thể của nó, chẳng hạn như sách bán chạy, sách mới, sách giảm giá, hoặc kết quả tìm kiếm, vào trong mẫu này</a:t>
            </a:r>
            <a:endParaRPr lang="en-US" dirty="0"/>
          </a:p>
        </p:txBody>
      </p:sp>
    </p:spTree>
    <p:extLst>
      <p:ext uri="{BB962C8B-B14F-4D97-AF65-F5344CB8AC3E}">
        <p14:creationId xmlns:p14="http://schemas.microsoft.com/office/powerpoint/2010/main" val="145443955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255" y="479653"/>
            <a:ext cx="10993967" cy="498475"/>
          </a:xfrm>
        </p:spPr>
        <p:txBody>
          <a:bodyPr/>
          <a:lstStyle/>
          <a:p>
            <a:r>
              <a:rPr lang="vi-VN" dirty="0"/>
              <a:t>Tạo Master Page đơn giản </a:t>
            </a:r>
            <a:endParaRPr lang="en-US" dirty="0"/>
          </a:p>
        </p:txBody>
      </p:sp>
      <p:sp>
        <p:nvSpPr>
          <p:cNvPr id="3" name="Content Placeholder 2"/>
          <p:cNvSpPr>
            <a:spLocks noGrp="1"/>
          </p:cNvSpPr>
          <p:nvPr>
            <p:ph idx="1"/>
          </p:nvPr>
        </p:nvSpPr>
        <p:spPr>
          <a:xfrm>
            <a:off x="818789" y="978128"/>
            <a:ext cx="10367433" cy="3902075"/>
          </a:xfrm>
        </p:spPr>
        <p:txBody>
          <a:bodyPr/>
          <a:lstStyle/>
          <a:p>
            <a:r>
              <a:rPr lang="en-US" dirty="0"/>
              <a:t>C</a:t>
            </a:r>
            <a:r>
              <a:rPr lang="vi-VN" dirty="0"/>
              <a:t>họn </a:t>
            </a:r>
            <a:r>
              <a:rPr lang="en-US" dirty="0" err="1"/>
              <a:t>chuột</a:t>
            </a:r>
            <a:r>
              <a:rPr lang="en-US" dirty="0"/>
              <a:t> </a:t>
            </a:r>
            <a:r>
              <a:rPr lang="en-US" dirty="0" err="1"/>
              <a:t>phải</a:t>
            </a:r>
            <a:r>
              <a:rPr lang="vi-VN" dirty="0"/>
              <a:t> tại ứng dụng web trong cửa sổ Solution Explorer và chọn Add New Item.., xuất hiện hộp thoại</a:t>
            </a:r>
            <a:r>
              <a:rPr lang="en-US" dirty="0"/>
              <a:t>, </a:t>
            </a:r>
            <a:r>
              <a:rPr lang="vi-VN" dirty="0"/>
              <a:t>chọn Master Page như trong hình</a:t>
            </a:r>
            <a:endParaRPr lang="en-US" dirty="0"/>
          </a:p>
        </p:txBody>
      </p:sp>
      <p:pic>
        <p:nvPicPr>
          <p:cNvPr id="4" name="Picture 3"/>
          <p:cNvPicPr>
            <a:picLocks noChangeAspect="1"/>
          </p:cNvPicPr>
          <p:nvPr/>
        </p:nvPicPr>
        <p:blipFill>
          <a:blip r:embed="rId2"/>
          <a:stretch>
            <a:fillRect/>
          </a:stretch>
        </p:blipFill>
        <p:spPr>
          <a:xfrm>
            <a:off x="2397518" y="1857375"/>
            <a:ext cx="7687008" cy="5000625"/>
          </a:xfrm>
          <a:prstGeom prst="rect">
            <a:avLst/>
          </a:prstGeom>
        </p:spPr>
      </p:pic>
    </p:spTree>
    <p:extLst>
      <p:ext uri="{BB962C8B-B14F-4D97-AF65-F5344CB8AC3E}">
        <p14:creationId xmlns:p14="http://schemas.microsoft.com/office/powerpoint/2010/main" val="37564384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Tạo Master Page đơn giản </a:t>
            </a:r>
            <a:endParaRPr lang="en-US" dirty="0"/>
          </a:p>
        </p:txBody>
      </p:sp>
      <p:sp>
        <p:nvSpPr>
          <p:cNvPr id="3" name="Content Placeholder 2"/>
          <p:cNvSpPr>
            <a:spLocks noGrp="1"/>
          </p:cNvSpPr>
          <p:nvPr>
            <p:ph idx="1"/>
          </p:nvPr>
        </p:nvSpPr>
        <p:spPr/>
        <p:txBody>
          <a:bodyPr/>
          <a:lstStyle/>
          <a:p>
            <a:r>
              <a:rPr lang="en-US" dirty="0" err="1"/>
              <a:t>Trên</a:t>
            </a:r>
            <a:r>
              <a:rPr lang="en-US" dirty="0"/>
              <a:t> </a:t>
            </a:r>
            <a:r>
              <a:rPr lang="en-US" dirty="0" err="1"/>
              <a:t>trang</a:t>
            </a:r>
            <a:r>
              <a:rPr lang="en-US" dirty="0"/>
              <a:t> master </a:t>
            </a:r>
            <a:r>
              <a:rPr lang="en-US" dirty="0" err="1"/>
              <a:t>vừa</a:t>
            </a:r>
            <a:r>
              <a:rPr lang="en-US" dirty="0"/>
              <a:t> </a:t>
            </a:r>
            <a:r>
              <a:rPr lang="en-US" dirty="0" err="1"/>
              <a:t>tạo</a:t>
            </a:r>
            <a:r>
              <a:rPr lang="en-US" dirty="0"/>
              <a:t> </a:t>
            </a:r>
            <a:r>
              <a:rPr lang="en-US" dirty="0" err="1"/>
              <a:t>đã</a:t>
            </a:r>
            <a:r>
              <a:rPr lang="en-US" dirty="0"/>
              <a:t> </a:t>
            </a:r>
            <a:r>
              <a:rPr lang="en-US" dirty="0" err="1"/>
              <a:t>có</a:t>
            </a:r>
            <a:r>
              <a:rPr lang="en-US" dirty="0"/>
              <a:t> </a:t>
            </a:r>
            <a:r>
              <a:rPr lang="en-US" dirty="0" err="1"/>
              <a:t>sẵn</a:t>
            </a:r>
            <a:r>
              <a:rPr lang="en-US" dirty="0"/>
              <a:t> </a:t>
            </a:r>
            <a:r>
              <a:rPr lang="en-US" dirty="0" err="1"/>
              <a:t>hai</a:t>
            </a:r>
            <a:r>
              <a:rPr lang="en-US" dirty="0"/>
              <a:t> </a:t>
            </a:r>
            <a:r>
              <a:rPr lang="en-US" dirty="0" err="1"/>
              <a:t>thành</a:t>
            </a:r>
            <a:r>
              <a:rPr lang="en-US" dirty="0"/>
              <a:t> </a:t>
            </a:r>
            <a:r>
              <a:rPr lang="en-US" dirty="0" err="1"/>
              <a:t>phần</a:t>
            </a:r>
            <a:r>
              <a:rPr lang="en-US" dirty="0"/>
              <a:t> </a:t>
            </a:r>
            <a:r>
              <a:rPr lang="en-US" dirty="0" err="1"/>
              <a:t>ContentPlaceHolder</a:t>
            </a:r>
            <a:r>
              <a:rPr lang="en-US" dirty="0"/>
              <a:t> </a:t>
            </a:r>
          </a:p>
          <a:p>
            <a:r>
              <a:rPr lang="vi-VN" dirty="0"/>
              <a:t>ContentPlaceHolder thứ nhất được đưa vào trong thẻ Head, mang đến cho các trang nội dung các trang thêm siêu dữ liệu (meta data), chẳng hạn như các từ khóa tìm kiếm và liên kết trang tính (search keywords and style sheet links) </a:t>
            </a:r>
            <a:endParaRPr lang="en-US" dirty="0"/>
          </a:p>
          <a:p>
            <a:r>
              <a:rPr lang="vi-VN" dirty="0"/>
              <a:t>ContentPlaceHolder thứ hai được đưa vào trong thẻ Body, đại diện các nội dung hiển thị của trang. Nó xuất hiện trên các trang như là một khung rỗng chờ sẵn nội dung sẽ được điền vào từ trang đó</a:t>
            </a:r>
            <a:endParaRPr lang="en-US" dirty="0"/>
          </a:p>
        </p:txBody>
      </p:sp>
    </p:spTree>
    <p:extLst>
      <p:ext uri="{BB962C8B-B14F-4D97-AF65-F5344CB8AC3E}">
        <p14:creationId xmlns:p14="http://schemas.microsoft.com/office/powerpoint/2010/main" val="31260491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Tạo</a:t>
            </a:r>
            <a:r>
              <a:rPr lang="en-US" dirty="0"/>
              <a:t> </a:t>
            </a:r>
            <a:r>
              <a:rPr lang="en-US" dirty="0" err="1"/>
              <a:t>trang</a:t>
            </a:r>
            <a:r>
              <a:rPr lang="en-US" dirty="0"/>
              <a:t> </a:t>
            </a:r>
            <a:r>
              <a:rPr lang="en-US" dirty="0" err="1"/>
              <a:t>kế</a:t>
            </a:r>
            <a:r>
              <a:rPr lang="en-US" dirty="0"/>
              <a:t> </a:t>
            </a:r>
            <a:r>
              <a:rPr lang="en-US" dirty="0" err="1"/>
              <a:t>thừa</a:t>
            </a:r>
            <a:r>
              <a:rPr lang="en-US" dirty="0"/>
              <a:t> </a:t>
            </a:r>
            <a:r>
              <a:rPr lang="en-US" dirty="0" err="1"/>
              <a:t>từ</a:t>
            </a:r>
            <a:r>
              <a:rPr lang="en-US" dirty="0"/>
              <a:t> Master page </a:t>
            </a:r>
          </a:p>
        </p:txBody>
      </p:sp>
      <p:sp>
        <p:nvSpPr>
          <p:cNvPr id="3" name="Content Placeholder 2"/>
          <p:cNvSpPr>
            <a:spLocks noGrp="1"/>
          </p:cNvSpPr>
          <p:nvPr>
            <p:ph idx="1"/>
          </p:nvPr>
        </p:nvSpPr>
        <p:spPr/>
        <p:txBody>
          <a:bodyPr/>
          <a:lstStyle/>
          <a:p>
            <a:r>
              <a:rPr lang="en-US" dirty="0"/>
              <a:t>C</a:t>
            </a:r>
            <a:r>
              <a:rPr lang="vi-VN" dirty="0"/>
              <a:t>họn </a:t>
            </a:r>
            <a:r>
              <a:rPr lang="en-US" dirty="0" err="1"/>
              <a:t>chuột</a:t>
            </a:r>
            <a:r>
              <a:rPr lang="en-US" dirty="0"/>
              <a:t> </a:t>
            </a:r>
            <a:r>
              <a:rPr lang="en-US" dirty="0" err="1"/>
              <a:t>phải</a:t>
            </a:r>
            <a:r>
              <a:rPr lang="vi-VN" dirty="0"/>
              <a:t> tại ứng dụng web trong cửa sổ Solution Explorer và chọn Add New Item.., xuất hiện hộp thoại</a:t>
            </a:r>
            <a:r>
              <a:rPr lang="en-US" dirty="0"/>
              <a:t>, </a:t>
            </a:r>
            <a:r>
              <a:rPr lang="en-US" dirty="0" err="1"/>
              <a:t>chọn</a:t>
            </a:r>
            <a:r>
              <a:rPr lang="en-US" dirty="0"/>
              <a:t> </a:t>
            </a:r>
            <a:r>
              <a:rPr lang="en-US" dirty="0" err="1"/>
              <a:t>Webform</a:t>
            </a:r>
            <a:r>
              <a:rPr lang="en-US" dirty="0"/>
              <a:t>, </a:t>
            </a:r>
            <a:r>
              <a:rPr lang="en-US" dirty="0" err="1"/>
              <a:t>đồng</a:t>
            </a:r>
            <a:r>
              <a:rPr lang="en-US" dirty="0"/>
              <a:t> </a:t>
            </a:r>
            <a:r>
              <a:rPr lang="en-US" dirty="0" err="1"/>
              <a:t>thời</a:t>
            </a:r>
            <a:r>
              <a:rPr lang="en-US" dirty="0"/>
              <a:t> </a:t>
            </a:r>
            <a:r>
              <a:rPr lang="en-US" dirty="0" err="1"/>
              <a:t>nhấn</a:t>
            </a:r>
            <a:r>
              <a:rPr lang="en-US" dirty="0"/>
              <a:t> </a:t>
            </a:r>
            <a:r>
              <a:rPr lang="en-US" dirty="0" err="1"/>
              <a:t>chọn</a:t>
            </a:r>
            <a:r>
              <a:rPr lang="en-US" dirty="0"/>
              <a:t> </a:t>
            </a:r>
            <a:r>
              <a:rPr lang="en-US" dirty="0" err="1"/>
              <a:t>lựa</a:t>
            </a:r>
            <a:r>
              <a:rPr lang="en-US" dirty="0"/>
              <a:t> </a:t>
            </a:r>
            <a:r>
              <a:rPr lang="en-US" dirty="0" err="1"/>
              <a:t>chọn</a:t>
            </a:r>
            <a:r>
              <a:rPr lang="en-US" dirty="0"/>
              <a:t> select Master Page, </a:t>
            </a:r>
            <a:r>
              <a:rPr lang="en-US" dirty="0" err="1"/>
              <a:t>nhấn</a:t>
            </a:r>
            <a:r>
              <a:rPr lang="en-US" dirty="0"/>
              <a:t> </a:t>
            </a:r>
            <a:r>
              <a:rPr lang="en-US" dirty="0" err="1"/>
              <a:t>chọn</a:t>
            </a:r>
            <a:r>
              <a:rPr lang="en-US" dirty="0"/>
              <a:t> Add</a:t>
            </a:r>
          </a:p>
          <a:p>
            <a:r>
              <a:rPr lang="en-US" dirty="0" err="1"/>
              <a:t>Xuất</a:t>
            </a:r>
            <a:r>
              <a:rPr lang="en-US" dirty="0"/>
              <a:t> </a:t>
            </a:r>
            <a:r>
              <a:rPr lang="en-US" dirty="0" err="1"/>
              <a:t>hiện</a:t>
            </a:r>
            <a:r>
              <a:rPr lang="en-US" dirty="0"/>
              <a:t> </a:t>
            </a:r>
            <a:r>
              <a:rPr lang="en-US" dirty="0" err="1"/>
              <a:t>hộp</a:t>
            </a:r>
            <a:r>
              <a:rPr lang="en-US" dirty="0"/>
              <a:t> </a:t>
            </a:r>
            <a:r>
              <a:rPr lang="en-US" dirty="0" err="1"/>
              <a:t>thoại</a:t>
            </a:r>
            <a:r>
              <a:rPr lang="en-US" dirty="0"/>
              <a:t> </a:t>
            </a:r>
            <a:r>
              <a:rPr lang="en-US" dirty="0" err="1"/>
              <a:t>chứa</a:t>
            </a:r>
            <a:r>
              <a:rPr lang="en-US" dirty="0"/>
              <a:t> </a:t>
            </a:r>
            <a:r>
              <a:rPr lang="en-US" dirty="0" err="1"/>
              <a:t>các</a:t>
            </a:r>
            <a:r>
              <a:rPr lang="en-US" dirty="0"/>
              <a:t> Master page ta </a:t>
            </a:r>
            <a:r>
              <a:rPr lang="en-US" dirty="0" err="1"/>
              <a:t>đã</a:t>
            </a:r>
            <a:r>
              <a:rPr lang="en-US" dirty="0"/>
              <a:t> </a:t>
            </a:r>
            <a:r>
              <a:rPr lang="en-US" dirty="0" err="1"/>
              <a:t>tạo</a:t>
            </a:r>
            <a:r>
              <a:rPr lang="en-US" dirty="0"/>
              <a:t> </a:t>
            </a:r>
            <a:r>
              <a:rPr lang="en-US" dirty="0" err="1"/>
              <a:t>sẵn</a:t>
            </a:r>
            <a:r>
              <a:rPr lang="en-US" dirty="0"/>
              <a:t>, </a:t>
            </a:r>
            <a:r>
              <a:rPr lang="en-US" dirty="0" err="1"/>
              <a:t>lựa</a:t>
            </a:r>
            <a:r>
              <a:rPr lang="en-US" dirty="0"/>
              <a:t> </a:t>
            </a:r>
            <a:r>
              <a:rPr lang="en-US" dirty="0" err="1"/>
              <a:t>chọn</a:t>
            </a:r>
            <a:r>
              <a:rPr lang="en-US" dirty="0"/>
              <a:t> </a:t>
            </a:r>
            <a:r>
              <a:rPr lang="en-US" dirty="0" err="1"/>
              <a:t>một</a:t>
            </a:r>
            <a:r>
              <a:rPr lang="en-US" dirty="0"/>
              <a:t> Master Page </a:t>
            </a:r>
            <a:r>
              <a:rPr lang="en-US" dirty="0" err="1"/>
              <a:t>và</a:t>
            </a:r>
            <a:r>
              <a:rPr lang="en-US" dirty="0"/>
              <a:t> </a:t>
            </a:r>
            <a:r>
              <a:rPr lang="en-US" dirty="0" err="1"/>
              <a:t>nhấn</a:t>
            </a:r>
            <a:r>
              <a:rPr lang="en-US" dirty="0"/>
              <a:t> Ok.</a:t>
            </a:r>
          </a:p>
        </p:txBody>
      </p:sp>
    </p:spTree>
    <p:extLst>
      <p:ext uri="{BB962C8B-B14F-4D97-AF65-F5344CB8AC3E}">
        <p14:creationId xmlns:p14="http://schemas.microsoft.com/office/powerpoint/2010/main" val="1550846039"/>
      </p:ext>
    </p:extLst>
  </p:cSld>
  <p:clrMapOvr>
    <a:masterClrMapping/>
  </p:clrMapOvr>
</p:sld>
</file>

<file path=ppt/theme/theme1.xml><?xml version="1.0" encoding="utf-8"?>
<a:theme xmlns:a="http://schemas.openxmlformats.org/drawingml/2006/main" name="theme_baigiang">
  <a:themeElements>
    <a:clrScheme name="System i5 simplify pearl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fontScheme name="System i5 simplify pear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91424" tIns="45712" rIns="91424" bIns="45712" numCol="1" anchor="ctr" anchorCtr="0" compatLnSpc="1">
        <a:prstTxWarp prst="textNoShape">
          <a:avLst/>
        </a:prstTxWarp>
      </a:bodyPr>
      <a:lstStyle>
        <a:def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defRPr kumimoji="0" lang="en-US" sz="1600" b="0" i="0" u="none" strike="noStrike" cap="none" normalizeH="0" baseline="0" smtClean="0">
            <a:ln>
              <a:noFill/>
            </a:ln>
            <a:solidFill>
              <a:schemeClr val="tx1"/>
            </a:solidFill>
            <a:effectLst/>
            <a:latin typeface="Arial" charset="0"/>
            <a:ea typeface="MS PGothic" pitchFamily="34" charset="-128"/>
            <a:cs typeface="Arial" charset="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91424" tIns="45712" rIns="91424" bIns="45712" numCol="1" anchor="ctr" anchorCtr="0" compatLnSpc="1">
        <a:prstTxWarp prst="textNoShape">
          <a:avLst/>
        </a:prstTxWarp>
      </a:bodyPr>
      <a:lstStyle>
        <a:def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defRPr kumimoji="0" lang="en-US" sz="1600" b="0" i="0" u="none" strike="noStrike" cap="none" normalizeH="0" baseline="0" smtClean="0">
            <a:ln>
              <a:noFill/>
            </a:ln>
            <a:solidFill>
              <a:schemeClr val="tx1"/>
            </a:solidFill>
            <a:effectLst/>
            <a:latin typeface="Arial" charset="0"/>
            <a:ea typeface="MS PGothic" pitchFamily="34" charset="-128"/>
            <a:cs typeface="Arial" charset="0"/>
          </a:defRPr>
        </a:defPPr>
      </a:lstStyle>
    </a:lnDef>
  </a:objectDefaults>
  <a:extraClrSchemeLst>
    <a:extraClrScheme>
      <a:clrScheme name="System i5 simplify pearl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
      <a:clrScheme name="System i5 simplify pearl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_baigiang" id="{3BBCB59F-46B3-4750-81BA-6C4F98FE1C04}" vid="{0636B514-BCA1-4FE9-A26C-FDE946C1D7AC}"/>
    </a:ext>
  </a:extLst>
</a:theme>
</file>

<file path=docProps/app.xml><?xml version="1.0" encoding="utf-8"?>
<Properties xmlns="http://schemas.openxmlformats.org/officeDocument/2006/extended-properties" xmlns:vt="http://schemas.openxmlformats.org/officeDocument/2006/docPropsVTypes">
  <Template>theme_baigiang</Template>
  <TotalTime>2310</TotalTime>
  <Words>5806</Words>
  <Application>Microsoft Office PowerPoint</Application>
  <PresentationFormat>Widescreen</PresentationFormat>
  <Paragraphs>440</Paragraphs>
  <Slides>112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112</vt:i4>
      </vt:variant>
    </vt:vector>
  </HeadingPairs>
  <TitlesOfParts>
    <vt:vector size="116" baseType="lpstr">
      <vt:lpstr>MS PGothic</vt:lpstr>
      <vt:lpstr>Arial</vt:lpstr>
      <vt:lpstr>Wingdings</vt:lpstr>
      <vt:lpstr>theme_baigiang</vt:lpstr>
      <vt:lpstr>Chương 2: Công nghệ xây dựng Web phía Server</vt:lpstr>
      <vt:lpstr>Nội dung</vt:lpstr>
      <vt:lpstr>2.1. Một số công nghệ phát triển ứng dụng Web phía server</vt:lpstr>
      <vt:lpstr>PHP</vt:lpstr>
      <vt:lpstr>JAVA</vt:lpstr>
      <vt:lpstr>PYTHON</vt:lpstr>
      <vt:lpstr>C++</vt:lpstr>
      <vt:lpstr>ASP.NET</vt:lpstr>
      <vt:lpstr>2.2. Công nghệ lập trình Web ASP.NET</vt:lpstr>
      <vt:lpstr>Giới thiệu ASP.NET</vt:lpstr>
      <vt:lpstr>Ưu điểm của ASP.Net</vt:lpstr>
      <vt:lpstr>Ưu điểm của ASP.Net</vt:lpstr>
      <vt:lpstr>Quá trình xử lý tập tin .ASPX </vt:lpstr>
      <vt:lpstr>Hai mô hình lập trình ASP.Net</vt:lpstr>
      <vt:lpstr>2.3. Webform trong ASP.NET</vt:lpstr>
      <vt:lpstr>Các thành phần Web Form</vt:lpstr>
      <vt:lpstr>Ví dụ Code-inline</vt:lpstr>
      <vt:lpstr>Ví dụ Code-behind </vt:lpstr>
      <vt:lpstr>Tạo mới một ứng dụng Web</vt:lpstr>
      <vt:lpstr>Tạo mới một ứng dụng Web</vt:lpstr>
      <vt:lpstr>ASP.Net tự tạo ra các file</vt:lpstr>
      <vt:lpstr>Thiết kế giao diện thực thi và ứng dụng</vt:lpstr>
      <vt:lpstr>PowerPoint Presentation</vt:lpstr>
      <vt:lpstr>Thiết kế giao diện thực thi và ứng dụng</vt:lpstr>
      <vt:lpstr>Thiết kế giao diện thực thi và ứng dụng</vt:lpstr>
      <vt:lpstr>Cấu trúc một trang ASP.NET</vt:lpstr>
      <vt:lpstr>Cấu trúc một trang ASP.NET</vt:lpstr>
      <vt:lpstr>Cấu trúc một trang ASP.NET</vt:lpstr>
      <vt:lpstr>Cấu trúc một trang ASP.NET</vt:lpstr>
      <vt:lpstr>2.4. Tìm hiểu các Server Controls</vt:lpstr>
      <vt:lpstr>So sánh Server Controls với HTML Controls thông thường </vt:lpstr>
      <vt:lpstr>Hai kiểu Server control</vt:lpstr>
      <vt:lpstr>Web Controls gồm các nhóm sau</vt:lpstr>
      <vt:lpstr>Bảng HTML server control và thẻ tương ứng</vt:lpstr>
      <vt:lpstr>Bảng HTML server control và thẻ tương ứng</vt:lpstr>
      <vt:lpstr>Điểm khác biệt giữa HTML Server control và Web Server control</vt:lpstr>
      <vt:lpstr>Thêm các webcontrols lên Form</vt:lpstr>
      <vt:lpstr>Dùng Toolbox</vt:lpstr>
      <vt:lpstr>Dùng ở chế độ hiển thị HTML</vt:lpstr>
      <vt:lpstr>Dùng trong code behind</vt:lpstr>
      <vt:lpstr>Thiết lập thuộc tính WebControls</vt:lpstr>
      <vt:lpstr>Cửa sổ Properties của Textbox</vt:lpstr>
      <vt:lpstr>Thiết lập thuộc tính WebControls</vt:lpstr>
      <vt:lpstr>Các thuộc tính chung của các Webcontrol</vt:lpstr>
      <vt:lpstr>Một số Web controls thường dùng</vt:lpstr>
      <vt:lpstr>Label</vt:lpstr>
      <vt:lpstr>TextBox</vt:lpstr>
      <vt:lpstr>TextBox</vt:lpstr>
      <vt:lpstr>CheckBox</vt:lpstr>
      <vt:lpstr>Ví dụ</vt:lpstr>
      <vt:lpstr>Chúng ta có file aspx như sau:</vt:lpstr>
      <vt:lpstr>Bên file chứa code-behide ta viết đoạn code</vt:lpstr>
      <vt:lpstr>CheckBoxList</vt:lpstr>
      <vt:lpstr>CheckBoxList</vt:lpstr>
      <vt:lpstr>Giao diện trang .aspx</vt:lpstr>
      <vt:lpstr>Trang code behide</vt:lpstr>
      <vt:lpstr>RadioButton</vt:lpstr>
      <vt:lpstr>RadioButton</vt:lpstr>
      <vt:lpstr>RadioButonList</vt:lpstr>
      <vt:lpstr>DropDownList và ListBox</vt:lpstr>
      <vt:lpstr>DropDownList và ListBox</vt:lpstr>
      <vt:lpstr>DropDownList và ListBox</vt:lpstr>
      <vt:lpstr>Button, ImageButton, LinkButton </vt:lpstr>
      <vt:lpstr>Button, ImageButton, LinkButton </vt:lpstr>
      <vt:lpstr>Trang giao diện</vt:lpstr>
      <vt:lpstr>Trang code behide</vt:lpstr>
      <vt:lpstr>Literal</vt:lpstr>
      <vt:lpstr>HyperLink</vt:lpstr>
      <vt:lpstr>Image </vt:lpstr>
      <vt:lpstr>Panel</vt:lpstr>
      <vt:lpstr>Ví dụ</vt:lpstr>
      <vt:lpstr>Trang giao diện</vt:lpstr>
      <vt:lpstr>Trang code behide</vt:lpstr>
      <vt:lpstr>PlaceHolder</vt:lpstr>
      <vt:lpstr>Table, TableCell và TableRow </vt:lpstr>
      <vt:lpstr>Table, TableCell và TableRow </vt:lpstr>
      <vt:lpstr>Table, TableCell và TableRow </vt:lpstr>
      <vt:lpstr>Ví dụ: Tạo bảng</vt:lpstr>
      <vt:lpstr>Trang code behide</vt:lpstr>
      <vt:lpstr>Thuộc tính AutoPostBack của một số Web Server Controls  </vt:lpstr>
      <vt:lpstr>Các Validation Controls</vt:lpstr>
      <vt:lpstr>Các Validation Controls</vt:lpstr>
      <vt:lpstr>Các Validation Controls</vt:lpstr>
      <vt:lpstr>Các thuộc tính chung của các validation control</vt:lpstr>
      <vt:lpstr>RequiredFieldValidator</vt:lpstr>
      <vt:lpstr>RangeValidator</vt:lpstr>
      <vt:lpstr>CompareValidator</vt:lpstr>
      <vt:lpstr>RegularExpressionValidator</vt:lpstr>
      <vt:lpstr>RegularExpressionValidator</vt:lpstr>
      <vt:lpstr>Ví dụ</vt:lpstr>
      <vt:lpstr>CustomValidator</vt:lpstr>
      <vt:lpstr>ValidationSummary</vt:lpstr>
      <vt:lpstr>Dùng nhiều control validation</vt:lpstr>
      <vt:lpstr>2.6. Master page và Web User Control.</vt:lpstr>
      <vt:lpstr>Tìm hiểu Master page</vt:lpstr>
      <vt:lpstr>Tìm hiểu Master page</vt:lpstr>
      <vt:lpstr>Tạo Master Page đơn giản </vt:lpstr>
      <vt:lpstr>Tạo Master Page đơn giản </vt:lpstr>
      <vt:lpstr>Tạo trang kế thừa từ Master page </vt:lpstr>
      <vt:lpstr>Web User Control</vt:lpstr>
      <vt:lpstr>Giới thiệu User Custom Control</vt:lpstr>
      <vt:lpstr>Giới thiệu User Custom Control</vt:lpstr>
      <vt:lpstr>Các bước tạo User Custom control</vt:lpstr>
      <vt:lpstr>Ví dụ</vt:lpstr>
      <vt:lpstr>2.5. Đối tượng Request, Response, Server</vt:lpstr>
      <vt:lpstr>Đối tượng Request</vt:lpstr>
      <vt:lpstr>Đối tượng Request</vt:lpstr>
      <vt:lpstr>Đối tượng Response</vt:lpstr>
      <vt:lpstr>Đối tượng Response</vt:lpstr>
      <vt:lpstr>Ví dụ</vt:lpstr>
      <vt:lpstr>Đối tượng Server</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CMS</cp:lastModifiedBy>
  <cp:revision>124</cp:revision>
  <dcterms:created xsi:type="dcterms:W3CDTF">2019-01-08T23:41:37Z</dcterms:created>
  <dcterms:modified xsi:type="dcterms:W3CDTF">2024-08-20T07:53:31Z</dcterms:modified>
</cp:coreProperties>
</file>