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8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2100" y="-78"/>
      </p:cViewPr>
      <p:guideLst>
        <p:guide orient="horz" pos="2159"/>
        <p:guide pos="311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972" y="-84"/>
      </p:cViewPr>
      <p:guideLst>
        <p:guide orient="horz" pos="3125"/>
        <p:guide pos="2139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presProps" Target="presProps.xml"  /><Relationship Id="rId47" Type="http://schemas.openxmlformats.org/officeDocument/2006/relationships/viewProps" Target="viewProps.xml"  /><Relationship Id="rId48" Type="http://schemas.openxmlformats.org/officeDocument/2006/relationships/theme" Target="theme/theme1.xml"  /><Relationship Id="rId49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81F6DA69-719F-46AC-9861-150AB60038AC}" type="datetime1">
              <a:rPr lang="ko-KR" altLang="en-US"/>
              <a:pPr lvl="0">
                <a:defRPr/>
              </a:pPr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6172738D-59FA-4D33-86E3-3E9381034E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3861AFFD-975F-4CA7-8AE2-21643543D47D}" type="datetime1">
              <a:rPr lang="ko-KR" altLang="en-US"/>
              <a:pPr lvl="0">
                <a:defRPr/>
              </a:pPr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1" tIns="45715" rIns="91431" bIns="45715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2696BD75-5752-4E39-A41C-82D838C6E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F51AF4D4-2A99-4160-9F34-E76873CC3A0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1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1AC4163-447A-4327-AAF8-BCF345020F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0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5E94E7EA-6C2E-4BA3-BCA2-1D7DAC78BE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26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1D46E53-DA2D-46B2-AFDF-B2971570C1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1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70DB3348-9D27-4B80-A6FF-BE64E92F17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52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3702AA64-E06C-438A-AA52-CE5FB68C1E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02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AE44D570-FDA8-4592-84B1-22B287FCB4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7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8029A71A-2CF7-4AE2-9A9C-A901AA199A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00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0817C99A-A210-4568-A068-5BBAB6A063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07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AF2C2A6-2133-4D00-9CB1-8EDC47FFEC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5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559BA4F-7CA9-4529-8991-B5C8A42C5DE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69913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8B2B3C3A-05CD-4C0D-B3A0-1F1F84E0CF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2021-11-01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770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6988" y="1302131"/>
            <a:ext cx="8966060" cy="4934952"/>
          </a:xfrm>
          <a:prstGeom prst="roundRect">
            <a:avLst>
              <a:gd name="adj" fmla="val 4400"/>
            </a:avLst>
          </a:prstGeom>
          <a:solidFill>
            <a:schemeClr val="bg1"/>
          </a:solidFill>
          <a:ln>
            <a:noFill/>
          </a:ln>
          <a:effectLst>
            <a:outerShdw blurRad="304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7393" y="1686651"/>
            <a:ext cx="6731214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7200" b="1">
                <a:solidFill>
                  <a:srgbClr val="3a3935"/>
                </a:solidFill>
                <a:latin typeface="+mn-ea"/>
              </a:rPr>
              <a:t>JobList </a:t>
            </a:r>
            <a:r>
              <a:rPr lang="ko-KR" altLang="en-US" sz="7200" b="1">
                <a:solidFill>
                  <a:srgbClr val="3a3935"/>
                </a:solidFill>
                <a:latin typeface="+mn-ea"/>
              </a:rPr>
              <a:t>상세</a:t>
            </a:r>
            <a:endParaRPr lang="en-US" altLang="ko-KR" sz="72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652" y="4094951"/>
          <a:ext cx="8132910" cy="1591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97"/>
                <a:gridCol w="5020913"/>
              </a:tblGrid>
              <a:tr h="53041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 b="1"/>
                        <a:t>작성일</a:t>
                      </a:r>
                      <a:endParaRPr lang="ko-KR" altLang="en-US" sz="24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 b="1"/>
                        <a:t>~</a:t>
                      </a:r>
                      <a:r>
                        <a:rPr lang="ko-KR" altLang="en-US" sz="2400" b="1"/>
                        <a:t> </a:t>
                      </a:r>
                      <a:r>
                        <a:rPr lang="en-US" altLang="ko-KR" sz="2400" b="1"/>
                        <a:t>2021.10.30</a:t>
                      </a:r>
                      <a:endParaRPr lang="en-US" altLang="ko-KR" sz="2400" b="1"/>
                    </a:p>
                  </a:txBody>
                  <a:tcPr marL="91440" marR="91440"/>
                </a:tc>
              </a:tr>
              <a:tr h="53041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 b="1"/>
                        <a:t>팀  명</a:t>
                      </a:r>
                      <a:endParaRPr lang="ko-KR" altLang="en-US" sz="24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 b="1"/>
                        <a:t>5</a:t>
                      </a:r>
                      <a:r>
                        <a:rPr lang="ko-KR" altLang="en-US" sz="2400" b="1"/>
                        <a:t>조</a:t>
                      </a:r>
                      <a:r>
                        <a:rPr lang="en-US" altLang="ko-KR" sz="2400" b="1"/>
                        <a:t>_</a:t>
                      </a:r>
                      <a:r>
                        <a:rPr lang="ko-KR" altLang="en-US" sz="2400" b="1"/>
                        <a:t> 홈시어터즈</a:t>
                      </a:r>
                      <a:endParaRPr lang="ko-KR" altLang="en-US" sz="2400" b="1"/>
                    </a:p>
                  </a:txBody>
                  <a:tcPr marL="91440" marR="91440"/>
                </a:tc>
              </a:tr>
              <a:tr h="53041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400" b="1"/>
                        <a:t>프로젝트명</a:t>
                      </a:r>
                      <a:endParaRPr lang="ko-KR" altLang="en-US" sz="2400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400" b="1"/>
                        <a:t>HomeTheater</a:t>
                      </a:r>
                      <a:endParaRPr lang="en-US" altLang="ko-KR" sz="2400" b="1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857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9723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아이디 비밀번호 확인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972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972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/loginForm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15402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7048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M_controlle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Controller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MLogin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설정해준다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67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MemberDTO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가지고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넘어가는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mLoin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67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MemberDTO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member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값을 가지고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넘어가는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mJoin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메소드를 생성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017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입력한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M_mapper.xml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작성한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sql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문에 따라서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MEMBERDTO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테이블에 저장하고 이를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값으로 가진다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42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보다 큰 값을 가지면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M_Login.jsp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67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marL="0" marR="0" lvl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retur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보다 작은 값을 가지면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index.jsp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67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678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67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67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67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678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678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252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24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24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248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24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248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248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248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1"/>
          <a:ext cx="9701301" cy="56473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0419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로그인 완료 후 메인 페이지로 이동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041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041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/index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16850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139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mLogin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메소드에서 입력한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암호화 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password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검색하고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저장된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password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와 입력한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password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match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해서 일치여부를 확인한다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36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비밀번호가 일치하면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index.jsp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MPw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36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비밀번호가 일치하지 않으면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M_Login.jsp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23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24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36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36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368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36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36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36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368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368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316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071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071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jsp</a:t>
                      </a: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M_Login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071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071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071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071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071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983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내 정보 보기</a:t>
                      </a:r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페이지로 이동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/M_View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01227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125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7631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로그인한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가지고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가지고 가는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M_View.jsp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 해당되는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객체를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칭해준다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629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M_mapper.xml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MEMBERDTO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에서 로그인한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 대한 회원 정보를 조회하는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sql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문을 작성해준다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marL="0" marR="0" lvl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M_mapper.xml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에서 설정한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sql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문의 결과를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으로 가져오는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메소드를 생성해준다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M_View.jsp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sql</a:t>
                      </a: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selectOne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1"/>
          <a:ext cx="9701301" cy="56144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2115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회원 수정 페이지로 이동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211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211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/M_Modify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20377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7372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mModiForm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04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로그인한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가져가는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mModiForm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작성해준다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04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marL="0" marR="0" lvl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M_Modify.jsp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 해당되는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member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객체를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modify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칭해준다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503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marL="0" marR="0" lvl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로그인한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메소드의 내용을 가지고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M_Modify.jsp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26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04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04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046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04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04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04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046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046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4714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077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M_Modify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077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077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077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077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077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077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232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2432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회원 정보 수정 </a:t>
                      </a:r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 </a:t>
                      </a: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아이디 고정</a:t>
                      </a:r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243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243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/M_Modify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21037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7415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marL="0" marR="0" lvl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Controller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MModify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설정해준다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36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가지는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mModify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설정해준다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36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가지고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mModify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생성해준다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537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가지고 가는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mModify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64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M_mapper.xml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update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문을 작성하여준다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36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작성한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sql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문의 결과를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값으로 가진다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36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위의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형 타입의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선언해준다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360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보다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크면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M_Login.jsp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36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9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그렇지않으면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index.jsp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36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36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360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360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5004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452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M_Modify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452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int</a:t>
                      </a:r>
                      <a:endParaRPr lang="en-US" altLang="ko-KR" sz="11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452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452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452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452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452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030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6306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이메일 재인증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11/1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630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630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/M_Modify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08296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586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M_Modify.jsp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confirmEmail()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함수를 정의해준다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Memail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429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$ajax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이용하여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data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Memail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429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A_emailConfirm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885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인증 메일의 형식을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MimeMessage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이용하여 작성하여 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336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인증에 필요한 난수의 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(emailKey)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와 메소드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(init)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설정하여 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418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인증을 위해 보낸 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(emailKey)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와 인증창에 입력한 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(check2)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가 같다면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true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emailPass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 값을 가진다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429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M_Join.jsp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confirmEmail()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함수를 정의해준다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4297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429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429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429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4297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4297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7940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220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boolean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emailPass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220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220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220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220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220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220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5968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1480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회원 수정 완료 후 재 로그인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148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148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/loginForm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19056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7286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mModify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보다 클 경우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M_Login.jsp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94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Controller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MLogin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설정한 곳으로 넘어가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mLogin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메소드가 동작한다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MPw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94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6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51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94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94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9417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94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94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94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9417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9417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4134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2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M_Login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2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25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2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25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25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25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5844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회원 탈퇴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/M_View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91754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125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M_View.jsp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MDelete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가지는 곳으로 로그인한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가지고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915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marL="0" marR="0" lvl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Controller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MDelete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설정한다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로그인한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받아온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mDelete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로그인한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가지는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mDelete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932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가지고가는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mDelete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M_mapper.xml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설정한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sql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문의 결과를 받아온다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받아온 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형의 변수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설정하고 이 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보다 크면 회원 정보가 사라지고 로그아웃된다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그렇지않으면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index.jsp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돌아간다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int</a:t>
                      </a:r>
                      <a:endParaRPr lang="en-US" altLang="ko-KR" sz="11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626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14636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CMF001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콘텐츠 추가 페이지 이동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46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46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방동언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69294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로그인 아이디가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admin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이면 콘텐츠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활성화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콘텐츠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실행시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C_Add.jsp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36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92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15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C_Add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712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20712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CMF002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제목 </a:t>
                      </a:r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+ </a:t>
                      </a: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개봉일 정규식 검사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10/17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2071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2071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방동언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76916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5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콘텐츠 작성 페이지로 이동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후 기능작동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CNAME (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콘텐츠 제목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5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CNAME, CDATE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작성 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ADD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버튼으로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$ajax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실행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CDATE (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개봉일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5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CNAME, CDATE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받은후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ContentDTO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set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482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C_service,C_dao,C_mapper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순차적 실행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689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C_mapper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select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검색 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CNAME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받아옴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5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CNAME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null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 경우 중복된 콘텐츠가 아니므로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submit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실행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5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CNAME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null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이 아닌 경우 중복된 콘테츠가 등록되있으므로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alert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창 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52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5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5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5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52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52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710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107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107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int</a:t>
                      </a:r>
                      <a:endParaRPr lang="en-US" altLang="ko-KR" sz="11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result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1075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String 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result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5564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0728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function DoubleCheck()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alert("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등록가능한 콘텐츠입니다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.");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CAdd();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alert("DoubleCheck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함수 통신 실패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!");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1"/>
          <a:ext cx="9701301" cy="56585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3702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회원가입 화면 이동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10/25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370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370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23678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7587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Contorller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M_joinForm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6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M_Join.jsp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설정해준다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6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672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15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6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6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617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6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6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61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617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617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616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954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M_Join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954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954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954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954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954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954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715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14971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CMF003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콘텐츠 정보 페이지 이동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497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497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방동언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6971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7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index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콘텐츠 이미지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제목 클릭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7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그 콘텐츠의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CNUM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받아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페이지로 이동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7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71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125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7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7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770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7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7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7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770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770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46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28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28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283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28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283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283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283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849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15742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CMF004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콘텐츠 수정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574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574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방동언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70681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5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관리자 계정으로 로그인시 수정 버튼 활성화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CNUM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5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수정할 콘텐츠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상세보기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진입후 수정버튼 클릭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ContentDTO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content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5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콘텐츠의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CNUM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가져와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정보검색후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C_Modfiy.jsp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953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정보를 입력받고 제목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+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개봉일 정규식 후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00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C_Modify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실행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5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5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533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5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5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5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5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5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16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519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ContentDTO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content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519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519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519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519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3483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function DoubleCheck()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alert("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등록가능한 콘텐츠입니다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.");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CAdd();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alert("DoubleCheck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함수 통신 실패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!");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803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15305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CMF005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콘텐츠 삭제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530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530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방동언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701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10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수정 과 같이 로그인 계정이 관리자 계정이면 버튼 활성화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CNUM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10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삭제할 콘텐츠 상세보기로 이동후  삭제 버튼 클릭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10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콘텐츠의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CNUM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가져온후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907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C_controller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C_delete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실행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157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10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10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101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10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10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10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101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3101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7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67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C_Add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67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679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67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679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679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4679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700" cy="56123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1399671"/>
                <a:gridCol w="187534"/>
                <a:gridCol w="1288114"/>
              </a:tblGrid>
              <a:tr h="212253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IF001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제목 검색</a:t>
                      </a:r>
                      <a:endParaRPr lang="ko-KR" altLang="en-US" sz="1500" b="1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2021.10.18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1225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HomeTheater</a:t>
                      </a:r>
                      <a:endParaRPr lang="en-US" altLang="ko-KR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1225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서채연</a:t>
                      </a:r>
                      <a:endParaRPr lang="ko-KR" altLang="en-US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6630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1</a:t>
                      </a:r>
                      <a:endParaRPr lang="ko-KR" altLang="en-US" sz="105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index.jsp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에서 툴바에 있는 검색창을 클릭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키워드</a:t>
                      </a:r>
                      <a:endParaRPr lang="ko-KR" altLang="en-US" sz="11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검색하고 싶은 키워드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제목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를 입력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C_controller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value=“/</a:t>
                      </a:r>
                      <a:r>
                        <a:rPr lang="en-US" altLang="en-US" sz="1050" u="none" strike="noStrike">
                          <a:effectLst/>
                          <a:latin typeface="+mn-lt"/>
                        </a:rPr>
                        <a:t>C_search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”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인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메소드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cSearch()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호출 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입력한 키워드를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keyword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변수로 받아서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C_service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en-US" sz="1050" u="none" strike="noStrike">
                          <a:effectLst/>
                          <a:latin typeface="+mn-lt"/>
                        </a:rPr>
                        <a:t>cSearch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()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메소드로 이동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C_dao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cSearch()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메소드를 통해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C_mapper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로 넘어가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에서 검색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6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05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검색 결과를 </a:t>
                      </a:r>
                      <a:r>
                        <a:rPr lang="en-US" altLang="ko-KR" sz="105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sList</a:t>
                      </a:r>
                      <a:r>
                        <a:rPr lang="ko-KR" altLang="en-US" sz="105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변수로 반환</a:t>
                      </a:r>
                      <a:endParaRPr lang="ko-KR" altLang="en-US" sz="105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7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sList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의 값을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“sList”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이동할 주소를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“CS_List”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지정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CS_List.jsp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에서 검색 결과를 확인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080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3980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10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content</a:t>
                      </a:r>
                      <a:endParaRPr lang="en-US" altLang="ko-KR" sz="110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검색 결과 목록</a:t>
                      </a:r>
                      <a:endParaRPr lang="ko-KR" altLang="en-US" sz="110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77821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1069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10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1069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1069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1069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700" cy="567175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1399671"/>
                <a:gridCol w="187534"/>
                <a:gridCol w="1288114"/>
              </a:tblGrid>
              <a:tr h="200710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3,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4,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5,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IF007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정렬</a:t>
                      </a:r>
                      <a:r>
                        <a:rPr lang="en-US" altLang="ko-KR" sz="1500" b="1" u="none" strike="noStrike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인기순</a:t>
                      </a:r>
                      <a:r>
                        <a:rPr lang="en-US" altLang="ko-KR" sz="1500" b="1" u="none" strike="noStrike"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 이름순</a:t>
                      </a:r>
                      <a:r>
                        <a:rPr lang="en-US" altLang="ko-KR" sz="1500" b="1" u="none" strike="noStrike"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 최신개봉순</a:t>
                      </a:r>
                      <a:r>
                        <a:rPr lang="en-US" altLang="ko-KR" sz="1500" b="1" u="none" strike="noStrike"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 및 페이징 처리</a:t>
                      </a:r>
                      <a:endParaRPr lang="ko-KR" altLang="en-US" sz="1500" b="1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2021.10.18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071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HomeTheater</a:t>
                      </a:r>
                      <a:endParaRPr lang="en-US" altLang="ko-KR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36671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서채연</a:t>
                      </a:r>
                      <a:endParaRPr lang="ko-KR" altLang="en-US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51821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1</a:t>
                      </a:r>
                      <a:endParaRPr lang="ko-KR" altLang="en-US" sz="105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index.jsp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의 툴바에서 원하는 정렬 방식을 선택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int</a:t>
                      </a: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Page</a:t>
                      </a: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인기순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=1,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이름순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=2,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최신 개봉순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=3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으로 하는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filter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값과 페이지 값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기본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: 1)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을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C_controller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로 넘김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int</a:t>
                      </a:r>
                      <a:endParaRPr lang="en-US" altLang="ko-KR" sz="11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Max Page</a:t>
                      </a: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C_controller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value="/index”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인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메소드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index()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호출 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Int</a:t>
                      </a: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Start Page</a:t>
                      </a: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받아온 값을 그대로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C_service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cList()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메소드로 넘김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Int</a:t>
                      </a: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End Page</a:t>
                      </a: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C_dao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를 통해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에서 필터값에 따른 리스트 목록과 그 개수를 반환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Int</a:t>
                      </a: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Start Row</a:t>
                      </a: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6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넘어온 값들을 페이징 처리하여 그 정렬 방식 이름과 함께 </a:t>
                      </a:r>
                      <a:r>
                        <a:rPr lang="en-US" altLang="ko-KR" sz="105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index.jsp</a:t>
                      </a:r>
                      <a:r>
                        <a:rPr lang="ko-KR" altLang="en-US" sz="105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넘김</a:t>
                      </a:r>
                      <a:endParaRPr lang="ko-KR" altLang="en-US" sz="105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int</a:t>
                      </a: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End Row</a:t>
                      </a: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7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Index.jsp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에서 선택한 정렬 방식에 따른 리스트를 볼 수 있음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 rowSpan="7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7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7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7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7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65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3430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41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content</a:t>
                      </a:r>
                      <a:endParaRPr lang="en-US" altLang="ko-KR" sz="110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정렬된 리스트</a:t>
                      </a:r>
                      <a:endParaRPr lang="ko-KR" altLang="en-US" sz="110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2712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415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41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415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415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415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700" cy="56740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1399671"/>
                <a:gridCol w="187534"/>
                <a:gridCol w="1288114"/>
              </a:tblGrid>
              <a:tr h="21458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콘텐츠 정보보기 페이지로 이동</a:t>
                      </a:r>
                      <a:endParaRPr lang="ko-KR" altLang="en-US" sz="1500" b="1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2021.10.18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1458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HomeTheater</a:t>
                      </a:r>
                      <a:endParaRPr lang="en-US" altLang="ko-KR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1458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서채연</a:t>
                      </a:r>
                      <a:endParaRPr lang="ko-KR" altLang="en-US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692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1</a:t>
                      </a:r>
                      <a:endParaRPr lang="ko-KR" altLang="en-US" sz="105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리스트에서 원하는 콘텐츠를 클릭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선택한 콘텐츠의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Cno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를 가지고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C_controlle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 value=“/Cview”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로 이동</a:t>
                      </a:r>
                      <a:endParaRPr lang="ko-KR" altLang="en-US" sz="105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6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7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391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11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31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80877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31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31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31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31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31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910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4641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TF001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로그인 페이지로 이동</a:t>
                      </a:r>
                      <a:endParaRPr lang="ko-KR" altLang="en-US" sz="1500" b="1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2021.10.18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ko-KR" altLang="en-US" sz="7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7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464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HomeTheater</a:t>
                      </a:r>
                      <a:endParaRPr lang="en-US" altLang="ko-KR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464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</a:t>
                      </a: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_c</a:t>
                      </a:r>
                      <a:r>
                        <a:rPr lang="en-US" sz="1100" u="none" strike="noStrike">
                          <a:effectLst/>
                          <a:latin typeface="+mn-lt"/>
                        </a:rPr>
                        <a:t>ontroller</a:t>
                      </a: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홍민우</a:t>
                      </a:r>
                      <a:endParaRPr lang="ko-KR" altLang="en-US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56754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54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index.jsp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에서 로그인 아이콘 클릭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54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050" u="none" strike="noStrike">
                          <a:effectLst/>
                          <a:latin typeface="+mn-lt"/>
                        </a:rPr>
                        <a:t>/loginForm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주소 요청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54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050" u="none" strike="noStrike">
                          <a:effectLst/>
                          <a:latin typeface="+mn-lt"/>
                        </a:rPr>
                        <a:t>MController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RequestMapping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value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값이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M_Login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인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메소드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loginForm()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호출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54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M_Login.jsp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이동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545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545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545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545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54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54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54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546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546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702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06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785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065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06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065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065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065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73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4007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TF002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회원가입 페이지로 이동</a:t>
                      </a:r>
                      <a:endParaRPr lang="ko-KR" altLang="en-US" sz="1500" b="1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2021.10.18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ko-KR" altLang="en-US" sz="7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7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400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HomeTheater</a:t>
                      </a:r>
                      <a:endParaRPr lang="en-US" altLang="ko-KR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400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</a:t>
                      </a: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_c</a:t>
                      </a:r>
                      <a:r>
                        <a:rPr lang="en-US" sz="1100" u="none" strike="noStrike">
                          <a:effectLst/>
                          <a:latin typeface="+mn-lt"/>
                        </a:rPr>
                        <a:t>ontroller</a:t>
                      </a: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홍민우</a:t>
                      </a:r>
                      <a:endParaRPr lang="ko-KR" altLang="en-US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55958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index.jsp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에서 로그인 아이콘 클릭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050" u="none" strike="noStrike">
                          <a:effectLst/>
                          <a:latin typeface="+mn-lt"/>
                        </a:rPr>
                        <a:t>/JoinForm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주소 요청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050" u="none" strike="noStrike">
                          <a:effectLst/>
                          <a:latin typeface="+mn-lt"/>
                        </a:rPr>
                        <a:t>MController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RequestMapping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value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값이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M_Join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인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메소드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JoinForm()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호출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M_Join.jsp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이동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1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1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1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19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19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6444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702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756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5352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TF003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내 정보 페이지로 이동</a:t>
                      </a:r>
                      <a:endParaRPr lang="ko-KR" altLang="en-US" sz="1500" b="1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2021.10.18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ko-KR" altLang="en-US" sz="7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7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535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HomeTheater</a:t>
                      </a:r>
                      <a:endParaRPr lang="en-US" altLang="ko-KR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535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</a:t>
                      </a: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_c</a:t>
                      </a:r>
                      <a:r>
                        <a:rPr lang="en-US" sz="1100" u="none" strike="noStrike">
                          <a:effectLst/>
                          <a:latin typeface="+mn-lt"/>
                        </a:rPr>
                        <a:t>ontroller</a:t>
                      </a: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홍민우</a:t>
                      </a:r>
                      <a:endParaRPr lang="ko-KR" altLang="en-US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57645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25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index.jsp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에서 회원 아이콘 클릭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050" u="none" strike="noStrike">
                          <a:effectLst/>
                          <a:latin typeface="+mn-lt"/>
                        </a:rPr>
                        <a:t>/MView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주소 요청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050" u="none" strike="noStrike">
                          <a:effectLst/>
                          <a:latin typeface="+mn-lt"/>
                        </a:rPr>
                        <a:t>MController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RequestMapping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value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값이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M_View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인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메소드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MView()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호출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로그인 되어있는 아이디의 정보를 가지고 이동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Mdao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와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mMapper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통해 결과값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반환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6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r>
                        <a:rPr lang="en-US" altLang="ko-KR" sz="1050"/>
                        <a:t>Member</a:t>
                      </a:r>
                      <a:r>
                        <a:rPr lang="ko-KR" altLang="en-US" sz="1050"/>
                        <a:t>는 </a:t>
                      </a:r>
                      <a:r>
                        <a:rPr lang="en-US" altLang="ko-KR" sz="1050"/>
                        <a:t>view</a:t>
                      </a:r>
                      <a:r>
                        <a:rPr lang="ko-KR" altLang="en-US" sz="1050"/>
                        <a:t>로 </a:t>
                      </a:r>
                      <a:r>
                        <a:rPr lang="en-US" altLang="ko-KR" sz="1050"/>
                        <a:t>M_View</a:t>
                      </a:r>
                      <a:r>
                        <a:rPr lang="ko-KR" altLang="en-US" sz="1050"/>
                        <a:t>로 보낸다</a:t>
                      </a:r>
                      <a:endParaRPr lang="ko-KR" altLang="en-US" sz="105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7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r>
                        <a:rPr lang="en-US" altLang="ko-KR" sz="1050"/>
                        <a:t>Mav</a:t>
                      </a:r>
                      <a:r>
                        <a:rPr lang="ko-KR" altLang="en-US" sz="1050"/>
                        <a:t>를 반환</a:t>
                      </a:r>
                      <a:endParaRPr lang="ko-KR" altLang="en-US" sz="105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8370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25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25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25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250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250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767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90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회원 정보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878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90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90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90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90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90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82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4324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TF004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게시판으로 이동</a:t>
                      </a:r>
                      <a:endParaRPr lang="ko-KR" altLang="en-US" sz="1500" b="1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2021.10.18</a:t>
                      </a:r>
                      <a:r>
                        <a:rPr lang="ko-KR" altLang="en-US" sz="7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7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432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HomeTheater</a:t>
                      </a:r>
                      <a:endParaRPr lang="en-US" altLang="ko-KR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432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B</a:t>
                      </a: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_c</a:t>
                      </a:r>
                      <a:r>
                        <a:rPr lang="en-US" sz="1100" u="none" strike="noStrike">
                          <a:effectLst/>
                          <a:latin typeface="+mn-lt"/>
                        </a:rPr>
                        <a:t>ontroller</a:t>
                      </a: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홍민우</a:t>
                      </a:r>
                      <a:endParaRPr lang="ko-KR" altLang="en-US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56356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17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index.jsp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에서 게시판 버튼 클릭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17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050" u="none" strike="noStrike">
                          <a:effectLst/>
                          <a:latin typeface="+mn-lt"/>
                        </a:rPr>
                        <a:t>/Board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주소 요청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17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050" u="none" strike="noStrike">
                          <a:effectLst/>
                          <a:latin typeface="+mn-lt"/>
                        </a:rPr>
                        <a:t>MController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RequestMapping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value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값이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Board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인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메소드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Board()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호출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17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Board.jsp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이동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177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177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177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7177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23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23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23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232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232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673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690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744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690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690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690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690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690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7286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아이디 정규식 검사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10/17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327198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125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M_Join.jsp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파일에서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idOverlap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함수를 정의해준다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$ajax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사용하여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data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주고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ipPass(boolean)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받아온다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 URL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A_idoverlap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설정한다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받아와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idOverlap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932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받아오는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idOverlap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idCheck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값이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null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일 경우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Ok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받아와 사용 가능한 아이디라는 메시지를 출력한다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IdCheck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null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이 아닐 경우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No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받아와 사용 불가능한 아이디라는 메시지를 출력한다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String</a:t>
                      </a:r>
                      <a:endParaRPr lang="en-US" altLang="ko-KR" sz="11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result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Function idOverlap()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confirmId.style.color="#0000ff“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confirmId.innerHTML =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사용 가능한 아이디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";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idPass = true;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confirmId.style.color="#ff0000";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confirmId.innerHTML =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사용 불가능한 아이디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";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idPass = false;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699237" cy="5673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6050"/>
              </a:tblGrid>
              <a:tr h="204007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TF005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콘텐츠 추가 페이지로 이동</a:t>
                      </a:r>
                      <a:endParaRPr lang="ko-KR" altLang="en-US" sz="1500" b="1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u="none" strike="noStrike">
                          <a:effectLst/>
                          <a:latin typeface="+mn-lt"/>
                        </a:rPr>
                        <a:t>　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2021.10.18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400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HomeTheater</a:t>
                      </a:r>
                      <a:endParaRPr lang="en-US" altLang="ko-KR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400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</a:t>
                      </a: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_c</a:t>
                      </a:r>
                      <a:r>
                        <a:rPr lang="en-US" sz="1100" u="none" strike="noStrike">
                          <a:effectLst/>
                          <a:latin typeface="+mn-lt"/>
                        </a:rPr>
                        <a:t>ontroller</a:t>
                      </a: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홍민우</a:t>
                      </a:r>
                      <a:endParaRPr lang="ko-KR" altLang="en-US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55958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index.jsp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에서 관리자 계정일때만 뜨는 콘텐츠 추가 버튼 클릭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050" u="none" strike="noStrike">
                          <a:effectLst/>
                          <a:latin typeface="+mn-lt"/>
                        </a:rPr>
                        <a:t>/CAddForm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주소 요청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050" u="none" strike="noStrike">
                          <a:effectLst/>
                          <a:latin typeface="+mn-lt"/>
                        </a:rPr>
                        <a:t>CController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RequestMapping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value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값이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C_Add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인</a:t>
                      </a:r>
                      <a:r>
                        <a:rPr lang="en-US" sz="105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메소드 </a:t>
                      </a: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CAddForm()</a:t>
                      </a: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 호출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050" u="none" strike="noStrike">
                          <a:effectLst/>
                          <a:latin typeface="+mn-lt"/>
                        </a:rPr>
                        <a:t>C_Add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.jsp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이동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809"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1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1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1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05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19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19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6444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702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15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868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7035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TF006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u="none" strike="noStrike">
                          <a:effectLst/>
                          <a:latin typeface="+mn-lt"/>
                        </a:rPr>
                        <a:t>회원 목록 확인</a:t>
                      </a:r>
                      <a:endParaRPr lang="ko-KR" altLang="en-US" sz="1500" b="1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2021.10.18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ko-KR" altLang="en-US" sz="7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7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703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HomeTheater</a:t>
                      </a:r>
                      <a:endParaRPr lang="en-US" altLang="ko-KR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0703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</a:t>
                      </a: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_c</a:t>
                      </a:r>
                      <a:r>
                        <a:rPr lang="en-US" sz="1100" u="none" strike="noStrike">
                          <a:effectLst/>
                          <a:latin typeface="+mn-lt"/>
                        </a:rPr>
                        <a:t>ontroller</a:t>
                      </a:r>
                      <a:endParaRPr lang="en-US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홍민우</a:t>
                      </a:r>
                      <a:endParaRPr lang="ko-KR" altLang="en-US" sz="12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</a:tr>
              <a:tr h="259757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491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index.jsp 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에서 관리자 계정일때만 뜨는 회원목록 버튼 클릭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491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/MList 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주소 요청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32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MController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sz="1100" u="none" strike="noStrike">
                          <a:effectLst/>
                          <a:latin typeface="+mn-lt"/>
                        </a:rPr>
                        <a:t>RequestMapping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value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값이 </a:t>
                      </a: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M_List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인</a:t>
                      </a:r>
                      <a:r>
                        <a:rPr lang="en-US" sz="110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메소드 </a:t>
                      </a: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Mlist()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 호출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32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페이지를 가져오고 페이지가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보다 작거나 같을떄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32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Mservice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에서 리스트카운터</a:t>
                      </a: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페이징 작업 처리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32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mMapper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통해 결과값 반환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32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memberList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memberList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paging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paging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M_List.jsp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보낸다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324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반환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491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491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491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4916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4916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9211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4897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70991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u="none" strike="noStrike">
                        <a:effectLst/>
                        <a:latin typeface="+mn-lt"/>
                      </a:endParaRPr>
                    </a:p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4897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4897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4897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4897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4897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626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14636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CIF001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정보 불러오기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10/17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46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46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방동언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6929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C_view.jsp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 하기위한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CNUM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C_view.jsp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기능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 ContentDTO,mark,review)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ContentDTO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콘텐츠의 사진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제목 클릭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36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RequestParam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으로 콘텐츠 번호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제목 을 받아옴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092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번호로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ContentDTO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받음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번호로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MarkDTO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Table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Count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된 좋아요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싫어요 받아온다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번호로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ReviewDTO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검색후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selectList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로받아온다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C_view.jsp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위 정보들을 출력 및 적용 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439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15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Klike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List</a:t>
                      </a:r>
                      <a:endParaRPr lang="en-US" altLang="ko-KR" sz="11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Review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content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ContentDTO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3888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926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4053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CIF002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좋아요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10/17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405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405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방동언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56015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6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C_View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가 실행된후 같은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CNUM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을받아온다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CNUM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6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받아온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CNUM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과 로그인값을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MarkDTO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검색후 가져온다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LoginID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6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좋아요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별로에요 값을 표기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7101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좋아요 또는 별로에요 클릭시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ajax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함수 실행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522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좋아요를 이미 눌렀던 상태면 취소 아니면 좋아요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+1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6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별로에요를 이미눌렀던상태면 취소 아니면 별로에요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+1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6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64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6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6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6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64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1964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64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69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1369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7202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function like()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plike.innerHTML(""+data+"");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alert("C_Like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함수 통신 실패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!");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4705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function dislike()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plike.innerHTML(""+data+"");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alert("C_Dislike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함수 통신 실패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!");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838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2326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CIF003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리뷰 리스트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10/17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232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232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방동언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53848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25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review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댓글리스트 시간순 상위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개 불러오기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CNUM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25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CNUM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받아와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ReviewDTO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상위 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LoginID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25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$(document).ready(function())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을 사용해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526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reviewList(result)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함수를 실행후 정보를 가져온다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8825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output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이용해 각 칼럼을 배열 사용해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25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25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254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25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25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25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254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254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4907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32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32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32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32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32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3498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$(document).ready(function()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reviewList(result);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alert("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댓글 리스트 불러오기 실패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")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1077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reviewList(result)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output += result[i].colume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361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16587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CIF004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리뷰 작성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10/17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658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1658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방동언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71741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textArea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사용해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comment 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작성후 버튼으로 전송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RCNUM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$("#rvBtn").click(function()) textArea 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세션로그인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콘텐츠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RID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각 컬럼 추가 및 현재시간 추가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RCOMMENT(rv_Area)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043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reviewList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함수 실행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리뷰 리스트 재실행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284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70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7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70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4370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7941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619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619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619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619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619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34402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$("#rvBtn").click(function())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reviewList(result);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$("#rv_Area").val("");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alert("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댓글 작성 실패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");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54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1,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BMF002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게시판으로 이동 </a:t>
                      </a:r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글 목록 페이지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10/30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_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송의진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42032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7736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marL="0" marR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Index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게시판 버튼 클릭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BNO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/B_Board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주소 요청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BWRITER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RequestMapping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value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값이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B_board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 메소드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bList()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호출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BTITLE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page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값이 요청이 실패된다면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기본 값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BCONTENT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957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bList(page)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BFILENAME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bListCount()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통해 게시글에 작성된 글 수를 불러와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listCount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저장한다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bList(paging)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통해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boardList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저장한다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BDATE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boardList -&gt; boardList , paging -&gt; paging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저장하고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B_Board.jsp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선언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9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반환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listCount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List</a:t>
                      </a:r>
                      <a:endParaRPr lang="en-US" altLang="ko-KR" sz="11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boardList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paging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board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54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검색 조건에 따라 게시글 검색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10/30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_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송의진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42032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7736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marL="0" marR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B_board.jsp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selectVal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검색 조건을 담고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keyword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검색 단어를 담는다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BNO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/B_search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주소 요청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BWRITER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RequestMapping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value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값이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B_search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 메소드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bSearch()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호출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BTITLE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selectVal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keyword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받아서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bSearch(selectVal,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keyword)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실행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반환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BCONTENT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957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sList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dao.bSearch(selectVal,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keyword)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담는다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BFILENAME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selectVal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따라서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if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나뉘어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sql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문을 받아 반환한다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“sList”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“sList”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저장하고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뷰 이름을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“B_Search”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지정한다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BDATE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반환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54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4,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게시물 작성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10/30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_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송의진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42032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7736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marL="0" marR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B_board.jsp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게시물 작성 클릭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BNO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/B_writeForm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주소 요청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BWRITER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B_Write.jsp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BTITLE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만약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sessionScope.loginId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가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empty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라면 로그인 페이지로 이동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BCONTENT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957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글 작성 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“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게시물 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”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클릭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BFILENAME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B_write</a:t>
                      </a:r>
                      <a:r>
                        <a:rPr lang="ko-KR" altLang="en-US" sz="110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주소 요청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B_controller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RequestMapping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value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“B_write”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bWrite()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실행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BDATE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B_service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bWrite(board)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실행해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반환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9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bFile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bFileName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저장한다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bWrite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실행해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등록한뒤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값에 저장한다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0 =&gt; index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1=&gt;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“redirect:/B_board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54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게시글 상세보기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10/31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_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송의진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42032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7736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marL="0" marR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Index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게시판 버튼 클릭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BNO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/B_view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주소 요청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BWRITER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RequestMapping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value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value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값이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 메소드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bView()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호출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BTITLE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page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값이 요청이 실패된다면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기본 값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BNO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받는다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BCONTENT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957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bView(page,BNO)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BFILENAME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bView(BNO)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실행한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후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board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반환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view-&gt; view , page -&gt; page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저장하고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B_View.jsp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선언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BDATE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반환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798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비밀번호 정규식 검사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10/17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327198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125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M_Join.jsp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파일에서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pwRegExp()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함수를 정의해준다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MPW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840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pwRegExp()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함수로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받아온다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숫자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영어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공백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특수 문자 변수를 정의해준다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marL="0" marR="0" lvl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비밀번호 정규식 검사를 진행한다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(8~15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자리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공백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X/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영문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숫자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특수문자 혼합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932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marL="0" marR="0" lvl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MPW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checkPw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pwOverlap()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함수로 받아온다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checkPw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값이 같으면 비밀번호가 일치합니다를 출력한다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marL="0" marR="0" lvl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MPw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checkPw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값이 다르면 비밀번호를 확인해주세요를 출력한다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rowSpan="5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5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5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5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5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6840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function pwRegExp()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function pwOverlap()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if(MPw==checkPw){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confirmPw.style.color = "#0000ff";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confirmPw.innerHTML =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"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비밀번호가 일치합니다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!";	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confirmPw.style.color = "#ff0000";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confirmPw.innerHTML =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"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비밀번호를 확인해주세요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!";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	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7642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게시글 수정 페이지로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10/31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_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송의진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42032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7736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marL="0" marR="0" indent="0" algn="l" defTabSz="74294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수정버튼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BWRITER=sessionScope.loginId 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시 보임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BNO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/B_modiForm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주소 요청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BWRITER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RequestMapping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value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B_modiForm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 메소드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bModiForm()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호출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BTITLE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page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값이 요청이 실패된다면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기본 값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BCONTENT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957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bModiForm(page, BNO)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BFILENAME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bModiForm( BNO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board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반환한다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bList(paging)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통해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boardList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저장한다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BDATE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marL="0" marR="0" lvl="0" indent="0" algn="ctr" defTabSz="74294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marL="0" marR="0" indent="0" algn="l" defTabSz="74294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board-&gt;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modify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page-&gt; page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저장하고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B_Modify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선언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9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반환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B_boardwrite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List</a:t>
                      </a:r>
                      <a:endParaRPr lang="en-US" altLang="ko-KR" sz="11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boardList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54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게시글 수정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10/31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_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송의진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42032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7736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/B_modify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주소 요청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BNO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RequestMapping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value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값이 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B_m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odify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 메소드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bModify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()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호출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BWRITER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page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값이 요청이 실패된다면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기본 값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BTITLE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bModiForm(page, board)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BCONTENT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957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bFile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bFileName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저장한다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BFILENAME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bModiForm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실행해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등록한뒤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값에 저장한다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0 &gt; BNO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가지고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BDATE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else B_board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9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반환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54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BMF00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게시글 삭제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10/31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_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송의진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42032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7736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/B_delete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주소 요청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BNO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RequestMapping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value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B_delete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 메소드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bDelete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()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호출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BWRITER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page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값이 요청이 실패된다면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기본 값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BTITLE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B_Service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bDelete(page, BNO)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BCONTENT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957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bDelete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실행하고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값에 저장한다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BFILENAME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marL="0" marR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0 &gt; B_board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else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B_Board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반환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BDATE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36000" rIns="4850" bIns="3600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36000" marB="36000" anchor="ctr"/>
                </a:tc>
                <a:tc gridSpan="4">
                  <a:txBody>
                    <a:bodyPr vert="horz" lIns="72000" tIns="36000" rIns="4850" bIns="3600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72000" marR="4850" marT="36000" marB="3600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7311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휴대폰 번호 정규식 검사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10/25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73146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685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M_Join.jsp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파일에서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phoneOverlap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함수를 정의해준다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MPHONE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$ajax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사용하여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data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Mphone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주고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phonePass(boolean)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받아온다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 URL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A_phoneoverlap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으로 설정한다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Mphone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받아와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M_servic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phoneOverlap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932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mphone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을 받아오는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phoneOverlap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phoneCheck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값이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null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일 경우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Ok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받아와 사용 가능한 연락처라는 메시지를 출력한다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phoneCheck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null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이 아닐 경우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No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받아와 사용 불가능한 연락처라는 메시지를 출력한다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rowSpan="5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5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5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5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5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String</a:t>
                      </a:r>
                      <a:endParaRPr lang="en-US" altLang="ko-KR" sz="1100" u="none" strike="noStrike"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result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Function phoneOverlap()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confirmId.style.color="#0000ff“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confirmId.innerHTML =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사용 가능한 연락처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";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phonePass = true;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confirmId.style.color="#ff0000";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confirmId.innerHTML = 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사용 불가능한 연락처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＂;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phonePass = false;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701301" cy="56735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19877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이메일 인증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11/1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877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877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13437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920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M_Join.jsp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confirmEmail()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함수를 정의해준다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Memail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7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$ajax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이용하여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data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Memail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7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A_emailConfirm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148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인증 메일의 형식을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MimeMessage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이용하여 작성하여 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629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인증에 필요한 난수의 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(emailKey)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와 메소드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(init)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설정하여 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851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인증을 위해 보낸 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(emailKey)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와 인증창에 입력한 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(check2)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가 같다면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true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emailPass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 값을 가진다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7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743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7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7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7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74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74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1665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130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boolean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emailPass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130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130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130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130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130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130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2"/>
          <a:ext cx="9693832" cy="563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2"/>
                <a:gridCol w="789048"/>
                <a:gridCol w="1736154"/>
                <a:gridCol w="1885499"/>
                <a:gridCol w="1885499"/>
                <a:gridCol w="942749"/>
                <a:gridCol w="644057"/>
                <a:gridCol w="1288114"/>
              </a:tblGrid>
              <a:tr h="192908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회원가입 처리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10/25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1929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01227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125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Mjoin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MId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MemberDTO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값을 가지고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M_servic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넘어가는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mJoin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메소드를 생성해준다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MPw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MemberDTO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member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값을 가지고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M_dao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넘어가는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mJoin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메소드를 생성하고 이 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result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저장한다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MName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524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입력한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값을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M_mapper.xml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작성한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sql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문에 따라서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MEMBERDTO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테이블에 저장하고 이를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값으로 가진다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MEmail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9320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보다 큰 값을 가지면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M_Login.jsp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MPhone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marL="0" marR="0" lvl="0" indent="0" algn="l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retur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보다 작은 값을 가지면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index.jsp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0933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8269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mav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mJoin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28186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1"/>
          <a:ext cx="9701301" cy="57090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2610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회원가입 완료 후 로그인화면 이동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261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261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M_controller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21407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5237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M_mapper.xml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에서 작성한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sql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문에 따라서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MEMBERDTO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테이블에 저장하고 이를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값으로 가진다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53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retur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값이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보다 큰 값을 가지면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M_Login.jsp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이동한다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53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556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0854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53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53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536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53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53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53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536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0536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5167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66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66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663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663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663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663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9663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            </a:t>
            </a:r>
            <a:r>
              <a:rPr lang="ko-KR" altLang="en-US" sz="2400" b="1" i="1" kern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>
                <a:solidFill>
                  <a:prstClr val="white"/>
                </a:solidFill>
              </a:rPr>
              <a:t>를 활용한 풀스택 웹 개발자 양성과정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78" y="931041"/>
          <a:ext cx="9701301" cy="57026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713"/>
                <a:gridCol w="796515"/>
                <a:gridCol w="1736155"/>
                <a:gridCol w="1885499"/>
                <a:gridCol w="1885499"/>
                <a:gridCol w="942749"/>
                <a:gridCol w="644057"/>
                <a:gridCol w="1288114"/>
              </a:tblGrid>
              <a:tr h="205290"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400" b="1" u="none" strike="noStrike">
                          <a:effectLst/>
                          <a:latin typeface="+mn-lt"/>
                        </a:rPr>
                        <a:t>Job</a:t>
                      </a:r>
                      <a:br>
                        <a:rPr lang="en-US" sz="1400" b="1" u="none" strike="noStrike">
                          <a:effectLst/>
                          <a:latin typeface="+mn-lt"/>
                        </a:rPr>
                      </a:br>
                      <a:r>
                        <a:rPr lang="en-US" sz="1400" b="1" u="none" strike="noStrike">
                          <a:effectLst/>
                          <a:latin typeface="+mn-lt"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MMF008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2"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로그인 페이지 이동</a:t>
                      </a:r>
                      <a:endParaRPr lang="ko-KR" altLang="en-US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10/26</a:t>
                      </a:r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529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팀명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HomeTheater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20529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Class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lt"/>
                        </a:rPr>
                        <a:t>/loginForm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오새듬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</a:tr>
              <a:tr h="426980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기능 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7802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M_controller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Controller URL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M_loginForm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설정해준다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18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Return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값으로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M_Login.jsp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 정해준다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18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416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4039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18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18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7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188">
                <a:tc>
                  <a:txBody>
                    <a:bodyPr vert="horz" lIns="4850" tIns="4850" rIns="4850" bIns="0" anchor="ctr" anchorCtr="0"/>
                    <a:p>
                      <a:pPr marL="0" marR="0" lvl="0" indent="0" algn="ctr" defTabSz="74294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18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18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188"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4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188">
                <a:tc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Flow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4850" tIns="4850" rIns="4850" bIns="0" anchor="ctr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3188">
                <a:tc rowSpan="6" gridSpan="5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rowSpan="6" hMerge="1">
                  <a:txBody>
                    <a:bodyPr/>
                    <a:p>
                      <a:pPr algn="l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6"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lvl="0">
                        <a:defRPr/>
                      </a:pPr>
                      <a:endParaRPr lang="ko-KR" altLang="en-US" sz="1100"/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7616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4850" tIns="4850" rIns="485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Return</a:t>
                      </a:r>
                      <a:endParaRPr kumimoji="0" lang="en-US" altLang="ko-KR" sz="11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466" marR="6466" marT="6466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832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M_Login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832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en-US" altLang="ko-KR" sz="1100" u="none" strike="noStrike">
                        <a:effectLst/>
                        <a:latin typeface="+mn-lt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832">
                <a:tc gridSpan="5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6466" marR="6466" marT="6466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832">
                <a:tc gridSpan="5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 hMerge="1" vMerge="1">
                  <a:txBody>
                    <a:bodyPr/>
                    <a:p>
                      <a:pPr algn="ctr">
                        <a:defRPr/>
                      </a:pP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6466" marR="6466" marT="6466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832">
                <a:tc gridSpan="3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lt"/>
                        </a:rPr>
                        <a:t>정책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lt"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832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	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2832">
                <a:tc gridSpan="3">
                  <a:txBody>
                    <a:bodyPr vert="horz" lIns="4850" tIns="4850" rIns="4850" bIns="0" anchor="ctr" anchorCtr="0"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5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gridSpan="2">
                  <a:txBody>
                    <a:bodyPr vert="horz" lIns="4850" tIns="4850" rIns="4850" bIns="0" anchor="ctr" anchorCtr="0"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</a:txBody>
                  <a:tcPr marL="4850" marR="4850" marT="4850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4176</ep:Words>
  <ep:PresentationFormat>A4 용지(210x297mm)</ep:PresentationFormat>
  <ep:Paragraphs>43</ep:Paragraphs>
  <ep:Slides>42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ep:HeadingPairs>
  <ep:TitlesOfParts>
    <vt:vector size="43" baseType="lpstr"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2019-06-11T03:02:47.000</dcterms:created>
  <dc:creator>양기두</dc:creator>
  <cp:lastModifiedBy>cys01</cp:lastModifiedBy>
  <dcterms:modified xsi:type="dcterms:W3CDTF">2021-11-03T10:00:05.401</dcterms:modified>
  <cp:revision>707</cp:revision>
  <dc:title>PowerPoint 프레젠테이션</dc:title>
  <cp:version>0906.0100.01</cp:version>
</cp:coreProperties>
</file>