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3" r:id="rId3"/>
    <p:sldId id="257" r:id="rId4"/>
    <p:sldId id="259" r:id="rId5"/>
    <p:sldId id="258" r:id="rId6"/>
    <p:sldId id="260" r:id="rId7"/>
    <p:sldId id="261" r:id="rId8"/>
    <p:sldId id="262" r:id="rId9"/>
    <p:sldId id="265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B883"/>
    <a:srgbClr val="313640"/>
    <a:srgbClr val="3549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6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628650" y="2692940"/>
            <a:ext cx="7886700" cy="757130"/>
          </a:xfrm>
          <a:prstGeom prst="rect">
            <a:avLst/>
          </a:prstGeom>
        </p:spPr>
        <p:txBody>
          <a:bodyPr wrap="square" anchor="b">
            <a:spAutoFit/>
          </a:bodyPr>
          <a:lstStyle>
            <a:lvl1pPr algn="ctr">
              <a:defRPr sz="4800"/>
            </a:lvl1pPr>
          </a:lstStyle>
          <a:p>
            <a:r>
              <a:rPr lang="zh-CN" altLang="en-US" dirty="0"/>
              <a:t>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28650" y="3566399"/>
            <a:ext cx="7886700" cy="4247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24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副标题</a:t>
            </a:r>
          </a:p>
        </p:txBody>
      </p:sp>
      <p:sp>
        <p:nvSpPr>
          <p:cNvPr id="7" name="页脚占位符 9"/>
          <p:cNvSpPr>
            <a:spLocks noGrp="1"/>
          </p:cNvSpPr>
          <p:nvPr>
            <p:ph type="ftr" sz="quarter" idx="3"/>
          </p:nvPr>
        </p:nvSpPr>
        <p:spPr>
          <a:xfrm>
            <a:off x="8515349" y="6642000"/>
            <a:ext cx="628649" cy="216000"/>
          </a:xfrm>
          <a:prstGeom prst="rect">
            <a:avLst/>
          </a:prstGeom>
        </p:spPr>
        <p:txBody>
          <a:bodyPr vert="horz" wrap="none" lIns="0" tIns="0" rIns="72000" bIns="36000" rtlCol="0" anchor="b" anchorCtr="0"/>
          <a:lstStyle>
            <a:lvl1pPr algn="r">
              <a:defRPr sz="90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8515351" y="0"/>
            <a:ext cx="628650" cy="216000"/>
          </a:xfrm>
          <a:prstGeom prst="rect">
            <a:avLst/>
          </a:prstGeom>
        </p:spPr>
        <p:txBody>
          <a:bodyPr vert="horz" wrap="none" lIns="0" tIns="36000" rIns="72000" bIns="0" rtlCol="0" anchor="ctr"/>
          <a:lstStyle>
            <a:lvl1pPr algn="r">
              <a:defRPr sz="900">
                <a:solidFill>
                  <a:schemeClr val="bg1">
                    <a:lumMod val="8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fld id="{1C71211B-FC85-4D01-81F5-233FD27A8B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1426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0000"/>
            <a:ext cx="7886700" cy="7571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260000"/>
            <a:ext cx="7886700" cy="5382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zh-CN" altLang="en-US" dirty="0" smtClean="0"/>
            </a:lvl1pPr>
            <a:lvl2pPr>
              <a:defRPr lang="zh-CN" altLang="en-US" dirty="0" smtClean="0"/>
            </a:lvl2pPr>
            <a:lvl3pPr>
              <a:defRPr lang="zh-CN" altLang="en-US" dirty="0" smtClean="0"/>
            </a:lvl3pPr>
            <a:lvl4pPr>
              <a:defRPr lang="zh-CN" altLang="en-US" dirty="0" smtClean="0"/>
            </a:lvl4pPr>
            <a:lvl5pPr>
              <a:defRPr lang="zh-CN" altLang="en-US" dirty="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7" name="页脚占位符 9"/>
          <p:cNvSpPr>
            <a:spLocks noGrp="1"/>
          </p:cNvSpPr>
          <p:nvPr>
            <p:ph type="ftr" sz="quarter" idx="3"/>
          </p:nvPr>
        </p:nvSpPr>
        <p:spPr>
          <a:xfrm>
            <a:off x="8515349" y="6642000"/>
            <a:ext cx="628649" cy="216000"/>
          </a:xfrm>
          <a:prstGeom prst="rect">
            <a:avLst/>
          </a:prstGeom>
        </p:spPr>
        <p:txBody>
          <a:bodyPr vert="horz" wrap="none" lIns="0" tIns="0" rIns="72000" bIns="36000" rtlCol="0" anchor="b" anchorCtr="0"/>
          <a:lstStyle>
            <a:lvl1pPr algn="r">
              <a:defRPr sz="90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8515351" y="0"/>
            <a:ext cx="628650" cy="216000"/>
          </a:xfrm>
          <a:prstGeom prst="rect">
            <a:avLst/>
          </a:prstGeom>
        </p:spPr>
        <p:txBody>
          <a:bodyPr vert="horz" wrap="none" lIns="0" tIns="36000" rIns="72000" bIns="0" rtlCol="0" anchor="ctr"/>
          <a:lstStyle>
            <a:lvl1pPr algn="r">
              <a:defRPr sz="900">
                <a:solidFill>
                  <a:schemeClr val="bg1">
                    <a:lumMod val="8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fld id="{1C71211B-FC85-4D01-81F5-233FD27A8B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34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C71211B-FC85-4D01-81F5-233FD27A8BC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28650" y="1545535"/>
            <a:ext cx="8315097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本内容版权属</a:t>
            </a:r>
            <a:r>
              <a:rPr lang="zh-CN" altLang="en-US">
                <a:solidFill>
                  <a:srgbClr val="41B883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杭州饥人谷教育科技有限公司</a:t>
            </a:r>
            <a:r>
              <a:rPr lang="zh-CN" altLang="en-US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（简称饥人谷）所有。</a:t>
            </a:r>
            <a:endParaRPr lang="en-US" altLang="zh-CN">
              <a:solidFill>
                <a:schemeClr val="bg1"/>
              </a:solidFill>
              <a:latin typeface="思源黑体" panose="020B0500000000000000" pitchFamily="34" charset="-122"/>
              <a:ea typeface="思源黑体" panose="020B0500000000000000" pitchFamily="34" charset="-122"/>
            </a:endParaRPr>
          </a:p>
          <a:p>
            <a:endParaRPr lang="en-US" altLang="zh-CN">
              <a:solidFill>
                <a:schemeClr val="bg1"/>
              </a:solidFill>
              <a:latin typeface="思源黑体" panose="020B0500000000000000" pitchFamily="34" charset="-122"/>
              <a:ea typeface="思源黑体" panose="020B0500000000000000" pitchFamily="34" charset="-122"/>
            </a:endParaRPr>
          </a:p>
          <a:p>
            <a:r>
              <a:rPr lang="zh-CN" altLang="en-US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任何媒体、网站或个人未经本网协议授权不得转载、链接、转贴，</a:t>
            </a:r>
            <a:endParaRPr lang="en-US" altLang="zh-CN">
              <a:solidFill>
                <a:schemeClr val="bg1"/>
              </a:solidFill>
              <a:latin typeface="思源黑体" panose="020B0500000000000000" pitchFamily="34" charset="-122"/>
              <a:ea typeface="思源黑体" panose="020B0500000000000000" pitchFamily="34" charset="-122"/>
            </a:endParaRPr>
          </a:p>
          <a:p>
            <a:r>
              <a:rPr lang="zh-CN" altLang="en-US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或以其他方式复制、发布和发表。</a:t>
            </a:r>
            <a:endParaRPr lang="en-US" altLang="zh-CN">
              <a:solidFill>
                <a:schemeClr val="bg1"/>
              </a:solidFill>
              <a:latin typeface="思源黑体" panose="020B0500000000000000" pitchFamily="34" charset="-122"/>
              <a:ea typeface="思源黑体" panose="020B0500000000000000" pitchFamily="34" charset="-122"/>
            </a:endParaRPr>
          </a:p>
          <a:p>
            <a:endParaRPr lang="en-US" altLang="zh-CN">
              <a:solidFill>
                <a:schemeClr val="bg1"/>
              </a:solidFill>
              <a:latin typeface="思源黑体" panose="020B0500000000000000" pitchFamily="34" charset="-122"/>
              <a:ea typeface="思源黑体" panose="020B0500000000000000" pitchFamily="34" charset="-122"/>
            </a:endParaRPr>
          </a:p>
          <a:p>
            <a:r>
              <a:rPr lang="zh-CN" altLang="en-US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已获得饥人谷授权的媒体、网站或个人在使用时须注明「资料来源：饥人谷」 。</a:t>
            </a:r>
            <a:endParaRPr lang="en-US" altLang="zh-CN">
              <a:solidFill>
                <a:schemeClr val="bg1"/>
              </a:solidFill>
              <a:latin typeface="思源黑体" panose="020B0500000000000000" pitchFamily="34" charset="-122"/>
              <a:ea typeface="思源黑体" panose="020B0500000000000000" pitchFamily="34" charset="-122"/>
            </a:endParaRPr>
          </a:p>
          <a:p>
            <a:endParaRPr lang="en-US" altLang="zh-CN">
              <a:solidFill>
                <a:schemeClr val="bg1"/>
              </a:solidFill>
              <a:latin typeface="思源黑体" panose="020B0500000000000000" pitchFamily="34" charset="-122"/>
              <a:ea typeface="思源黑体" panose="020B0500000000000000" pitchFamily="34" charset="-122"/>
            </a:endParaRPr>
          </a:p>
          <a:p>
            <a:r>
              <a:rPr lang="zh-CN" altLang="en-US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对于违反者，饥人谷将依法追究责任。</a:t>
            </a:r>
            <a:endParaRPr lang="en-US" altLang="zh-CN">
              <a:solidFill>
                <a:schemeClr val="bg1"/>
              </a:solidFill>
              <a:latin typeface="思源黑体" panose="020B0500000000000000" pitchFamily="34" charset="-122"/>
              <a:ea typeface="思源黑体" panose="020B0500000000000000" pitchFamily="34" charset="-122"/>
            </a:endParaRPr>
          </a:p>
          <a:p>
            <a:endParaRPr lang="en-US" altLang="zh-CN">
              <a:solidFill>
                <a:schemeClr val="bg1"/>
              </a:solidFill>
              <a:latin typeface="思源黑体" panose="020B0500000000000000" pitchFamily="34" charset="-122"/>
              <a:ea typeface="思源黑体" panose="020B0500000000000000" pitchFamily="34" charset="-122"/>
            </a:endParaRPr>
          </a:p>
          <a:p>
            <a:r>
              <a:rPr lang="zh-CN" altLang="en-US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联系方式：</a:t>
            </a:r>
            <a:endParaRPr lang="en-US" altLang="zh-CN">
              <a:solidFill>
                <a:schemeClr val="bg1"/>
              </a:solidFill>
              <a:latin typeface="思源黑体" panose="020B0500000000000000" pitchFamily="34" charset="-122"/>
              <a:ea typeface="思源黑体" panose="020B0500000000000000" pitchFamily="34" charset="-122"/>
            </a:endParaRPr>
          </a:p>
          <a:p>
            <a:endParaRPr lang="en-US" altLang="zh-CN">
              <a:solidFill>
                <a:schemeClr val="bg1"/>
              </a:solidFill>
              <a:latin typeface="思源黑体" panose="020B0500000000000000" pitchFamily="34" charset="-122"/>
              <a:ea typeface="思源黑体" panose="020B0500000000000000" pitchFamily="34" charset="-122"/>
            </a:endParaRPr>
          </a:p>
          <a:p>
            <a:r>
              <a:rPr lang="zh-CN" altLang="en-US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如果你想要购买本课程</a:t>
            </a:r>
            <a:endParaRPr lang="en-US" altLang="zh-CN">
              <a:solidFill>
                <a:schemeClr val="bg1"/>
              </a:solidFill>
              <a:latin typeface="思源黑体" panose="020B0500000000000000" pitchFamily="34" charset="-122"/>
              <a:ea typeface="思源黑体" panose="020B0500000000000000" pitchFamily="34" charset="-122"/>
            </a:endParaRPr>
          </a:p>
          <a:p>
            <a:r>
              <a:rPr lang="zh-CN" altLang="en-US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请微信联系 </a:t>
            </a:r>
            <a:r>
              <a:rPr lang="en-US" altLang="zh-CN">
                <a:solidFill>
                  <a:srgbClr val="FFFF00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xiedaimala02</a:t>
            </a:r>
            <a:r>
              <a:rPr lang="en-US" altLang="zh-CN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 </a:t>
            </a:r>
            <a:r>
              <a:rPr lang="zh-CN" altLang="en-US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或 </a:t>
            </a:r>
            <a:r>
              <a:rPr lang="en-US" altLang="zh-CN">
                <a:solidFill>
                  <a:srgbClr val="FFFF00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xiedaimala03</a:t>
            </a:r>
            <a:endParaRPr lang="en-US" altLang="zh-CN">
              <a:solidFill>
                <a:schemeClr val="bg1"/>
              </a:solidFill>
              <a:latin typeface="思源黑体" panose="020B0500000000000000" pitchFamily="34" charset="-122"/>
              <a:ea typeface="思源黑体" panose="020B0500000000000000" pitchFamily="34" charset="-122"/>
            </a:endParaRPr>
          </a:p>
          <a:p>
            <a:r>
              <a:rPr lang="zh-CN" altLang="en-US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如果你发现有人盗用本课程</a:t>
            </a:r>
            <a:endParaRPr lang="en-US" altLang="zh-CN">
              <a:solidFill>
                <a:schemeClr val="bg1"/>
              </a:solidFill>
              <a:latin typeface="思源黑体" panose="020B0500000000000000" pitchFamily="34" charset="-122"/>
              <a:ea typeface="思源黑体" panose="020B0500000000000000" pitchFamily="34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请微信联系 </a:t>
            </a:r>
            <a:r>
              <a:rPr lang="en-US" altLang="zh-CN">
                <a:solidFill>
                  <a:srgbClr val="FFFF00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xiedaimala02</a:t>
            </a:r>
            <a:r>
              <a:rPr lang="en-US" altLang="zh-CN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 </a:t>
            </a:r>
            <a:r>
              <a:rPr lang="zh-CN" altLang="en-US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或 </a:t>
            </a:r>
            <a:r>
              <a:rPr lang="en-US" altLang="zh-CN">
                <a:solidFill>
                  <a:srgbClr val="FFFF00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xiedaimala03</a:t>
            </a:r>
          </a:p>
          <a:p>
            <a:endParaRPr lang="zh-CN" altLang="en-US">
              <a:solidFill>
                <a:schemeClr val="bg1"/>
              </a:solidFill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28650" y="286133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>
                <a:solidFill>
                  <a:srgbClr val="41B883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版权声明</a:t>
            </a:r>
          </a:p>
        </p:txBody>
      </p:sp>
    </p:spTree>
    <p:extLst>
      <p:ext uri="{BB962C8B-B14F-4D97-AF65-F5344CB8AC3E}">
        <p14:creationId xmlns:p14="http://schemas.microsoft.com/office/powerpoint/2010/main" val="3669282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3636749"/>
            <a:ext cx="7886700" cy="715581"/>
          </a:xfrm>
          <a:prstGeom prst="rect">
            <a:avLst/>
          </a:prstGeom>
        </p:spPr>
        <p:txBody>
          <a:bodyPr anchor="b">
            <a:spAutoFit/>
          </a:bodyPr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365000"/>
            <a:ext cx="7886700" cy="341632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800">
                <a:solidFill>
                  <a:schemeClr val="bg1">
                    <a:lumMod val="8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页脚占位符 9"/>
          <p:cNvSpPr>
            <a:spLocks noGrp="1"/>
          </p:cNvSpPr>
          <p:nvPr>
            <p:ph type="ftr" sz="quarter" idx="3"/>
          </p:nvPr>
        </p:nvSpPr>
        <p:spPr>
          <a:xfrm>
            <a:off x="8515349" y="6642000"/>
            <a:ext cx="628649" cy="216000"/>
          </a:xfrm>
          <a:prstGeom prst="rect">
            <a:avLst/>
          </a:prstGeom>
        </p:spPr>
        <p:txBody>
          <a:bodyPr vert="horz" wrap="none" lIns="0" tIns="0" rIns="72000" bIns="36000" rtlCol="0" anchor="b" anchorCtr="0"/>
          <a:lstStyle>
            <a:lvl1pPr algn="r">
              <a:defRPr sz="90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8515351" y="0"/>
            <a:ext cx="628650" cy="216000"/>
          </a:xfrm>
          <a:prstGeom prst="rect">
            <a:avLst/>
          </a:prstGeom>
        </p:spPr>
        <p:txBody>
          <a:bodyPr vert="horz" wrap="none" lIns="0" tIns="36000" rIns="72000" bIns="0" rtlCol="0" anchor="ctr"/>
          <a:lstStyle>
            <a:lvl1pPr algn="r">
              <a:defRPr sz="900">
                <a:solidFill>
                  <a:schemeClr val="bg1">
                    <a:lumMod val="8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fld id="{1C71211B-FC85-4D01-81F5-233FD27A8B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5595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/>
          <p:cNvSpPr>
            <a:spLocks noGrp="1"/>
          </p:cNvSpPr>
          <p:nvPr>
            <p:ph idx="13" hasCustomPrompt="1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ctr">
              <a:buNone/>
              <a:defRPr/>
            </a:lvl1pPr>
            <a:lvl2pPr marL="0" indent="0" algn="ctr">
              <a:buNone/>
              <a:defRPr/>
            </a:lvl2pPr>
            <a:lvl3pPr marL="0" indent="0" algn="ctr">
              <a:buNone/>
              <a:defRPr/>
            </a:lvl3pPr>
            <a:lvl4pPr marL="0" indent="0" algn="ctr">
              <a:buNone/>
              <a:defRPr/>
            </a:lvl4pPr>
            <a:lvl5pPr marL="0" indent="0" algn="ctr">
              <a:buNone/>
              <a:defRPr/>
            </a:lvl5pPr>
          </a:lstStyle>
          <a:p>
            <a:pPr lvl="0"/>
            <a:r>
              <a:rPr lang="zh-CN" altLang="en-US" dirty="0"/>
              <a:t>背景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3636749"/>
            <a:ext cx="7886700" cy="715581"/>
          </a:xfrm>
          <a:prstGeom prst="rect">
            <a:avLst/>
          </a:prstGeom>
        </p:spPr>
        <p:txBody>
          <a:bodyPr anchor="b">
            <a:spAutoFit/>
          </a:bodyPr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365000"/>
            <a:ext cx="7886700" cy="341632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800">
                <a:solidFill>
                  <a:schemeClr val="bg1">
                    <a:lumMod val="8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页脚占位符 9"/>
          <p:cNvSpPr>
            <a:spLocks noGrp="1"/>
          </p:cNvSpPr>
          <p:nvPr>
            <p:ph type="ftr" sz="quarter" idx="3"/>
          </p:nvPr>
        </p:nvSpPr>
        <p:spPr>
          <a:xfrm>
            <a:off x="8515349" y="6642000"/>
            <a:ext cx="628649" cy="216000"/>
          </a:xfrm>
          <a:prstGeom prst="rect">
            <a:avLst/>
          </a:prstGeom>
        </p:spPr>
        <p:txBody>
          <a:bodyPr vert="horz" wrap="none" lIns="0" tIns="0" rIns="72000" bIns="36000" rtlCol="0" anchor="b" anchorCtr="0"/>
          <a:lstStyle>
            <a:lvl1pPr algn="r">
              <a:defRPr sz="90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10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8515351" y="0"/>
            <a:ext cx="628650" cy="216000"/>
          </a:xfrm>
          <a:prstGeom prst="rect">
            <a:avLst/>
          </a:prstGeom>
        </p:spPr>
        <p:txBody>
          <a:bodyPr vert="horz" wrap="none" lIns="0" tIns="36000" rIns="72000" bIns="0" rtlCol="0" anchor="ctr"/>
          <a:lstStyle>
            <a:lvl1pPr algn="r">
              <a:defRPr sz="900">
                <a:solidFill>
                  <a:schemeClr val="bg1">
                    <a:lumMod val="8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fld id="{1C71211B-FC85-4D01-81F5-233FD27A8B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5023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0000"/>
            <a:ext cx="7886700" cy="7571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页脚占位符 9"/>
          <p:cNvSpPr>
            <a:spLocks noGrp="1"/>
          </p:cNvSpPr>
          <p:nvPr>
            <p:ph type="ftr" sz="quarter" idx="3"/>
          </p:nvPr>
        </p:nvSpPr>
        <p:spPr>
          <a:xfrm>
            <a:off x="8515349" y="6642000"/>
            <a:ext cx="628649" cy="216000"/>
          </a:xfrm>
          <a:prstGeom prst="rect">
            <a:avLst/>
          </a:prstGeom>
        </p:spPr>
        <p:txBody>
          <a:bodyPr vert="horz" wrap="none" lIns="0" tIns="0" rIns="72000" bIns="36000" rtlCol="0" anchor="b" anchorCtr="0"/>
          <a:lstStyle>
            <a:lvl1pPr algn="r">
              <a:defRPr sz="90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8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8515351" y="0"/>
            <a:ext cx="628650" cy="216000"/>
          </a:xfrm>
          <a:prstGeom prst="rect">
            <a:avLst/>
          </a:prstGeom>
        </p:spPr>
        <p:txBody>
          <a:bodyPr vert="horz" wrap="none" lIns="0" tIns="36000" rIns="72000" bIns="0" rtlCol="0" anchor="ctr"/>
          <a:lstStyle>
            <a:lvl1pPr algn="r">
              <a:defRPr sz="900">
                <a:solidFill>
                  <a:schemeClr val="bg1">
                    <a:lumMod val="8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fld id="{1C71211B-FC85-4D01-81F5-233FD27A8B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7044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9"/>
          <p:cNvSpPr>
            <a:spLocks noGrp="1"/>
          </p:cNvSpPr>
          <p:nvPr>
            <p:ph type="ftr" sz="quarter" idx="3"/>
          </p:nvPr>
        </p:nvSpPr>
        <p:spPr>
          <a:xfrm>
            <a:off x="8515349" y="6642000"/>
            <a:ext cx="628649" cy="216000"/>
          </a:xfrm>
          <a:prstGeom prst="rect">
            <a:avLst/>
          </a:prstGeom>
        </p:spPr>
        <p:txBody>
          <a:bodyPr vert="horz" wrap="none" lIns="0" tIns="0" rIns="72000" bIns="36000" rtlCol="0" anchor="b" anchorCtr="0"/>
          <a:lstStyle>
            <a:lvl1pPr algn="r">
              <a:defRPr sz="90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8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8515351" y="0"/>
            <a:ext cx="628650" cy="216000"/>
          </a:xfrm>
          <a:prstGeom prst="rect">
            <a:avLst/>
          </a:prstGeom>
        </p:spPr>
        <p:txBody>
          <a:bodyPr vert="horz" wrap="none" lIns="0" tIns="36000" rIns="72000" bIns="0" rtlCol="0" anchor="ctr"/>
          <a:lstStyle>
            <a:lvl1pPr algn="r">
              <a:defRPr sz="900">
                <a:solidFill>
                  <a:schemeClr val="bg1">
                    <a:lumMod val="8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fld id="{1C71211B-FC85-4D01-81F5-233FD27A8B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0151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136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6"/>
          <p:cNvSpPr>
            <a:spLocks noGrp="1"/>
          </p:cNvSpPr>
          <p:nvPr>
            <p:ph type="title"/>
          </p:nvPr>
        </p:nvSpPr>
        <p:spPr>
          <a:xfrm>
            <a:off x="628650" y="360000"/>
            <a:ext cx="7886700" cy="75713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spAutoFit/>
          </a:bodyPr>
          <a:lstStyle/>
          <a:p>
            <a:r>
              <a:rPr lang="zh-CN" altLang="en-US" dirty="0"/>
              <a:t>标题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idx="1"/>
          </p:nvPr>
        </p:nvSpPr>
        <p:spPr>
          <a:xfrm>
            <a:off x="628650" y="1260000"/>
            <a:ext cx="7886700" cy="538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3"/>
          </p:nvPr>
        </p:nvSpPr>
        <p:spPr>
          <a:xfrm>
            <a:off x="8515349" y="6642000"/>
            <a:ext cx="628649" cy="216000"/>
          </a:xfrm>
          <a:prstGeom prst="rect">
            <a:avLst/>
          </a:prstGeom>
        </p:spPr>
        <p:txBody>
          <a:bodyPr vert="horz" wrap="none" lIns="0" tIns="0" rIns="72000" bIns="36000" rtlCol="0" anchor="b" anchorCtr="0"/>
          <a:lstStyle>
            <a:lvl1pPr algn="r">
              <a:defRPr sz="90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8515351" y="0"/>
            <a:ext cx="628650" cy="216000"/>
          </a:xfrm>
          <a:prstGeom prst="rect">
            <a:avLst/>
          </a:prstGeom>
        </p:spPr>
        <p:txBody>
          <a:bodyPr vert="horz" wrap="none" lIns="0" tIns="36000" rIns="72000" bIns="0" rtlCol="0" anchor="ctr"/>
          <a:lstStyle>
            <a:lvl1pPr algn="r">
              <a:defRPr sz="900">
                <a:solidFill>
                  <a:schemeClr val="bg1">
                    <a:lumMod val="8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fld id="{1C71211B-FC85-4D01-81F5-233FD27A8B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8370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8" r:id="rId4"/>
    <p:sldLayoutId id="2147483677" r:id="rId5"/>
    <p:sldLayoutId id="2147483679" r:id="rId6"/>
    <p:sldLayoutId id="2147483680" r:id="rId7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rgbClr val="41B883"/>
          </a:solidFill>
          <a:latin typeface="思源黑体" panose="020B0500000000000000" pitchFamily="34" charset="-122"/>
          <a:ea typeface="思源黑体" panose="020B0500000000000000" pitchFamily="34" charset="-122"/>
          <a:cs typeface="+mj-cs"/>
        </a:defRPr>
      </a:lvl1pPr>
    </p:titleStyle>
    <p:bodyStyle>
      <a:lvl1pPr marL="0" indent="-360000" algn="l" defTabSz="685800" rtl="0" eaLnBrk="1" latinLnBrk="0" hangingPunct="1">
        <a:lnSpc>
          <a:spcPct val="100000"/>
        </a:lnSpc>
        <a:spcBef>
          <a:spcPts val="1600"/>
        </a:spcBef>
        <a:buFont typeface="Arial" panose="020B0604020202020204" pitchFamily="34" charset="0"/>
        <a:buChar char="•"/>
        <a:defRPr lang="zh-CN" altLang="en-US" sz="3600" kern="1200" dirty="0" smtClean="0">
          <a:solidFill>
            <a:schemeClr val="bg1"/>
          </a:solidFill>
          <a:latin typeface="思源黑体" panose="020B0500000000000000" pitchFamily="34" charset="-122"/>
          <a:ea typeface="思源黑体" panose="020B0500000000000000" pitchFamily="34" charset="-122"/>
          <a:cs typeface="+mn-cs"/>
        </a:defRPr>
      </a:lvl1pPr>
      <a:lvl2pPr marL="0" indent="-360000" algn="l" defTabSz="685800" rtl="0" eaLnBrk="1" latinLnBrk="0" hangingPunct="1">
        <a:lnSpc>
          <a:spcPct val="90000"/>
        </a:lnSpc>
        <a:spcBef>
          <a:spcPts val="375"/>
        </a:spcBef>
        <a:buSzPct val="50000"/>
        <a:buFont typeface="Wingdings" panose="05000000000000000000" pitchFamily="2" charset="2"/>
        <a:buChar char="ü"/>
        <a:defRPr sz="2400" kern="1200">
          <a:solidFill>
            <a:schemeClr val="bg1"/>
          </a:solidFill>
          <a:latin typeface="思源黑体" panose="020B0500000000000000" pitchFamily="34" charset="-122"/>
          <a:ea typeface="思源黑体" panose="020B0500000000000000" pitchFamily="34" charset="-122"/>
          <a:cs typeface="+mn-cs"/>
        </a:defRPr>
      </a:lvl2pPr>
      <a:lvl3pPr marL="0" indent="-36000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思源黑体" panose="020B0500000000000000" pitchFamily="34" charset="-122"/>
          <a:ea typeface="思源黑体" panose="020B0500000000000000" pitchFamily="34" charset="-122"/>
          <a:cs typeface="+mn-cs"/>
        </a:defRPr>
      </a:lvl3pPr>
      <a:lvl4pPr marL="0" indent="-36000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思源黑体" panose="020B0500000000000000" pitchFamily="34" charset="-122"/>
          <a:ea typeface="思源黑体" panose="020B0500000000000000" pitchFamily="34" charset="-122"/>
          <a:cs typeface="+mn-cs"/>
        </a:defRPr>
      </a:lvl4pPr>
      <a:lvl5pPr marL="0" indent="-36000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思源黑体" panose="020B0500000000000000" pitchFamily="34" charset="-122"/>
          <a:ea typeface="思源黑体" panose="020B0500000000000000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5C1D48-6497-417F-94B1-931AFD1B1B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使用 </a:t>
            </a:r>
            <a:r>
              <a:rPr lang="en-US" altLang="zh-CN"/>
              <a:t>Vite </a:t>
            </a:r>
            <a:r>
              <a:rPr lang="zh-CN" altLang="en-US"/>
              <a:t>搭建官网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9C7FF76-234F-4E94-997B-A9BFC29A37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8650" y="3566399"/>
            <a:ext cx="7886700" cy="461665"/>
          </a:xfrm>
        </p:spPr>
        <p:txBody>
          <a:bodyPr/>
          <a:lstStyle/>
          <a:p>
            <a:r>
              <a:rPr lang="zh-CN" altLang="en-US"/>
              <a:t>我将尝试使用全新的风格来录制本课程</a:t>
            </a:r>
          </a:p>
        </p:txBody>
      </p:sp>
    </p:spTree>
    <p:extLst>
      <p:ext uri="{BB962C8B-B14F-4D97-AF65-F5344CB8AC3E}">
        <p14:creationId xmlns:p14="http://schemas.microsoft.com/office/powerpoint/2010/main" val="7836813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6F44A6C7-F802-4DF3-9FF2-059DD06F7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小知识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99E20305-7A04-414A-9EAA-281120C197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60000"/>
            <a:ext cx="8402808" cy="5382000"/>
          </a:xfrm>
        </p:spPr>
        <p:txBody>
          <a:bodyPr/>
          <a:lstStyle/>
          <a:p>
            <a:r>
              <a:rPr lang="en-US" altLang="zh-CN"/>
              <a:t>Vue 2 </a:t>
            </a:r>
            <a:r>
              <a:rPr lang="zh-CN" altLang="en-US"/>
              <a:t>和 </a:t>
            </a:r>
            <a:r>
              <a:rPr lang="en-US" altLang="zh-CN"/>
              <a:t>Vue 3 </a:t>
            </a:r>
            <a:r>
              <a:rPr lang="zh-CN" altLang="en-US"/>
              <a:t>的区别</a:t>
            </a:r>
            <a:endParaRPr lang="en-US" altLang="zh-CN"/>
          </a:p>
          <a:p>
            <a:pPr lvl="1"/>
            <a:r>
              <a:rPr lang="en-US" altLang="zh-CN"/>
              <a:t>90% </a:t>
            </a:r>
            <a:r>
              <a:rPr lang="zh-CN" altLang="en-US"/>
              <a:t>的写法完全一致，除了以下几点</a:t>
            </a:r>
            <a:endParaRPr lang="en-US" altLang="zh-CN"/>
          </a:p>
          <a:p>
            <a:pPr lvl="1"/>
            <a:r>
              <a:rPr lang="en-US" altLang="zh-CN"/>
              <a:t>Vue 3 </a:t>
            </a:r>
            <a:r>
              <a:rPr lang="zh-CN" altLang="en-US"/>
              <a:t>的 </a:t>
            </a:r>
            <a:r>
              <a:rPr lang="en-US" altLang="zh-CN"/>
              <a:t>Template </a:t>
            </a:r>
            <a:r>
              <a:rPr lang="zh-CN" altLang="en-US"/>
              <a:t>支持</a:t>
            </a:r>
            <a:r>
              <a:rPr lang="zh-CN" altLang="en-US">
                <a:solidFill>
                  <a:srgbClr val="41B883"/>
                </a:solidFill>
              </a:rPr>
              <a:t>多个根标签</a:t>
            </a:r>
            <a:r>
              <a:rPr lang="zh-CN" altLang="en-US"/>
              <a:t>，</a:t>
            </a:r>
            <a:r>
              <a:rPr lang="en-US" altLang="zh-CN"/>
              <a:t>Vue 2 </a:t>
            </a:r>
            <a:r>
              <a:rPr lang="zh-CN" altLang="en-US"/>
              <a:t>不支持</a:t>
            </a:r>
            <a:endParaRPr lang="en-US" altLang="zh-CN"/>
          </a:p>
          <a:p>
            <a:pPr lvl="1"/>
            <a:r>
              <a:rPr lang="en-US" altLang="zh-CN"/>
              <a:t>Vue 3 </a:t>
            </a:r>
            <a:r>
              <a:rPr lang="zh-CN" altLang="en-US"/>
              <a:t>有 </a:t>
            </a:r>
            <a:r>
              <a:rPr lang="en-US" altLang="zh-CN">
                <a:solidFill>
                  <a:srgbClr val="41B883"/>
                </a:solidFill>
              </a:rPr>
              <a:t>createApp()</a:t>
            </a:r>
            <a:r>
              <a:rPr lang="zh-CN" altLang="en-US"/>
              <a:t>，而 </a:t>
            </a:r>
            <a:r>
              <a:rPr lang="en-US" altLang="zh-CN"/>
              <a:t>Vue 2 </a:t>
            </a:r>
            <a:r>
              <a:rPr lang="zh-CN" altLang="en-US"/>
              <a:t>的是 </a:t>
            </a:r>
            <a:r>
              <a:rPr lang="en-US" altLang="zh-CN"/>
              <a:t>new Vue()</a:t>
            </a:r>
          </a:p>
          <a:p>
            <a:pPr lvl="1"/>
            <a:r>
              <a:rPr lang="en-US" altLang="zh-CN"/>
              <a:t>createApp(</a:t>
            </a:r>
            <a:r>
              <a:rPr lang="zh-CN" altLang="en-US">
                <a:solidFill>
                  <a:srgbClr val="41B883"/>
                </a:solidFill>
              </a:rPr>
              <a:t>组件</a:t>
            </a:r>
            <a:r>
              <a:rPr lang="en-US" altLang="zh-CN"/>
              <a:t>)</a:t>
            </a:r>
            <a:r>
              <a:rPr lang="zh-CN" altLang="en-US"/>
              <a:t>，</a:t>
            </a:r>
            <a:r>
              <a:rPr lang="en-US" altLang="zh-CN"/>
              <a:t>new Vue({template, render})</a:t>
            </a:r>
          </a:p>
        </p:txBody>
      </p:sp>
    </p:spTree>
    <p:extLst>
      <p:ext uri="{BB962C8B-B14F-4D97-AF65-F5344CB8AC3E}">
        <p14:creationId xmlns:p14="http://schemas.microsoft.com/office/powerpoint/2010/main" val="24246203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E47F1EFC-B8F2-4D2D-85CE-A83F9A3CFF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提交一下代码</a:t>
            </a: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7049BA73-195F-46B9-9DA0-7A5FD5F528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8650" y="3566399"/>
            <a:ext cx="7886700" cy="461665"/>
          </a:xfrm>
        </p:spPr>
        <p:txBody>
          <a:bodyPr/>
          <a:lstStyle/>
          <a:p>
            <a:r>
              <a:rPr lang="zh-CN" altLang="en-US"/>
              <a:t>养成良好的提交习惯，把 </a:t>
            </a:r>
            <a:r>
              <a:rPr lang="en-US" altLang="zh-CN"/>
              <a:t>message </a:t>
            </a:r>
            <a:r>
              <a:rPr lang="zh-CN" altLang="en-US"/>
              <a:t>写好</a:t>
            </a:r>
          </a:p>
        </p:txBody>
      </p:sp>
    </p:spTree>
    <p:extLst>
      <p:ext uri="{BB962C8B-B14F-4D97-AF65-F5344CB8AC3E}">
        <p14:creationId xmlns:p14="http://schemas.microsoft.com/office/powerpoint/2010/main" val="17625113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B147CD4D-386D-414D-B4FC-636F5B5F32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引入 </a:t>
            </a:r>
            <a:r>
              <a:rPr lang="en-US" altLang="zh-CN"/>
              <a:t>Vue Router 4</a:t>
            </a:r>
            <a:endParaRPr lang="zh-CN" altLang="en-US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69E21A91-2C66-4611-9067-1520CF5FD2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8650" y="3566399"/>
            <a:ext cx="7886700" cy="461665"/>
          </a:xfrm>
        </p:spPr>
        <p:txBody>
          <a:bodyPr/>
          <a:lstStyle/>
          <a:p>
            <a:r>
              <a:rPr lang="zh-CN" altLang="en-US"/>
              <a:t>路由器，用于页面切换</a:t>
            </a:r>
          </a:p>
        </p:txBody>
      </p:sp>
    </p:spTree>
    <p:extLst>
      <p:ext uri="{BB962C8B-B14F-4D97-AF65-F5344CB8AC3E}">
        <p14:creationId xmlns:p14="http://schemas.microsoft.com/office/powerpoint/2010/main" val="15985588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E6C6F65-2539-443E-8A6A-EA2BAC8705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8650" y="2028142"/>
            <a:ext cx="7886700" cy="1421928"/>
          </a:xfrm>
        </p:spPr>
        <p:txBody>
          <a:bodyPr/>
          <a:lstStyle/>
          <a:p>
            <a:r>
              <a:rPr lang="zh-CN" altLang="en-US"/>
              <a:t>使用命令行查看 </a:t>
            </a:r>
            <a:r>
              <a:rPr lang="en-US" altLang="zh-CN"/>
              <a:t>vue-router </a:t>
            </a:r>
            <a:r>
              <a:rPr lang="zh-CN" altLang="en-US"/>
              <a:t>所有版本号</a:t>
            </a: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936235C3-DFF1-408F-A4B6-8D6FA32DC9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8650" y="3566399"/>
            <a:ext cx="7886700" cy="461665"/>
          </a:xfrm>
        </p:spPr>
        <p:txBody>
          <a:bodyPr/>
          <a:lstStyle/>
          <a:p>
            <a:r>
              <a:rPr lang="en-US" altLang="zh-CN"/>
              <a:t>npm info vue-router versions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76669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3F2D5EF-BCEB-4773-BC57-A366D9ABE1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安装 </a:t>
            </a:r>
            <a:r>
              <a:rPr lang="en-US" altLang="zh-CN"/>
              <a:t>vue-router</a:t>
            </a:r>
            <a:endParaRPr lang="zh-CN" altLang="en-US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A98A9CDE-2678-4F2A-AC8B-750431CCB9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8650" y="3566399"/>
            <a:ext cx="7886700" cy="461665"/>
          </a:xfrm>
        </p:spPr>
        <p:txBody>
          <a:bodyPr/>
          <a:lstStyle/>
          <a:p>
            <a:r>
              <a:rPr lang="en-US" altLang="zh-CN"/>
              <a:t>yarn add vue-router@4.0.0-beta.3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93471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261D508-CFF7-4D77-B305-2245A69A1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初始化 </a:t>
            </a:r>
            <a:r>
              <a:rPr lang="en-US" altLang="zh-CN"/>
              <a:t>vue-router</a:t>
            </a:r>
            <a:endParaRPr lang="zh-CN" altLang="en-US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91837D2B-C4CA-4BBE-988A-0A119FC473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新建 </a:t>
            </a:r>
            <a:r>
              <a:rPr lang="en-US" altLang="zh-CN"/>
              <a:t>history </a:t>
            </a:r>
            <a:r>
              <a:rPr lang="zh-CN" altLang="en-US"/>
              <a:t>对象</a:t>
            </a:r>
            <a:endParaRPr lang="en-US" altLang="zh-CN"/>
          </a:p>
          <a:p>
            <a:r>
              <a:rPr lang="zh-CN" altLang="en-US"/>
              <a:t>新建 </a:t>
            </a:r>
            <a:r>
              <a:rPr lang="en-US" altLang="zh-CN"/>
              <a:t>router </a:t>
            </a:r>
            <a:r>
              <a:rPr lang="zh-CN" altLang="en-US"/>
              <a:t>对象</a:t>
            </a:r>
            <a:endParaRPr lang="en-US" altLang="zh-CN"/>
          </a:p>
          <a:p>
            <a:r>
              <a:rPr lang="zh-CN" altLang="en-US"/>
              <a:t>引入 </a:t>
            </a:r>
            <a:r>
              <a:rPr lang="en-US" altLang="zh-CN"/>
              <a:t>TypeScript</a:t>
            </a:r>
          </a:p>
          <a:p>
            <a:r>
              <a:rPr lang="en-US" altLang="zh-CN"/>
              <a:t>app.use(router)</a:t>
            </a:r>
          </a:p>
          <a:p>
            <a:r>
              <a:rPr lang="zh-CN" altLang="en-US"/>
              <a:t>添加 </a:t>
            </a:r>
            <a:r>
              <a:rPr lang="en-US" altLang="zh-CN"/>
              <a:t>&lt;router-view&gt;</a:t>
            </a:r>
          </a:p>
          <a:p>
            <a:r>
              <a:rPr lang="zh-CN" altLang="en-US"/>
              <a:t>添加 </a:t>
            </a:r>
            <a:r>
              <a:rPr lang="en-US" altLang="zh-CN"/>
              <a:t>&lt;router-link&gt;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24893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3270438D-E86D-4D95-A8A7-44CEB5DFF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0000"/>
            <a:ext cx="7886700" cy="757130"/>
          </a:xfrm>
        </p:spPr>
        <p:txBody>
          <a:bodyPr/>
          <a:lstStyle/>
          <a:p>
            <a:r>
              <a:rPr lang="zh-CN" altLang="en-US"/>
              <a:t>找不到模块 </a:t>
            </a:r>
            <a:r>
              <a:rPr lang="en-US" altLang="zh-CN"/>
              <a:t>xxx.vue</a:t>
            </a:r>
            <a:endParaRPr lang="zh-CN" altLang="en-US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571A0204-0808-4E86-BFE5-6A53A13F37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出现原因</a:t>
            </a:r>
            <a:endParaRPr lang="en-US" altLang="zh-CN"/>
          </a:p>
          <a:p>
            <a:pPr lvl="1"/>
            <a:r>
              <a:rPr lang="en-US" altLang="zh-CN"/>
              <a:t>TypeScript </a:t>
            </a:r>
            <a:r>
              <a:rPr lang="zh-CN" altLang="en-US"/>
              <a:t>只能理解 </a:t>
            </a:r>
            <a:r>
              <a:rPr lang="en-US" altLang="zh-CN"/>
              <a:t>.ts </a:t>
            </a:r>
            <a:r>
              <a:rPr lang="zh-CN" altLang="en-US"/>
              <a:t>文件，无法理解 </a:t>
            </a:r>
            <a:r>
              <a:rPr lang="en-US" altLang="zh-CN"/>
              <a:t>.vue </a:t>
            </a:r>
            <a:r>
              <a:rPr lang="zh-CN" altLang="en-US"/>
              <a:t>文件</a:t>
            </a:r>
            <a:endParaRPr lang="en-US" altLang="zh-CN"/>
          </a:p>
          <a:p>
            <a:r>
              <a:rPr lang="zh-CN" altLang="en-US"/>
              <a:t>解决办法</a:t>
            </a:r>
            <a:endParaRPr lang="en-US" altLang="zh-CN"/>
          </a:p>
          <a:p>
            <a:pPr lvl="1"/>
            <a:r>
              <a:rPr lang="en-US" altLang="zh-CN"/>
              <a:t>Google </a:t>
            </a:r>
            <a:r>
              <a:rPr lang="zh-CN" altLang="en-US"/>
              <a:t>搜索 </a:t>
            </a:r>
            <a:r>
              <a:rPr lang="en-US" altLang="zh-CN">
                <a:solidFill>
                  <a:srgbClr val="41B883"/>
                </a:solidFill>
              </a:rPr>
              <a:t>Vue 3 can not find module</a:t>
            </a:r>
          </a:p>
          <a:p>
            <a:pPr lvl="1"/>
            <a:r>
              <a:rPr lang="zh-CN" altLang="en-US"/>
              <a:t>创建 </a:t>
            </a:r>
            <a:r>
              <a:rPr lang="en-US" altLang="zh-CN"/>
              <a:t>xxx.d.ts</a:t>
            </a:r>
            <a:r>
              <a:rPr lang="zh-CN" altLang="en-US"/>
              <a:t>，告诉 </a:t>
            </a:r>
            <a:r>
              <a:rPr lang="en-US" altLang="zh-CN"/>
              <a:t>TS </a:t>
            </a:r>
            <a:r>
              <a:rPr lang="zh-CN" altLang="en-US"/>
              <a:t>如何理解 </a:t>
            </a:r>
            <a:r>
              <a:rPr lang="en-US" altLang="zh-CN"/>
              <a:t>.vue </a:t>
            </a:r>
            <a:r>
              <a:rPr lang="zh-CN" altLang="en-US"/>
              <a:t>文件</a:t>
            </a:r>
          </a:p>
        </p:txBody>
      </p:sp>
    </p:spTree>
    <p:extLst>
      <p:ext uri="{BB962C8B-B14F-4D97-AF65-F5344CB8AC3E}">
        <p14:creationId xmlns:p14="http://schemas.microsoft.com/office/powerpoint/2010/main" val="22182596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C78B4E11-D307-4960-8C7C-17648C374D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提交代码</a:t>
            </a: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A39B74E8-7209-4B2D-9790-E3575C4C68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8650" y="3566399"/>
            <a:ext cx="7886700" cy="461665"/>
          </a:xfrm>
        </p:spPr>
        <p:txBody>
          <a:bodyPr/>
          <a:lstStyle/>
          <a:p>
            <a:r>
              <a:rPr lang="zh-CN" altLang="en-US"/>
              <a:t>每次完成一个里程碑，都要提交代码！</a:t>
            </a:r>
          </a:p>
        </p:txBody>
      </p:sp>
    </p:spTree>
    <p:extLst>
      <p:ext uri="{BB962C8B-B14F-4D97-AF65-F5344CB8AC3E}">
        <p14:creationId xmlns:p14="http://schemas.microsoft.com/office/powerpoint/2010/main" val="20984684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F1E80A-E8DE-4582-9EE6-C1B3BCD0F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开始创建官网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254085-61AD-45E1-A144-EE3F9DE34F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Home.vue</a:t>
            </a:r>
          </a:p>
          <a:p>
            <a:pPr lvl="1"/>
            <a:r>
              <a:rPr lang="en-US" altLang="zh-CN"/>
              <a:t>Topnav</a:t>
            </a:r>
            <a:r>
              <a:rPr lang="zh-CN" altLang="en-US"/>
              <a:t>：左边是</a:t>
            </a:r>
            <a:r>
              <a:rPr lang="en-US" altLang="zh-CN"/>
              <a:t>logo</a:t>
            </a:r>
            <a:r>
              <a:rPr lang="zh-CN" altLang="en-US"/>
              <a:t>，右边是</a:t>
            </a:r>
            <a:r>
              <a:rPr lang="en-US" altLang="zh-CN"/>
              <a:t>menu</a:t>
            </a:r>
          </a:p>
          <a:p>
            <a:pPr lvl="1"/>
            <a:r>
              <a:rPr lang="en-US" altLang="zh-CN"/>
              <a:t>Banner</a:t>
            </a:r>
            <a:r>
              <a:rPr lang="zh-CN" altLang="en-US"/>
              <a:t>：文字介绍 </a:t>
            </a:r>
            <a:r>
              <a:rPr lang="en-US" altLang="zh-CN"/>
              <a:t>+ </a:t>
            </a:r>
            <a:r>
              <a:rPr lang="zh-CN" altLang="en-US"/>
              <a:t>开始按钮</a:t>
            </a:r>
            <a:endParaRPr lang="en-US" altLang="zh-CN"/>
          </a:p>
          <a:p>
            <a:r>
              <a:rPr lang="en-US" altLang="zh-CN"/>
              <a:t>Doc.vue</a:t>
            </a:r>
          </a:p>
          <a:p>
            <a:pPr lvl="1"/>
            <a:r>
              <a:rPr lang="en-US" altLang="zh-CN"/>
              <a:t>Topnav</a:t>
            </a:r>
            <a:r>
              <a:rPr lang="zh-CN" altLang="en-US"/>
              <a:t>：同上</a:t>
            </a:r>
            <a:endParaRPr lang="en-US" altLang="zh-CN"/>
          </a:p>
          <a:p>
            <a:pPr lvl="1"/>
            <a:r>
              <a:rPr lang="en-US" altLang="zh-CN"/>
              <a:t>Content</a:t>
            </a:r>
            <a:r>
              <a:rPr lang="zh-CN" altLang="en-US"/>
              <a:t>：左边是 </a:t>
            </a:r>
            <a:r>
              <a:rPr lang="en-US" altLang="zh-CN"/>
              <a:t>aside</a:t>
            </a:r>
            <a:r>
              <a:rPr lang="zh-CN" altLang="en-US"/>
              <a:t>，右边是 </a:t>
            </a:r>
            <a:r>
              <a:rPr lang="en-US" altLang="zh-CN"/>
              <a:t>main</a:t>
            </a:r>
          </a:p>
          <a:p>
            <a:pPr lvl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28220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3C1A0F-AE9A-4CE8-95A9-81D8A6E0D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新的路由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303C49-4941-406E-86C8-AEE4D3A17E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路径为 </a:t>
            </a:r>
            <a:r>
              <a:rPr lang="en-US" altLang="zh-CN"/>
              <a:t>#/ </a:t>
            </a:r>
            <a:r>
              <a:rPr lang="zh-CN" altLang="en-US"/>
              <a:t>时</a:t>
            </a:r>
            <a:endParaRPr lang="en-US" altLang="zh-CN"/>
          </a:p>
          <a:p>
            <a:pPr lvl="1"/>
            <a:r>
              <a:rPr lang="zh-CN" altLang="en-US"/>
              <a:t>渲染 </a:t>
            </a:r>
            <a:r>
              <a:rPr lang="en-US" altLang="zh-CN"/>
              <a:t>Home.vue</a:t>
            </a:r>
          </a:p>
          <a:p>
            <a:r>
              <a:rPr lang="zh-CN" altLang="en-US"/>
              <a:t>路径为 </a:t>
            </a:r>
            <a:r>
              <a:rPr lang="en-US" altLang="zh-CN"/>
              <a:t>#/doc </a:t>
            </a:r>
            <a:r>
              <a:rPr lang="zh-CN" altLang="en-US"/>
              <a:t>时</a:t>
            </a:r>
            <a:endParaRPr lang="en-US" altLang="zh-CN"/>
          </a:p>
          <a:p>
            <a:pPr lvl="1"/>
            <a:r>
              <a:rPr lang="zh-CN" altLang="en-US"/>
              <a:t>渲染 </a:t>
            </a:r>
            <a:r>
              <a:rPr lang="en-US" altLang="zh-CN"/>
              <a:t>Doc.vue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3904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926F261F-2B37-41E8-969F-D08A11A186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遇到问题如何提问</a:t>
            </a: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D070FEB4-B24F-4610-BD07-0B1A1C4A4B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8650" y="3566399"/>
            <a:ext cx="7886700" cy="1610697"/>
          </a:xfrm>
        </p:spPr>
        <p:txBody>
          <a:bodyPr/>
          <a:lstStyle/>
          <a:p>
            <a:r>
              <a:rPr lang="zh-CN" altLang="en-US"/>
              <a:t>将完整代码上传至 </a:t>
            </a:r>
            <a:r>
              <a:rPr lang="en-US" altLang="zh-CN"/>
              <a:t>GitHub</a:t>
            </a:r>
          </a:p>
          <a:p>
            <a:r>
              <a:rPr lang="zh-CN" altLang="en-US"/>
              <a:t>然后把链接发给我</a:t>
            </a:r>
            <a:endParaRPr lang="en-US" altLang="zh-CN"/>
          </a:p>
          <a:p>
            <a:r>
              <a:rPr lang="zh-CN" altLang="en-US"/>
              <a:t>告诉我如何复现 </a:t>
            </a:r>
            <a:r>
              <a:rPr lang="en-US" altLang="zh-CN"/>
              <a:t>bug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69714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AC4C94F8-9047-424A-9DE9-E54597D2BD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8650" y="2028142"/>
            <a:ext cx="7886700" cy="1421928"/>
          </a:xfrm>
        </p:spPr>
        <p:txBody>
          <a:bodyPr/>
          <a:lstStyle/>
          <a:p>
            <a:r>
              <a:rPr lang="en-US" altLang="zh-CN"/>
              <a:t>Home </a:t>
            </a:r>
            <a:r>
              <a:rPr lang="zh-CN" altLang="en-US"/>
              <a:t>页面有一个 </a:t>
            </a:r>
            <a:r>
              <a:rPr lang="en-US" altLang="zh-CN"/>
              <a:t>topnav</a:t>
            </a:r>
            <a:br>
              <a:rPr lang="en-US" altLang="zh-CN"/>
            </a:br>
            <a:r>
              <a:rPr lang="en-US" altLang="zh-CN"/>
              <a:t>Doc </a:t>
            </a:r>
            <a:r>
              <a:rPr lang="zh-CN" altLang="en-US"/>
              <a:t>页面也有一个 </a:t>
            </a:r>
            <a:r>
              <a:rPr lang="en-US" altLang="zh-CN"/>
              <a:t>topnav</a:t>
            </a:r>
            <a:endParaRPr lang="zh-CN" altLang="en-US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65837224-874E-419C-BE62-E8D47E02AE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8650" y="3566399"/>
            <a:ext cx="7886700" cy="1036181"/>
          </a:xfrm>
        </p:spPr>
        <p:txBody>
          <a:bodyPr/>
          <a:lstStyle/>
          <a:p>
            <a:r>
              <a:rPr lang="zh-CN" altLang="en-US"/>
              <a:t>难道我们要做两次吗？</a:t>
            </a:r>
            <a:endParaRPr lang="en-US" altLang="zh-CN"/>
          </a:p>
          <a:p>
            <a:r>
              <a:rPr lang="zh-CN" altLang="en-US"/>
              <a:t>不，我们需要把它封装成一个组件</a:t>
            </a:r>
          </a:p>
        </p:txBody>
      </p:sp>
    </p:spTree>
    <p:extLst>
      <p:ext uri="{BB962C8B-B14F-4D97-AF65-F5344CB8AC3E}">
        <p14:creationId xmlns:p14="http://schemas.microsoft.com/office/powerpoint/2010/main" val="28381849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697EBBB-C1A2-4E71-9856-A9D8E39918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Topnav </a:t>
            </a:r>
            <a:r>
              <a:rPr lang="zh-CN" altLang="en-US"/>
              <a:t>组件封装好了</a:t>
            </a: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766D9A0E-BB03-48B9-8268-2C7B3D7FDE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8650" y="3566399"/>
            <a:ext cx="7886700" cy="461665"/>
          </a:xfrm>
        </p:spPr>
        <p:txBody>
          <a:bodyPr/>
          <a:lstStyle/>
          <a:p>
            <a:r>
              <a:rPr lang="zh-CN" altLang="en-US"/>
              <a:t>记得提交代码</a:t>
            </a:r>
          </a:p>
        </p:txBody>
      </p:sp>
    </p:spTree>
    <p:extLst>
      <p:ext uri="{BB962C8B-B14F-4D97-AF65-F5344CB8AC3E}">
        <p14:creationId xmlns:p14="http://schemas.microsoft.com/office/powerpoint/2010/main" val="22822050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8683109F-DFD2-40CA-A998-18A8458325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完善 </a:t>
            </a:r>
            <a:r>
              <a:rPr lang="en-US" altLang="zh-CN"/>
              <a:t>Home </a:t>
            </a:r>
            <a:r>
              <a:rPr lang="zh-CN" altLang="en-US"/>
              <a:t>的样式</a:t>
            </a: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D290FC50-0C87-49A6-9D48-55A3BD9DCA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8650" y="3566399"/>
            <a:ext cx="7886700" cy="461665"/>
          </a:xfrm>
        </p:spPr>
        <p:txBody>
          <a:bodyPr/>
          <a:lstStyle/>
          <a:p>
            <a:r>
              <a:rPr lang="en-US" altLang="zh-CN"/>
              <a:t>h1 + h2 + </a:t>
            </a:r>
            <a:r>
              <a:rPr lang="zh-CN" altLang="en-US"/>
              <a:t>两个链接</a:t>
            </a:r>
          </a:p>
        </p:txBody>
      </p:sp>
    </p:spTree>
    <p:extLst>
      <p:ext uri="{BB962C8B-B14F-4D97-AF65-F5344CB8AC3E}">
        <p14:creationId xmlns:p14="http://schemas.microsoft.com/office/powerpoint/2010/main" val="16370151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067AE904-5E7C-4577-8410-7DC773DD80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完善 </a:t>
            </a:r>
            <a:r>
              <a:rPr lang="en-US" altLang="zh-CN"/>
              <a:t>Doc </a:t>
            </a:r>
            <a:r>
              <a:rPr lang="zh-CN" altLang="en-US"/>
              <a:t>样式</a:t>
            </a: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3EA258A2-869D-4FBA-A329-7EE18D71CA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8650" y="3566399"/>
            <a:ext cx="7886700" cy="461665"/>
          </a:xfrm>
        </p:spPr>
        <p:txBody>
          <a:bodyPr/>
          <a:lstStyle/>
          <a:p>
            <a:r>
              <a:rPr lang="zh-CN" altLang="en-US"/>
              <a:t>边栏 </a:t>
            </a:r>
            <a:r>
              <a:rPr lang="en-US" altLang="zh-CN"/>
              <a:t>+ </a:t>
            </a:r>
            <a:r>
              <a:rPr lang="zh-CN" altLang="en-US"/>
              <a:t>主内容</a:t>
            </a:r>
          </a:p>
        </p:txBody>
      </p:sp>
    </p:spTree>
    <p:extLst>
      <p:ext uri="{BB962C8B-B14F-4D97-AF65-F5344CB8AC3E}">
        <p14:creationId xmlns:p14="http://schemas.microsoft.com/office/powerpoint/2010/main" val="38784548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94FD7886-CE21-4C88-A11D-0CFF57E8C2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先实现手机，还是先实现</a:t>
            </a:r>
            <a:r>
              <a:rPr lang="en-US" altLang="zh-CN"/>
              <a:t>PC</a:t>
            </a:r>
            <a:endParaRPr lang="zh-CN" altLang="en-US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7C1DE1C9-00B9-43BF-B46E-5DF0FDA00E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8650" y="3566399"/>
            <a:ext cx="7886700" cy="1036181"/>
          </a:xfrm>
        </p:spPr>
        <p:txBody>
          <a:bodyPr/>
          <a:lstStyle/>
          <a:p>
            <a:r>
              <a:rPr lang="zh-CN" altLang="en-US"/>
              <a:t>先手机！</a:t>
            </a:r>
            <a:endParaRPr lang="en-US" altLang="zh-CN"/>
          </a:p>
          <a:p>
            <a:r>
              <a:rPr lang="zh-CN" altLang="en-US"/>
              <a:t>因为 </a:t>
            </a:r>
            <a:r>
              <a:rPr lang="en-US" altLang="zh-CN"/>
              <a:t>80% </a:t>
            </a:r>
            <a:r>
              <a:rPr lang="zh-CN" altLang="en-US"/>
              <a:t>的用户，只用手机上网</a:t>
            </a:r>
          </a:p>
        </p:txBody>
      </p:sp>
    </p:spTree>
    <p:extLst>
      <p:ext uri="{BB962C8B-B14F-4D97-AF65-F5344CB8AC3E}">
        <p14:creationId xmlns:p14="http://schemas.microsoft.com/office/powerpoint/2010/main" val="36939760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ABC13513-C622-44F6-B6D4-C0907225A8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在 </a:t>
            </a:r>
            <a:r>
              <a:rPr lang="en-US" altLang="zh-CN"/>
              <a:t>aside </a:t>
            </a:r>
            <a:r>
              <a:rPr lang="zh-CN" altLang="en-US"/>
              <a:t>里添加 </a:t>
            </a:r>
            <a:r>
              <a:rPr lang="en-US" altLang="zh-CN"/>
              <a:t>router-link</a:t>
            </a:r>
            <a:endParaRPr lang="zh-CN" altLang="en-US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2B6E67A5-1A61-4982-8AD6-25D6203E4D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8650" y="3566399"/>
            <a:ext cx="7886700" cy="461665"/>
          </a:xfrm>
        </p:spPr>
        <p:txBody>
          <a:bodyPr/>
          <a:lstStyle/>
          <a:p>
            <a:r>
              <a:rPr lang="zh-CN" altLang="en-US"/>
              <a:t>方便用户切换组件文档</a:t>
            </a:r>
          </a:p>
        </p:txBody>
      </p:sp>
    </p:spTree>
    <p:extLst>
      <p:ext uri="{BB962C8B-B14F-4D97-AF65-F5344CB8AC3E}">
        <p14:creationId xmlns:p14="http://schemas.microsoft.com/office/powerpoint/2010/main" val="40807030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651D9EE7-9114-41BA-88F4-0BEB3866F8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点击切换 </a:t>
            </a:r>
            <a:r>
              <a:rPr lang="en-US" altLang="zh-CN"/>
              <a:t>aside</a:t>
            </a:r>
            <a:endParaRPr lang="zh-CN" altLang="en-US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614BCA71-23EF-4977-8A46-6B67801E65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8650" y="3566399"/>
            <a:ext cx="7886700" cy="1036181"/>
          </a:xfrm>
        </p:spPr>
        <p:txBody>
          <a:bodyPr/>
          <a:lstStyle/>
          <a:p>
            <a:r>
              <a:rPr lang="zh-CN" altLang="en-US"/>
              <a:t>点一次显示，再点一次隐藏</a:t>
            </a:r>
            <a:endParaRPr lang="en-US" altLang="zh-CN"/>
          </a:p>
          <a:p>
            <a:r>
              <a:rPr lang="zh-CN" altLang="en-US"/>
              <a:t>需要用到 </a:t>
            </a:r>
            <a:r>
              <a:rPr lang="en-US" altLang="zh-CN"/>
              <a:t>provide / inject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0116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B04C5C05-CDBB-4133-83B6-3A83C8EADE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改造 </a:t>
            </a:r>
            <a:r>
              <a:rPr lang="en-US" altLang="zh-CN"/>
              <a:t>topnav</a:t>
            </a:r>
            <a:endParaRPr lang="zh-CN" altLang="en-US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2F0497E5-FAED-4851-B491-F17B9AA1CE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8650" y="3566399"/>
            <a:ext cx="7886700" cy="461665"/>
          </a:xfrm>
        </p:spPr>
        <p:txBody>
          <a:bodyPr/>
          <a:lstStyle/>
          <a:p>
            <a:r>
              <a:rPr lang="zh-CN" altLang="en-US"/>
              <a:t>添加一个切换按钮</a:t>
            </a:r>
          </a:p>
        </p:txBody>
      </p:sp>
    </p:spTree>
    <p:extLst>
      <p:ext uri="{BB962C8B-B14F-4D97-AF65-F5344CB8AC3E}">
        <p14:creationId xmlns:p14="http://schemas.microsoft.com/office/powerpoint/2010/main" val="12167323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00EF3060-2D59-43AB-B235-CF54F66766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点击组件，显示相应文档</a:t>
            </a: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4C5D75E4-BDB8-460A-9BD5-76EFF92CDB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8650" y="3566399"/>
            <a:ext cx="7886700" cy="461665"/>
          </a:xfrm>
        </p:spPr>
        <p:txBody>
          <a:bodyPr/>
          <a:lstStyle/>
          <a:p>
            <a:r>
              <a:rPr lang="zh-CN" altLang="en-US"/>
              <a:t>知识点：嵌套路由</a:t>
            </a:r>
          </a:p>
        </p:txBody>
      </p:sp>
    </p:spTree>
    <p:extLst>
      <p:ext uri="{BB962C8B-B14F-4D97-AF65-F5344CB8AC3E}">
        <p14:creationId xmlns:p14="http://schemas.microsoft.com/office/powerpoint/2010/main" val="9493276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18BE407-6E94-425B-BEBB-26B99F25BD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完善 </a:t>
            </a:r>
            <a:r>
              <a:rPr lang="en-US" altLang="zh-CN"/>
              <a:t>Doc </a:t>
            </a:r>
            <a:r>
              <a:rPr lang="zh-CN" altLang="en-US"/>
              <a:t>样式</a:t>
            </a: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A97264EA-950A-403E-9AEE-2E9108CAAE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8650" y="3566399"/>
            <a:ext cx="7886700" cy="461665"/>
          </a:xfrm>
        </p:spPr>
        <p:txBody>
          <a:bodyPr/>
          <a:lstStyle/>
          <a:p>
            <a:r>
              <a:rPr lang="en-US" altLang="zh-CN"/>
              <a:t>CSS </a:t>
            </a:r>
            <a:r>
              <a:rPr lang="zh-CN" altLang="en-US"/>
              <a:t>已经写好</a:t>
            </a:r>
          </a:p>
        </p:txBody>
      </p:sp>
    </p:spTree>
    <p:extLst>
      <p:ext uri="{BB962C8B-B14F-4D97-AF65-F5344CB8AC3E}">
        <p14:creationId xmlns:p14="http://schemas.microsoft.com/office/powerpoint/2010/main" val="1387438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4C395D-AF59-445C-AD86-247590DBF8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打开命令行，进入学习目录</a:t>
            </a:r>
          </a:p>
        </p:txBody>
      </p:sp>
      <p:sp>
        <p:nvSpPr>
          <p:cNvPr id="4" name="副标题 3">
            <a:extLst>
              <a:ext uri="{FF2B5EF4-FFF2-40B4-BE49-F238E27FC236}">
                <a16:creationId xmlns:a16="http://schemas.microsoft.com/office/drawing/2014/main" id="{37095339-17EB-434D-B5DC-CC94C9939F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8650" y="3566399"/>
            <a:ext cx="7886700" cy="1036181"/>
          </a:xfrm>
        </p:spPr>
        <p:txBody>
          <a:bodyPr/>
          <a:lstStyle/>
          <a:p>
            <a:r>
              <a:rPr lang="zh-CN" altLang="en-US"/>
              <a:t>使用 </a:t>
            </a:r>
            <a:r>
              <a:rPr lang="en-US" altLang="zh-CN"/>
              <a:t>cmd / git bash / Terminal </a:t>
            </a:r>
            <a:r>
              <a:rPr lang="zh-CN" altLang="en-US"/>
              <a:t>进入一个学习用的目录</a:t>
            </a:r>
            <a:endParaRPr lang="en-US" altLang="zh-CN"/>
          </a:p>
          <a:p>
            <a:r>
              <a:rPr lang="zh-CN" altLang="en-US"/>
              <a:t>比如我的目录是 </a:t>
            </a:r>
            <a:r>
              <a:rPr lang="en-US" altLang="zh-CN"/>
              <a:t>D:\Fang\Jirengu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51923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CF06D7C6-83EE-41A0-948D-E7429C3E3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现在我们从</a:t>
            </a:r>
            <a:r>
              <a:rPr lang="en-US" altLang="zh-CN"/>
              <a:t>0</a:t>
            </a:r>
            <a:r>
              <a:rPr lang="zh-CN" altLang="en-US"/>
              <a:t>到</a:t>
            </a:r>
            <a:r>
              <a:rPr lang="en-US" altLang="zh-CN"/>
              <a:t>1</a:t>
            </a:r>
            <a:r>
              <a:rPr lang="zh-CN" altLang="en-US"/>
              <a:t>做出了官网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1B42322-380D-49A5-9AA3-6C35028596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365000"/>
            <a:ext cx="7886700" cy="369332"/>
          </a:xfrm>
        </p:spPr>
        <p:txBody>
          <a:bodyPr/>
          <a:lstStyle/>
          <a:p>
            <a:r>
              <a:rPr lang="zh-CN" altLang="en-US"/>
              <a:t>下节课往里面加组件！</a:t>
            </a:r>
          </a:p>
        </p:txBody>
      </p:sp>
    </p:spTree>
    <p:extLst>
      <p:ext uri="{BB962C8B-B14F-4D97-AF65-F5344CB8AC3E}">
        <p14:creationId xmlns:p14="http://schemas.microsoft.com/office/powerpoint/2010/main" val="1280352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B392FAC5-654F-4367-AA3F-4C0DF06613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全局安装 </a:t>
            </a:r>
            <a:r>
              <a:rPr lang="en-US" altLang="zh-CN"/>
              <a:t>create-vite-app</a:t>
            </a:r>
            <a:endParaRPr lang="zh-CN" altLang="en-US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1DB6D648-3D5E-4D72-A5EB-22A61C4CBE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8650" y="3566399"/>
            <a:ext cx="7886700" cy="1610697"/>
          </a:xfrm>
        </p:spPr>
        <p:txBody>
          <a:bodyPr/>
          <a:lstStyle/>
          <a:p>
            <a:r>
              <a:rPr lang="en-US" altLang="zh-CN"/>
              <a:t>yarn global add create-vite-app@1.18.0</a:t>
            </a:r>
          </a:p>
          <a:p>
            <a:r>
              <a:rPr lang="zh-CN" altLang="en-US"/>
              <a:t>或者</a:t>
            </a:r>
            <a:endParaRPr lang="en-US" altLang="zh-CN"/>
          </a:p>
          <a:p>
            <a:r>
              <a:rPr lang="en-US" altLang="zh-CN"/>
              <a:t>npm i -g create-vite-app@1.18.0</a:t>
            </a:r>
          </a:p>
        </p:txBody>
      </p:sp>
    </p:spTree>
    <p:extLst>
      <p:ext uri="{BB962C8B-B14F-4D97-AF65-F5344CB8AC3E}">
        <p14:creationId xmlns:p14="http://schemas.microsoft.com/office/powerpoint/2010/main" val="283373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6855979-22C7-4250-BE0C-2D60821800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8650" y="1462934"/>
            <a:ext cx="7886700" cy="757130"/>
          </a:xfrm>
        </p:spPr>
        <p:txBody>
          <a:bodyPr/>
          <a:lstStyle/>
          <a:p>
            <a:r>
              <a:rPr lang="zh-CN" altLang="en-US"/>
              <a:t>创建项目目录</a:t>
            </a: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2107B082-AD03-42D9-A75F-BD241FEAF2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8650" y="2336393"/>
            <a:ext cx="7886700" cy="2185214"/>
          </a:xfrm>
        </p:spPr>
        <p:txBody>
          <a:bodyPr/>
          <a:lstStyle/>
          <a:p>
            <a:r>
              <a:rPr lang="en-US" altLang="zh-CN"/>
              <a:t>cva </a:t>
            </a:r>
            <a:r>
              <a:rPr lang="en-US" altLang="zh-CN" u="sng"/>
              <a:t>gulu-ui-1</a:t>
            </a:r>
          </a:p>
          <a:p>
            <a:r>
              <a:rPr lang="zh-CN" altLang="en-US"/>
              <a:t>或者</a:t>
            </a:r>
            <a:endParaRPr lang="en-US" altLang="zh-CN"/>
          </a:p>
          <a:p>
            <a:r>
              <a:rPr lang="en-US" altLang="zh-CN"/>
              <a:t>create-vite-app </a:t>
            </a:r>
            <a:r>
              <a:rPr lang="en-US" altLang="zh-CN" u="sng"/>
              <a:t>gulu-ui-1</a:t>
            </a:r>
          </a:p>
          <a:p>
            <a:r>
              <a:rPr lang="zh-CN" altLang="en-US"/>
              <a:t>其中 </a:t>
            </a:r>
            <a:r>
              <a:rPr lang="en-US" altLang="zh-CN" u="sng"/>
              <a:t>gulu-ui-1</a:t>
            </a:r>
            <a:r>
              <a:rPr lang="en-US" altLang="zh-CN"/>
              <a:t> </a:t>
            </a:r>
            <a:r>
              <a:rPr lang="zh-CN" altLang="en-US"/>
              <a:t>可以改为任意名称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38658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9F6A24-91E3-4724-8BEB-FC63476D0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小知识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255F96-7622-4706-8198-E915B5B44E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vite </a:t>
            </a:r>
            <a:r>
              <a:rPr lang="zh-CN" altLang="en-US"/>
              <a:t>文档给出的命令是</a:t>
            </a:r>
            <a:endParaRPr lang="en-US" altLang="zh-CN"/>
          </a:p>
          <a:p>
            <a:pPr lvl="1"/>
            <a:r>
              <a:rPr lang="en-US" altLang="zh-CN">
                <a:solidFill>
                  <a:srgbClr val="41B883"/>
                </a:solidFill>
              </a:rPr>
              <a:t>npm init vite-app</a:t>
            </a:r>
            <a:r>
              <a:rPr lang="en-US" altLang="zh-CN"/>
              <a:t> &lt;project-name&gt;</a:t>
            </a:r>
          </a:p>
          <a:p>
            <a:pPr lvl="1"/>
            <a:r>
              <a:rPr lang="en-US" altLang="zh-CN">
                <a:solidFill>
                  <a:srgbClr val="41B883"/>
                </a:solidFill>
              </a:rPr>
              <a:t>yarn create vite-app</a:t>
            </a:r>
            <a:r>
              <a:rPr lang="en-US" altLang="zh-CN"/>
              <a:t> &lt;project-name&gt;</a:t>
            </a:r>
          </a:p>
          <a:p>
            <a:r>
              <a:rPr lang="zh-CN" altLang="en-US"/>
              <a:t>等价于</a:t>
            </a:r>
            <a:endParaRPr lang="en-US" altLang="zh-CN"/>
          </a:p>
          <a:p>
            <a:pPr lvl="1"/>
            <a:r>
              <a:rPr lang="zh-CN" altLang="en-US"/>
              <a:t>全局安装 </a:t>
            </a:r>
            <a:r>
              <a:rPr lang="en-US" altLang="zh-CN"/>
              <a:t>create-vite-app </a:t>
            </a:r>
            <a:r>
              <a:rPr lang="zh-CN" altLang="en-US"/>
              <a:t>然后</a:t>
            </a:r>
            <a:endParaRPr lang="en-US" altLang="zh-CN"/>
          </a:p>
          <a:p>
            <a:pPr lvl="1"/>
            <a:r>
              <a:rPr lang="en-US" altLang="zh-CN">
                <a:solidFill>
                  <a:srgbClr val="41B883"/>
                </a:solidFill>
              </a:rPr>
              <a:t>cva</a:t>
            </a:r>
            <a:r>
              <a:rPr lang="en-US" altLang="zh-CN"/>
              <a:t> &lt;project-name&gt;</a:t>
            </a:r>
          </a:p>
          <a:p>
            <a:r>
              <a:rPr lang="zh-CN" altLang="en-US"/>
              <a:t>等价于</a:t>
            </a:r>
            <a:endParaRPr lang="en-US" altLang="zh-CN"/>
          </a:p>
          <a:p>
            <a:pPr lvl="1"/>
            <a:r>
              <a:rPr lang="en-US" altLang="zh-CN">
                <a:solidFill>
                  <a:srgbClr val="41B883"/>
                </a:solidFill>
              </a:rPr>
              <a:t>npx </a:t>
            </a:r>
            <a:r>
              <a:rPr lang="en-US" altLang="zh-CN"/>
              <a:t>createa-vite-app &lt;project-name&gt;</a:t>
            </a:r>
          </a:p>
          <a:p>
            <a:pPr lvl="1"/>
            <a:r>
              <a:rPr lang="zh-CN" altLang="en-US"/>
              <a:t>即 </a:t>
            </a:r>
            <a:r>
              <a:rPr lang="en-US" altLang="zh-CN"/>
              <a:t>npx </a:t>
            </a:r>
            <a:r>
              <a:rPr lang="zh-CN" altLang="en-US"/>
              <a:t>会帮你全局安装用到的包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85012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FEBCB15-87AE-4AE4-8CD7-0AA275184C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使用 </a:t>
            </a:r>
            <a:r>
              <a:rPr lang="en-US" altLang="zh-CN"/>
              <a:t>VSCode </a:t>
            </a:r>
            <a:r>
              <a:rPr lang="zh-CN" altLang="en-US"/>
              <a:t>打开目录</a:t>
            </a: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2C4EEB9C-AA01-4B75-8578-9259C13857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8650" y="3566399"/>
            <a:ext cx="7886700" cy="461665"/>
          </a:xfrm>
        </p:spPr>
        <p:txBody>
          <a:bodyPr/>
          <a:lstStyle/>
          <a:p>
            <a:r>
              <a:rPr lang="zh-CN" altLang="en-US"/>
              <a:t>将目录拖进 </a:t>
            </a:r>
            <a:r>
              <a:rPr lang="en-US" altLang="zh-CN"/>
              <a:t>VSCode </a:t>
            </a:r>
            <a:r>
              <a:rPr lang="zh-CN" altLang="en-US"/>
              <a:t>即可</a:t>
            </a:r>
          </a:p>
        </p:txBody>
      </p:sp>
    </p:spTree>
    <p:extLst>
      <p:ext uri="{BB962C8B-B14F-4D97-AF65-F5344CB8AC3E}">
        <p14:creationId xmlns:p14="http://schemas.microsoft.com/office/powerpoint/2010/main" val="2533555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FABF7CDE-275F-4849-A9C9-4AA3F55596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8650" y="2028142"/>
            <a:ext cx="7886700" cy="1421928"/>
          </a:xfrm>
        </p:spPr>
        <p:txBody>
          <a:bodyPr/>
          <a:lstStyle/>
          <a:p>
            <a:r>
              <a:rPr lang="zh-CN" altLang="en-US"/>
              <a:t>我们已经创建并打开了 </a:t>
            </a:r>
            <a:br>
              <a:rPr lang="en-US" altLang="zh-CN"/>
            </a:br>
            <a:r>
              <a:rPr lang="en-US" altLang="zh-CN"/>
              <a:t>gulu-ui-1</a:t>
            </a:r>
            <a:endParaRPr lang="zh-CN" altLang="en-US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C5FCF0D2-8B88-4D70-AF93-14ED7379D1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8650" y="3566399"/>
            <a:ext cx="7886700" cy="461665"/>
          </a:xfrm>
        </p:spPr>
        <p:txBody>
          <a:bodyPr/>
          <a:lstStyle/>
          <a:p>
            <a:r>
              <a:rPr lang="zh-CN" altLang="en-US"/>
              <a:t>可以开始写代码啦！</a:t>
            </a:r>
          </a:p>
        </p:txBody>
      </p:sp>
    </p:spTree>
    <p:extLst>
      <p:ext uri="{BB962C8B-B14F-4D97-AF65-F5344CB8AC3E}">
        <p14:creationId xmlns:p14="http://schemas.microsoft.com/office/powerpoint/2010/main" val="13667955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EB35BADC-6CA7-44F4-B67C-4195A69554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8650" y="2028142"/>
            <a:ext cx="7886700" cy="1421928"/>
          </a:xfrm>
        </p:spPr>
        <p:txBody>
          <a:bodyPr/>
          <a:lstStyle/>
          <a:p>
            <a:r>
              <a:rPr lang="zh-CN" altLang="en-US"/>
              <a:t>我们已经成功运行并修改了</a:t>
            </a:r>
            <a:br>
              <a:rPr lang="en-US" altLang="zh-CN"/>
            </a:br>
            <a:r>
              <a:rPr lang="en-US" altLang="zh-CN"/>
              <a:t>Vue 3 Hello World</a:t>
            </a:r>
            <a:endParaRPr lang="zh-CN" altLang="en-US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030B042E-2465-45F8-9982-1CFB07A931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8650" y="3566399"/>
            <a:ext cx="7886700" cy="461665"/>
          </a:xfrm>
        </p:spPr>
        <p:txBody>
          <a:bodyPr/>
          <a:lstStyle/>
          <a:p>
            <a:r>
              <a:rPr lang="zh-CN" altLang="en-US"/>
              <a:t>我们学会了什么？</a:t>
            </a:r>
          </a:p>
        </p:txBody>
      </p:sp>
    </p:spTree>
    <p:extLst>
      <p:ext uri="{BB962C8B-B14F-4D97-AF65-F5344CB8AC3E}">
        <p14:creationId xmlns:p14="http://schemas.microsoft.com/office/powerpoint/2010/main" val="2034331725"/>
      </p:ext>
    </p:extLst>
  </p:cSld>
  <p:clrMapOvr>
    <a:masterClrMapping/>
  </p:clrMapOvr>
</p:sld>
</file>

<file path=ppt/theme/theme1.xml><?xml version="1.0" encoding="utf-8"?>
<a:theme xmlns:a="http://schemas.openxmlformats.org/drawingml/2006/main" name="饥人谷2019">
  <a:themeElements>
    <a:clrScheme name="自定义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FFFF00"/>
      </a:hlink>
      <a:folHlink>
        <a:srgbClr val="FFFF0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ue PPT.potx" id="{19A0B04B-E396-42EC-A2DA-C90B27CA0ADC}" vid="{6E0B2DD0-BD5A-4968-9627-2A6E91D144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Vue PPT</Template>
  <TotalTime>1276</TotalTime>
  <Words>577</Words>
  <Application>Microsoft Office PowerPoint</Application>
  <PresentationFormat>全屏显示(4:3)</PresentationFormat>
  <Paragraphs>100</Paragraphs>
  <Slides>30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4" baseType="lpstr">
      <vt:lpstr>思源黑体</vt:lpstr>
      <vt:lpstr>Arial</vt:lpstr>
      <vt:lpstr>Wingdings</vt:lpstr>
      <vt:lpstr>饥人谷2019</vt:lpstr>
      <vt:lpstr>使用 Vite 搭建官网</vt:lpstr>
      <vt:lpstr>遇到问题如何提问</vt:lpstr>
      <vt:lpstr>打开命令行，进入学习目录</vt:lpstr>
      <vt:lpstr>全局安装 create-vite-app</vt:lpstr>
      <vt:lpstr>创建项目目录</vt:lpstr>
      <vt:lpstr>小知识</vt:lpstr>
      <vt:lpstr>使用 VSCode 打开目录</vt:lpstr>
      <vt:lpstr>我们已经创建并打开了  gulu-ui-1</vt:lpstr>
      <vt:lpstr>我们已经成功运行并修改了 Vue 3 Hello World</vt:lpstr>
      <vt:lpstr>小知识</vt:lpstr>
      <vt:lpstr>提交一下代码</vt:lpstr>
      <vt:lpstr>引入 Vue Router 4</vt:lpstr>
      <vt:lpstr>使用命令行查看 vue-router 所有版本号</vt:lpstr>
      <vt:lpstr>安装 vue-router</vt:lpstr>
      <vt:lpstr>初始化 vue-router</vt:lpstr>
      <vt:lpstr>找不到模块 xxx.vue</vt:lpstr>
      <vt:lpstr>提交代码</vt:lpstr>
      <vt:lpstr>开始创建官网</vt:lpstr>
      <vt:lpstr>新的路由</vt:lpstr>
      <vt:lpstr>Home 页面有一个 topnav Doc 页面也有一个 topnav</vt:lpstr>
      <vt:lpstr>Topnav 组件封装好了</vt:lpstr>
      <vt:lpstr>完善 Home 的样式</vt:lpstr>
      <vt:lpstr>完善 Doc 样式</vt:lpstr>
      <vt:lpstr>先实现手机，还是先实现PC</vt:lpstr>
      <vt:lpstr>在 aside 里添加 router-link</vt:lpstr>
      <vt:lpstr>点击切换 aside</vt:lpstr>
      <vt:lpstr>改造 topnav</vt:lpstr>
      <vt:lpstr>点击组件，显示相应文档</vt:lpstr>
      <vt:lpstr>完善 Doc 样式</vt:lpstr>
      <vt:lpstr>现在我们从0到1做出了官网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使用 Vite 搭建官网</dc:title>
  <dc:creator>方 方</dc:creator>
  <cp:lastModifiedBy>方 方</cp:lastModifiedBy>
  <cp:revision>76</cp:revision>
  <dcterms:created xsi:type="dcterms:W3CDTF">2020-07-23T14:56:47Z</dcterms:created>
  <dcterms:modified xsi:type="dcterms:W3CDTF">2020-07-29T03:26:10Z</dcterms:modified>
</cp:coreProperties>
</file>