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62" r:id="rId4"/>
    <p:sldId id="264" r:id="rId5"/>
    <p:sldId id="263" r:id="rId6"/>
    <p:sldId id="266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8CE"/>
    <a:srgbClr val="2376CD"/>
    <a:srgbClr val="0556AA"/>
    <a:srgbClr val="267AD0"/>
    <a:srgbClr val="006CBB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46" autoAdjust="0"/>
    <p:restoredTop sz="94301" autoAdjust="0"/>
  </p:normalViewPr>
  <p:slideViewPr>
    <p:cSldViewPr snapToGrid="0">
      <p:cViewPr varScale="1">
        <p:scale>
          <a:sx n="78" d="100"/>
          <a:sy n="78" d="100"/>
        </p:scale>
        <p:origin x="22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352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FC1CFD4-24A3-BDFD-3A70-BE782C0184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0216ED-4F1B-E013-CC3F-4F3B86E608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886E6-370C-4AE7-A5C6-6F47CB21D156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B9F271-A814-5C5D-5E6A-BB7AC1FB45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357C59-902D-3EDF-A841-4C562C199F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06487-AE36-4C56-B3DA-94B6C9807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305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8ED0D-E7D9-4ABE-9475-425FD2CE9E70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3EC24-4983-4D49-B952-9EF087B11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95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3EC24-4983-4D49-B952-9EF087B11A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303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3EC24-4983-4D49-B952-9EF087B11A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718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3EC24-4983-4D49-B952-9EF087B11A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158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3EC24-4983-4D49-B952-9EF087B11A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896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8A815-72A0-2643-1EA0-CEA320054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FFB365-F123-DDCB-6C2A-728ABB8B5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A23966-6300-59C6-A32C-343B8637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B90FB-D640-B43A-FB94-1DC2E2FD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C591D-A19A-0897-E78A-FF3F7180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22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9FB9E-A639-F9DE-9E88-C6FBAFF3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4B2780-F60F-C89B-48A2-EA7F2D72A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E1A243-78E5-B04D-9EC9-B6AB094A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51E126-20DC-80F0-393B-8D69E0B2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2DF357-BA3A-4E19-1853-5CE4DD15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19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EE488A-ED17-2A5A-07A5-5E3F1FE8A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EA4010-FC12-71B8-6E13-8FDC377BE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84612-EEDD-62D3-CB1D-E103B88D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E3AD96-C510-2450-36AA-64B9BD2A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75093-9373-DEB7-4ABF-0EAA8016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40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961F2-BD8D-60E6-0067-117CF4B7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 baseline="0">
                <a:solidFill>
                  <a:srgbClr val="267AD0"/>
                </a:solidFill>
                <a:latin typeface="new times roman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3E052-2D21-2A72-77FB-0517C6430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91862-0830-5C16-F508-47CF982D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C1D99D-550C-9A3A-45CE-2A15463D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28895-52F2-2E84-3A74-2CF47789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393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7BF6C-C014-B608-71DD-C4E50949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923ECD-FF99-9BDD-D4B8-90BCE4320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08B3C-C5B0-1693-2ECB-78086BC2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79662-D519-F650-479F-564DCDE1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5B6101-74AB-CD93-A636-5DD5E4A0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18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AC7BB-75C8-B154-2376-C35AC212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CBC5C-4BF6-52D2-ACAA-F14B445A8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DB1274-FD8A-A523-5731-6711AFA44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416495-1851-8222-5D33-71125244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84C31D-1DF4-4D72-DBE9-99F2EC43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E887C-A685-FD84-642D-E6069CBB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78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CE209-E716-A7E0-F2E4-4C74B3B94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9F9BAA-97E7-4BBA-E120-AC9C4A179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F113B0-A825-DB47-33CA-4F069AD7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CF55E9-7726-491F-A182-47F2487B3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B52712-0A14-2DC0-1FD9-8E6E92720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B981E1-5A4B-201D-6604-7BF7144B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1C792F-2AC4-5A31-66E7-D948564E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A02314-D68F-D090-4E8D-165FD798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69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B799D-50AD-C379-249E-9E281775B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586CEB-A622-03B8-CB11-4998B78C6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72869B-8BA7-ED26-BAED-7A1FCDA8C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F80CC8-61A1-C137-B24B-7F73D147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5B482A6-64EF-151F-7C0B-464ED8F1B1E1}"/>
              </a:ext>
            </a:extLst>
          </p:cNvPr>
          <p:cNvSpPr/>
          <p:nvPr userDrawn="1"/>
        </p:nvSpPr>
        <p:spPr>
          <a:xfrm>
            <a:off x="1244081" y="2120870"/>
            <a:ext cx="3981062" cy="31789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solidFill>
                <a:schemeClr val="tx1"/>
              </a:solidFill>
              <a:latin typeface="new times roman"/>
              <a:ea typeface="黑体" panose="020106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F7F4BCE-F206-F201-FDB3-EA8547964168}"/>
              </a:ext>
            </a:extLst>
          </p:cNvPr>
          <p:cNvSpPr/>
          <p:nvPr userDrawn="1"/>
        </p:nvSpPr>
        <p:spPr>
          <a:xfrm>
            <a:off x="7262326" y="2120870"/>
            <a:ext cx="3981062" cy="31789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solidFill>
                <a:schemeClr val="tx1"/>
              </a:solidFill>
              <a:latin typeface="new times roman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1F6FDD-B9C1-240D-9DE4-1CB0A661768A}"/>
              </a:ext>
            </a:extLst>
          </p:cNvPr>
          <p:cNvSpPr txBox="1"/>
          <p:nvPr userDrawn="1"/>
        </p:nvSpPr>
        <p:spPr>
          <a:xfrm>
            <a:off x="8089641" y="2789853"/>
            <a:ext cx="236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718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259CD0-DE7C-8140-45C8-9D27621C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67C492-D803-B690-672D-ED94DEA4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52C3FB-BCA8-9BDA-7E1A-9113AD40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91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5051A-F7A9-B9CB-6B5F-D1C5A65E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8409F-E79B-54FF-6E1F-2E6CF1DEE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DECA24-9B7D-1F21-3631-CA1BE3D9F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B95687-9E93-FE46-B4E0-3B74810C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59C49F-7218-CF0C-A78E-7839C60D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525AE8-2DCF-B20D-5AFC-5FA53590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0ECEC-8D57-2946-F886-099C6A8E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886BE8-933E-2776-6A30-47A73F6D2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C5F887-4F8F-D820-7DF3-DE978AE7E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353ACE-E118-1198-7446-E7D53A7B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E06D7C-55DC-82FD-7F55-2FA4416C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5B7CC1-AE07-3F27-0C09-C5FB4080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88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F6B9EF-E8F4-399E-3A73-26BDF2174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1799"/>
            <a:ext cx="5770944" cy="51761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CDB445-33FA-E7E5-9AB6-743DEA13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747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  <a:endParaRPr lang="en-US" altLang="zh-CN" dirty="0"/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C74C99-B795-58E1-4CB2-326A35B59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CBC62D-2EC8-4F5D-AE81-723DF2390CFD}" type="datetimeFigureOut">
              <a:rPr lang="zh-CN" altLang="en-US" smtClean="0"/>
              <a:t>2025/4/30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58EAD-5D0B-5E51-346E-0CE7B2B25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E8CFC-667E-621D-586F-0990C3369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zh-CN" altLang="en-US" dirty="0"/>
              <a:t>论文标题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18B3E7-7390-DF00-C81B-C31A775BD9EA}"/>
              </a:ext>
            </a:extLst>
          </p:cNvPr>
          <p:cNvSpPr/>
          <p:nvPr userDrawn="1"/>
        </p:nvSpPr>
        <p:spPr>
          <a:xfrm flipV="1">
            <a:off x="699382" y="1119607"/>
            <a:ext cx="10987314" cy="45719"/>
          </a:xfrm>
          <a:prstGeom prst="rect">
            <a:avLst/>
          </a:prstGeom>
          <a:solidFill>
            <a:srgbClr val="2376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40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rgbClr val="0268CE"/>
          </a:solidFill>
          <a:latin typeface="new times roman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200" kern="1200" baseline="0">
          <a:solidFill>
            <a:srgbClr val="0268CE"/>
          </a:solidFill>
          <a:latin typeface="new times roman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new times roman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new times roman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new times roman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new times roman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56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8302" y="2262472"/>
            <a:ext cx="10088351" cy="608397"/>
          </a:xfrm>
          <a:custGeom>
            <a:avLst/>
            <a:gdLst/>
            <a:ahLst/>
            <a:cxnLst/>
            <a:rect l="l" t="t" r="r" b="b"/>
            <a:pathLst>
              <a:path w="11835130" h="713739">
                <a:moveTo>
                  <a:pt x="11834826" y="713118"/>
                </a:moveTo>
                <a:lnTo>
                  <a:pt x="0" y="713118"/>
                </a:lnTo>
                <a:lnTo>
                  <a:pt x="0" y="0"/>
                </a:lnTo>
                <a:lnTo>
                  <a:pt x="11834826" y="0"/>
                </a:lnTo>
                <a:lnTo>
                  <a:pt x="11834826" y="713118"/>
                </a:lnTo>
                <a:close/>
              </a:path>
            </a:pathLst>
          </a:custGeom>
          <a:solidFill>
            <a:srgbClr val="0556AA"/>
          </a:solidFill>
        </p:spPr>
        <p:txBody>
          <a:bodyPr wrap="square" lIns="0" tIns="0" rIns="0" bIns="0" rtlCol="0"/>
          <a:lstStyle/>
          <a:p>
            <a:endParaRPr sz="1534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3765" y="2404724"/>
            <a:ext cx="10402524" cy="550410"/>
          </a:xfrm>
          <a:prstGeom prst="rect">
            <a:avLst/>
          </a:prstGeom>
        </p:spPr>
        <p:txBody>
          <a:bodyPr vert="horz" wrap="square" lIns="0" tIns="12449" rIns="0" bIns="0" rtlCol="0" anchor="t" anchorCtr="0">
            <a:spAutoFit/>
          </a:bodyPr>
          <a:lstStyle/>
          <a:p>
            <a:pPr marL="10825">
              <a:lnSpc>
                <a:spcPct val="100000"/>
              </a:lnSpc>
              <a:spcBef>
                <a:spcPts val="97"/>
              </a:spcBef>
            </a:pPr>
            <a:r>
              <a:rPr sz="3495" spc="102" dirty="0">
                <a:solidFill>
                  <a:srgbClr val="E8F6F9"/>
                </a:solidFill>
              </a:rPr>
              <a:t>Hermes:</a:t>
            </a:r>
            <a:r>
              <a:rPr sz="3452" spc="183" dirty="0">
                <a:solidFill>
                  <a:srgbClr val="E8F6F9"/>
                </a:solidFill>
                <a:latin typeface="宋体"/>
                <a:cs typeface="宋体"/>
              </a:rPr>
              <a:t>边缘设备上大模型推理的内存高效流水线</a:t>
            </a:r>
            <a:endParaRPr sz="3452" dirty="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1562" y="3279009"/>
            <a:ext cx="9926660" cy="316470"/>
          </a:xfrm>
          <a:prstGeom prst="rect">
            <a:avLst/>
          </a:prstGeom>
          <a:solidFill>
            <a:srgbClr val="0556AA"/>
          </a:solidFill>
        </p:spPr>
        <p:txBody>
          <a:bodyPr vert="horz" wrap="square" lIns="0" tIns="1624" rIns="0" bIns="0" rtlCol="0">
            <a:spAutoFit/>
          </a:bodyPr>
          <a:lstStyle/>
          <a:p>
            <a:pPr>
              <a:spcBef>
                <a:spcPts val="13"/>
              </a:spcBef>
            </a:pPr>
            <a:r>
              <a:rPr lang="en-US" sz="2046" spc="38" dirty="0">
                <a:solidFill>
                  <a:srgbClr val="E8F6F9"/>
                </a:solidFill>
                <a:latin typeface="Arial"/>
                <a:cs typeface="Arial"/>
              </a:rPr>
              <a:t>Hermes: Memory-Efficient Pipeline Inference for Large Models on Edge Devices</a:t>
            </a:r>
            <a:endParaRPr lang="en-US" sz="2046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68245" y="4011597"/>
            <a:ext cx="382142" cy="265068"/>
          </a:xfrm>
          <a:prstGeom prst="rect">
            <a:avLst/>
          </a:prstGeom>
          <a:solidFill>
            <a:srgbClr val="0556AA"/>
          </a:solidFill>
        </p:spPr>
        <p:txBody>
          <a:bodyPr vert="horz" wrap="square" lIns="0" tIns="9202" rIns="0" bIns="0" rtlCol="0">
            <a:spAutoFit/>
          </a:bodyPr>
          <a:lstStyle/>
          <a:p>
            <a:pPr>
              <a:spcBef>
                <a:spcPts val="72"/>
              </a:spcBef>
            </a:pPr>
            <a:r>
              <a:rPr sz="1662" spc="-21" dirty="0">
                <a:solidFill>
                  <a:srgbClr val="E8F6F9"/>
                </a:solidFill>
                <a:latin typeface="Arial"/>
                <a:cs typeface="Arial"/>
              </a:rPr>
              <a:t>Xue</a:t>
            </a:r>
            <a:endParaRPr sz="1662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40545" y="4011598"/>
            <a:ext cx="147769" cy="282129"/>
          </a:xfrm>
          <a:prstGeom prst="rect">
            <a:avLst/>
          </a:prstGeom>
          <a:solidFill>
            <a:srgbClr val="0556A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9"/>
              </a:lnSpc>
            </a:pPr>
            <a:r>
              <a:rPr sz="2174" spc="-43" dirty="0">
                <a:solidFill>
                  <a:srgbClr val="E8F6F9"/>
                </a:solidFill>
                <a:latin typeface="宋体"/>
                <a:cs typeface="宋体"/>
              </a:rPr>
              <a:t>y</a:t>
            </a:r>
            <a:endParaRPr sz="2174" dirty="0">
              <a:latin typeface="宋体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77450" y="4011600"/>
            <a:ext cx="1057658" cy="289584"/>
          </a:xfrm>
          <a:custGeom>
            <a:avLst/>
            <a:gdLst/>
            <a:ahLst/>
            <a:cxnLst/>
            <a:rect l="l" t="t" r="r" b="b"/>
            <a:pathLst>
              <a:path w="1240789" h="339725">
                <a:moveTo>
                  <a:pt x="1201394" y="0"/>
                </a:moveTo>
                <a:lnTo>
                  <a:pt x="0" y="0"/>
                </a:lnTo>
                <a:lnTo>
                  <a:pt x="0" y="339166"/>
                </a:lnTo>
                <a:lnTo>
                  <a:pt x="1201394" y="339166"/>
                </a:lnTo>
                <a:lnTo>
                  <a:pt x="1201394" y="0"/>
                </a:lnTo>
                <a:close/>
              </a:path>
              <a:path w="1240789" h="339725">
                <a:moveTo>
                  <a:pt x="1240320" y="66713"/>
                </a:moveTo>
                <a:lnTo>
                  <a:pt x="1209763" y="66713"/>
                </a:lnTo>
                <a:lnTo>
                  <a:pt x="1209763" y="289814"/>
                </a:lnTo>
                <a:lnTo>
                  <a:pt x="1240320" y="289814"/>
                </a:lnTo>
                <a:lnTo>
                  <a:pt x="1240320" y="66713"/>
                </a:lnTo>
                <a:close/>
              </a:path>
            </a:pathLst>
          </a:custGeom>
          <a:solidFill>
            <a:srgbClr val="0556AA"/>
          </a:solidFill>
        </p:spPr>
        <p:txBody>
          <a:bodyPr wrap="square" lIns="0" tIns="0" rIns="0" bIns="0" rtlCol="0"/>
          <a:lstStyle/>
          <a:p>
            <a:endParaRPr sz="1534"/>
          </a:p>
        </p:txBody>
      </p:sp>
      <p:sp>
        <p:nvSpPr>
          <p:cNvPr id="21" name="object 21"/>
          <p:cNvSpPr/>
          <p:nvPr/>
        </p:nvSpPr>
        <p:spPr>
          <a:xfrm>
            <a:off x="3200117" y="4011600"/>
            <a:ext cx="765909" cy="289584"/>
          </a:xfrm>
          <a:custGeom>
            <a:avLst/>
            <a:gdLst/>
            <a:ahLst/>
            <a:cxnLst/>
            <a:rect l="l" t="t" r="r" b="b"/>
            <a:pathLst>
              <a:path w="898525" h="339725">
                <a:moveTo>
                  <a:pt x="756920" y="0"/>
                </a:moveTo>
                <a:lnTo>
                  <a:pt x="0" y="0"/>
                </a:lnTo>
                <a:lnTo>
                  <a:pt x="0" y="339166"/>
                </a:lnTo>
                <a:lnTo>
                  <a:pt x="756920" y="339166"/>
                </a:lnTo>
                <a:lnTo>
                  <a:pt x="756920" y="0"/>
                </a:lnTo>
                <a:close/>
              </a:path>
              <a:path w="898525" h="339725">
                <a:moveTo>
                  <a:pt x="898385" y="66713"/>
                </a:moveTo>
                <a:lnTo>
                  <a:pt x="759485" y="66713"/>
                </a:lnTo>
                <a:lnTo>
                  <a:pt x="759485" y="289814"/>
                </a:lnTo>
                <a:lnTo>
                  <a:pt x="898385" y="289814"/>
                </a:lnTo>
                <a:lnTo>
                  <a:pt x="898385" y="66713"/>
                </a:lnTo>
                <a:close/>
              </a:path>
            </a:pathLst>
          </a:custGeom>
          <a:solidFill>
            <a:srgbClr val="0556AA"/>
          </a:solidFill>
        </p:spPr>
        <p:txBody>
          <a:bodyPr wrap="square" lIns="0" tIns="0" rIns="0" bIns="0" rtlCol="0"/>
          <a:lstStyle/>
          <a:p>
            <a:endParaRPr sz="1534"/>
          </a:p>
        </p:txBody>
      </p:sp>
      <p:sp>
        <p:nvSpPr>
          <p:cNvPr id="22" name="object 22"/>
          <p:cNvSpPr/>
          <p:nvPr/>
        </p:nvSpPr>
        <p:spPr>
          <a:xfrm>
            <a:off x="4029723" y="4011600"/>
            <a:ext cx="161301" cy="289584"/>
          </a:xfrm>
          <a:custGeom>
            <a:avLst/>
            <a:gdLst/>
            <a:ahLst/>
            <a:cxnLst/>
            <a:rect l="l" t="t" r="r" b="b"/>
            <a:pathLst>
              <a:path w="189229" h="339725">
                <a:moveTo>
                  <a:pt x="145122" y="0"/>
                </a:moveTo>
                <a:lnTo>
                  <a:pt x="0" y="0"/>
                </a:lnTo>
                <a:lnTo>
                  <a:pt x="0" y="339166"/>
                </a:lnTo>
                <a:lnTo>
                  <a:pt x="145122" y="339166"/>
                </a:lnTo>
                <a:lnTo>
                  <a:pt x="145122" y="0"/>
                </a:lnTo>
                <a:close/>
              </a:path>
              <a:path w="189229" h="339725">
                <a:moveTo>
                  <a:pt x="188760" y="66713"/>
                </a:moveTo>
                <a:lnTo>
                  <a:pt x="158203" y="66713"/>
                </a:lnTo>
                <a:lnTo>
                  <a:pt x="158203" y="289814"/>
                </a:lnTo>
                <a:lnTo>
                  <a:pt x="188760" y="289814"/>
                </a:lnTo>
                <a:lnTo>
                  <a:pt x="188760" y="66713"/>
                </a:lnTo>
                <a:close/>
              </a:path>
            </a:pathLst>
          </a:custGeom>
          <a:solidFill>
            <a:srgbClr val="0556AA"/>
          </a:solidFill>
        </p:spPr>
        <p:txBody>
          <a:bodyPr wrap="square" lIns="0" tIns="0" rIns="0" bIns="0" rtlCol="0"/>
          <a:lstStyle/>
          <a:p>
            <a:endParaRPr sz="1534"/>
          </a:p>
        </p:txBody>
      </p:sp>
      <p:sp>
        <p:nvSpPr>
          <p:cNvPr id="23" name="object 23"/>
          <p:cNvSpPr txBox="1"/>
          <p:nvPr/>
        </p:nvSpPr>
        <p:spPr>
          <a:xfrm>
            <a:off x="2066630" y="4009152"/>
            <a:ext cx="2199215" cy="267254"/>
          </a:xfrm>
          <a:prstGeom prst="rect">
            <a:avLst/>
          </a:prstGeom>
        </p:spPr>
        <p:txBody>
          <a:bodyPr vert="horz" wrap="square" lIns="0" tIns="11367" rIns="0" bIns="0" rtlCol="0">
            <a:spAutoFit/>
          </a:bodyPr>
          <a:lstStyle/>
          <a:p>
            <a:pPr marL="10825">
              <a:spcBef>
                <a:spcPts val="90"/>
              </a:spcBef>
            </a:pPr>
            <a:r>
              <a:rPr sz="1662" spc="-9" dirty="0">
                <a:solidFill>
                  <a:srgbClr val="E8F6F9"/>
                </a:solidFill>
                <a:latin typeface="Arial"/>
                <a:cs typeface="Arial"/>
              </a:rPr>
              <a:t>uan</a:t>
            </a:r>
            <a:r>
              <a:rPr sz="1662" spc="-90" dirty="0">
                <a:solidFill>
                  <a:srgbClr val="E8F6F9"/>
                </a:solidFill>
                <a:latin typeface="Arial"/>
                <a:cs typeface="Arial"/>
              </a:rPr>
              <a:t> </a:t>
            </a:r>
            <a:r>
              <a:rPr sz="1662" dirty="0">
                <a:solidFill>
                  <a:srgbClr val="E8F6F9"/>
                </a:solidFill>
                <a:latin typeface="Arial"/>
                <a:cs typeface="Arial"/>
              </a:rPr>
              <a:t>Han,</a:t>
            </a:r>
            <a:r>
              <a:rPr sz="1662" spc="-107" dirty="0">
                <a:solidFill>
                  <a:srgbClr val="E8F6F9"/>
                </a:solidFill>
                <a:latin typeface="Arial"/>
                <a:cs typeface="Arial"/>
              </a:rPr>
              <a:t> </a:t>
            </a:r>
            <a:r>
              <a:rPr sz="1662" spc="-17" dirty="0">
                <a:solidFill>
                  <a:srgbClr val="E8F6F9"/>
                </a:solidFill>
                <a:latin typeface="Arial"/>
                <a:cs typeface="Arial"/>
              </a:rPr>
              <a:t>Z</a:t>
            </a:r>
            <a:r>
              <a:rPr sz="1492" spc="-17" dirty="0">
                <a:solidFill>
                  <a:srgbClr val="E8F6F9"/>
                </a:solidFill>
                <a:latin typeface="宋体"/>
                <a:cs typeface="宋体"/>
              </a:rPr>
              <a:t>i</a:t>
            </a:r>
            <a:r>
              <a:rPr sz="1662" spc="-17" dirty="0">
                <a:solidFill>
                  <a:srgbClr val="E8F6F9"/>
                </a:solidFill>
                <a:latin typeface="Arial"/>
                <a:cs typeface="Arial"/>
              </a:rPr>
              <a:t>nuo</a:t>
            </a:r>
            <a:r>
              <a:rPr sz="1662" spc="9" dirty="0">
                <a:solidFill>
                  <a:srgbClr val="E8F6F9"/>
                </a:solidFill>
                <a:latin typeface="Arial"/>
                <a:cs typeface="Arial"/>
              </a:rPr>
              <a:t> </a:t>
            </a:r>
            <a:r>
              <a:rPr sz="1662" spc="-38" dirty="0">
                <a:solidFill>
                  <a:srgbClr val="E8F6F9"/>
                </a:solidFill>
                <a:latin typeface="Arial"/>
                <a:cs typeface="Arial"/>
              </a:rPr>
              <a:t>Ca</a:t>
            </a:r>
            <a:r>
              <a:rPr sz="1492" spc="-38" dirty="0">
                <a:solidFill>
                  <a:srgbClr val="E8F6F9"/>
                </a:solidFill>
                <a:latin typeface="宋体"/>
                <a:cs typeface="宋体"/>
              </a:rPr>
              <a:t>i,</a:t>
            </a:r>
            <a:r>
              <a:rPr sz="1662" spc="-38" dirty="0">
                <a:solidFill>
                  <a:srgbClr val="E8F6F9"/>
                </a:solidFill>
                <a:latin typeface="Arial"/>
                <a:cs typeface="Arial"/>
              </a:rPr>
              <a:t>Y</a:t>
            </a:r>
            <a:r>
              <a:rPr sz="1492" spc="-38" dirty="0">
                <a:solidFill>
                  <a:srgbClr val="E8F6F9"/>
                </a:solidFill>
                <a:latin typeface="宋体"/>
                <a:cs typeface="宋体"/>
              </a:rPr>
              <a:t>i</a:t>
            </a:r>
            <a:endParaRPr sz="1492" dirty="0">
              <a:latin typeface="宋体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55442" y="4003083"/>
            <a:ext cx="883366" cy="258325"/>
          </a:xfrm>
          <a:prstGeom prst="rect">
            <a:avLst/>
          </a:prstGeom>
          <a:solidFill>
            <a:srgbClr val="0556AA"/>
          </a:solidFill>
        </p:spPr>
        <p:txBody>
          <a:bodyPr vert="horz" wrap="square" lIns="0" tIns="17321" rIns="0" bIns="0" rtlCol="0">
            <a:spAutoFit/>
          </a:bodyPr>
          <a:lstStyle/>
          <a:p>
            <a:pPr>
              <a:lnSpc>
                <a:spcPts val="1956"/>
              </a:lnSpc>
              <a:spcBef>
                <a:spcPts val="136"/>
              </a:spcBef>
            </a:pPr>
            <a:r>
              <a:rPr sz="1662" spc="-21" dirty="0">
                <a:solidFill>
                  <a:srgbClr val="E8F6F9"/>
                </a:solidFill>
                <a:latin typeface="Arial"/>
                <a:cs typeface="Arial"/>
              </a:rPr>
              <a:t>chu</a:t>
            </a:r>
            <a:r>
              <a:rPr sz="1662" spc="-94" dirty="0">
                <a:solidFill>
                  <a:srgbClr val="E8F6F9"/>
                </a:solidFill>
                <a:latin typeface="Arial"/>
                <a:cs typeface="Arial"/>
              </a:rPr>
              <a:t> </a:t>
            </a:r>
            <a:r>
              <a:rPr sz="1662" spc="-17" dirty="0">
                <a:solidFill>
                  <a:srgbClr val="E8F6F9"/>
                </a:solidFill>
                <a:latin typeface="Arial"/>
                <a:cs typeface="Arial"/>
              </a:rPr>
              <a:t>Zhan</a:t>
            </a:r>
            <a:endParaRPr sz="1662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127668" y="4003083"/>
            <a:ext cx="167796" cy="266309"/>
          </a:xfrm>
          <a:custGeom>
            <a:avLst/>
            <a:gdLst/>
            <a:ahLst/>
            <a:cxnLst/>
            <a:rect l="l" t="t" r="r" b="b"/>
            <a:pathLst>
              <a:path w="196850" h="312420">
                <a:moveTo>
                  <a:pt x="196570" y="312354"/>
                </a:moveTo>
                <a:lnTo>
                  <a:pt x="0" y="312354"/>
                </a:lnTo>
                <a:lnTo>
                  <a:pt x="0" y="0"/>
                </a:lnTo>
                <a:lnTo>
                  <a:pt x="196570" y="0"/>
                </a:lnTo>
                <a:lnTo>
                  <a:pt x="196570" y="312354"/>
                </a:lnTo>
                <a:close/>
              </a:path>
            </a:pathLst>
          </a:custGeom>
          <a:solidFill>
            <a:srgbClr val="0556AA"/>
          </a:solidFill>
        </p:spPr>
        <p:txBody>
          <a:bodyPr wrap="square" lIns="0" tIns="0" rIns="0" bIns="0" rtlCol="0"/>
          <a:lstStyle/>
          <a:p>
            <a:endParaRPr sz="1534"/>
          </a:p>
        </p:txBody>
      </p:sp>
      <p:sp>
        <p:nvSpPr>
          <p:cNvPr id="26" name="object 26"/>
          <p:cNvSpPr/>
          <p:nvPr/>
        </p:nvSpPr>
        <p:spPr>
          <a:xfrm>
            <a:off x="5367507" y="4011598"/>
            <a:ext cx="479032" cy="289584"/>
          </a:xfrm>
          <a:custGeom>
            <a:avLst/>
            <a:gdLst/>
            <a:ahLst/>
            <a:cxnLst/>
            <a:rect l="l" t="t" r="r" b="b"/>
            <a:pathLst>
              <a:path w="561975" h="339725">
                <a:moveTo>
                  <a:pt x="561614" y="339166"/>
                </a:moveTo>
                <a:lnTo>
                  <a:pt x="0" y="339166"/>
                </a:lnTo>
                <a:lnTo>
                  <a:pt x="0" y="0"/>
                </a:lnTo>
                <a:lnTo>
                  <a:pt x="561614" y="0"/>
                </a:lnTo>
                <a:lnTo>
                  <a:pt x="561614" y="339166"/>
                </a:lnTo>
                <a:close/>
              </a:path>
            </a:pathLst>
          </a:custGeom>
          <a:solidFill>
            <a:srgbClr val="0556AA"/>
          </a:solidFill>
        </p:spPr>
        <p:txBody>
          <a:bodyPr wrap="square" lIns="0" tIns="0" rIns="0" bIns="0" rtlCol="0"/>
          <a:lstStyle/>
          <a:p>
            <a:endParaRPr sz="1534"/>
          </a:p>
        </p:txBody>
      </p:sp>
      <p:sp>
        <p:nvSpPr>
          <p:cNvPr id="27" name="object 27"/>
          <p:cNvSpPr txBox="1"/>
          <p:nvPr/>
        </p:nvSpPr>
        <p:spPr>
          <a:xfrm>
            <a:off x="5116840" y="3954815"/>
            <a:ext cx="758331" cy="333331"/>
          </a:xfrm>
          <a:prstGeom prst="rect">
            <a:avLst/>
          </a:prstGeom>
        </p:spPr>
        <p:txBody>
          <a:bodyPr vert="horz" wrap="square" lIns="0" tIns="11908" rIns="0" bIns="0" rtlCol="0">
            <a:spAutoFit/>
          </a:bodyPr>
          <a:lstStyle/>
          <a:p>
            <a:pPr marL="10825">
              <a:spcBef>
                <a:spcPts val="94"/>
              </a:spcBef>
            </a:pPr>
            <a:r>
              <a:rPr sz="2088" spc="-47" dirty="0">
                <a:solidFill>
                  <a:srgbClr val="E8F6F9"/>
                </a:solidFill>
                <a:latin typeface="宋体"/>
                <a:cs typeface="宋体"/>
              </a:rPr>
              <a:t>g,</a:t>
            </a:r>
            <a:r>
              <a:rPr sz="1662" spc="-47" dirty="0">
                <a:solidFill>
                  <a:srgbClr val="E8F6F9"/>
                </a:solidFill>
                <a:latin typeface="Arial"/>
                <a:cs typeface="Arial"/>
              </a:rPr>
              <a:t>Chon</a:t>
            </a:r>
            <a:endParaRPr sz="1662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64090" y="4011598"/>
            <a:ext cx="136943" cy="282129"/>
          </a:xfrm>
          <a:prstGeom prst="rect">
            <a:avLst/>
          </a:prstGeom>
          <a:solidFill>
            <a:srgbClr val="0556A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2"/>
              </a:lnSpc>
            </a:pPr>
            <a:r>
              <a:rPr sz="2088" spc="-43" dirty="0">
                <a:solidFill>
                  <a:srgbClr val="E8F6F9"/>
                </a:solidFill>
                <a:latin typeface="宋体"/>
                <a:cs typeface="宋体"/>
              </a:rPr>
              <a:t>g</a:t>
            </a:r>
            <a:endParaRPr sz="2088">
              <a:latin typeface="宋体"/>
              <a:cs typeface="宋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94616" y="4011597"/>
            <a:ext cx="104467" cy="265068"/>
          </a:xfrm>
          <a:prstGeom prst="rect">
            <a:avLst/>
          </a:prstGeom>
          <a:solidFill>
            <a:srgbClr val="0556AA"/>
          </a:solidFill>
        </p:spPr>
        <p:txBody>
          <a:bodyPr vert="horz" wrap="square" lIns="0" tIns="9202" rIns="0" bIns="0" rtlCol="0">
            <a:spAutoFit/>
          </a:bodyPr>
          <a:lstStyle/>
          <a:p>
            <a:pPr>
              <a:spcBef>
                <a:spcPts val="72"/>
              </a:spcBef>
            </a:pPr>
            <a:r>
              <a:rPr sz="1662" spc="-47" dirty="0">
                <a:solidFill>
                  <a:srgbClr val="E8F6F9"/>
                </a:solidFill>
                <a:latin typeface="Arial"/>
                <a:cs typeface="Arial"/>
              </a:rPr>
              <a:t>x</a:t>
            </a:r>
            <a:endParaRPr sz="1662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098504" y="4068457"/>
            <a:ext cx="26523" cy="190530"/>
          </a:xfrm>
          <a:custGeom>
            <a:avLst/>
            <a:gdLst/>
            <a:ahLst/>
            <a:cxnLst/>
            <a:rect l="l" t="t" r="r" b="b"/>
            <a:pathLst>
              <a:path w="31115" h="223520">
                <a:moveTo>
                  <a:pt x="30553" y="223110"/>
                </a:moveTo>
                <a:lnTo>
                  <a:pt x="0" y="223110"/>
                </a:lnTo>
                <a:lnTo>
                  <a:pt x="0" y="0"/>
                </a:lnTo>
                <a:lnTo>
                  <a:pt x="30553" y="0"/>
                </a:lnTo>
                <a:lnTo>
                  <a:pt x="30553" y="223110"/>
                </a:lnTo>
                <a:close/>
              </a:path>
            </a:pathLst>
          </a:custGeom>
          <a:solidFill>
            <a:srgbClr val="0556AA"/>
          </a:solidFill>
        </p:spPr>
        <p:txBody>
          <a:bodyPr wrap="square" lIns="0" tIns="0" rIns="0" bIns="0" rtlCol="0"/>
          <a:lstStyle/>
          <a:p>
            <a:endParaRPr sz="1534"/>
          </a:p>
        </p:txBody>
      </p:sp>
      <p:sp>
        <p:nvSpPr>
          <p:cNvPr id="31" name="object 31"/>
          <p:cNvSpPr/>
          <p:nvPr/>
        </p:nvSpPr>
        <p:spPr>
          <a:xfrm>
            <a:off x="6191737" y="4011598"/>
            <a:ext cx="1348325" cy="289584"/>
          </a:xfrm>
          <a:custGeom>
            <a:avLst/>
            <a:gdLst/>
            <a:ahLst/>
            <a:cxnLst/>
            <a:rect l="l" t="t" r="r" b="b"/>
            <a:pathLst>
              <a:path w="1581784" h="339725">
                <a:moveTo>
                  <a:pt x="1581584" y="339166"/>
                </a:moveTo>
                <a:lnTo>
                  <a:pt x="0" y="339166"/>
                </a:lnTo>
                <a:lnTo>
                  <a:pt x="0" y="0"/>
                </a:lnTo>
                <a:lnTo>
                  <a:pt x="1581584" y="0"/>
                </a:lnTo>
                <a:lnTo>
                  <a:pt x="1581584" y="339166"/>
                </a:lnTo>
                <a:close/>
              </a:path>
            </a:pathLst>
          </a:custGeom>
          <a:solidFill>
            <a:srgbClr val="0556AA"/>
          </a:solidFill>
        </p:spPr>
        <p:txBody>
          <a:bodyPr wrap="square" lIns="0" tIns="0" rIns="0" bIns="0" rtlCol="0"/>
          <a:lstStyle/>
          <a:p>
            <a:endParaRPr sz="1534"/>
          </a:p>
        </p:txBody>
      </p:sp>
      <p:sp>
        <p:nvSpPr>
          <p:cNvPr id="32" name="object 32"/>
          <p:cNvSpPr/>
          <p:nvPr/>
        </p:nvSpPr>
        <p:spPr>
          <a:xfrm>
            <a:off x="7630043" y="4031101"/>
            <a:ext cx="143439" cy="233832"/>
          </a:xfrm>
          <a:custGeom>
            <a:avLst/>
            <a:gdLst/>
            <a:ahLst/>
            <a:cxnLst/>
            <a:rect l="l" t="t" r="r" b="b"/>
            <a:pathLst>
              <a:path w="168275" h="274320">
                <a:moveTo>
                  <a:pt x="168043" y="274106"/>
                </a:moveTo>
                <a:lnTo>
                  <a:pt x="0" y="274106"/>
                </a:lnTo>
                <a:lnTo>
                  <a:pt x="0" y="0"/>
                </a:lnTo>
                <a:lnTo>
                  <a:pt x="168043" y="0"/>
                </a:lnTo>
                <a:lnTo>
                  <a:pt x="168043" y="274106"/>
                </a:lnTo>
                <a:close/>
              </a:path>
            </a:pathLst>
          </a:custGeom>
          <a:solidFill>
            <a:srgbClr val="0556AA"/>
          </a:solidFill>
        </p:spPr>
        <p:txBody>
          <a:bodyPr wrap="square" lIns="0" tIns="0" rIns="0" bIns="0" rtlCol="0"/>
          <a:lstStyle/>
          <a:p>
            <a:endParaRPr sz="1534"/>
          </a:p>
        </p:txBody>
      </p:sp>
      <p:sp>
        <p:nvSpPr>
          <p:cNvPr id="33" name="object 33"/>
          <p:cNvSpPr/>
          <p:nvPr/>
        </p:nvSpPr>
        <p:spPr>
          <a:xfrm>
            <a:off x="7830137" y="4011600"/>
            <a:ext cx="733974" cy="289584"/>
          </a:xfrm>
          <a:custGeom>
            <a:avLst/>
            <a:gdLst/>
            <a:ahLst/>
            <a:cxnLst/>
            <a:rect l="l" t="t" r="r" b="b"/>
            <a:pathLst>
              <a:path w="861059" h="339725">
                <a:moveTo>
                  <a:pt x="802894" y="0"/>
                </a:moveTo>
                <a:lnTo>
                  <a:pt x="0" y="0"/>
                </a:lnTo>
                <a:lnTo>
                  <a:pt x="0" y="339166"/>
                </a:lnTo>
                <a:lnTo>
                  <a:pt x="802894" y="339166"/>
                </a:lnTo>
                <a:lnTo>
                  <a:pt x="802894" y="0"/>
                </a:lnTo>
                <a:close/>
              </a:path>
              <a:path w="861059" h="339725">
                <a:moveTo>
                  <a:pt x="860793" y="66713"/>
                </a:moveTo>
                <a:lnTo>
                  <a:pt x="830237" y="66713"/>
                </a:lnTo>
                <a:lnTo>
                  <a:pt x="830237" y="289814"/>
                </a:lnTo>
                <a:lnTo>
                  <a:pt x="860793" y="289814"/>
                </a:lnTo>
                <a:lnTo>
                  <a:pt x="860793" y="66713"/>
                </a:lnTo>
                <a:close/>
              </a:path>
            </a:pathLst>
          </a:custGeom>
          <a:solidFill>
            <a:srgbClr val="0556AA"/>
          </a:solidFill>
        </p:spPr>
        <p:txBody>
          <a:bodyPr wrap="square" lIns="0" tIns="0" rIns="0" bIns="0" rtlCol="0"/>
          <a:lstStyle/>
          <a:p>
            <a:endParaRPr sz="1534"/>
          </a:p>
        </p:txBody>
      </p:sp>
      <p:sp>
        <p:nvSpPr>
          <p:cNvPr id="34" name="object 34"/>
          <p:cNvSpPr/>
          <p:nvPr/>
        </p:nvSpPr>
        <p:spPr>
          <a:xfrm>
            <a:off x="8637227" y="4011600"/>
            <a:ext cx="716653" cy="289584"/>
          </a:xfrm>
          <a:custGeom>
            <a:avLst/>
            <a:gdLst/>
            <a:ahLst/>
            <a:cxnLst/>
            <a:rect l="l" t="t" r="r" b="b"/>
            <a:pathLst>
              <a:path w="840740" h="339725">
                <a:moveTo>
                  <a:pt x="771372" y="0"/>
                </a:moveTo>
                <a:lnTo>
                  <a:pt x="0" y="0"/>
                </a:lnTo>
                <a:lnTo>
                  <a:pt x="0" y="339166"/>
                </a:lnTo>
                <a:lnTo>
                  <a:pt x="771372" y="339166"/>
                </a:lnTo>
                <a:lnTo>
                  <a:pt x="771372" y="0"/>
                </a:lnTo>
                <a:close/>
              </a:path>
              <a:path w="840740" h="339725">
                <a:moveTo>
                  <a:pt x="840359" y="6451"/>
                </a:moveTo>
                <a:lnTo>
                  <a:pt x="786892" y="6451"/>
                </a:lnTo>
                <a:lnTo>
                  <a:pt x="786892" y="299681"/>
                </a:lnTo>
                <a:lnTo>
                  <a:pt x="840359" y="299681"/>
                </a:lnTo>
                <a:lnTo>
                  <a:pt x="840359" y="6451"/>
                </a:lnTo>
                <a:close/>
              </a:path>
            </a:pathLst>
          </a:custGeom>
          <a:solidFill>
            <a:srgbClr val="0556AA"/>
          </a:solidFill>
        </p:spPr>
        <p:txBody>
          <a:bodyPr wrap="square" lIns="0" tIns="0" rIns="0" bIns="0" rtlCol="0"/>
          <a:lstStyle/>
          <a:p>
            <a:endParaRPr sz="1534"/>
          </a:p>
        </p:txBody>
      </p:sp>
      <p:sp>
        <p:nvSpPr>
          <p:cNvPr id="35" name="object 35"/>
          <p:cNvSpPr/>
          <p:nvPr/>
        </p:nvSpPr>
        <p:spPr>
          <a:xfrm>
            <a:off x="9425610" y="4011600"/>
            <a:ext cx="546691" cy="289584"/>
          </a:xfrm>
          <a:custGeom>
            <a:avLst/>
            <a:gdLst/>
            <a:ahLst/>
            <a:cxnLst/>
            <a:rect l="l" t="t" r="r" b="b"/>
            <a:pathLst>
              <a:path w="641350" h="339725">
                <a:moveTo>
                  <a:pt x="564210" y="0"/>
                </a:moveTo>
                <a:lnTo>
                  <a:pt x="0" y="0"/>
                </a:lnTo>
                <a:lnTo>
                  <a:pt x="0" y="339166"/>
                </a:lnTo>
                <a:lnTo>
                  <a:pt x="564210" y="339166"/>
                </a:lnTo>
                <a:lnTo>
                  <a:pt x="564210" y="0"/>
                </a:lnTo>
                <a:close/>
              </a:path>
              <a:path w="641350" h="339725">
                <a:moveTo>
                  <a:pt x="640842" y="121488"/>
                </a:moveTo>
                <a:lnTo>
                  <a:pt x="572096" y="121488"/>
                </a:lnTo>
                <a:lnTo>
                  <a:pt x="572096" y="280860"/>
                </a:lnTo>
                <a:lnTo>
                  <a:pt x="640842" y="280860"/>
                </a:lnTo>
                <a:lnTo>
                  <a:pt x="640842" y="121488"/>
                </a:lnTo>
                <a:close/>
              </a:path>
            </a:pathLst>
          </a:custGeom>
          <a:solidFill>
            <a:srgbClr val="0556AA"/>
          </a:solidFill>
        </p:spPr>
        <p:txBody>
          <a:bodyPr wrap="square" lIns="0" tIns="0" rIns="0" bIns="0" rtlCol="0"/>
          <a:lstStyle/>
          <a:p>
            <a:endParaRPr sz="1534"/>
          </a:p>
        </p:txBody>
      </p:sp>
      <p:sp>
        <p:nvSpPr>
          <p:cNvPr id="36" name="object 36"/>
          <p:cNvSpPr txBox="1"/>
          <p:nvPr/>
        </p:nvSpPr>
        <p:spPr>
          <a:xfrm>
            <a:off x="6087674" y="3971116"/>
            <a:ext cx="3964325" cy="313227"/>
          </a:xfrm>
          <a:prstGeom prst="rect">
            <a:avLst/>
          </a:prstGeom>
        </p:spPr>
        <p:txBody>
          <a:bodyPr vert="horz" wrap="square" lIns="0" tIns="11367" rIns="0" bIns="0" rtlCol="0">
            <a:spAutoFit/>
          </a:bodyPr>
          <a:lstStyle/>
          <a:p>
            <a:pPr marL="10825">
              <a:spcBef>
                <a:spcPts val="90"/>
              </a:spcBef>
            </a:pPr>
            <a:r>
              <a:rPr sz="1492" spc="-9" dirty="0">
                <a:solidFill>
                  <a:srgbClr val="E8F6F9"/>
                </a:solidFill>
                <a:latin typeface="宋体"/>
                <a:cs typeface="宋体"/>
              </a:rPr>
              <a:t>i</a:t>
            </a:r>
            <a:r>
              <a:rPr sz="1662" spc="-9" dirty="0">
                <a:solidFill>
                  <a:srgbClr val="E8F6F9"/>
                </a:solidFill>
                <a:latin typeface="Arial"/>
                <a:cs typeface="Arial"/>
              </a:rPr>
              <a:t>n</a:t>
            </a:r>
            <a:r>
              <a:rPr sz="1662" spc="-4" dirty="0">
                <a:solidFill>
                  <a:srgbClr val="E8F6F9"/>
                </a:solidFill>
                <a:latin typeface="Arial"/>
                <a:cs typeface="Arial"/>
              </a:rPr>
              <a:t> </a:t>
            </a:r>
            <a:r>
              <a:rPr sz="1662" spc="-9" dirty="0">
                <a:solidFill>
                  <a:srgbClr val="E8F6F9"/>
                </a:solidFill>
                <a:latin typeface="Arial"/>
                <a:cs typeface="Arial"/>
              </a:rPr>
              <a:t>Fan</a:t>
            </a:r>
            <a:r>
              <a:rPr sz="1662" spc="-17" dirty="0">
                <a:solidFill>
                  <a:srgbClr val="E8F6F9"/>
                </a:solidFill>
                <a:latin typeface="Arial"/>
                <a:cs typeface="Arial"/>
              </a:rPr>
              <a:t>, </a:t>
            </a:r>
            <a:r>
              <a:rPr sz="1534" spc="64" dirty="0">
                <a:solidFill>
                  <a:srgbClr val="E8F6F9"/>
                </a:solidFill>
                <a:latin typeface="宋体"/>
                <a:cs typeface="宋体"/>
              </a:rPr>
              <a:t>J</a:t>
            </a:r>
            <a:r>
              <a:rPr sz="1662" spc="64" dirty="0">
                <a:solidFill>
                  <a:srgbClr val="E8F6F9"/>
                </a:solidFill>
                <a:latin typeface="Arial"/>
                <a:cs typeface="Arial"/>
              </a:rPr>
              <a:t>unhan</a:t>
            </a:r>
            <a:r>
              <a:rPr sz="1662" spc="94" dirty="0">
                <a:solidFill>
                  <a:srgbClr val="E8F6F9"/>
                </a:solidFill>
                <a:latin typeface="Arial"/>
                <a:cs typeface="Arial"/>
              </a:rPr>
              <a:t> </a:t>
            </a:r>
            <a:r>
              <a:rPr sz="1833" spc="-124" dirty="0">
                <a:solidFill>
                  <a:srgbClr val="E8F6F9"/>
                </a:solidFill>
                <a:latin typeface="宋体"/>
                <a:cs typeface="宋体"/>
              </a:rPr>
              <a:t>Li</a:t>
            </a:r>
            <a:r>
              <a:rPr sz="1662" spc="-124" dirty="0">
                <a:solidFill>
                  <a:srgbClr val="E8F6F9"/>
                </a:solidFill>
                <a:latin typeface="Arial"/>
                <a:cs typeface="Arial"/>
              </a:rPr>
              <a:t>u, </a:t>
            </a:r>
            <a:r>
              <a:rPr sz="1662" dirty="0">
                <a:solidFill>
                  <a:srgbClr val="E8F6F9"/>
                </a:solidFill>
                <a:latin typeface="Arial"/>
                <a:cs typeface="Arial"/>
              </a:rPr>
              <a:t>Ruhu</a:t>
            </a:r>
            <a:r>
              <a:rPr sz="1492" dirty="0">
                <a:solidFill>
                  <a:srgbClr val="E8F6F9"/>
                </a:solidFill>
                <a:latin typeface="宋体"/>
                <a:cs typeface="宋体"/>
              </a:rPr>
              <a:t>i</a:t>
            </a:r>
            <a:r>
              <a:rPr sz="1662" dirty="0">
                <a:solidFill>
                  <a:srgbClr val="E8F6F9"/>
                </a:solidFill>
                <a:latin typeface="Arial"/>
                <a:cs typeface="Arial"/>
              </a:rPr>
              <a:t>Ma</a:t>
            </a:r>
            <a:r>
              <a:rPr sz="1662" spc="-51" dirty="0">
                <a:solidFill>
                  <a:srgbClr val="E8F6F9"/>
                </a:solidFill>
                <a:latin typeface="Arial"/>
                <a:cs typeface="Arial"/>
              </a:rPr>
              <a:t>, </a:t>
            </a:r>
            <a:r>
              <a:rPr sz="1662" spc="-72" dirty="0">
                <a:solidFill>
                  <a:srgbClr val="E8F6F9"/>
                </a:solidFill>
                <a:latin typeface="Arial"/>
                <a:cs typeface="Arial"/>
              </a:rPr>
              <a:t>Ra</a:t>
            </a:r>
            <a:r>
              <a:rPr sz="1961" spc="-72" dirty="0">
                <a:solidFill>
                  <a:srgbClr val="E8F6F9"/>
                </a:solidFill>
                <a:latin typeface="宋体"/>
                <a:cs typeface="宋体"/>
              </a:rPr>
              <a:t>j</a:t>
            </a:r>
            <a:r>
              <a:rPr sz="1662" spc="-72" dirty="0">
                <a:solidFill>
                  <a:srgbClr val="E8F6F9"/>
                </a:solidFill>
                <a:latin typeface="Arial"/>
                <a:cs typeface="Arial"/>
              </a:rPr>
              <a:t>kuma</a:t>
            </a:r>
            <a:r>
              <a:rPr sz="1066" spc="-43" dirty="0">
                <a:solidFill>
                  <a:srgbClr val="E8F6F9"/>
                </a:solidFill>
                <a:latin typeface="宋体"/>
                <a:cs typeface="宋体"/>
              </a:rPr>
              <a:t>「</a:t>
            </a:r>
            <a:endParaRPr sz="1066" dirty="0">
              <a:latin typeface="宋体"/>
              <a:cs typeface="宋体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041133" y="4011597"/>
            <a:ext cx="252236" cy="265068"/>
          </a:xfrm>
          <a:prstGeom prst="rect">
            <a:avLst/>
          </a:prstGeom>
          <a:solidFill>
            <a:srgbClr val="0556AA"/>
          </a:solidFill>
        </p:spPr>
        <p:txBody>
          <a:bodyPr vert="horz" wrap="square" lIns="0" tIns="9202" rIns="0" bIns="0" rtlCol="0">
            <a:spAutoFit/>
          </a:bodyPr>
          <a:lstStyle/>
          <a:p>
            <a:pPr>
              <a:spcBef>
                <a:spcPts val="72"/>
              </a:spcBef>
            </a:pPr>
            <a:r>
              <a:rPr sz="1662" spc="-72" dirty="0">
                <a:solidFill>
                  <a:srgbClr val="E8F6F9"/>
                </a:solidFill>
                <a:latin typeface="Arial"/>
                <a:cs typeface="Arial"/>
              </a:rPr>
              <a:t>Bu</a:t>
            </a:r>
            <a:endParaRPr sz="1662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284864" y="4011598"/>
            <a:ext cx="267392" cy="282129"/>
          </a:xfrm>
          <a:prstGeom prst="rect">
            <a:avLst/>
          </a:prstGeom>
          <a:solidFill>
            <a:srgbClr val="0556A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9"/>
              </a:lnSpc>
            </a:pPr>
            <a:r>
              <a:rPr sz="2174" spc="-64" dirty="0">
                <a:solidFill>
                  <a:srgbClr val="E8F6F9"/>
                </a:solidFill>
                <a:latin typeface="宋体"/>
                <a:cs typeface="宋体"/>
              </a:rPr>
              <a:t>yy</a:t>
            </a:r>
            <a:endParaRPr sz="2174">
              <a:latin typeface="宋体"/>
              <a:cs typeface="宋体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545688" y="4011597"/>
            <a:ext cx="115292" cy="265068"/>
          </a:xfrm>
          <a:prstGeom prst="rect">
            <a:avLst/>
          </a:prstGeom>
          <a:solidFill>
            <a:srgbClr val="0556AA"/>
          </a:solidFill>
        </p:spPr>
        <p:txBody>
          <a:bodyPr vert="horz" wrap="square" lIns="0" tIns="9202" rIns="0" bIns="0" rtlCol="0">
            <a:spAutoFit/>
          </a:bodyPr>
          <a:lstStyle/>
          <a:p>
            <a:pPr>
              <a:spcBef>
                <a:spcPts val="72"/>
              </a:spcBef>
            </a:pPr>
            <a:r>
              <a:rPr sz="1662" spc="-85" dirty="0">
                <a:solidFill>
                  <a:srgbClr val="E8F6F9"/>
                </a:solidFill>
                <a:latin typeface="Arial"/>
                <a:cs typeface="Arial"/>
              </a:rPr>
              <a:t>a</a:t>
            </a:r>
            <a:endParaRPr sz="1662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02975" y="4598467"/>
            <a:ext cx="3262286" cy="192360"/>
          </a:xfrm>
          <a:prstGeom prst="rect">
            <a:avLst/>
          </a:prstGeom>
          <a:solidFill>
            <a:srgbClr val="0556A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9"/>
              </a:lnSpc>
            </a:pPr>
            <a:r>
              <a:rPr sz="1534" spc="55" dirty="0">
                <a:solidFill>
                  <a:srgbClr val="E8F6F9"/>
                </a:solidFill>
                <a:latin typeface="宋体"/>
                <a:cs typeface="宋体"/>
              </a:rPr>
              <a:t>上海交通大学＆澳大利亚墨尔本大学</a:t>
            </a:r>
            <a:endParaRPr sz="1534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881AE-B35B-8AB9-303E-FD6489DC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2FA78-65BD-3E48-EF2C-15D71E501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4592A8-E384-C3E5-2562-9E805EA5E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4" y="309367"/>
            <a:ext cx="12192000" cy="57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7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2956F-4176-4C4A-115E-601D9D81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A188C14-F147-67CF-F962-D9A45B561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2" y="-226142"/>
            <a:ext cx="12044516" cy="7084142"/>
          </a:xfrm>
        </p:spPr>
      </p:pic>
    </p:spTree>
    <p:extLst>
      <p:ext uri="{BB962C8B-B14F-4D97-AF65-F5344CB8AC3E}">
        <p14:creationId xmlns:p14="http://schemas.microsoft.com/office/powerpoint/2010/main" val="81776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C9107-124E-B886-9F77-1CA19824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4866DB1-A89B-2219-FEBC-AB74890A2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93" y="-64781"/>
            <a:ext cx="11388614" cy="6987561"/>
          </a:xfrm>
        </p:spPr>
      </p:pic>
    </p:spTree>
    <p:extLst>
      <p:ext uri="{BB962C8B-B14F-4D97-AF65-F5344CB8AC3E}">
        <p14:creationId xmlns:p14="http://schemas.microsoft.com/office/powerpoint/2010/main" val="2434591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5D775-2AA3-5DDD-E410-5246882C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1994C30-33BB-4ED0-A239-BA03146B6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95" y="-1"/>
            <a:ext cx="11433047" cy="7377883"/>
          </a:xfrm>
        </p:spPr>
      </p:pic>
    </p:spTree>
    <p:extLst>
      <p:ext uri="{BB962C8B-B14F-4D97-AF65-F5344CB8AC3E}">
        <p14:creationId xmlns:p14="http://schemas.microsoft.com/office/powerpoint/2010/main" val="3740764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09DCB-32F1-6A66-4B8C-E3A44E63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C489678-CF1A-45FD-5FD9-85498BC0F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11" y="-220216"/>
            <a:ext cx="11214921" cy="7298431"/>
          </a:xfrm>
        </p:spPr>
      </p:pic>
    </p:spTree>
    <p:extLst>
      <p:ext uri="{BB962C8B-B14F-4D97-AF65-F5344CB8AC3E}">
        <p14:creationId xmlns:p14="http://schemas.microsoft.com/office/powerpoint/2010/main" val="4119866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40084-BD6E-A6F4-D832-0CC9AA57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810440-0E38-F00D-5BC7-EEE833FEF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77" y="0"/>
            <a:ext cx="11444671" cy="7334865"/>
          </a:xfrm>
        </p:spPr>
      </p:pic>
    </p:spTree>
    <p:extLst>
      <p:ext uri="{BB962C8B-B14F-4D97-AF65-F5344CB8AC3E}">
        <p14:creationId xmlns:p14="http://schemas.microsoft.com/office/powerpoint/2010/main" val="2898170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8531C-D72A-11B8-38A2-74493152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0066CC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结论与展望</a:t>
            </a:r>
            <a:br>
              <a:rPr lang="zh-CN" altLang="en-US" b="1" i="0" dirty="0">
                <a:solidFill>
                  <a:srgbClr val="0066CC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</a:b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1388F7A-94BC-1AB1-425B-488359FC0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结论</a:t>
            </a:r>
            <a:endParaRPr lang="en-US" altLang="zh-CN" dirty="0"/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Hermes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框架有效降低大模型边缘推理的内存和延迟</a:t>
            </a:r>
            <a:endParaRPr lang="en-US" altLang="zh-CN" b="1" i="0" dirty="0">
              <a:solidFill>
                <a:srgbClr val="0066CC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zh-CN" altLang="en-US" b="1" i="0" dirty="0">
                <a:solidFill>
                  <a:srgbClr val="0066CC"/>
                </a:solidFill>
                <a:effectLst/>
                <a:latin typeface="Roboto" panose="02000000000000000000" pitchFamily="2" charset="0"/>
              </a:rPr>
              <a:t>贡献</a:t>
            </a: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PIPELOAD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：内存高效流水线机制</a:t>
            </a: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Hermes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：基于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PIPELOAD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的框架，优化边缘推理</a:t>
            </a: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实验验证：显著优于现有方案</a:t>
            </a:r>
          </a:p>
          <a:p>
            <a:r>
              <a:rPr lang="zh-CN" altLang="en-US" dirty="0"/>
              <a:t>未来展望</a:t>
            </a:r>
          </a:p>
          <a:p>
            <a:pPr lvl="1"/>
            <a:r>
              <a:rPr lang="en-US" altLang="zh-CN" dirty="0"/>
              <a:t>Hermes</a:t>
            </a:r>
            <a:r>
              <a:rPr lang="zh-CN" altLang="en-US" dirty="0"/>
              <a:t>应用于更多</a:t>
            </a:r>
            <a:r>
              <a:rPr lang="en-US" altLang="zh-CN" dirty="0"/>
              <a:t>Transformer</a:t>
            </a:r>
            <a:r>
              <a:rPr lang="zh-CN" altLang="en-US" dirty="0"/>
              <a:t>模型</a:t>
            </a:r>
          </a:p>
          <a:p>
            <a:pPr lvl="1"/>
            <a:r>
              <a:rPr lang="en-US" altLang="zh-CN" dirty="0"/>
              <a:t>Hermes</a:t>
            </a:r>
            <a:r>
              <a:rPr lang="zh-CN" altLang="en-US" dirty="0"/>
              <a:t>的泛化性与普适性</a:t>
            </a:r>
          </a:p>
          <a:p>
            <a:pPr lvl="1"/>
            <a:r>
              <a:rPr lang="en-US" altLang="zh-CN" dirty="0"/>
              <a:t>Hermes</a:t>
            </a:r>
            <a:r>
              <a:rPr lang="zh-CN" altLang="en-US" dirty="0"/>
              <a:t>针对</a:t>
            </a:r>
            <a:r>
              <a:rPr lang="en-US" altLang="zh-CN" dirty="0"/>
              <a:t>GPT</a:t>
            </a:r>
            <a:r>
              <a:rPr lang="zh-CN" altLang="en-US" dirty="0"/>
              <a:t>等生成模型的优化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766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C382C-DAB2-202D-5D2C-9F914E94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pc="85" dirty="0">
                <a:solidFill>
                  <a:srgbClr val="0860BC"/>
                </a:solidFill>
                <a:latin typeface="宋体"/>
                <a:cs typeface="宋体"/>
              </a:rPr>
              <a:t>大模型边缘部署的挑战：内存瓶颈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36DE2-C50B-656F-8554-0A1B0CF91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476"/>
            <a:ext cx="10515600" cy="4501184"/>
          </a:xfrm>
        </p:spPr>
        <p:txBody>
          <a:bodyPr/>
          <a:lstStyle/>
          <a:p>
            <a:r>
              <a:rPr lang="en-US" altLang="zh-CN" dirty="0"/>
              <a:t>Transformer</a:t>
            </a:r>
            <a:r>
              <a:rPr lang="zh-CN" altLang="en-US" dirty="0"/>
              <a:t>模型的崛起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chemeClr val="tx1"/>
                </a:solidFill>
              </a:rPr>
              <a:t>NLP,CV</a:t>
            </a:r>
            <a:r>
              <a:rPr lang="zh-CN" altLang="en-US" dirty="0">
                <a:solidFill>
                  <a:schemeClr val="tx1"/>
                </a:solidFill>
              </a:rPr>
              <a:t>，多模态应用广泛</a:t>
            </a:r>
          </a:p>
          <a:p>
            <a:r>
              <a:rPr lang="zh-CN" altLang="en-US" dirty="0"/>
              <a:t>边缘设备需求激增</a:t>
            </a:r>
            <a:r>
              <a:rPr lang="en-US" altLang="zh-CN" dirty="0"/>
              <a:t>:</a:t>
            </a:r>
            <a:r>
              <a:rPr lang="zh-CN" altLang="en-US" dirty="0">
                <a:solidFill>
                  <a:schemeClr val="tx1"/>
                </a:solidFill>
              </a:rPr>
              <a:t>移动设备、自动驾驶、机器人</a:t>
            </a:r>
          </a:p>
          <a:p>
            <a:r>
              <a:rPr lang="zh-CN" altLang="en-US" dirty="0"/>
              <a:t>内存容量限制</a:t>
            </a:r>
            <a:r>
              <a:rPr lang="en-US" altLang="zh-CN" dirty="0"/>
              <a:t>:</a:t>
            </a:r>
            <a:r>
              <a:rPr lang="zh-CN" altLang="en-US" dirty="0">
                <a:solidFill>
                  <a:schemeClr val="tx1"/>
                </a:solidFill>
              </a:rPr>
              <a:t>边缘设备内存远小千大模型参数量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5930818-1D52-0A06-C4B2-17696EBABCE0}"/>
              </a:ext>
            </a:extLst>
          </p:cNvPr>
          <p:cNvSpPr/>
          <p:nvPr/>
        </p:nvSpPr>
        <p:spPr>
          <a:xfrm>
            <a:off x="1137138" y="3429001"/>
            <a:ext cx="2590800" cy="9663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Jetson Nano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4GB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6C13D07-760A-79CA-E726-C5134248B302}"/>
              </a:ext>
            </a:extLst>
          </p:cNvPr>
          <p:cNvSpPr/>
          <p:nvPr/>
        </p:nvSpPr>
        <p:spPr>
          <a:xfrm>
            <a:off x="4560277" y="3429000"/>
            <a:ext cx="2590800" cy="9663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Raspberry Pi 4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8GB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A7758B4-13CA-7F1D-E61B-18086A6F077D}"/>
              </a:ext>
            </a:extLst>
          </p:cNvPr>
          <p:cNvSpPr/>
          <p:nvPr/>
        </p:nvSpPr>
        <p:spPr>
          <a:xfrm>
            <a:off x="8100647" y="3429000"/>
            <a:ext cx="2590800" cy="9663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GPT-3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175B</a:t>
            </a:r>
            <a:r>
              <a:rPr lang="zh-CN" altLang="en-US" dirty="0">
                <a:solidFill>
                  <a:schemeClr val="tx1"/>
                </a:solidFill>
              </a:rPr>
              <a:t>参数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CEEF60B-F7E6-9A1C-735D-EA40A18E1511}"/>
              </a:ext>
            </a:extLst>
          </p:cNvPr>
          <p:cNvSpPr/>
          <p:nvPr/>
        </p:nvSpPr>
        <p:spPr>
          <a:xfrm>
            <a:off x="1137138" y="4854268"/>
            <a:ext cx="9595339" cy="15876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en-US" altLang="zh-CN" sz="5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</a:rPr>
              <a:t>传统方法局限性：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模型压缩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剪枝：精度降低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内存交换：延迟增加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74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8E81E-FD31-5293-08C7-16D134BA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Hermes</a:t>
            </a:r>
            <a:r>
              <a:rPr lang="zh-CN" altLang="en-US" dirty="0"/>
              <a:t>框架：</a:t>
            </a:r>
            <a:r>
              <a:rPr lang="en-US" altLang="zh-CN" dirty="0"/>
              <a:t>PIPELOAD</a:t>
            </a:r>
            <a:r>
              <a:rPr lang="zh-CN" altLang="en-US" dirty="0"/>
              <a:t>机制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D947AEA-0032-47DC-9843-F36068210860}"/>
              </a:ext>
            </a:extLst>
          </p:cNvPr>
          <p:cNvSpPr/>
          <p:nvPr/>
        </p:nvSpPr>
        <p:spPr>
          <a:xfrm>
            <a:off x="838200" y="1527476"/>
            <a:ext cx="9595339" cy="7938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50" normalizeH="0" baseline="0" noProof="0" dirty="0">
                <a:ln>
                  <a:noFill/>
                </a:ln>
                <a:solidFill>
                  <a:srgbClr val="0562C1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/>
              </a:rPr>
              <a:t>PIPELOAD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562C1"/>
                </a:solidFill>
                <a:effectLst/>
                <a:uLnTx/>
                <a:uFillTx/>
                <a:latin typeface="new times roman"/>
                <a:ea typeface="黑体" panose="02010609060101010101" pitchFamily="49" charset="-122"/>
                <a:cs typeface="+mn-cs"/>
              </a:rPr>
              <a:t>核心思想</a:t>
            </a:r>
            <a:r>
              <a:rPr kumimoji="0" lang="zh-CN" altLang="en-US" sz="2200" b="0" i="0" u="none" strike="noStrike" kern="1200" cap="none" spc="-5" normalizeH="0" baseline="0" noProof="0" dirty="0">
                <a:ln>
                  <a:noFill/>
                </a:ln>
                <a:solidFill>
                  <a:srgbClr val="0268CE"/>
                </a:solidFill>
                <a:effectLst/>
                <a:uLnTx/>
                <a:uFillTx/>
                <a:latin typeface="new times roman"/>
                <a:ea typeface="黑体" panose="02010609060101010101" pitchFamily="49" charset="-122"/>
                <a:cs typeface="+mn-cs"/>
              </a:rPr>
              <a:t>：</a:t>
            </a:r>
            <a:r>
              <a:rPr kumimoji="0" lang="zh-CN" altLang="en-US" sz="2200" b="0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ew times roman"/>
                <a:ea typeface="黑体" panose="02010609060101010101" pitchFamily="49" charset="-122"/>
                <a:cs typeface="+mn-cs"/>
              </a:rPr>
              <a:t>流水线并行加载与动态内存管理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Arial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713A58C-080D-51A8-9184-CC1DD1F09D98}"/>
              </a:ext>
            </a:extLst>
          </p:cNvPr>
          <p:cNvSpPr/>
          <p:nvPr/>
        </p:nvSpPr>
        <p:spPr>
          <a:xfrm>
            <a:off x="1137138" y="2825262"/>
            <a:ext cx="2719754" cy="1254369"/>
          </a:xfrm>
          <a:prstGeom prst="roundRect">
            <a:avLst/>
          </a:prstGeom>
          <a:noFill/>
          <a:ln>
            <a:noFill/>
          </a:ln>
          <a:effectLst>
            <a:glow rad="127000">
              <a:schemeClr val="tx1"/>
            </a:glow>
            <a:outerShdw blurRad="50800" dist="38100" algn="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0C4D883-D543-AF37-B0F3-7B655F190448}"/>
              </a:ext>
            </a:extLst>
          </p:cNvPr>
          <p:cNvSpPr/>
          <p:nvPr/>
        </p:nvSpPr>
        <p:spPr>
          <a:xfrm>
            <a:off x="797171" y="2630017"/>
            <a:ext cx="3294184" cy="164485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562C1"/>
                </a:solidFill>
                <a:effectLst/>
                <a:uLnTx/>
                <a:uFillTx/>
                <a:latin typeface="new times roman"/>
                <a:ea typeface="黑体" panose="02010609060101010101" pitchFamily="49" charset="-122"/>
                <a:cs typeface="+mn-cs"/>
              </a:rPr>
              <a:t>Loading Agents</a:t>
            </a:r>
          </a:p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200" b="0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ew times roman"/>
                <a:ea typeface="黑体" panose="02010609060101010101" pitchFamily="49" charset="-122"/>
                <a:cs typeface="+mn-cs"/>
              </a:rPr>
              <a:t>并行加载模型层 重叠加载与推理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BA32119-4AB6-2CA4-ACE8-BFB34EEEDAC0}"/>
              </a:ext>
            </a:extLst>
          </p:cNvPr>
          <p:cNvSpPr/>
          <p:nvPr/>
        </p:nvSpPr>
        <p:spPr>
          <a:xfrm>
            <a:off x="4448908" y="2630017"/>
            <a:ext cx="3294184" cy="164485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562C1"/>
                </a:solidFill>
                <a:effectLst/>
                <a:uLnTx/>
                <a:uFillTx/>
                <a:latin typeface="new times roman"/>
                <a:ea typeface="黑体" panose="02010609060101010101" pitchFamily="49" charset="-122"/>
                <a:cs typeface="+mn-cs"/>
              </a:rPr>
              <a:t>Inference Agent </a:t>
            </a:r>
          </a:p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200" b="0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ew times roman"/>
                <a:ea typeface="黑体" panose="02010609060101010101" pitchFamily="49" charset="-122"/>
                <a:cs typeface="+mn-cs"/>
              </a:rPr>
              <a:t>顺序执行推理，保证精度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395BE0F-8C97-3345-D7C0-EEDA4B17B347}"/>
              </a:ext>
            </a:extLst>
          </p:cNvPr>
          <p:cNvSpPr/>
          <p:nvPr/>
        </p:nvSpPr>
        <p:spPr>
          <a:xfrm>
            <a:off x="8100645" y="2630017"/>
            <a:ext cx="3294184" cy="164485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562C1"/>
                </a:solidFill>
                <a:effectLst/>
                <a:uLnTx/>
                <a:uFillTx/>
                <a:latin typeface="new times roman"/>
                <a:ea typeface="黑体" panose="02010609060101010101" pitchFamily="49" charset="-122"/>
                <a:cs typeface="+mn-cs"/>
              </a:rPr>
              <a:t>Daemon Agent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kumimoji="0" lang="zh-CN" altLang="en-US" sz="2400" b="0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ew times roman"/>
                <a:ea typeface="黑体" panose="02010609060101010101" pitchFamily="49" charset="-122"/>
                <a:cs typeface="+mn-cs"/>
              </a:rPr>
              <a:t>动态内存管理，及时释放</a:t>
            </a:r>
            <a:endParaRPr lang="zh-CN" altLang="en-US" sz="2400" dirty="0">
              <a:latin typeface="宋体"/>
              <a:cs typeface="宋体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C49C947-1B5B-1991-4EB9-3D180CBE88D9}"/>
              </a:ext>
            </a:extLst>
          </p:cNvPr>
          <p:cNvSpPr/>
          <p:nvPr/>
        </p:nvSpPr>
        <p:spPr>
          <a:xfrm>
            <a:off x="797171" y="4781210"/>
            <a:ext cx="9595339" cy="7938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b="0" i="0" u="none" strike="noStrike" kern="1200" cap="none" spc="50" normalizeH="0" baseline="0" noProof="0" dirty="0">
                <a:ln>
                  <a:noFill/>
                </a:ln>
                <a:solidFill>
                  <a:srgbClr val="0562C1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/>
              </a:rPr>
              <a:t>信号机制</a:t>
            </a:r>
            <a:r>
              <a:rPr kumimoji="0" lang="zh-CN" altLang="en-US" sz="2200" b="0" i="0" u="none" strike="noStrike" kern="1200" cap="none" spc="-5" normalizeH="0" baseline="0" noProof="0" dirty="0">
                <a:ln>
                  <a:noFill/>
                </a:ln>
                <a:solidFill>
                  <a:srgbClr val="0268CE"/>
                </a:solidFill>
                <a:effectLst/>
                <a:uLnTx/>
                <a:uFillTx/>
                <a:latin typeface="new times roman"/>
                <a:ea typeface="黑体" panose="02010609060101010101" pitchFamily="49" charset="-122"/>
                <a:cs typeface="+mn-cs"/>
              </a:rPr>
              <a:t>：</a:t>
            </a:r>
            <a:r>
              <a:rPr kumimoji="0" lang="zh-CN" altLang="en-US" sz="2200" b="0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ew times roman"/>
                <a:ea typeface="黑体" panose="02010609060101010101" pitchFamily="49" charset="-122"/>
                <a:cs typeface="+mn-cs"/>
              </a:rPr>
              <a:t>协调各组件协同工作，确保流水线顺畅执行</a:t>
            </a:r>
          </a:p>
        </p:txBody>
      </p:sp>
    </p:spTree>
    <p:extLst>
      <p:ext uri="{BB962C8B-B14F-4D97-AF65-F5344CB8AC3E}">
        <p14:creationId xmlns:p14="http://schemas.microsoft.com/office/powerpoint/2010/main" val="366071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6713A58C-080D-51A8-9184-CC1DD1F09D98}"/>
              </a:ext>
            </a:extLst>
          </p:cNvPr>
          <p:cNvSpPr/>
          <p:nvPr/>
        </p:nvSpPr>
        <p:spPr>
          <a:xfrm>
            <a:off x="1137138" y="2825262"/>
            <a:ext cx="2719754" cy="1254369"/>
          </a:xfrm>
          <a:prstGeom prst="roundRect">
            <a:avLst/>
          </a:prstGeom>
          <a:noFill/>
          <a:ln>
            <a:noFill/>
          </a:ln>
          <a:effectLst>
            <a:glow rad="127000">
              <a:schemeClr val="tx1"/>
            </a:glow>
            <a:outerShdw blurRad="50800" dist="38100" algn="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8E81E-FD31-5293-08C7-16D134BA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PIPELOAD</a:t>
            </a:r>
            <a:r>
              <a:rPr lang="zh-CN" altLang="en-US" dirty="0"/>
              <a:t>工作流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7FF3F74-1E83-93F2-EE7B-8D606701558A}"/>
              </a:ext>
            </a:extLst>
          </p:cNvPr>
          <p:cNvGrpSpPr/>
          <p:nvPr/>
        </p:nvGrpSpPr>
        <p:grpSpPr>
          <a:xfrm>
            <a:off x="457204" y="346369"/>
            <a:ext cx="11277596" cy="6382312"/>
            <a:chOff x="457204" y="346369"/>
            <a:chExt cx="11277596" cy="638231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499372D-9E3B-F190-AF93-99102C8470C4}"/>
                </a:ext>
              </a:extLst>
            </p:cNvPr>
            <p:cNvSpPr/>
            <p:nvPr/>
          </p:nvSpPr>
          <p:spPr>
            <a:xfrm>
              <a:off x="457204" y="346369"/>
              <a:ext cx="11277596" cy="5994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2C3E9EAD-BDEE-D31C-05D5-B6B453B49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11887" y="346369"/>
              <a:ext cx="9215436" cy="6382312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9796BAA-31FC-A7A8-B56B-243E5F1E4024}"/>
              </a:ext>
            </a:extLst>
          </p:cNvPr>
          <p:cNvSpPr/>
          <p:nvPr/>
        </p:nvSpPr>
        <p:spPr>
          <a:xfrm>
            <a:off x="383933" y="1492307"/>
            <a:ext cx="826476" cy="35251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4800" b="0" i="0" u="none" strike="noStrike" kern="1200" cap="none" spc="50" normalizeH="0" baseline="0" noProof="0" dirty="0">
                <a:ln>
                  <a:noFill/>
                </a:ln>
                <a:solidFill>
                  <a:srgbClr val="0562C1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/>
              </a:rPr>
              <a:t>工作流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217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44BD6-EC1E-6E96-6AD6-D1DB7B40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E02FCEA-24E4-4233-5425-4C55D30F875C}"/>
              </a:ext>
            </a:extLst>
          </p:cNvPr>
          <p:cNvGrpSpPr/>
          <p:nvPr/>
        </p:nvGrpSpPr>
        <p:grpSpPr>
          <a:xfrm>
            <a:off x="457200" y="346369"/>
            <a:ext cx="11406901" cy="6165262"/>
            <a:chOff x="457200" y="346369"/>
            <a:chExt cx="11406901" cy="616526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FC92836-8DA4-243B-865C-838B9D4F0D9B}"/>
                </a:ext>
              </a:extLst>
            </p:cNvPr>
            <p:cNvSpPr/>
            <p:nvPr/>
          </p:nvSpPr>
          <p:spPr>
            <a:xfrm>
              <a:off x="457204" y="346369"/>
              <a:ext cx="11277596" cy="5994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8B76E9EC-5B36-2D6E-ED5F-443A76E4D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57200" y="517229"/>
              <a:ext cx="11406901" cy="5994402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7124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8362B-EC46-A6ED-3FED-989C5FCF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Hermes</a:t>
            </a:r>
            <a:r>
              <a:rPr lang="zh-CN" altLang="en-US" dirty="0"/>
              <a:t>框架</a:t>
            </a:r>
            <a:r>
              <a:rPr lang="en-US" altLang="zh-CN" dirty="0"/>
              <a:t>: </a:t>
            </a:r>
            <a:r>
              <a:rPr lang="zh-CN" altLang="en-US" dirty="0"/>
              <a:t>系统架构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E9F4DAA-9357-5B54-5949-6FFB72F77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12871"/>
            <a:ext cx="10515600" cy="3422593"/>
          </a:xfr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9C0C7CE8-1A88-0788-4B8B-6088D025B478}"/>
              </a:ext>
            </a:extLst>
          </p:cNvPr>
          <p:cNvSpPr/>
          <p:nvPr/>
        </p:nvSpPr>
        <p:spPr>
          <a:xfrm>
            <a:off x="2022231" y="1482805"/>
            <a:ext cx="2139462" cy="8290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562C1"/>
                </a:solidFill>
                <a:effectLst/>
                <a:uLnTx/>
                <a:uFillTx/>
                <a:latin typeface="new times roman"/>
                <a:ea typeface="黑体" panose="02010609060101010101" pitchFamily="49" charset="-122"/>
                <a:cs typeface="+mn-cs"/>
              </a:rPr>
              <a:t>Layer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562C1"/>
                </a:solidFill>
                <a:effectLst/>
                <a:uLnTx/>
                <a:uFillTx/>
                <a:latin typeface="new times roman"/>
                <a:ea typeface="黑体" panose="02010609060101010101" pitchFamily="49" charset="-122"/>
                <a:cs typeface="+mn-cs"/>
              </a:rPr>
              <a:t>Profiller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562C1"/>
              </a:solidFill>
              <a:effectLst/>
              <a:uLnTx/>
              <a:uFillTx/>
              <a:latin typeface="new times roman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B8E0C1B-65A9-2C93-83F1-2A012312C4E0}"/>
              </a:ext>
            </a:extLst>
          </p:cNvPr>
          <p:cNvSpPr/>
          <p:nvPr/>
        </p:nvSpPr>
        <p:spPr>
          <a:xfrm>
            <a:off x="4868007" y="1482806"/>
            <a:ext cx="2455985" cy="8290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562C1"/>
                </a:solidFill>
                <a:effectLst/>
                <a:uLnTx/>
                <a:uFillTx/>
                <a:latin typeface="new times roman"/>
                <a:ea typeface="黑体" panose="02010609060101010101" pitchFamily="49" charset="-122"/>
                <a:cs typeface="+mn-cs"/>
              </a:rPr>
              <a:t>Pipeline Planner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AA6FD23-84C3-2D5E-6757-A28B24835335}"/>
              </a:ext>
            </a:extLst>
          </p:cNvPr>
          <p:cNvSpPr/>
          <p:nvPr/>
        </p:nvSpPr>
        <p:spPr>
          <a:xfrm>
            <a:off x="8165122" y="1482805"/>
            <a:ext cx="2549769" cy="8290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562C1"/>
                </a:solidFill>
                <a:effectLst/>
                <a:uLnTx/>
                <a:uFillTx/>
                <a:latin typeface="new times roman"/>
                <a:ea typeface="黑体" panose="02010609060101010101" pitchFamily="49" charset="-122"/>
                <a:cs typeface="+mn-cs"/>
              </a:rPr>
              <a:t>Execution Engine</a:t>
            </a:r>
          </a:p>
        </p:txBody>
      </p:sp>
    </p:spTree>
    <p:extLst>
      <p:ext uri="{BB962C8B-B14F-4D97-AF65-F5344CB8AC3E}">
        <p14:creationId xmlns:p14="http://schemas.microsoft.com/office/powerpoint/2010/main" val="348077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05B94-933B-FF85-20FC-14C15B78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BF75192-D319-597F-A7B2-58E84BAAD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56831" cy="6836508"/>
          </a:xfrm>
        </p:spPr>
      </p:pic>
    </p:spTree>
    <p:extLst>
      <p:ext uri="{BB962C8B-B14F-4D97-AF65-F5344CB8AC3E}">
        <p14:creationId xmlns:p14="http://schemas.microsoft.com/office/powerpoint/2010/main" val="1914650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7099E-9DA7-24DF-7AC0-6ACF2017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5597D43-A880-5CF1-B74C-D6963646E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91" y="0"/>
            <a:ext cx="11084170" cy="7280031"/>
          </a:xfrm>
        </p:spPr>
      </p:pic>
    </p:spTree>
    <p:extLst>
      <p:ext uri="{BB962C8B-B14F-4D97-AF65-F5344CB8AC3E}">
        <p14:creationId xmlns:p14="http://schemas.microsoft.com/office/powerpoint/2010/main" val="37303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A4498-7D6D-62B7-8BB0-B52D1195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0066CC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Hermes</a:t>
            </a:r>
            <a:r>
              <a:rPr lang="zh-CN" altLang="en-US" b="1" i="0" dirty="0">
                <a:solidFill>
                  <a:srgbClr val="0066CC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框架：</a:t>
            </a:r>
            <a:r>
              <a:rPr lang="en-US" altLang="zh-CN" b="1" i="0" dirty="0">
                <a:solidFill>
                  <a:srgbClr val="0066CC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Execution Engine</a:t>
            </a:r>
            <a:br>
              <a:rPr lang="en-US" altLang="zh-CN" b="1" i="0" dirty="0">
                <a:solidFill>
                  <a:srgbClr val="0066CC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</a:b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7BEF31D-AB68-3280-E993-622B3BE68396}"/>
              </a:ext>
            </a:extLst>
          </p:cNvPr>
          <p:cNvSpPr/>
          <p:nvPr/>
        </p:nvSpPr>
        <p:spPr>
          <a:xfrm>
            <a:off x="679940" y="1393241"/>
            <a:ext cx="9595339" cy="7938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b="1" i="0" dirty="0">
                <a:solidFill>
                  <a:srgbClr val="004D99"/>
                </a:solidFill>
                <a:effectLst/>
                <a:latin typeface="Roboto" panose="02000000000000000000" pitchFamily="2" charset="0"/>
              </a:rPr>
              <a:t>功能 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执行</a:t>
            </a:r>
            <a:r>
              <a:rPr lang="en-US" altLang="zh-CN" sz="24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PipeLoad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推理，根据当前内存约束动态调整策略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14D7CFF-3F65-BE8D-DBDB-EBA322BC17E9}"/>
              </a:ext>
            </a:extLst>
          </p:cNvPr>
          <p:cNvSpPr/>
          <p:nvPr/>
        </p:nvSpPr>
        <p:spPr>
          <a:xfrm>
            <a:off x="679940" y="2495210"/>
            <a:ext cx="9595339" cy="7938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b="1" i="0" dirty="0">
                <a:solidFill>
                  <a:srgbClr val="004D99"/>
                </a:solidFill>
                <a:effectLst/>
                <a:latin typeface="Roboto" panose="02000000000000000000" pitchFamily="2" charset="0"/>
              </a:rPr>
              <a:t>核心 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实际执行</a:t>
            </a:r>
            <a:r>
              <a:rPr lang="en-US" altLang="zh-CN" sz="24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PipeLoad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的推理过程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CEB9C6C-655E-ECA5-3FC8-D4F7B5C35A0A}"/>
              </a:ext>
            </a:extLst>
          </p:cNvPr>
          <p:cNvSpPr/>
          <p:nvPr/>
        </p:nvSpPr>
        <p:spPr>
          <a:xfrm>
            <a:off x="1788992" y="3597177"/>
            <a:ext cx="2614244" cy="8290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66CC"/>
                </a:solidFill>
                <a:effectLst/>
                <a:highlight>
                  <a:srgbClr val="FFFFFF"/>
                </a:highlight>
              </a:rPr>
              <a:t>Loading Agents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36A0924-9173-0A58-EC25-5216C5A924B1}"/>
              </a:ext>
            </a:extLst>
          </p:cNvPr>
          <p:cNvSpPr/>
          <p:nvPr/>
        </p:nvSpPr>
        <p:spPr>
          <a:xfrm>
            <a:off x="5851865" y="3563343"/>
            <a:ext cx="2614244" cy="8290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66CC"/>
                </a:solidFill>
                <a:effectLst/>
                <a:highlight>
                  <a:srgbClr val="FFFFFF"/>
                </a:highlight>
              </a:rPr>
              <a:t>Inference Agent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A3779FF-53CF-97AA-C3EC-CBDDFA496594}"/>
              </a:ext>
            </a:extLst>
          </p:cNvPr>
          <p:cNvSpPr/>
          <p:nvPr/>
        </p:nvSpPr>
        <p:spPr>
          <a:xfrm>
            <a:off x="9741879" y="3563343"/>
            <a:ext cx="2450121" cy="8290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b="1" i="0" dirty="0">
                <a:solidFill>
                  <a:srgbClr val="0066CC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Daemon Agent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562C1"/>
              </a:solidFill>
              <a:effectLst/>
              <a:uLnTx/>
              <a:uFillTx/>
              <a:latin typeface="new times roman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B13F4C4-5F89-9A61-6A58-7DCFD75F8C17}"/>
              </a:ext>
            </a:extLst>
          </p:cNvPr>
          <p:cNvSpPr/>
          <p:nvPr/>
        </p:nvSpPr>
        <p:spPr>
          <a:xfrm>
            <a:off x="175116" y="5544006"/>
            <a:ext cx="2920999" cy="10363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Pipeline Planner</a:t>
            </a:r>
          </a:p>
          <a:p>
            <a:pPr algn="ctr"/>
            <a:r>
              <a:rPr lang="zh-CN" alt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输出执行计划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16717B8-252E-8CF0-5BDF-81173D95CAC6}"/>
              </a:ext>
            </a:extLst>
          </p:cNvPr>
          <p:cNvSpPr txBox="1"/>
          <p:nvPr/>
        </p:nvSpPr>
        <p:spPr>
          <a:xfrm>
            <a:off x="390769" y="50794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动态调整       加载代理数量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8B7D4B4-206E-D8B8-921A-A21F3928B3C1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4403236" y="3977871"/>
            <a:ext cx="1448629" cy="338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D71E977-C71C-599E-AA9B-DF447CF3296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8466109" y="3977871"/>
            <a:ext cx="12757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A9EF0B1-8654-3CCC-824A-2D34AA20BAD0}"/>
              </a:ext>
            </a:extLst>
          </p:cNvPr>
          <p:cNvSpPr txBox="1"/>
          <p:nvPr/>
        </p:nvSpPr>
        <p:spPr>
          <a:xfrm>
            <a:off x="4430050" y="3556886"/>
            <a:ext cx="1109396" cy="418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800" b="1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highlight>
                  <a:srgbClr val="FFFFFF"/>
                </a:highlight>
                <a:uLnTx/>
                <a:uFillTx/>
                <a:latin typeface="Roboto" panose="02000000000000000000" pitchFamily="2" charset="0"/>
                <a:ea typeface="黑体" panose="02010609060101010101" pitchFamily="49" charset="-122"/>
                <a:cs typeface="+mn-cs"/>
              </a:rPr>
              <a:t>信号机制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562C1"/>
              </a:solidFill>
              <a:effectLst/>
              <a:uLnTx/>
              <a:uFillTx/>
              <a:latin typeface="new times roman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60C2B38-DF2E-1D06-8CBC-524283DC574B}"/>
              </a:ext>
            </a:extLst>
          </p:cNvPr>
          <p:cNvSpPr txBox="1"/>
          <p:nvPr/>
        </p:nvSpPr>
        <p:spPr>
          <a:xfrm>
            <a:off x="8508216" y="3569807"/>
            <a:ext cx="1109396" cy="418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800" b="1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highlight>
                  <a:srgbClr val="FFFFFF"/>
                </a:highlight>
                <a:uLnTx/>
                <a:uFillTx/>
                <a:latin typeface="Roboto" panose="02000000000000000000" pitchFamily="2" charset="0"/>
                <a:ea typeface="黑体" panose="02010609060101010101" pitchFamily="49" charset="-122"/>
                <a:cs typeface="+mn-cs"/>
              </a:rPr>
              <a:t>信号机制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562C1"/>
              </a:solidFill>
              <a:effectLst/>
              <a:uLnTx/>
              <a:uFillTx/>
              <a:latin typeface="new times roman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77759FCE-E0D5-A04A-EA01-9552B85D9874}"/>
              </a:ext>
            </a:extLst>
          </p:cNvPr>
          <p:cNvCxnSpPr>
            <a:cxnSpLocks/>
            <a:stCxn id="16" idx="2"/>
            <a:endCxn id="14" idx="2"/>
          </p:cNvCxnSpPr>
          <p:nvPr/>
        </p:nvCxnSpPr>
        <p:spPr>
          <a:xfrm rot="5400000">
            <a:off x="7014610" y="473902"/>
            <a:ext cx="33834" cy="7870826"/>
          </a:xfrm>
          <a:prstGeom prst="bentConnector3">
            <a:avLst>
              <a:gd name="adj1" fmla="val 115678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FC33B915-ECF0-855E-A082-8C0BE8D60A60}"/>
              </a:ext>
            </a:extLst>
          </p:cNvPr>
          <p:cNvCxnSpPr>
            <a:cxnSpLocks/>
            <a:stCxn id="19" idx="0"/>
            <a:endCxn id="14" idx="0"/>
          </p:cNvCxnSpPr>
          <p:nvPr/>
        </p:nvCxnSpPr>
        <p:spPr>
          <a:xfrm rot="5400000" flipH="1" flipV="1">
            <a:off x="1392451" y="3840343"/>
            <a:ext cx="1946829" cy="1460498"/>
          </a:xfrm>
          <a:prstGeom prst="bentConnector3">
            <a:avLst>
              <a:gd name="adj1" fmla="val 1117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393C64AF-2963-9641-C72B-47A12EC09357}"/>
              </a:ext>
            </a:extLst>
          </p:cNvPr>
          <p:cNvSpPr txBox="1"/>
          <p:nvPr/>
        </p:nvSpPr>
        <p:spPr>
          <a:xfrm>
            <a:off x="5069879" y="4870465"/>
            <a:ext cx="6242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控制销毁加载代理</a:t>
            </a:r>
          </a:p>
        </p:txBody>
      </p:sp>
    </p:spTree>
    <p:extLst>
      <p:ext uri="{BB962C8B-B14F-4D97-AF65-F5344CB8AC3E}">
        <p14:creationId xmlns:p14="http://schemas.microsoft.com/office/powerpoint/2010/main" val="94722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306</Words>
  <Application>Microsoft Office PowerPoint</Application>
  <PresentationFormat>宽屏</PresentationFormat>
  <Paragraphs>70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new times roman</vt:lpstr>
      <vt:lpstr>等线</vt:lpstr>
      <vt:lpstr>宋体</vt:lpstr>
      <vt:lpstr>Arial</vt:lpstr>
      <vt:lpstr>Roboto</vt:lpstr>
      <vt:lpstr>Office 主题​​</vt:lpstr>
      <vt:lpstr>Hermes:边缘设备上大模型推理的内存高效流水线</vt:lpstr>
      <vt:lpstr>大模型边缘部署的挑战：内存瓶颈</vt:lpstr>
      <vt:lpstr>Hermes框架：PIPELOAD机制</vt:lpstr>
      <vt:lpstr>PIPELOAD工作流</vt:lpstr>
      <vt:lpstr>PowerPoint 演示文稿</vt:lpstr>
      <vt:lpstr>Hermes框架: 系统架构</vt:lpstr>
      <vt:lpstr>PowerPoint 演示文稿</vt:lpstr>
      <vt:lpstr>PowerPoint 演示文稿</vt:lpstr>
      <vt:lpstr>Hermes框架：Execution Engine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结论与展望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ASUS</cp:lastModifiedBy>
  <cp:revision>27</cp:revision>
  <dcterms:created xsi:type="dcterms:W3CDTF">2025-04-30T10:21:08Z</dcterms:created>
  <dcterms:modified xsi:type="dcterms:W3CDTF">2025-04-30T12:01:24Z</dcterms:modified>
</cp:coreProperties>
</file>