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0000"/>
    <a:srgbClr val="0070C0"/>
    <a:srgbClr val="0268CE"/>
    <a:srgbClr val="2376CD"/>
    <a:srgbClr val="0556AA"/>
    <a:srgbClr val="267AD0"/>
    <a:srgbClr val="006C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46" autoAdjust="0"/>
    <p:restoredTop sz="94301" autoAdjust="0"/>
  </p:normalViewPr>
  <p:slideViewPr>
    <p:cSldViewPr snapToGrid="0">
      <p:cViewPr varScale="1">
        <p:scale>
          <a:sx n="65" d="100"/>
          <a:sy n="65" d="100"/>
        </p:scale>
        <p:origin x="67" y="3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35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FC1CFD4-24A3-BDFD-3A70-BE782C0184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0216ED-4F1B-E013-CC3F-4F3B86E608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886E6-370C-4AE7-A5C6-6F47CB21D156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B9F271-A814-5C5D-5E6A-BB7AC1FB45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357C59-902D-3EDF-A841-4C562C199F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06487-AE36-4C56-B3DA-94B6C9807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30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8ED0D-E7D9-4ABE-9475-425FD2CE9E70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3EC24-4983-4D49-B952-9EF087B11A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95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3EC24-4983-4D49-B952-9EF087B11A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303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8A815-72A0-2643-1EA0-CEA320054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FFB365-F123-DDCB-6C2A-728ABB8B5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A23966-6300-59C6-A32C-343B8637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B90FB-D640-B43A-FB94-1DC2E2FD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C591D-A19A-0897-E78A-FF3F7180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22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9FB9E-A639-F9DE-9E88-C6FBAFF3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B2780-F60F-C89B-48A2-EA7F2D72A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1A243-78E5-B04D-9EC9-B6AB094A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1E126-20DC-80F0-393B-8D69E0B2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DF357-BA3A-4E19-1853-5CE4DD15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19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EE488A-ED17-2A5A-07A5-5E3F1FE8A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EA4010-FC12-71B8-6E13-8FDC377BE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84612-EEDD-62D3-CB1D-E103B88D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E3AD96-C510-2450-36AA-64B9BD2A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75093-9373-DEB7-4ABF-0EAA8016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40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961F2-BD8D-60E6-0067-117CF4B7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 baseline="0">
                <a:solidFill>
                  <a:srgbClr val="267AD0"/>
                </a:solidFill>
                <a:latin typeface="new times roman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3E052-2D21-2A72-77FB-0517C6430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91862-0830-5C16-F508-47CF982D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1D99D-550C-9A3A-45CE-2A15463D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628895-52F2-2E84-3A74-2CF47789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93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7BF6C-C014-B608-71DD-C4E50949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923ECD-FF99-9BDD-D4B8-90BCE4320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08B3C-C5B0-1693-2ECB-78086BC2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B79662-D519-F650-479F-564DCDE1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5B6101-74AB-CD93-A636-5DD5E4A0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8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AC7BB-75C8-B154-2376-C35AC212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ACBC5C-4BF6-52D2-ACAA-F14B445A8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B1274-FD8A-A523-5731-6711AFA44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416495-1851-8222-5D33-71125244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84C31D-1DF4-4D72-DBE9-99F2EC43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3E887C-A685-FD84-642D-E6069CBB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78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CE209-E716-A7E0-F2E4-4C74B3B9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9F9BAA-97E7-4BBA-E120-AC9C4A179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F113B0-A825-DB47-33CA-4F069AD7F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CF55E9-7726-491F-A182-47F2487B3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B52712-0A14-2DC0-1FD9-8E6E92720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B981E1-5A4B-201D-6604-7BF7144B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1C792F-2AC4-5A31-66E7-D948564E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A02314-D68F-D090-4E8D-165FD798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91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B799D-50AD-C379-249E-9E281775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586CEB-A622-03B8-CB11-4998B78C6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72869B-8BA7-ED26-BAED-7A1FCDA8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F80CC8-61A1-C137-B24B-7F73D147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5B482A6-64EF-151F-7C0B-464ED8F1B1E1}"/>
              </a:ext>
            </a:extLst>
          </p:cNvPr>
          <p:cNvSpPr/>
          <p:nvPr userDrawn="1"/>
        </p:nvSpPr>
        <p:spPr>
          <a:xfrm>
            <a:off x="1244081" y="2120870"/>
            <a:ext cx="3981062" cy="31789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solidFill>
                <a:schemeClr val="tx1"/>
              </a:solidFill>
              <a:latin typeface="new times roman"/>
              <a:ea typeface="黑体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F7F4BCE-F206-F201-FDB3-EA8547964168}"/>
              </a:ext>
            </a:extLst>
          </p:cNvPr>
          <p:cNvSpPr/>
          <p:nvPr userDrawn="1"/>
        </p:nvSpPr>
        <p:spPr>
          <a:xfrm>
            <a:off x="7262326" y="2120870"/>
            <a:ext cx="3981062" cy="31789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solidFill>
                <a:schemeClr val="tx1"/>
              </a:solidFill>
              <a:latin typeface="new times roman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1F6FDD-B9C1-240D-9DE4-1CB0A661768A}"/>
              </a:ext>
            </a:extLst>
          </p:cNvPr>
          <p:cNvSpPr txBox="1"/>
          <p:nvPr userDrawn="1"/>
        </p:nvSpPr>
        <p:spPr>
          <a:xfrm>
            <a:off x="8089641" y="2789853"/>
            <a:ext cx="236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718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259CD0-DE7C-8140-45C8-9D27621C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67C492-D803-B690-672D-ED94DEA4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52C3FB-BCA8-9BDA-7E1A-9113AD40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91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5051A-F7A9-B9CB-6B5F-D1C5A65E2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8409F-E79B-54FF-6E1F-2E6CF1DEE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DECA24-9B7D-1F21-3631-CA1BE3D9F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95687-9E93-FE46-B4E0-3B74810C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59C49F-7218-CF0C-A78E-7839C60D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525AE8-2DCF-B20D-5AFC-5FA53590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9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0ECEC-8D57-2946-F886-099C6A8E4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886BE8-933E-2776-6A30-47A73F6D2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C5F887-4F8F-D820-7DF3-DE978AE7E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353ACE-E118-1198-7446-E7D53A7B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06D7C-55DC-82FD-7F55-2FA4416C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5B7CC1-AE07-3F27-0C09-C5FB4080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F363F-DBE4-4C3C-AF9C-CF96AF233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88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F6B9EF-E8F4-399E-3A73-26BDF217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1799"/>
            <a:ext cx="5770944" cy="517619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CDB445-33FA-E7E5-9AB6-743DEA13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747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  <a:endParaRPr lang="en-US" altLang="zh-CN" dirty="0"/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C74C99-B795-58E1-4CB2-326A35B59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CBC62D-2EC8-4F5D-AE81-723DF2390CFD}" type="datetimeFigureOut">
              <a:rPr lang="zh-CN" altLang="en-US" smtClean="0"/>
              <a:t>2025/4/30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58EAD-5D0B-5E51-346E-0CE7B2B25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E8CFC-667E-621D-586F-0990C3369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zh-CN" altLang="en-US" dirty="0"/>
              <a:t>论文标题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18B3E7-7390-DF00-C81B-C31A775BD9EA}"/>
              </a:ext>
            </a:extLst>
          </p:cNvPr>
          <p:cNvSpPr/>
          <p:nvPr userDrawn="1"/>
        </p:nvSpPr>
        <p:spPr>
          <a:xfrm flipV="1">
            <a:off x="699382" y="1119607"/>
            <a:ext cx="10987314" cy="45719"/>
          </a:xfrm>
          <a:prstGeom prst="rect">
            <a:avLst/>
          </a:prstGeom>
          <a:solidFill>
            <a:srgbClr val="2376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0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rgbClr val="0268CE"/>
          </a:solidFill>
          <a:latin typeface="new times roman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200" kern="1200" baseline="0">
          <a:solidFill>
            <a:srgbClr val="0268CE"/>
          </a:solidFill>
          <a:latin typeface="new times roman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new times roman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new times roman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new times roman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new times roman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C382C-DAB2-202D-5D2C-9F914E94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问题背景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36DE2-C50B-656F-8554-0A1B0CF91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9897"/>
            <a:ext cx="10515600" cy="3113350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sz="2800" b="0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边缘计算与</a:t>
            </a:r>
            <a:r>
              <a:rPr lang="en-US" altLang="zh-CN" sz="2800" b="0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AI</a:t>
            </a:r>
            <a:r>
              <a:rPr lang="zh-CN" altLang="en-US" sz="2800" b="0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应用的融合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边缘计算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：降低延迟，提升效率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AI</a:t>
            </a: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应用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：智能处理，本地化需求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挑战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：边缘设备算力有限，资源约束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核心问题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：如何在边缘设备上高效、低延迟地处理大量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AI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任务？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A8C775-01B0-BDEC-8B45-76E602617A42}"/>
              </a:ext>
            </a:extLst>
          </p:cNvPr>
          <p:cNvSpPr txBox="1"/>
          <p:nvPr/>
        </p:nvSpPr>
        <p:spPr>
          <a:xfrm>
            <a:off x="540774" y="1592525"/>
            <a:ext cx="114545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/>
              <a:t>PartialLoading User Scheduling and Bandwidth Allocation for Parameter-sharing Edge Inference</a:t>
            </a:r>
          </a:p>
        </p:txBody>
      </p:sp>
    </p:spTree>
    <p:extLst>
      <p:ext uri="{BB962C8B-B14F-4D97-AF65-F5344CB8AC3E}">
        <p14:creationId xmlns:p14="http://schemas.microsoft.com/office/powerpoint/2010/main" val="1012742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BE0C1-4ADA-524D-AF26-847E69A3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结论与展望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DCE49B8-C839-6625-783A-9ABB0EF04B7B}"/>
              </a:ext>
            </a:extLst>
          </p:cNvPr>
          <p:cNvSpPr/>
          <p:nvPr/>
        </p:nvSpPr>
        <p:spPr>
          <a:xfrm>
            <a:off x="838199" y="1528047"/>
            <a:ext cx="10562863" cy="117967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zh-CN" altLang="en-US" sz="2800" b="1" i="0" dirty="0">
                <a:solidFill>
                  <a:srgbClr val="0066CC"/>
                </a:solidFill>
                <a:effectLst/>
                <a:latin typeface="Roboto" panose="02000000000000000000" pitchFamily="2" charset="0"/>
              </a:rPr>
              <a:t>     核心贡献</a:t>
            </a:r>
          </a:p>
          <a:p>
            <a:pPr lvl="2"/>
            <a:r>
              <a:rPr lang="zh-CN" alt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    提出 </a:t>
            </a:r>
            <a:r>
              <a:rPr lang="en-US" altLang="zh-CN" sz="28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PartialLoading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框架，利用模型共享加速边缘推理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BF18E99-97F1-1020-535E-8DC54DECA084}"/>
              </a:ext>
            </a:extLst>
          </p:cNvPr>
          <p:cNvSpPr/>
          <p:nvPr/>
        </p:nvSpPr>
        <p:spPr>
          <a:xfrm>
            <a:off x="970509" y="1644342"/>
            <a:ext cx="1036463" cy="947081"/>
          </a:xfrm>
          <a:prstGeom prst="ellipse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0" i="0" dirty="0">
                <a:solidFill>
                  <a:schemeClr val="bg1"/>
                </a:solidFill>
                <a:effectLst/>
                <a:highlight>
                  <a:srgbClr val="0066CC"/>
                </a:highlight>
                <a:latin typeface="Roboto" panose="02000000000000000000" pitchFamily="2" charset="0"/>
              </a:rPr>
              <a:t>💡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972A31E-BD64-6EA9-E959-6022F73A87C3}"/>
              </a:ext>
            </a:extLst>
          </p:cNvPr>
          <p:cNvSpPr/>
          <p:nvPr/>
        </p:nvSpPr>
        <p:spPr>
          <a:xfrm>
            <a:off x="762962" y="3157726"/>
            <a:ext cx="10713335" cy="140139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zh-CN" altLang="en-US" sz="2800" b="1" i="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算法设计</a:t>
            </a:r>
          </a:p>
          <a:p>
            <a:pPr lvl="3"/>
            <a:r>
              <a:rPr lang="zh-CN" altLang="en-US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针对 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BLS 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场景和一般情况，分别设计最优和近似最优算法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64E4368-1D2B-0DBC-1099-624353643C3D}"/>
              </a:ext>
            </a:extLst>
          </p:cNvPr>
          <p:cNvSpPr/>
          <p:nvPr/>
        </p:nvSpPr>
        <p:spPr>
          <a:xfrm>
            <a:off x="929996" y="3300377"/>
            <a:ext cx="1001739" cy="947080"/>
          </a:xfrm>
          <a:prstGeom prst="ellipse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0" i="0" dirty="0">
                <a:solidFill>
                  <a:srgbClr val="FFFFFF"/>
                </a:solidFill>
                <a:effectLst/>
                <a:highlight>
                  <a:srgbClr val="0066CC"/>
                </a:highlight>
                <a:latin typeface="Roboto" panose="02000000000000000000" pitchFamily="2" charset="0"/>
              </a:rPr>
              <a:t>⚙️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C4153B9-00AB-AFA6-01AE-01EA724886DC}"/>
              </a:ext>
            </a:extLst>
          </p:cNvPr>
          <p:cNvSpPr/>
          <p:nvPr/>
        </p:nvSpPr>
        <p:spPr>
          <a:xfrm>
            <a:off x="762962" y="5024803"/>
            <a:ext cx="10713335" cy="140139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54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zh-CN" altLang="en-US" sz="2800" b="1" i="0" dirty="0">
                <a:solidFill>
                  <a:srgbClr val="0066CC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性能优势</a:t>
            </a:r>
          </a:p>
          <a:p>
            <a:pPr lvl="3"/>
            <a:r>
              <a:rPr lang="zh-CN" altLang="en-US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显著提升任务吞吐量，降低延迟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49026FE-63BD-D516-DD8A-49B3E1FF831F}"/>
              </a:ext>
            </a:extLst>
          </p:cNvPr>
          <p:cNvSpPr/>
          <p:nvPr/>
        </p:nvSpPr>
        <p:spPr>
          <a:xfrm>
            <a:off x="1005233" y="5213658"/>
            <a:ext cx="1001739" cy="915071"/>
          </a:xfrm>
          <a:prstGeom prst="ellipse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3200" b="0" i="0" dirty="0">
                <a:solidFill>
                  <a:srgbClr val="FFFFFF"/>
                </a:solidFill>
                <a:effectLst/>
                <a:highlight>
                  <a:srgbClr val="0066CC"/>
                </a:highlight>
                <a:latin typeface="Roboto" panose="02000000000000000000" pitchFamily="2" charset="0"/>
              </a:rPr>
              <a:t>📈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87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E3BB7DF-6E64-63D7-3F58-ED58B84EE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233487"/>
            <a:ext cx="5562600" cy="43910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D926B00-BF40-102B-84B5-9653172B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传统边缘推理的瓶颈</a:t>
            </a:r>
            <a:br>
              <a:rPr lang="zh-CN" altLang="en-US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0BE64-BC95-0BAF-9E0D-80109BFFE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20" y="1580866"/>
            <a:ext cx="10515600" cy="3683925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00AAFF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⏱️</a:t>
            </a:r>
            <a:r>
              <a:rPr lang="zh-CN" altLang="en-US" sz="2400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任务延迟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</a:t>
            </a:r>
            <a:endParaRPr lang="en-US" altLang="zh-CN" sz="2400" b="0" i="0" dirty="0">
              <a:solidFill>
                <a:srgbClr val="333333"/>
              </a:solidFill>
              <a:effectLst/>
              <a:highlight>
                <a:srgbClr val="F5F9FF"/>
              </a:highlight>
              <a:latin typeface="Roboto" panose="02000000000000000000" pitchFamily="2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用户体验的关键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00AAFF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💻</a:t>
            </a:r>
            <a:r>
              <a:rPr lang="zh-CN" altLang="en-US" sz="2400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资源限制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</a:t>
            </a:r>
            <a:endParaRPr lang="en-US" altLang="zh-CN" sz="2400" b="0" i="0" dirty="0">
              <a:solidFill>
                <a:srgbClr val="333333"/>
              </a:solidFill>
              <a:effectLst/>
              <a:highlight>
                <a:srgbClr val="F5F9FF"/>
              </a:highlight>
              <a:latin typeface="Roboto" panose="02000000000000000000" pitchFamily="2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计算资源 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(GPU)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、通信资源 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带宽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00AAFF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⏱️</a:t>
            </a:r>
            <a:r>
              <a:rPr lang="zh-CN" altLang="en-US" sz="2400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模型加载时间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</a:t>
            </a:r>
            <a:endParaRPr lang="en-US" altLang="zh-CN" sz="2400" b="0" i="0" dirty="0">
              <a:solidFill>
                <a:srgbClr val="333333"/>
              </a:solidFill>
              <a:effectLst/>
              <a:highlight>
                <a:srgbClr val="F5F9FF"/>
              </a:highlight>
              <a:latin typeface="Roboto" panose="02000000000000000000" pitchFamily="2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占总延迟的绝大部分 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(</a:t>
            </a:r>
            <a:r>
              <a:rPr lang="en-US" altLang="zh-CN" b="1" i="0" dirty="0">
                <a:solidFill>
                  <a:srgbClr val="00AAFF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80%+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00AAFF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🔄</a:t>
            </a:r>
            <a:r>
              <a:rPr lang="zh-CN" altLang="en-US" sz="2400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传统优化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</a:t>
            </a:r>
            <a:endParaRPr lang="en-US" altLang="zh-CN" sz="2400" b="0" i="0" dirty="0">
              <a:solidFill>
                <a:srgbClr val="333333"/>
              </a:solidFill>
              <a:effectLst/>
              <a:highlight>
                <a:srgbClr val="F5F9FF"/>
              </a:highlight>
              <a:latin typeface="Roboto" panose="02000000000000000000" pitchFamily="2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侧重任务调度，忽略模型加载冗余</a:t>
            </a:r>
          </a:p>
          <a:p>
            <a:endParaRPr lang="zh-CN" altLang="en-US" sz="24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289DE56-4F0F-F101-283D-987E218AFBDB}"/>
              </a:ext>
            </a:extLst>
          </p:cNvPr>
          <p:cNvGrpSpPr/>
          <p:nvPr/>
        </p:nvGrpSpPr>
        <p:grpSpPr>
          <a:xfrm>
            <a:off x="1069693" y="5325010"/>
            <a:ext cx="9183329" cy="930950"/>
            <a:chOff x="1179871" y="4090219"/>
            <a:chExt cx="9183329" cy="148467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82F7A3AE-BD98-E0DB-F6A5-EF91653764BE}"/>
                </a:ext>
              </a:extLst>
            </p:cNvPr>
            <p:cNvSpPr/>
            <p:nvPr/>
          </p:nvSpPr>
          <p:spPr>
            <a:xfrm>
              <a:off x="1179871" y="4090219"/>
              <a:ext cx="9183329" cy="1484671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模型加载时间成为边缘推理的最主要瓶颈，亟需新的解决方案</a:t>
              </a:r>
              <a:endParaRPr lang="zh-CN" altLang="en-US" sz="24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DAEEA58-CA0D-BEC1-7566-7F2064C5ADB0}"/>
                </a:ext>
              </a:extLst>
            </p:cNvPr>
            <p:cNvSpPr/>
            <p:nvPr/>
          </p:nvSpPr>
          <p:spPr>
            <a:xfrm>
              <a:off x="1179871" y="4090219"/>
              <a:ext cx="45719" cy="148467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138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FF60B-E8F9-37ED-7C1F-1392D2D1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模型共享的潜力</a:t>
            </a:r>
            <a:br>
              <a:rPr lang="zh-CN" altLang="en-US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</a:br>
            <a:b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E2ACA-5BF9-927D-90BA-760F06481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476"/>
            <a:ext cx="10515600" cy="224188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模型参数共享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：不同模型可共享大量参数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预训练模型微调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：下游任务复用通用特征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参数冻结技术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：保留底层通用参数，减少训练开销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核心思想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：避免重复加载已共享的参数块，提升效率</a:t>
            </a:r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1A23CEE-6DE8-F6BD-80E8-04BA271D88E0}"/>
              </a:ext>
            </a:extLst>
          </p:cNvPr>
          <p:cNvSpPr/>
          <p:nvPr/>
        </p:nvSpPr>
        <p:spPr>
          <a:xfrm>
            <a:off x="1722282" y="5741233"/>
            <a:ext cx="2037145" cy="671332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人脸检测模型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45BB934-D520-0C04-4A48-0AFA785A042F}"/>
              </a:ext>
            </a:extLst>
          </p:cNvPr>
          <p:cNvSpPr/>
          <p:nvPr/>
        </p:nvSpPr>
        <p:spPr>
          <a:xfrm>
            <a:off x="5077426" y="5754869"/>
            <a:ext cx="2037145" cy="671332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猫狗识别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622BDCC-206B-7913-BBDA-BD74D2B25A7E}"/>
              </a:ext>
            </a:extLst>
          </p:cNvPr>
          <p:cNvSpPr/>
          <p:nvPr/>
        </p:nvSpPr>
        <p:spPr>
          <a:xfrm>
            <a:off x="8432574" y="5741233"/>
            <a:ext cx="2037145" cy="671332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图片分类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32BD4C2-CB16-14BF-6729-354CB5AFC1D2}"/>
              </a:ext>
            </a:extLst>
          </p:cNvPr>
          <p:cNvSpPr/>
          <p:nvPr/>
        </p:nvSpPr>
        <p:spPr>
          <a:xfrm>
            <a:off x="3546603" y="3889865"/>
            <a:ext cx="5098794" cy="671332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en-US" altLang="zh-CN" dirty="0">
                <a:solidFill>
                  <a:schemeClr val="tx1"/>
                </a:solidFill>
              </a:rPr>
              <a:t>ImageNet</a:t>
            </a:r>
            <a:r>
              <a:rPr lang="zh-CN" altLang="en-US" dirty="0">
                <a:solidFill>
                  <a:schemeClr val="tx1"/>
                </a:solidFill>
              </a:rPr>
              <a:t>上预训练完成的</a:t>
            </a:r>
            <a:r>
              <a:rPr lang="en-US" altLang="zh-CN" dirty="0">
                <a:solidFill>
                  <a:schemeClr val="tx1"/>
                </a:solidFill>
              </a:rPr>
              <a:t>ResNet50</a:t>
            </a:r>
            <a:r>
              <a:rPr lang="zh-CN" altLang="en-US" dirty="0">
                <a:solidFill>
                  <a:schemeClr val="tx1"/>
                </a:solidFill>
              </a:rPr>
              <a:t>模型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5C5428FD-0E12-7241-BADD-4317D1102F1D}"/>
              </a:ext>
            </a:extLst>
          </p:cNvPr>
          <p:cNvCxnSpPr>
            <a:stCxn id="7" idx="2"/>
            <a:endCxn id="5" idx="0"/>
          </p:cNvCxnSpPr>
          <p:nvPr/>
        </p:nvCxnSpPr>
        <p:spPr>
          <a:xfrm rot="5400000">
            <a:off x="5499164" y="5158033"/>
            <a:ext cx="1193672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4CE87E4-5E1F-6975-7FFF-587CAA5D88A1}"/>
              </a:ext>
            </a:extLst>
          </p:cNvPr>
          <p:cNvCxnSpPr>
            <a:stCxn id="7" idx="2"/>
            <a:endCxn id="4" idx="0"/>
          </p:cNvCxnSpPr>
          <p:nvPr/>
        </p:nvCxnSpPr>
        <p:spPr>
          <a:xfrm rot="5400000">
            <a:off x="3828410" y="3473643"/>
            <a:ext cx="1180036" cy="33551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CBA8352-FA4E-527A-493A-0687E861A2B3}"/>
              </a:ext>
            </a:extLst>
          </p:cNvPr>
          <p:cNvCxnSpPr>
            <a:stCxn id="7" idx="2"/>
            <a:endCxn id="6" idx="0"/>
          </p:cNvCxnSpPr>
          <p:nvPr/>
        </p:nvCxnSpPr>
        <p:spPr>
          <a:xfrm rot="16200000" flipH="1">
            <a:off x="7183555" y="3473641"/>
            <a:ext cx="1180036" cy="335514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F2D908F-9EAE-4E70-95A4-D52C857F569B}"/>
              </a:ext>
            </a:extLst>
          </p:cNvPr>
          <p:cNvSpPr txBox="1"/>
          <p:nvPr/>
        </p:nvSpPr>
        <p:spPr>
          <a:xfrm>
            <a:off x="6097930" y="468170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微调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21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266B44B-312F-5290-68A5-6D42EC8035A9}"/>
              </a:ext>
            </a:extLst>
          </p:cNvPr>
          <p:cNvSpPr/>
          <p:nvPr/>
        </p:nvSpPr>
        <p:spPr>
          <a:xfrm>
            <a:off x="1363980" y="1447800"/>
            <a:ext cx="1059180" cy="1926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5817535-BF8E-E9A8-02F9-934CC96C4EC3}"/>
              </a:ext>
            </a:extLst>
          </p:cNvPr>
          <p:cNvSpPr/>
          <p:nvPr/>
        </p:nvSpPr>
        <p:spPr>
          <a:xfrm>
            <a:off x="1363980" y="1723908"/>
            <a:ext cx="1059180" cy="41968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36099B-B302-B3C4-9A24-CD2D52C3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参数共享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E09CADA-E353-20C6-22F9-6FD4D3F80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2A2EA2D-61A7-D7A9-213A-BD4873381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493019" y="1485988"/>
            <a:ext cx="12476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EECC18E-9E80-C906-FBC4-FEF2DC94086D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2423160" y="3822324"/>
            <a:ext cx="469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348045B-431B-7C70-192B-087E3FCCD7AE}"/>
              </a:ext>
            </a:extLst>
          </p:cNvPr>
          <p:cNvSpPr/>
          <p:nvPr/>
        </p:nvSpPr>
        <p:spPr>
          <a:xfrm>
            <a:off x="2893092" y="3415329"/>
            <a:ext cx="2590800" cy="813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特征抽取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参数共享层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4A1BB49-43EE-60AF-D0CC-9810AA22FF7F}"/>
              </a:ext>
            </a:extLst>
          </p:cNvPr>
          <p:cNvCxnSpPr>
            <a:stCxn id="11" idx="3"/>
          </p:cNvCxnSpPr>
          <p:nvPr/>
        </p:nvCxnSpPr>
        <p:spPr>
          <a:xfrm>
            <a:off x="2423160" y="1544147"/>
            <a:ext cx="571500" cy="25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2D0063B-D523-5493-9CF1-41EE95FE94D7}"/>
              </a:ext>
            </a:extLst>
          </p:cNvPr>
          <p:cNvSpPr/>
          <p:nvPr/>
        </p:nvSpPr>
        <p:spPr>
          <a:xfrm>
            <a:off x="2994660" y="1356411"/>
            <a:ext cx="2590800" cy="5936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微调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参数不共享层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663E50A-5048-BC19-B166-9E3F20C4298A}"/>
              </a:ext>
            </a:extLst>
          </p:cNvPr>
          <p:cNvSpPr/>
          <p:nvPr/>
        </p:nvSpPr>
        <p:spPr>
          <a:xfrm>
            <a:off x="6037450" y="3486658"/>
            <a:ext cx="2037145" cy="671332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人脸检测模型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17F9FB3-B59B-BD12-4EA7-710A475B2719}"/>
              </a:ext>
            </a:extLst>
          </p:cNvPr>
          <p:cNvSpPr/>
          <p:nvPr/>
        </p:nvSpPr>
        <p:spPr>
          <a:xfrm>
            <a:off x="6037450" y="5207599"/>
            <a:ext cx="2037145" cy="671332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猫狗识别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0019D1C-C030-3F8F-44C3-736BC040534C}"/>
              </a:ext>
            </a:extLst>
          </p:cNvPr>
          <p:cNvSpPr/>
          <p:nvPr/>
        </p:nvSpPr>
        <p:spPr>
          <a:xfrm>
            <a:off x="6037449" y="1493848"/>
            <a:ext cx="2037145" cy="671332"/>
          </a:xfrm>
          <a:prstGeom prst="roundRect">
            <a:avLst/>
          </a:prstGeom>
          <a:solidFill>
            <a:srgbClr val="00B0F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图片分类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3B8A21A4-7E33-1978-3A18-7A5AF2515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3707" y="1242730"/>
            <a:ext cx="1463167" cy="5159187"/>
          </a:xfrm>
          <a:prstGeom prst="rect">
            <a:avLst/>
          </a:prstGeom>
        </p:spPr>
      </p:pic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6FD30079-F528-2AFD-4B44-78B39CB9B957}"/>
              </a:ext>
            </a:extLst>
          </p:cNvPr>
          <p:cNvCxnSpPr>
            <a:stCxn id="44" idx="1"/>
            <a:endCxn id="27" idx="3"/>
          </p:cNvCxnSpPr>
          <p:nvPr/>
        </p:nvCxnSpPr>
        <p:spPr>
          <a:xfrm rot="10800000">
            <a:off x="8074595" y="1829514"/>
            <a:ext cx="1529113" cy="199281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48A4C8E7-B14B-76A6-CF5D-2EA44AD5F90A}"/>
              </a:ext>
            </a:extLst>
          </p:cNvPr>
          <p:cNvCxnSpPr>
            <a:stCxn id="44" idx="1"/>
            <a:endCxn id="25" idx="3"/>
          </p:cNvCxnSpPr>
          <p:nvPr/>
        </p:nvCxnSpPr>
        <p:spPr>
          <a:xfrm rot="10800000">
            <a:off x="8074595" y="3822324"/>
            <a:ext cx="1529112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A9E46AA9-40D7-DC5E-9D05-941233C28B54}"/>
              </a:ext>
            </a:extLst>
          </p:cNvPr>
          <p:cNvCxnSpPr>
            <a:stCxn id="44" idx="1"/>
            <a:endCxn id="26" idx="3"/>
          </p:cNvCxnSpPr>
          <p:nvPr/>
        </p:nvCxnSpPr>
        <p:spPr>
          <a:xfrm rot="10800000" flipV="1">
            <a:off x="8074595" y="3822323"/>
            <a:ext cx="1529112" cy="172094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EB71C48C-93F3-E364-39BE-A264A43035C4}"/>
              </a:ext>
            </a:extLst>
          </p:cNvPr>
          <p:cNvSpPr txBox="1"/>
          <p:nvPr/>
        </p:nvSpPr>
        <p:spPr>
          <a:xfrm>
            <a:off x="5951894" y="3159599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共享绝  大多数层</a:t>
            </a: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C67F7537-F7E1-7FFD-7D89-635BCEABAB5B}"/>
              </a:ext>
            </a:extLst>
          </p:cNvPr>
          <p:cNvCxnSpPr>
            <a:stCxn id="27" idx="1"/>
            <a:endCxn id="15" idx="3"/>
          </p:cNvCxnSpPr>
          <p:nvPr/>
        </p:nvCxnSpPr>
        <p:spPr>
          <a:xfrm rot="10800000" flipV="1">
            <a:off x="5483893" y="1829514"/>
            <a:ext cx="553557" cy="199281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DF8A23CD-3E13-88B0-61F3-4E28556A8806}"/>
              </a:ext>
            </a:extLst>
          </p:cNvPr>
          <p:cNvCxnSpPr>
            <a:stCxn id="15" idx="3"/>
            <a:endCxn id="25" idx="1"/>
          </p:cNvCxnSpPr>
          <p:nvPr/>
        </p:nvCxnSpPr>
        <p:spPr>
          <a:xfrm>
            <a:off x="5483892" y="3822324"/>
            <a:ext cx="553558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967B75C9-AB63-820E-E04F-41B96E1358F4}"/>
              </a:ext>
            </a:extLst>
          </p:cNvPr>
          <p:cNvCxnSpPr>
            <a:stCxn id="15" idx="3"/>
            <a:endCxn id="26" idx="1"/>
          </p:cNvCxnSpPr>
          <p:nvPr/>
        </p:nvCxnSpPr>
        <p:spPr>
          <a:xfrm>
            <a:off x="5483892" y="3822324"/>
            <a:ext cx="553558" cy="172094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6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C6C7C-4F3F-60C7-DD53-66CD18B7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 err="1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PartialLoading</a:t>
            </a:r>
            <a:r>
              <a:rPr lang="en-US" altLang="zh-CN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 </a:t>
            </a:r>
            <a:r>
              <a:rPr lang="zh-CN" altLang="en-US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框架：核心思想</a:t>
            </a:r>
            <a:br>
              <a:rPr lang="zh-CN" altLang="en-US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2BD99-0A67-653D-BFC7-E910D91A6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核心目标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：最大化任务吞吐量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关键策略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</a:t>
            </a:r>
            <a:r>
              <a:rPr lang="zh-CN" altLang="en-US" b="1" i="0" u="sng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部分模型加载 </a:t>
            </a:r>
            <a:r>
              <a:rPr lang="en-US" altLang="zh-CN" b="1" i="0" u="sng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(Partial Model Loading)</a:t>
            </a:r>
            <a:endParaRPr lang="zh-CN" altLang="en-US" b="0" i="0" dirty="0">
              <a:solidFill>
                <a:srgbClr val="333333"/>
              </a:solidFill>
              <a:effectLst/>
              <a:highlight>
                <a:srgbClr val="F5F9FF"/>
              </a:highlight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仅加载</a:t>
            </a: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未共享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的参数块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重用</a:t>
            </a: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共享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的参数块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004D99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联合优化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：用户调度 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+ 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带宽分配</a:t>
            </a:r>
          </a:p>
          <a:p>
            <a:endParaRPr lang="zh-CN" altLang="en-US" dirty="0"/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ED6C97BE-0E6E-6963-1ED4-7DFE90532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672" y="4500017"/>
            <a:ext cx="4169684" cy="181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1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C6C7C-4F3F-60C7-DD53-66CD18B7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 err="1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PartialLoading</a:t>
            </a:r>
            <a:r>
              <a:rPr lang="en-US" altLang="zh-CN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 </a:t>
            </a:r>
            <a:r>
              <a:rPr lang="zh-CN" altLang="en-US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框架：核心思想</a:t>
            </a:r>
            <a:br>
              <a:rPr lang="zh-CN" altLang="en-US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</a:b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9FFA61D-2FFF-B3A3-2BA8-1787A001D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680" y="1255574"/>
            <a:ext cx="10515600" cy="4346851"/>
          </a:xfrm>
        </p:spPr>
      </p:pic>
    </p:spTree>
    <p:extLst>
      <p:ext uri="{BB962C8B-B14F-4D97-AF65-F5344CB8AC3E}">
        <p14:creationId xmlns:p14="http://schemas.microsoft.com/office/powerpoint/2010/main" val="278409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C6C7C-4F3F-60C7-DD53-66CD18B7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 err="1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PartialLoading</a:t>
            </a:r>
            <a:r>
              <a:rPr lang="en-US" altLang="zh-CN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 </a:t>
            </a:r>
            <a:r>
              <a:rPr lang="zh-CN" altLang="en-US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  <a:t>框架：核心思想</a:t>
            </a:r>
            <a:br>
              <a:rPr lang="zh-CN" altLang="en-US" b="1" i="0" dirty="0">
                <a:solidFill>
                  <a:srgbClr val="0066CC"/>
                </a:solidFill>
                <a:effectLst/>
                <a:highlight>
                  <a:srgbClr val="F5F9FF"/>
                </a:highlight>
                <a:latin typeface="Roboto" panose="02000000000000000000" pitchFamily="2" charset="0"/>
              </a:rPr>
            </a:b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ABD702-6987-6333-4B7A-5AD5C2E3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4CAC01-E5E6-701A-3006-E0A5D4B11E36}"/>
              </a:ext>
            </a:extLst>
          </p:cNvPr>
          <p:cNvSpPr/>
          <p:nvPr/>
        </p:nvSpPr>
        <p:spPr>
          <a:xfrm>
            <a:off x="304800" y="123092"/>
            <a:ext cx="11582400" cy="2303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3F780A-7BFB-016D-16B8-6AEDE763E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71" y="123092"/>
            <a:ext cx="10100257" cy="66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6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6C76F-D0F0-C014-E1AE-0A25C9AF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 </a:t>
            </a:r>
            <a:r>
              <a:rPr lang="zh-CN" altLang="en-US" dirty="0"/>
              <a:t>原问题解耦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13C57-5CAA-41C7-8A18-512990817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b="1" i="0" dirty="0">
                <a:solidFill>
                  <a:srgbClr val="0066CC"/>
                </a:solidFill>
                <a:effectLst/>
                <a:latin typeface="Roboto" panose="02000000000000000000" pitchFamily="2" charset="0"/>
              </a:rPr>
              <a:t>原始问题 </a:t>
            </a:r>
            <a:r>
              <a:rPr lang="en-US" altLang="zh-CN" b="1" i="0" dirty="0">
                <a:solidFill>
                  <a:srgbClr val="0066CC"/>
                </a:solidFill>
                <a:effectLst/>
                <a:latin typeface="Roboto" panose="02000000000000000000" pitchFamily="2" charset="0"/>
              </a:rPr>
              <a:t>P1</a:t>
            </a: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耦合带宽分配和用户调度</a:t>
            </a:r>
          </a:p>
          <a:p>
            <a:r>
              <a:rPr lang="zh-CN" altLang="en-US" b="1" i="0" dirty="0">
                <a:solidFill>
                  <a:srgbClr val="0066CC"/>
                </a:solidFill>
                <a:effectLst/>
                <a:latin typeface="Roboto" panose="02000000000000000000" pitchFamily="2" charset="0"/>
              </a:rPr>
              <a:t>问题分解：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将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P1 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分解为两个子问题：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P2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用户调度和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带宽分配</a:t>
            </a:r>
          </a:p>
          <a:p>
            <a:r>
              <a:rPr lang="en-US" altLang="zh-CN" b="1" i="0" dirty="0">
                <a:solidFill>
                  <a:srgbClr val="004D99"/>
                </a:solidFill>
                <a:effectLst/>
                <a:latin typeface="Roboto" panose="02000000000000000000" pitchFamily="2" charset="0"/>
              </a:rPr>
              <a:t>P2</a:t>
            </a:r>
            <a:r>
              <a:rPr lang="zh-CN" altLang="en-US" b="1" i="0" dirty="0">
                <a:solidFill>
                  <a:srgbClr val="004D99"/>
                </a:solidFill>
                <a:effectLst/>
                <a:latin typeface="Roboto" panose="02000000000000000000" pitchFamily="2" charset="0"/>
              </a:rPr>
              <a:t>：用户调度</a:t>
            </a:r>
            <a:endParaRPr lang="en-US" altLang="zh-CN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当存在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BLS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bottom layer share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）底部层共享时，可以使用动态规划算法充分利用参数共享最优的模型调度顺序</a:t>
            </a:r>
            <a:endParaRPr lang="en-US" altLang="zh-CN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Roboto" panose="02000000000000000000" pitchFamily="2" charset="0"/>
              </a:rPr>
              <a:t>当不存在</a:t>
            </a:r>
            <a:r>
              <a:rPr lang="en-US" altLang="zh-CN" dirty="0">
                <a:solidFill>
                  <a:srgbClr val="333333"/>
                </a:solidFill>
                <a:latin typeface="Roboto" panose="02000000000000000000" pitchFamily="2" charset="0"/>
              </a:rPr>
              <a:t>BLS</a:t>
            </a:r>
            <a:r>
              <a:rPr lang="zh-CN" altLang="en-US" dirty="0">
                <a:solidFill>
                  <a:srgbClr val="333333"/>
                </a:solidFill>
                <a:latin typeface="Roboto" panose="02000000000000000000" pitchFamily="2" charset="0"/>
              </a:rPr>
              <a:t>时，无法得知参数共享信息，使用贪心算法，选择</a:t>
            </a:r>
            <a:r>
              <a:rPr lang="en-US" altLang="zh-CN" dirty="0">
                <a:solidFill>
                  <a:srgbClr val="333333"/>
                </a:solidFill>
                <a:latin typeface="Roboto" panose="02000000000000000000" pitchFamily="2" charset="0"/>
              </a:rPr>
              <a:t>v(</a:t>
            </a:r>
            <a:r>
              <a:rPr lang="en-US" altLang="zh-CN" dirty="0" err="1">
                <a:solidFill>
                  <a:srgbClr val="333333"/>
                </a:solidFill>
                <a:latin typeface="Roboto" panose="02000000000000000000" pitchFamily="2" charset="0"/>
              </a:rPr>
              <a:t>i</a:t>
            </a:r>
            <a:r>
              <a:rPr lang="en-US" altLang="zh-CN" dirty="0">
                <a:solidFill>
                  <a:srgbClr val="333333"/>
                </a:solidFill>
                <a:latin typeface="Roboto" panose="02000000000000000000" pitchFamily="2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Roboto" panose="02000000000000000000" pitchFamily="2" charset="0"/>
              </a:rPr>
              <a:t>最大的模型调度</a:t>
            </a:r>
            <a:endParaRPr lang="en-US" altLang="zh-CN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r>
              <a:rPr lang="en-US" altLang="zh-CN" b="1" i="0" dirty="0">
                <a:solidFill>
                  <a:srgbClr val="004D99"/>
                </a:solidFill>
                <a:effectLst/>
                <a:latin typeface="Roboto" panose="02000000000000000000" pitchFamily="2" charset="0"/>
              </a:rPr>
              <a:t>P3</a:t>
            </a:r>
            <a:r>
              <a:rPr lang="zh-CN" altLang="en-US" b="1" i="0" dirty="0">
                <a:solidFill>
                  <a:srgbClr val="004D99"/>
                </a:solidFill>
                <a:effectLst/>
                <a:latin typeface="Roboto" panose="02000000000000000000" pitchFamily="2" charset="0"/>
              </a:rPr>
              <a:t>：带宽分配 ：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对于</a:t>
            </a:r>
            <a:r>
              <a:rPr lang="zh-CN" altLang="en-US" dirty="0">
                <a:solidFill>
                  <a:schemeClr val="tx1"/>
                </a:solidFill>
                <a:latin typeface="Roboto" panose="02000000000000000000" pitchFamily="2" charset="0"/>
              </a:rPr>
              <a:t>给定用户调度求带宽分配的问题是凸问题，存在闭式最优解</a:t>
            </a:r>
            <a:endParaRPr lang="en-US" altLang="zh-CN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C2D51A-5226-0DDA-329A-F9C08EDD1422}"/>
              </a:ext>
            </a:extLst>
          </p:cNvPr>
          <p:cNvGrpSpPr/>
          <p:nvPr/>
        </p:nvGrpSpPr>
        <p:grpSpPr>
          <a:xfrm>
            <a:off x="1057969" y="5714058"/>
            <a:ext cx="9183329" cy="389048"/>
            <a:chOff x="1179871" y="4090219"/>
            <a:chExt cx="9183329" cy="1484671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EEA44C6-44C0-E1A7-5A48-7430E91799F6}"/>
                </a:ext>
              </a:extLst>
            </p:cNvPr>
            <p:cNvSpPr/>
            <p:nvPr/>
          </p:nvSpPr>
          <p:spPr>
            <a:xfrm>
              <a:off x="1179871" y="4090219"/>
              <a:ext cx="9183329" cy="1484671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V(</a:t>
              </a:r>
              <a:r>
                <a:rPr lang="en-US" altLang="zh-CN" sz="2400" b="0" i="0" dirty="0" err="1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i</a:t>
              </a:r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)=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模型</a:t>
              </a:r>
              <a:r>
                <a:rPr lang="en-US" altLang="zh-CN" sz="2400" b="0" i="0" dirty="0" err="1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i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请求的用户数</a:t>
              </a:r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/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模型</a:t>
              </a:r>
              <a:r>
                <a:rPr lang="en-US" altLang="zh-CN" sz="2400" b="0" i="0" dirty="0" err="1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i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的耗时</a:t>
              </a:r>
              <a:endParaRPr lang="zh-CN" altLang="en-US" sz="24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A31040-3540-96D7-6828-F6EE548DA406}"/>
                </a:ext>
              </a:extLst>
            </p:cNvPr>
            <p:cNvSpPr/>
            <p:nvPr/>
          </p:nvSpPr>
          <p:spPr>
            <a:xfrm>
              <a:off x="1179871" y="4090219"/>
              <a:ext cx="45719" cy="148467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740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6C76F-D0F0-C014-E1AE-0A25C9AF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P2 </a:t>
            </a:r>
            <a:r>
              <a:rPr lang="zh-CN" altLang="en-US" dirty="0"/>
              <a:t>动态规划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C2D51A-5226-0DDA-329A-F9C08EDD1422}"/>
              </a:ext>
            </a:extLst>
          </p:cNvPr>
          <p:cNvGrpSpPr/>
          <p:nvPr/>
        </p:nvGrpSpPr>
        <p:grpSpPr>
          <a:xfrm>
            <a:off x="838199" y="1253331"/>
            <a:ext cx="10099431" cy="3705531"/>
            <a:chOff x="1179870" y="-1364586"/>
            <a:chExt cx="9686447" cy="693947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EEA44C6-44C0-E1A7-5A48-7430E91799F6}"/>
                </a:ext>
              </a:extLst>
            </p:cNvPr>
            <p:cNvSpPr/>
            <p:nvPr/>
          </p:nvSpPr>
          <p:spPr>
            <a:xfrm>
              <a:off x="1179870" y="-1364586"/>
              <a:ext cx="9686447" cy="6939476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动态规划算法伪代码：</a:t>
              </a:r>
              <a:endParaRPr lang="en-US" altLang="zh-CN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for m in clusters:   #  m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为当前集群</a:t>
              </a:r>
              <a:r>
                <a:rPr lang="zh-CN" altLang="en-US" sz="2400" dirty="0">
                  <a:solidFill>
                    <a:srgbClr val="333333"/>
                  </a:solidFill>
                  <a:latin typeface="Roboto" panose="02000000000000000000" pitchFamily="2" charset="0"/>
                </a:rPr>
                <a:t>索引</a:t>
              </a:r>
              <a:endParaRPr lang="en-US" altLang="zh-CN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    for tau in </a:t>
              </a:r>
              <a:r>
                <a:rPr lang="en-US" altLang="zh-CN" sz="2400" b="0" i="0" dirty="0" err="1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time_slots</a:t>
              </a:r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:   #  tau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为当前时隙大小</a:t>
              </a:r>
              <a:endParaRPr lang="en-US" altLang="zh-CN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        for </a:t>
              </a:r>
              <a:r>
                <a:rPr lang="en-US" altLang="zh-CN" sz="2400" b="0" i="0" dirty="0" err="1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i</a:t>
              </a:r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 in </a:t>
              </a:r>
              <a:r>
                <a:rPr lang="en-US" altLang="zh-CN" sz="2400" b="0" i="0" dirty="0" err="1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models_in_cluster_m</a:t>
              </a:r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:    # </a:t>
              </a:r>
              <a:r>
                <a:rPr lang="en-US" altLang="zh-CN" sz="2400" b="0" i="0" dirty="0" err="1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i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为第</a:t>
              </a:r>
              <a:r>
                <a:rPr lang="en-US" altLang="zh-CN" sz="2400" dirty="0">
                  <a:solidFill>
                    <a:srgbClr val="333333"/>
                  </a:solidFill>
                  <a:latin typeface="Roboto" panose="02000000000000000000" pitchFamily="2" charset="0"/>
                </a:rPr>
                <a:t>m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个集群的当前模型索引</a:t>
              </a:r>
              <a:endParaRPr lang="en-US" altLang="zh-CN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            g[m][</a:t>
              </a:r>
              <a:r>
                <a:rPr lang="en-US" altLang="zh-CN" sz="2400" b="0" i="0" dirty="0" err="1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i</a:t>
              </a:r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][tau] = max(   #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集群内的状态转移方程</a:t>
              </a:r>
              <a:endParaRPr lang="en-US" altLang="zh-CN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                g[m][i-1][tau],  # 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不选模型</a:t>
              </a:r>
              <a:r>
                <a:rPr lang="en-US" altLang="zh-CN" sz="2400" b="0" i="0" dirty="0" err="1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i</a:t>
              </a:r>
              <a:endParaRPr lang="en-US" altLang="zh-CN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endParaRPr>
            </a:p>
            <a:p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                g[m][i-1][tau - t] + q(m, </a:t>
              </a:r>
              <a:r>
                <a:rPr lang="en-US" altLang="zh-CN" sz="2400" b="0" i="0" dirty="0" err="1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i</a:t>
              </a:r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, t)  # 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选模型</a:t>
              </a:r>
              <a:r>
                <a:rPr lang="en-US" altLang="zh-CN" sz="2400" b="0" i="0" dirty="0" err="1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i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，利用共享参数</a:t>
              </a:r>
            </a:p>
            <a:p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            </a:t>
              </a:r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)</a:t>
              </a:r>
            </a:p>
            <a:p>
              <a:r>
                <a:rPr lang="en-US" altLang="zh-CN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        f[m][tau] = max(f[m-1][tau - t] + g[m][...][t]) #</a:t>
              </a:r>
              <a:r>
                <a:rPr lang="zh-CN" altLang="en-US" sz="24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集群之间的状态转移方程</a:t>
              </a:r>
              <a:endParaRPr lang="zh-CN" altLang="en-US" sz="24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A31040-3540-96D7-6828-F6EE548DA406}"/>
                </a:ext>
              </a:extLst>
            </p:cNvPr>
            <p:cNvSpPr/>
            <p:nvPr/>
          </p:nvSpPr>
          <p:spPr>
            <a:xfrm>
              <a:off x="1179871" y="-1364586"/>
              <a:ext cx="45719" cy="693947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5CF636A-34A3-0D60-03C0-B6A130313F0D}"/>
              </a:ext>
            </a:extLst>
          </p:cNvPr>
          <p:cNvGrpSpPr/>
          <p:nvPr/>
        </p:nvGrpSpPr>
        <p:grpSpPr>
          <a:xfrm>
            <a:off x="862034" y="5262775"/>
            <a:ext cx="10099430" cy="930950"/>
            <a:chOff x="1179871" y="4090219"/>
            <a:chExt cx="9183329" cy="1484671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15AC2E9-D3F4-87B0-1538-6918D089B48E}"/>
                </a:ext>
              </a:extLst>
            </p:cNvPr>
            <p:cNvSpPr/>
            <p:nvPr/>
          </p:nvSpPr>
          <p:spPr>
            <a:xfrm>
              <a:off x="1179871" y="4090219"/>
              <a:ext cx="9183329" cy="1484671"/>
            </a:xfrm>
            <a:prstGeom prst="roundRect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333333"/>
                  </a:solidFill>
                  <a:latin typeface="Roboto" panose="02000000000000000000" pitchFamily="2" charset="0"/>
                </a:rPr>
                <a:t>q </a:t>
              </a:r>
              <a:r>
                <a:rPr lang="zh-CN" altLang="en-US" sz="2400" dirty="0">
                  <a:solidFill>
                    <a:srgbClr val="333333"/>
                  </a:solidFill>
                  <a:latin typeface="Roboto" panose="02000000000000000000" pitchFamily="2" charset="0"/>
                </a:rPr>
                <a:t>、</a:t>
              </a:r>
              <a:r>
                <a:rPr lang="en-US" altLang="zh-CN" sz="2400" dirty="0">
                  <a:solidFill>
                    <a:srgbClr val="333333"/>
                  </a:solidFill>
                  <a:latin typeface="Roboto" panose="02000000000000000000" pitchFamily="2" charset="0"/>
                </a:rPr>
                <a:t>g</a:t>
              </a:r>
              <a:r>
                <a:rPr lang="zh-CN" altLang="en-US" sz="2400" dirty="0">
                  <a:solidFill>
                    <a:srgbClr val="333333"/>
                  </a:solidFill>
                  <a:latin typeface="Roboto" panose="02000000000000000000" pitchFamily="2" charset="0"/>
                </a:rPr>
                <a:t>、</a:t>
              </a:r>
              <a:r>
                <a:rPr lang="en-US" altLang="zh-CN" sz="2400" dirty="0">
                  <a:solidFill>
                    <a:srgbClr val="333333"/>
                  </a:solidFill>
                  <a:latin typeface="Roboto" panose="02000000000000000000" pitchFamily="2" charset="0"/>
                </a:rPr>
                <a:t>f</a:t>
              </a:r>
              <a:r>
                <a:rPr lang="zh-CN" altLang="en-US" sz="2400" dirty="0">
                  <a:solidFill>
                    <a:srgbClr val="333333"/>
                  </a:solidFill>
                  <a:latin typeface="Roboto" panose="02000000000000000000" pitchFamily="2" charset="0"/>
                </a:rPr>
                <a:t>均表示给定参数情况下最大的用户请求数</a:t>
              </a:r>
              <a:endParaRPr lang="zh-CN" altLang="en-US" sz="2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0BA3FE-F075-5D36-909C-41C0B630046A}"/>
                </a:ext>
              </a:extLst>
            </p:cNvPr>
            <p:cNvSpPr/>
            <p:nvPr/>
          </p:nvSpPr>
          <p:spPr>
            <a:xfrm>
              <a:off x="1179871" y="4090219"/>
              <a:ext cx="45719" cy="148467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140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614</Words>
  <Application>Microsoft Office PowerPoint</Application>
  <PresentationFormat>宽屏</PresentationFormat>
  <Paragraphs>75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new times roman</vt:lpstr>
      <vt:lpstr>等线</vt:lpstr>
      <vt:lpstr>Arial</vt:lpstr>
      <vt:lpstr>Roboto</vt:lpstr>
      <vt:lpstr>Office 主题​​</vt:lpstr>
      <vt:lpstr>问题背景</vt:lpstr>
      <vt:lpstr>传统边缘推理的瓶颈 </vt:lpstr>
      <vt:lpstr>模型共享的潜力  </vt:lpstr>
      <vt:lpstr>参数共享</vt:lpstr>
      <vt:lpstr>PartialLoading 框架：核心思想 </vt:lpstr>
      <vt:lpstr>PartialLoading 框架：核心思想 </vt:lpstr>
      <vt:lpstr>PartialLoading 框架：核心思想 </vt:lpstr>
      <vt:lpstr>P1 原问题解耦</vt:lpstr>
      <vt:lpstr>P2 动态规划</vt:lpstr>
      <vt:lpstr>结论与展望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</dc:creator>
  <cp:lastModifiedBy>ASUS</cp:lastModifiedBy>
  <cp:revision>36</cp:revision>
  <dcterms:created xsi:type="dcterms:W3CDTF">2025-04-30T10:21:08Z</dcterms:created>
  <dcterms:modified xsi:type="dcterms:W3CDTF">2025-04-30T13:10:35Z</dcterms:modified>
</cp:coreProperties>
</file>