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0000"/>
    <a:srgbClr val="0070C0"/>
    <a:srgbClr val="0268CE"/>
    <a:srgbClr val="2376CD"/>
    <a:srgbClr val="0556AA"/>
    <a:srgbClr val="267AD0"/>
    <a:srgbClr val="006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46" autoAdjust="0"/>
    <p:restoredTop sz="94301" autoAdjust="0"/>
  </p:normalViewPr>
  <p:slideViewPr>
    <p:cSldViewPr snapToGrid="0">
      <p:cViewPr varScale="1">
        <p:scale>
          <a:sx n="105" d="100"/>
          <a:sy n="105" d="100"/>
        </p:scale>
        <p:origin x="22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35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FC1CFD4-24A3-BDFD-3A70-BE782C0184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0216ED-4F1B-E013-CC3F-4F3B86E608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886E6-370C-4AE7-A5C6-6F47CB21D156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B9F271-A814-5C5D-5E6A-BB7AC1FB45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357C59-902D-3EDF-A841-4C562C199F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06487-AE36-4C56-B3DA-94B6C9807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30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8ED0D-E7D9-4ABE-9475-425FD2CE9E7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3EC24-4983-4D49-B952-9EF087B11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95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3EC24-4983-4D49-B952-9EF087B11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0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3EC24-4983-4D49-B952-9EF087B11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8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8A815-72A0-2643-1EA0-CEA320054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FFB365-F123-DDCB-6C2A-728ABB8B5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23966-6300-59C6-A32C-343B8637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B90FB-D640-B43A-FB94-1DC2E2FD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C591D-A19A-0897-E78A-FF3F7180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22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9FB9E-A639-F9DE-9E88-C6FBAFF3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B2780-F60F-C89B-48A2-EA7F2D72A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1A243-78E5-B04D-9EC9-B6AB094A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1E126-20DC-80F0-393B-8D69E0B2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DF357-BA3A-4E19-1853-5CE4DD15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9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EE488A-ED17-2A5A-07A5-5E3F1FE8A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EA4010-FC12-71B8-6E13-8FDC377BE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84612-EEDD-62D3-CB1D-E103B88D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3AD96-C510-2450-36AA-64B9BD2A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75093-9373-DEB7-4ABF-0EAA8016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0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961F2-BD8D-60E6-0067-117CF4B7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 baseline="0">
                <a:solidFill>
                  <a:srgbClr val="267AD0"/>
                </a:solidFill>
                <a:latin typeface="new times roman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3E052-2D21-2A72-77FB-0517C6430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91862-0830-5C16-F508-47CF982D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1D99D-550C-9A3A-45CE-2A15463D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28895-52F2-2E84-3A74-2CF47789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93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7BF6C-C014-B608-71DD-C4E50949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23ECD-FF99-9BDD-D4B8-90BCE4320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08B3C-C5B0-1693-2ECB-78086BC2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79662-D519-F650-479F-564DCDE1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B6101-74AB-CD93-A636-5DD5E4A0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8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AC7BB-75C8-B154-2376-C35AC212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C5C-4BF6-52D2-ACAA-F14B445A8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B1274-FD8A-A523-5731-6711AFA44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416495-1851-8222-5D33-71125244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84C31D-1DF4-4D72-DBE9-99F2EC43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E887C-A685-FD84-642D-E6069CBB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78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CE209-E716-A7E0-F2E4-4C74B3B9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9F9BAA-97E7-4BBA-E120-AC9C4A179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F113B0-A825-DB47-33CA-4F069AD7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CF55E9-7726-491F-A182-47F2487B3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B52712-0A14-2DC0-1FD9-8E6E92720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B981E1-5A4B-201D-6604-7BF7144B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1C792F-2AC4-5A31-66E7-D948564E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A02314-D68F-D090-4E8D-165FD798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9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B799D-50AD-C379-249E-9E281775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586CEB-A622-03B8-CB11-4998B78C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72869B-8BA7-ED26-BAED-7A1FCDA8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80CC8-61A1-C137-B24B-7F73D147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5B482A6-64EF-151F-7C0B-464ED8F1B1E1}"/>
              </a:ext>
            </a:extLst>
          </p:cNvPr>
          <p:cNvSpPr/>
          <p:nvPr userDrawn="1"/>
        </p:nvSpPr>
        <p:spPr>
          <a:xfrm>
            <a:off x="1244081" y="2120870"/>
            <a:ext cx="3981062" cy="31789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solidFill>
                <a:schemeClr val="tx1"/>
              </a:solidFill>
              <a:latin typeface="new times roman"/>
              <a:ea typeface="黑体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F7F4BCE-F206-F201-FDB3-EA8547964168}"/>
              </a:ext>
            </a:extLst>
          </p:cNvPr>
          <p:cNvSpPr/>
          <p:nvPr userDrawn="1"/>
        </p:nvSpPr>
        <p:spPr>
          <a:xfrm>
            <a:off x="7262326" y="2120870"/>
            <a:ext cx="3981062" cy="31789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solidFill>
                <a:schemeClr val="tx1"/>
              </a:solidFill>
              <a:latin typeface="new times roman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1F6FDD-B9C1-240D-9DE4-1CB0A661768A}"/>
              </a:ext>
            </a:extLst>
          </p:cNvPr>
          <p:cNvSpPr txBox="1"/>
          <p:nvPr userDrawn="1"/>
        </p:nvSpPr>
        <p:spPr>
          <a:xfrm>
            <a:off x="8089641" y="2789853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718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259CD0-DE7C-8140-45C8-9D27621C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67C492-D803-B690-672D-ED94DEA4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52C3FB-BCA8-9BDA-7E1A-9113AD40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91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5051A-F7A9-B9CB-6B5F-D1C5A65E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8409F-E79B-54FF-6E1F-2E6CF1DEE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DECA24-9B7D-1F21-3631-CA1BE3D9F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95687-9E93-FE46-B4E0-3B74810C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59C49F-7218-CF0C-A78E-7839C60D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25AE8-2DCF-B20D-5AFC-5FA53590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0ECEC-8D57-2946-F886-099C6A8E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886BE8-933E-2776-6A30-47A73F6D2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C5F887-4F8F-D820-7DF3-DE978AE7E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53ACE-E118-1198-7446-E7D53A7B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06D7C-55DC-82FD-7F55-2FA4416C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B7CC1-AE07-3F27-0C09-C5FB4080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88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F6B9EF-E8F4-399E-3A73-26BDF217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1799"/>
            <a:ext cx="5770944" cy="51761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CDB445-33FA-E7E5-9AB6-743DEA13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747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  <a:endParaRPr lang="en-US" altLang="zh-CN" dirty="0"/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74C99-B795-58E1-4CB2-326A35B59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58EAD-5D0B-5E51-346E-0CE7B2B25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E8CFC-667E-621D-586F-0990C3369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zh-CN" altLang="en-US" dirty="0"/>
              <a:t>论文标题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18B3E7-7390-DF00-C81B-C31A775BD9EA}"/>
              </a:ext>
            </a:extLst>
          </p:cNvPr>
          <p:cNvSpPr/>
          <p:nvPr userDrawn="1"/>
        </p:nvSpPr>
        <p:spPr>
          <a:xfrm flipV="1">
            <a:off x="699382" y="1119607"/>
            <a:ext cx="10987314" cy="45719"/>
          </a:xfrm>
          <a:prstGeom prst="rect">
            <a:avLst/>
          </a:prstGeom>
          <a:solidFill>
            <a:srgbClr val="2376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0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rgbClr val="0268CE"/>
          </a:solidFill>
          <a:latin typeface="new times roman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200" kern="1200" baseline="0">
          <a:solidFill>
            <a:srgbClr val="0268CE"/>
          </a:solidFill>
          <a:latin typeface="new times roman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new times roman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new times roman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new times roman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new times roman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C382C-DAB2-202D-5D2C-9F914E94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 err="1"/>
              <a:t>DistServe</a:t>
            </a:r>
            <a:r>
              <a:rPr lang="en-US" altLang="zh-CN" sz="3200" b="1" dirty="0"/>
              <a:t> </a:t>
            </a:r>
            <a:r>
              <a:rPr lang="en-US" altLang="zh-CN" b="1" i="0" dirty="0">
                <a:solidFill>
                  <a:srgbClr val="0066CC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zh-CN" altLang="en-US" b="1" i="0" dirty="0">
                <a:solidFill>
                  <a:srgbClr val="0066CC"/>
                </a:solidFill>
                <a:effectLst/>
                <a:latin typeface="Roboto" panose="02000000000000000000" pitchFamily="2" charset="0"/>
              </a:rPr>
              <a:t>问题背景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36DE2-C50B-656F-8554-0A1B0CF91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9897"/>
            <a:ext cx="10515600" cy="311335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800" b="0" i="0" dirty="0">
                <a:solidFill>
                  <a:srgbClr val="0066CC"/>
                </a:solidFill>
                <a:effectLst/>
                <a:latin typeface="Roboto" panose="02000000000000000000" pitchFamily="2" charset="0"/>
              </a:rPr>
              <a:t>预填充解码耦合</a:t>
            </a:r>
            <a:endParaRPr lang="en-US" altLang="zh-CN" sz="2800" dirty="0">
              <a:solidFill>
                <a:srgbClr val="0066CC"/>
              </a:solidFill>
              <a:latin typeface="Roboto" panose="0200000000000000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A8C775-01B0-BDEC-8B45-76E602617A42}"/>
              </a:ext>
            </a:extLst>
          </p:cNvPr>
          <p:cNvSpPr txBox="1"/>
          <p:nvPr/>
        </p:nvSpPr>
        <p:spPr>
          <a:xfrm>
            <a:off x="540774" y="1592525"/>
            <a:ext cx="114545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err="1"/>
              <a:t>DistServe</a:t>
            </a:r>
            <a:r>
              <a:rPr lang="en-US" altLang="zh-CN" sz="3200" b="1" dirty="0"/>
              <a:t>: Disaggregating Prefill and Decoding </a:t>
            </a:r>
          </a:p>
          <a:p>
            <a:r>
              <a:rPr lang="en-US" altLang="zh-CN" sz="3200" b="1" dirty="0"/>
              <a:t>for Goodput-optimized Large Language Model Serving</a:t>
            </a:r>
            <a:endParaRPr lang="zh-CN" altLang="en-US" sz="32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812E59-2AD4-3177-BF61-B0FE1F3BD1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711"/>
          <a:stretch/>
        </p:blipFill>
        <p:spPr>
          <a:xfrm>
            <a:off x="3383280" y="2809930"/>
            <a:ext cx="6955888" cy="31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4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C6C7C-4F3F-60C7-DD53-66CD18B7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err="1"/>
              <a:t>DistServe</a:t>
            </a:r>
            <a:r>
              <a:rPr lang="en-US" altLang="zh-CN" sz="3200" b="1" dirty="0"/>
              <a:t> </a:t>
            </a:r>
            <a:r>
              <a:rPr lang="zh-CN" altLang="en-US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：核心思想</a:t>
            </a:r>
            <a:br>
              <a:rPr lang="zh-CN" altLang="en-US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2BD99-0A67-653D-BFC7-E910D91A6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- </a:t>
            </a: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分解架构：</a:t>
            </a:r>
            <a:endParaRPr lang="en-US" altLang="zh-CN" b="1" i="0" dirty="0">
              <a:solidFill>
                <a:srgbClr val="004D99"/>
              </a:solidFill>
              <a:effectLst/>
              <a:highlight>
                <a:srgbClr val="F5F9FF"/>
              </a:highlight>
              <a:latin typeface="Roboto" panose="02000000000000000000" pitchFamily="2" charset="0"/>
            </a:endParaRPr>
          </a:p>
          <a:p>
            <a:pPr lvl="1"/>
            <a:r>
              <a:rPr lang="zh-CN" altLang="en-US" sz="1600" dirty="0"/>
              <a:t>将预填充应用于独立的GPU组(A100)，</a:t>
            </a:r>
            <a:endParaRPr lang="en-US" altLang="zh-CN" sz="1600" dirty="0"/>
          </a:p>
          <a:p>
            <a:pPr lvl="1"/>
            <a:r>
              <a:rPr lang="zh-CN" altLang="en-US" sz="1600" dirty="0"/>
              <a:t>解码应用于独立的GPU组（H100）</a:t>
            </a:r>
            <a:endParaRPr lang="zh-CN" altLang="en-US" b="1" i="0" dirty="0">
              <a:solidFill>
                <a:srgbClr val="004D99"/>
              </a:solidFill>
              <a:effectLst/>
              <a:highlight>
                <a:srgbClr val="F5F9FF"/>
              </a:highlight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- </a:t>
            </a: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定制并行策略：</a:t>
            </a:r>
            <a:endParaRPr lang="en-US" altLang="zh-CN" b="1" i="0" dirty="0">
              <a:solidFill>
                <a:srgbClr val="004D99"/>
              </a:solidFill>
              <a:effectLst/>
              <a:highlight>
                <a:srgbClr val="F5F9FF"/>
              </a:highlight>
              <a:latin typeface="Roboto" panose="02000000000000000000" pitchFamily="2" charset="0"/>
            </a:endParaRPr>
          </a:p>
          <a:p>
            <a:pPr lvl="1"/>
            <a:r>
              <a:rPr lang="zh-CN" altLang="en-US" sz="1600" dirty="0"/>
              <a:t>预填充属于计算密集型，使用张量并行</a:t>
            </a:r>
            <a:endParaRPr lang="en-US" altLang="zh-CN" sz="1600" dirty="0"/>
          </a:p>
          <a:p>
            <a:pPr lvl="1"/>
            <a:r>
              <a:rPr lang="zh-CN" altLang="en-US" sz="1600" dirty="0"/>
              <a:t>解码</a:t>
            </a:r>
            <a:r>
              <a:rPr lang="en-US" altLang="zh-CN" sz="1600" dirty="0"/>
              <a:t>(IO</a:t>
            </a:r>
            <a:r>
              <a:rPr lang="zh-CN" altLang="en-US" sz="1600" dirty="0"/>
              <a:t>密集型</a:t>
            </a:r>
            <a:r>
              <a:rPr lang="en-US" altLang="zh-CN" sz="1600" dirty="0"/>
              <a:t>)</a:t>
            </a:r>
            <a:r>
              <a:rPr lang="zh-CN" altLang="en-US" sz="1600" dirty="0"/>
              <a:t>使用流水线并行策略</a:t>
            </a:r>
            <a:endParaRPr lang="en-US" altLang="zh-CN" sz="1600" b="1" i="0" dirty="0">
              <a:solidFill>
                <a:srgbClr val="004D99"/>
              </a:solidFill>
              <a:effectLst/>
              <a:highlight>
                <a:srgbClr val="F5F9FF"/>
              </a:highlight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- KV</a:t>
            </a: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缓存传输优化：</a:t>
            </a:r>
            <a:endParaRPr lang="en-US" altLang="zh-CN" b="1" i="0" dirty="0">
              <a:solidFill>
                <a:srgbClr val="004D99"/>
              </a:solidFill>
              <a:effectLst/>
              <a:highlight>
                <a:srgbClr val="F5F9FF"/>
              </a:highlight>
              <a:latin typeface="Roboto" panose="02000000000000000000" pitchFamily="2" charset="0"/>
            </a:endParaRPr>
          </a:p>
          <a:p>
            <a:pPr lvl="1"/>
            <a:r>
              <a:rPr lang="zh-CN" altLang="en-US" sz="1600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利用高速网络（如</a:t>
            </a:r>
            <a:r>
              <a:rPr lang="en-US" altLang="zh-CN" sz="1600" b="1" i="0" dirty="0" err="1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NVLink</a:t>
            </a:r>
            <a:r>
              <a:rPr lang="zh-CN" altLang="en-US" sz="1600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）最小化因解耦引起的通信开销。</a:t>
            </a: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D0272F-F609-76DA-7AF1-EA4464738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260" y="1219652"/>
            <a:ext cx="5316930" cy="31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1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C382C-DAB2-202D-5D2C-9F914E94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0066CC"/>
                </a:solidFill>
                <a:effectLst/>
                <a:latin typeface="Roboto" panose="02000000000000000000" pitchFamily="2" charset="0"/>
              </a:rPr>
              <a:t>ORCA</a:t>
            </a:r>
            <a:r>
              <a:rPr lang="zh-CN" altLang="en-US" b="1" i="0" dirty="0">
                <a:solidFill>
                  <a:srgbClr val="0066CC"/>
                </a:solidFill>
                <a:effectLst/>
                <a:latin typeface="Roboto" panose="02000000000000000000" pitchFamily="2" charset="0"/>
              </a:rPr>
              <a:t>：核心思想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36DE2-C50B-656F-8554-0A1B0CF91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9897"/>
            <a:ext cx="10515600" cy="59944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zh-CN" altLang="en-US" sz="2800" b="0" i="0" dirty="0">
                <a:solidFill>
                  <a:srgbClr val="0066CC"/>
                </a:solidFill>
                <a:effectLst/>
                <a:latin typeface="Roboto" panose="02000000000000000000" pitchFamily="2" charset="0"/>
              </a:rPr>
              <a:t>实现迭代级调度：避免短请求等长请求、避免新请求等候老请求</a:t>
            </a:r>
            <a:endParaRPr lang="en-US" altLang="zh-CN" sz="2800" b="0" i="0" dirty="0">
              <a:solidFill>
                <a:srgbClr val="0066CC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en-US" altLang="zh-CN" sz="2800" dirty="0">
              <a:solidFill>
                <a:srgbClr val="0066CC"/>
              </a:solidFill>
              <a:latin typeface="Roboto" panose="0200000000000000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A8C775-01B0-BDEC-8B45-76E602617A42}"/>
              </a:ext>
            </a:extLst>
          </p:cNvPr>
          <p:cNvSpPr txBox="1"/>
          <p:nvPr/>
        </p:nvSpPr>
        <p:spPr>
          <a:xfrm>
            <a:off x="540774" y="1592525"/>
            <a:ext cx="114545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ORCA: A Distributed Serving System </a:t>
            </a:r>
          </a:p>
          <a:p>
            <a:r>
              <a:rPr lang="en-US" altLang="zh-CN" sz="3200" b="1" dirty="0"/>
              <a:t>For Transformer-Based Generative Models</a:t>
            </a:r>
            <a:endParaRPr lang="zh-CN" altLang="en-US" sz="32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297380-B0C1-D83C-B33F-93ECFB06B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278" y="3499337"/>
            <a:ext cx="5972746" cy="316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5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F546-501D-F0E1-1E66-F1259D3A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66CC"/>
                </a:solidFill>
                <a:effectLst/>
                <a:latin typeface="Roboto" panose="02000000000000000000" pitchFamily="2" charset="0"/>
              </a:rPr>
              <a:t>ORCA</a:t>
            </a:r>
            <a:r>
              <a:rPr lang="zh-CN" altLang="en-US" b="1" i="0" dirty="0">
                <a:solidFill>
                  <a:srgbClr val="0066CC"/>
                </a:solidFill>
                <a:effectLst/>
                <a:latin typeface="Roboto" panose="02000000000000000000" pitchFamily="2" charset="0"/>
              </a:rPr>
              <a:t>：核心思想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932B4-4634-59D6-7A85-B5FC04FB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46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迭代级调度面临难题：</a:t>
            </a:r>
            <a:endParaRPr lang="en-US" altLang="zh-CN" sz="1800" dirty="0"/>
          </a:p>
          <a:p>
            <a:pPr lvl="1"/>
            <a:r>
              <a:rPr lang="zh-CN" altLang="en-US" sz="1600" dirty="0"/>
              <a:t>不同请求张量维度不同，导致无法并行：</a:t>
            </a:r>
            <a:endParaRPr lang="en-US" altLang="zh-CN" sz="1600" dirty="0"/>
          </a:p>
          <a:p>
            <a:pPr lvl="2"/>
            <a:r>
              <a:rPr lang="zh-CN" altLang="en-US" sz="1600" dirty="0"/>
              <a:t>两个长度不同的预填充请求</a:t>
            </a:r>
            <a:endParaRPr lang="en-US" altLang="zh-CN" sz="1600" dirty="0"/>
          </a:p>
          <a:p>
            <a:pPr lvl="2"/>
            <a:r>
              <a:rPr lang="zh-CN" altLang="en-US" sz="1600" dirty="0"/>
              <a:t>一个预填充一个解码</a:t>
            </a:r>
            <a:endParaRPr lang="en-US" altLang="zh-CN" sz="1600" dirty="0"/>
          </a:p>
          <a:p>
            <a:pPr lvl="2"/>
            <a:r>
              <a:rPr lang="zh-CN" altLang="en-US" sz="1600" dirty="0"/>
              <a:t>两个前序</a:t>
            </a:r>
            <a:r>
              <a:rPr lang="en-US" altLang="zh-CN" sz="1600" dirty="0"/>
              <a:t>token(K/V</a:t>
            </a:r>
            <a:r>
              <a:rPr lang="zh-CN" altLang="en-US" sz="1600" dirty="0"/>
              <a:t>缓存</a:t>
            </a:r>
            <a:r>
              <a:rPr lang="en-US" altLang="zh-CN" sz="1600" dirty="0"/>
              <a:t>)</a:t>
            </a:r>
            <a:r>
              <a:rPr lang="zh-CN" altLang="en-US" sz="1600" dirty="0"/>
              <a:t>长度不同的解码</a:t>
            </a:r>
            <a:endParaRPr lang="en-US" altLang="zh-CN" sz="1600" dirty="0"/>
          </a:p>
          <a:p>
            <a:r>
              <a:rPr lang="zh-CN" altLang="en-US" sz="1800" dirty="0"/>
              <a:t>处理方法：</a:t>
            </a:r>
            <a:endParaRPr lang="en-US" altLang="zh-CN" sz="1800" dirty="0"/>
          </a:p>
          <a:p>
            <a:pPr lvl="1"/>
            <a:r>
              <a:rPr lang="zh-CN" altLang="en-US" sz="1600" dirty="0"/>
              <a:t>能一起做就一起做：长度相同的预填充和  前序</a:t>
            </a:r>
            <a:r>
              <a:rPr lang="en-US" altLang="zh-CN" sz="1600" dirty="0"/>
              <a:t>token</a:t>
            </a:r>
            <a:r>
              <a:rPr lang="zh-CN" altLang="en-US" sz="1600" dirty="0"/>
              <a:t>长度相同的解码 分组做迭代级批处理</a:t>
            </a:r>
            <a:endParaRPr lang="en-US" altLang="zh-CN" sz="1600" dirty="0"/>
          </a:p>
          <a:p>
            <a:pPr lvl="1"/>
            <a:r>
              <a:rPr lang="zh-CN" altLang="en-US" sz="1600" dirty="0"/>
              <a:t>有点希望的想办法一起做：长度不同 的预填充 和前序</a:t>
            </a:r>
            <a:r>
              <a:rPr lang="en-US" altLang="zh-CN" sz="1600" dirty="0"/>
              <a:t>token</a:t>
            </a:r>
            <a:r>
              <a:rPr lang="zh-CN" altLang="en-US" sz="1600" dirty="0"/>
              <a:t>不同的解码 在注意力层和</a:t>
            </a:r>
            <a:r>
              <a:rPr lang="en-US" altLang="zh-CN" sz="1600" dirty="0" err="1"/>
              <a:t>layerNorm</a:t>
            </a:r>
            <a:r>
              <a:rPr lang="zh-CN" altLang="en-US" sz="1600" dirty="0"/>
              <a:t>分开做，在</a:t>
            </a:r>
            <a:r>
              <a:rPr lang="en-US" altLang="zh-CN" sz="1600" dirty="0"/>
              <a:t>FFN</a:t>
            </a:r>
            <a:r>
              <a:rPr lang="zh-CN" altLang="en-US" sz="1600" dirty="0"/>
              <a:t>层和位置编码层、词嵌入层、全连接层使用</a:t>
            </a:r>
            <a:r>
              <a:rPr lang="en-US" altLang="zh-CN" sz="1600" dirty="0"/>
              <a:t>flatten</a:t>
            </a:r>
            <a:r>
              <a:rPr lang="zh-CN" altLang="en-US" sz="1600" dirty="0"/>
              <a:t>拉平做批处理</a:t>
            </a:r>
            <a:endParaRPr lang="en-US" altLang="zh-CN" sz="1600" dirty="0"/>
          </a:p>
          <a:p>
            <a:pPr lvl="1"/>
            <a:r>
              <a:rPr lang="zh-CN" altLang="en-US" sz="1600" dirty="0"/>
              <a:t>没希望的尽量分开做：预填充和解码尽量不放到一起，如果实在放到一起了就把预填充分配到高计算</a:t>
            </a:r>
            <a:r>
              <a:rPr lang="en-US" altLang="zh-CN" sz="1600" dirty="0"/>
              <a:t>GPU</a:t>
            </a:r>
            <a:r>
              <a:rPr lang="zh-CN" altLang="en-US" sz="1600" dirty="0"/>
              <a:t>，解码放到一般</a:t>
            </a:r>
            <a:r>
              <a:rPr lang="en-US" altLang="zh-CN" sz="1600" dirty="0"/>
              <a:t>GPU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E17B53-BC89-22B5-A0B7-C568A14428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868"/>
          <a:stretch/>
        </p:blipFill>
        <p:spPr>
          <a:xfrm>
            <a:off x="5998464" y="143672"/>
            <a:ext cx="5734438" cy="343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1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DB582-C0F6-ACD4-BC0E-009F5994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66CC"/>
                </a:solidFill>
                <a:effectLst/>
                <a:latin typeface="Roboto" panose="02000000000000000000" pitchFamily="2" charset="0"/>
              </a:rPr>
              <a:t>ORCA</a:t>
            </a:r>
            <a:r>
              <a:rPr lang="zh-CN" altLang="en-US" b="1" i="0" dirty="0">
                <a:solidFill>
                  <a:srgbClr val="0066CC"/>
                </a:solidFill>
                <a:effectLst/>
                <a:latin typeface="Roboto" panose="02000000000000000000" pitchFamily="2" charset="0"/>
              </a:rPr>
              <a:t>：并行策略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46942-8903-D563-2EB6-3C1333941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ORCA</a:t>
            </a:r>
            <a:r>
              <a:rPr lang="zh-CN" altLang="en-US" dirty="0"/>
              <a:t>在架构使用了不同并行策略</a:t>
            </a:r>
            <a:endParaRPr lang="en-US" altLang="zh-CN" dirty="0"/>
          </a:p>
          <a:p>
            <a:pPr lvl="1"/>
            <a:r>
              <a:rPr lang="zh-CN" altLang="en-US" dirty="0"/>
              <a:t>流水线并行</a:t>
            </a:r>
            <a:r>
              <a:rPr lang="en-US" altLang="zh-CN" dirty="0"/>
              <a:t>(</a:t>
            </a:r>
            <a:r>
              <a:rPr lang="zh-CN" altLang="en-US" dirty="0"/>
              <a:t>层间并行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张量并行</a:t>
            </a:r>
            <a:r>
              <a:rPr lang="en-US" altLang="zh-CN" dirty="0"/>
              <a:t>(</a:t>
            </a:r>
            <a:r>
              <a:rPr lang="zh-CN" altLang="en-US" dirty="0"/>
              <a:t>层内并行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7E475A-823D-79AE-26B0-EE21AB85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26502"/>
            <a:ext cx="4581331" cy="50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0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321</Words>
  <Application>Microsoft Office PowerPoint</Application>
  <PresentationFormat>宽屏</PresentationFormat>
  <Paragraphs>33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new times roman</vt:lpstr>
      <vt:lpstr>等线</vt:lpstr>
      <vt:lpstr>Arial</vt:lpstr>
      <vt:lpstr>Roboto</vt:lpstr>
      <vt:lpstr>Office 主题​​</vt:lpstr>
      <vt:lpstr>DistServe : 问题背景</vt:lpstr>
      <vt:lpstr>DistServe ：核心思想 </vt:lpstr>
      <vt:lpstr>ORCA：核心思想</vt:lpstr>
      <vt:lpstr>ORCA：核心思想</vt:lpstr>
      <vt:lpstr>ORCA：并行策略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wang</cp:lastModifiedBy>
  <cp:revision>47</cp:revision>
  <dcterms:created xsi:type="dcterms:W3CDTF">2025-04-30T10:21:08Z</dcterms:created>
  <dcterms:modified xsi:type="dcterms:W3CDTF">2025-05-07T13:39:44Z</dcterms:modified>
</cp:coreProperties>
</file>