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3"/>
  </p:notesMasterIdLst>
  <p:sldIdLst>
    <p:sldId id="257" r:id="rId5"/>
    <p:sldId id="276" r:id="rId6"/>
    <p:sldId id="269" r:id="rId7"/>
    <p:sldId id="259" r:id="rId8"/>
    <p:sldId id="265" r:id="rId9"/>
    <p:sldId id="278" r:id="rId10"/>
    <p:sldId id="256" r:id="rId11"/>
    <p:sldId id="261" r:id="rId12"/>
    <p:sldId id="277" r:id="rId13"/>
    <p:sldId id="279" r:id="rId14"/>
    <p:sldId id="266" r:id="rId15"/>
    <p:sldId id="280" r:id="rId16"/>
    <p:sldId id="281" r:id="rId17"/>
    <p:sldId id="282" r:id="rId18"/>
    <p:sldId id="283" r:id="rId19"/>
    <p:sldId id="285" r:id="rId20"/>
    <p:sldId id="284" r:id="rId21"/>
    <p:sldId id="286" r:id="rId22"/>
    <p:sldId id="260" r:id="rId23"/>
    <p:sldId id="287" r:id="rId24"/>
    <p:sldId id="271" r:id="rId25"/>
    <p:sldId id="288" r:id="rId26"/>
    <p:sldId id="289" r:id="rId27"/>
    <p:sldId id="291" r:id="rId28"/>
    <p:sldId id="292" r:id="rId29"/>
    <p:sldId id="293" r:id="rId30"/>
    <p:sldId id="294" r:id="rId31"/>
    <p:sldId id="27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718"/>
  </p:normalViewPr>
  <p:slideViewPr>
    <p:cSldViewPr snapToGrid="0">
      <p:cViewPr varScale="1">
        <p:scale>
          <a:sx n="104" d="100"/>
          <a:sy n="104" d="100"/>
        </p:scale>
        <p:origin x="138" y="25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4/10/2023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4/10/2023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4/10/2023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4/10/2023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4/10/2023</a:t>
            </a:fld>
            <a:endParaRPr lang="en-US"/>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4/10/2023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4/10/2023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4/10/2023</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4/10/2023</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4/10/2023</a:t>
            </a:fld>
            <a:endParaRPr lang="en-US"/>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4/10/2023</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31.png"/><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 Id="rId4" Type="http://schemas.microsoft.com/office/2007/relationships/hdphoto" Target="../media/hdphoto9.wdp"/></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emf"/><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33350" y="2432568"/>
            <a:ext cx="11046895" cy="824981"/>
          </a:xfrm>
        </p:spPr>
        <p:txBody>
          <a:bodyPr/>
          <a:lstStyle/>
          <a:p>
            <a:pPr algn="ctr"/>
            <a:r>
              <a:rPr lang="en-US" sz="2200">
                <a:latin typeface="Times New Roman" panose="02020603050405020304" pitchFamily="18" charset="0"/>
                <a:cs typeface="Times New Roman" panose="02020603050405020304" pitchFamily="18" charset="0"/>
              </a:rPr>
              <a:t>TRƯỜNG ĐẠI HỌC TÀI NGUYÊN VÀ MÔI TRƯỜNG</a:t>
            </a:r>
            <a:br>
              <a:rPr lang="en-US" sz="2200">
                <a:latin typeface="Times New Roman" panose="02020603050405020304" pitchFamily="18" charset="0"/>
                <a:cs typeface="Times New Roman" panose="02020603050405020304" pitchFamily="18" charset="0"/>
              </a:rPr>
            </a:br>
            <a:r>
              <a:rPr lang="en-US" sz="2200">
                <a:latin typeface="Times New Roman" panose="02020603050405020304" pitchFamily="18" charset="0"/>
                <a:cs typeface="Times New Roman" panose="02020603050405020304" pitchFamily="18" charset="0"/>
              </a:rPr>
              <a:t>KHOA HỆ THỐNG THÔNG TIN VÀ VIỄN THÁM</a:t>
            </a:r>
            <a:br>
              <a:rPr lang="en-US" sz="2200">
                <a:latin typeface="Times New Roman" panose="02020603050405020304" pitchFamily="18" charset="0"/>
                <a:cs typeface="Times New Roman" panose="02020603050405020304" pitchFamily="18" charset="0"/>
              </a:rPr>
            </a:br>
            <a:br>
              <a:rPr lang="en-US" sz="2200">
                <a:latin typeface="Times New Roman" panose="02020603050405020304" pitchFamily="18" charset="0"/>
                <a:cs typeface="Times New Roman" panose="02020603050405020304" pitchFamily="18" charset="0"/>
              </a:rPr>
            </a:br>
            <a:br>
              <a:rPr lang="en-US" sz="2000">
                <a:latin typeface="Times New Roman" panose="02020603050405020304" pitchFamily="18" charset="0"/>
                <a:cs typeface="Times New Roman" panose="02020603050405020304" pitchFamily="18" charset="0"/>
              </a:rPr>
            </a:br>
            <a:br>
              <a:rPr lang="en-US" sz="2000">
                <a:latin typeface="Times New Roman" panose="02020603050405020304" pitchFamily="18" charset="0"/>
                <a:cs typeface="Times New Roman" panose="02020603050405020304" pitchFamily="18" charset="0"/>
              </a:rPr>
            </a:br>
            <a:br>
              <a:rPr lang="en-US" sz="2000">
                <a:latin typeface="Times New Roman" panose="02020603050405020304" pitchFamily="18" charset="0"/>
                <a:cs typeface="Times New Roman" panose="02020603050405020304" pitchFamily="18" charset="0"/>
              </a:rPr>
            </a:br>
            <a:br>
              <a:rPr lang="en-US" sz="2000">
                <a:latin typeface="Times New Roman" panose="02020603050405020304" pitchFamily="18" charset="0"/>
                <a:cs typeface="Times New Roman" panose="02020603050405020304" pitchFamily="18" charset="0"/>
              </a:rPr>
            </a:br>
            <a:br>
              <a:rPr lang="en-US" sz="2000">
                <a:latin typeface="Times New Roman" panose="02020603050405020304" pitchFamily="18" charset="0"/>
                <a:cs typeface="Times New Roman" panose="02020603050405020304" pitchFamily="18" charset="0"/>
              </a:rPr>
            </a:br>
            <a:br>
              <a:rPr lang="en-US" sz="2000">
                <a:latin typeface="Times New Roman" panose="02020603050405020304" pitchFamily="18" charset="0"/>
                <a:cs typeface="Times New Roman" panose="02020603050405020304" pitchFamily="18" charset="0"/>
              </a:rPr>
            </a:br>
            <a:r>
              <a:rPr lang="en-US" sz="3000"/>
              <a:t>ĐỒ ÁN MÔN HỌC </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472293" y="3352800"/>
            <a:ext cx="7986446" cy="2164023"/>
          </a:xfrm>
        </p:spPr>
        <p:txBody>
          <a:bodyPr vert="horz" lIns="91440" tIns="45720" rIns="91440" bIns="45720" rtlCol="0" anchor="t">
            <a:normAutofit/>
          </a:bodyPr>
          <a:lstStyle/>
          <a:p>
            <a:r>
              <a:rPr lang="en-US" sz="2200">
                <a:latin typeface="Times New Roman" panose="02020603050405020304" pitchFamily="18" charset="0"/>
                <a:cs typeface="Times New Roman" panose="02020603050405020304" pitchFamily="18" charset="0"/>
              </a:rPr>
              <a:t>MÔN: LẬP TRÌNH HƯỚNG ĐỐI TƯỢNG </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LỚP: 10DH_CNTT4</a:t>
            </a:r>
          </a:p>
          <a:p>
            <a:r>
              <a:rPr lang="en-US" sz="2000">
                <a:latin typeface="Times New Roman" panose="02020603050405020304" pitchFamily="18" charset="0"/>
                <a:cs typeface="Times New Roman" panose="02020603050405020304" pitchFamily="18" charset="0"/>
              </a:rPr>
              <a:t>NHÓM 7</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5991224" y="3838575"/>
            <a:ext cx="4295775" cy="1654175"/>
          </a:xfrm>
        </p:spPr>
        <p:txBody>
          <a:bodyPr/>
          <a:lstStyle/>
          <a:p>
            <a:r>
              <a:rPr lang="en-US" sz="2000" err="1">
                <a:solidFill>
                  <a:schemeClr val="tx1"/>
                </a:solidFill>
                <a:latin typeface="Times New Roman" panose="02020603050405020304" pitchFamily="18" charset="0"/>
                <a:cs typeface="Times New Roman" panose="02020603050405020304" pitchFamily="18" charset="0"/>
              </a:rPr>
              <a:t>Sinh</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viên</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thực</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hiện</a:t>
            </a:r>
            <a:r>
              <a:rPr lang="en-US" sz="2000">
                <a:solidFill>
                  <a:schemeClr val="tx1"/>
                </a:solidFill>
                <a:latin typeface="Times New Roman" panose="02020603050405020304" pitchFamily="18" charset="0"/>
                <a:cs typeface="Times New Roman" panose="02020603050405020304" pitchFamily="18" charset="0"/>
              </a:rPr>
              <a:t>:</a:t>
            </a:r>
          </a:p>
          <a:p>
            <a:r>
              <a:rPr lang="en-US" sz="2000">
                <a:solidFill>
                  <a:schemeClr val="tx1"/>
                </a:solidFill>
                <a:latin typeface="Times New Roman" panose="02020603050405020304" pitchFamily="18" charset="0"/>
                <a:cs typeface="Times New Roman" panose="02020603050405020304" pitchFamily="18" charset="0"/>
              </a:rPr>
              <a:t>1050080133 – Giang </a:t>
            </a:r>
            <a:r>
              <a:rPr lang="en-US" sz="2000" err="1">
                <a:solidFill>
                  <a:schemeClr val="tx1"/>
                </a:solidFill>
                <a:latin typeface="Times New Roman" panose="02020603050405020304" pitchFamily="18" charset="0"/>
                <a:cs typeface="Times New Roman" panose="02020603050405020304" pitchFamily="18" charset="0"/>
              </a:rPr>
              <a:t>Thị</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Sông</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Hằng</a:t>
            </a:r>
            <a:endParaRPr lang="en-US" sz="2000">
              <a:solidFill>
                <a:schemeClr val="tx1"/>
              </a:solidFill>
              <a:latin typeface="Times New Roman" panose="02020603050405020304" pitchFamily="18" charset="0"/>
              <a:cs typeface="Times New Roman" panose="02020603050405020304" pitchFamily="18" charset="0"/>
            </a:endParaRPr>
          </a:p>
          <a:p>
            <a:r>
              <a:rPr lang="en-US" sz="2000">
                <a:solidFill>
                  <a:schemeClr val="tx1"/>
                </a:solidFill>
                <a:latin typeface="Times New Roman" panose="02020603050405020304" pitchFamily="18" charset="0"/>
                <a:cs typeface="Times New Roman" panose="02020603050405020304" pitchFamily="18" charset="0"/>
              </a:rPr>
              <a:t>1050080159 – Phạm Thùy Trang</a:t>
            </a:r>
          </a:p>
          <a:p>
            <a:r>
              <a:rPr lang="en-US" sz="2000">
                <a:solidFill>
                  <a:schemeClr val="tx1"/>
                </a:solidFill>
                <a:latin typeface="Times New Roman" panose="02020603050405020304" pitchFamily="18" charset="0"/>
                <a:cs typeface="Times New Roman" panose="02020603050405020304" pitchFamily="18" charset="0"/>
              </a:rPr>
              <a:t>1050080165 – </a:t>
            </a:r>
            <a:r>
              <a:rPr lang="en-US" sz="2000" err="1">
                <a:solidFill>
                  <a:schemeClr val="tx1"/>
                </a:solidFill>
                <a:latin typeface="Times New Roman" panose="02020603050405020304" pitchFamily="18" charset="0"/>
                <a:cs typeface="Times New Roman" panose="02020603050405020304" pitchFamily="18" charset="0"/>
              </a:rPr>
              <a:t>Trần</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Lệ</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Uyên</a:t>
            </a:r>
            <a:endParaRPr lang="en-US"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3538279" y="5978525"/>
            <a:ext cx="4114800" cy="588441"/>
          </a:xfrm>
        </p:spPr>
        <p:txBody>
          <a:bodyPr/>
          <a:lstStyle/>
          <a:p>
            <a:r>
              <a:rPr lang="en-US" sz="1700">
                <a:solidFill>
                  <a:schemeClr val="tx1"/>
                </a:solidFill>
                <a:latin typeface="Times New Roman" panose="02020603050405020304" pitchFamily="18" charset="0"/>
                <a:cs typeface="Times New Roman" panose="02020603050405020304" pitchFamily="18" charset="0"/>
              </a:rPr>
              <a:t>TPHCM, </a:t>
            </a:r>
            <a:r>
              <a:rPr lang="en-US" sz="1700" err="1">
                <a:solidFill>
                  <a:schemeClr val="tx1"/>
                </a:solidFill>
                <a:latin typeface="Times New Roman" panose="02020603050405020304" pitchFamily="18" charset="0"/>
                <a:cs typeface="Times New Roman" panose="02020603050405020304" pitchFamily="18" charset="0"/>
              </a:rPr>
              <a:t>tháng</a:t>
            </a:r>
            <a:r>
              <a:rPr lang="en-US" sz="1700">
                <a:solidFill>
                  <a:schemeClr val="tx1"/>
                </a:solidFill>
                <a:latin typeface="Times New Roman" panose="02020603050405020304" pitchFamily="18" charset="0"/>
                <a:cs typeface="Times New Roman" panose="02020603050405020304" pitchFamily="18" charset="0"/>
              </a:rPr>
              <a:t> 04 </a:t>
            </a:r>
            <a:r>
              <a:rPr lang="en-US" sz="1700" err="1">
                <a:solidFill>
                  <a:schemeClr val="tx1"/>
                </a:solidFill>
                <a:latin typeface="Times New Roman" panose="02020603050405020304" pitchFamily="18" charset="0"/>
                <a:cs typeface="Times New Roman" panose="02020603050405020304" pitchFamily="18" charset="0"/>
              </a:rPr>
              <a:t>năm</a:t>
            </a:r>
            <a:r>
              <a:rPr lang="en-US" sz="1700">
                <a:solidFill>
                  <a:schemeClr val="tx1"/>
                </a:solidFill>
                <a:latin typeface="Times New Roman" panose="02020603050405020304" pitchFamily="18" charset="0"/>
                <a:cs typeface="Times New Roman" panose="02020603050405020304" pitchFamily="18" charset="0"/>
              </a:rPr>
              <a:t> 2023</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a:t>
            </a:fld>
            <a:endParaRPr lang="en-US"/>
          </a:p>
        </p:txBody>
      </p:sp>
      <p:pic>
        <p:nvPicPr>
          <p:cNvPr id="8" name="Picture 7" descr="Logo&#10;&#10;Description automatically generated">
            <a:extLst>
              <a:ext uri="{FF2B5EF4-FFF2-40B4-BE49-F238E27FC236}">
                <a16:creationId xmlns:a16="http://schemas.microsoft.com/office/drawing/2014/main" id="{98AB66D0-6931-E447-BF82-EBB4ADB653EE}"/>
              </a:ext>
            </a:extLst>
          </p:cNvPr>
          <p:cNvPicPr>
            <a:picLocks noChangeAspect="1"/>
          </p:cNvPicPr>
          <p:nvPr/>
        </p:nvPicPr>
        <p:blipFill>
          <a:blip r:embed="rId2"/>
          <a:stretch>
            <a:fillRect/>
          </a:stretch>
        </p:blipFill>
        <p:spPr>
          <a:xfrm>
            <a:off x="4805363" y="1181100"/>
            <a:ext cx="1580632" cy="1411546"/>
          </a:xfrm>
          <a:prstGeom prst="rect">
            <a:avLst/>
          </a:prstGeom>
        </p:spPr>
      </p:pic>
    </p:spTree>
    <p:extLst>
      <p:ext uri="{BB962C8B-B14F-4D97-AF65-F5344CB8AC3E}">
        <p14:creationId xmlns:p14="http://schemas.microsoft.com/office/powerpoint/2010/main" val="13256085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FCF4A-EF86-E515-2892-8D4B70E6F0C1}"/>
              </a:ext>
            </a:extLst>
          </p:cNvPr>
          <p:cNvSpPr>
            <a:spLocks noGrp="1"/>
          </p:cNvSpPr>
          <p:nvPr>
            <p:ph type="title"/>
          </p:nvPr>
        </p:nvSpPr>
        <p:spPr>
          <a:xfrm>
            <a:off x="923925" y="209550"/>
            <a:ext cx="6500133" cy="857250"/>
          </a:xfrm>
        </p:spPr>
        <p:txBody>
          <a:bodyPr/>
          <a:lstStyle/>
          <a:p>
            <a:r>
              <a:rPr lang="en-US" sz="3000" b="1"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 Yêu cầu phi chức năng:</a:t>
            </a:r>
            <a:br>
              <a:rPr lang="en-US" sz="30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sz="3000"/>
          </a:p>
        </p:txBody>
      </p:sp>
      <p:sp>
        <p:nvSpPr>
          <p:cNvPr id="3" name="Content Placeholder 2">
            <a:extLst>
              <a:ext uri="{FF2B5EF4-FFF2-40B4-BE49-F238E27FC236}">
                <a16:creationId xmlns:a16="http://schemas.microsoft.com/office/drawing/2014/main" id="{D0FA1680-833A-A67F-6FA0-1129490C69E7}"/>
              </a:ext>
            </a:extLst>
          </p:cNvPr>
          <p:cNvSpPr>
            <a:spLocks noGrp="1"/>
          </p:cNvSpPr>
          <p:nvPr>
            <p:ph idx="1"/>
          </p:nvPr>
        </p:nvSpPr>
        <p:spPr>
          <a:xfrm>
            <a:off x="761999" y="809625"/>
            <a:ext cx="10639426" cy="4810125"/>
          </a:xfrm>
        </p:spPr>
        <p:txBody>
          <a:bodyPr/>
          <a:lstStyle/>
          <a:p>
            <a:pPr marL="0" marR="0">
              <a:lnSpc>
                <a:spcPct val="106000"/>
              </a:lnSpc>
              <a:spcBef>
                <a:spcPts val="1200"/>
              </a:spcBef>
              <a:spcAft>
                <a:spcPts val="12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 ninh: Hệ thống phải được bảo mật khỏi sự truy cập trái phép.</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6000"/>
              </a:lnSpc>
              <a:spcBef>
                <a:spcPts val="1200"/>
              </a:spcBef>
              <a:spcAft>
                <a:spcPts val="12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Hiệu suất: Tốc độ xử lý nhập xuất hàng, giao dịch của hệ thống nhanh, đưa sản phẩm tới khách hàng trong thời gian ngắn nhất có thể.</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6000"/>
              </a:lnSpc>
              <a:spcBef>
                <a:spcPts val="1200"/>
              </a:spcBef>
              <a:spcAft>
                <a:spcPts val="12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Khả năng mở rộng: Hệ thống phải có thể tăng hoặc giảm quy mô khi cần thiết.</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6000"/>
              </a:lnSpc>
              <a:spcBef>
                <a:spcPts val="1200"/>
              </a:spcBef>
              <a:spcAft>
                <a:spcPts val="12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Khả dụng: Mức độ sử dụng được và làm hài lòng người sử dụng, phù hợp với nhu cầu.</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6000"/>
              </a:lnSpc>
              <a:spcBef>
                <a:spcPts val="1200"/>
              </a:spcBef>
              <a:spcAft>
                <a:spcPts val="12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Tính di động: Hệ thống phải có thể chạy trên các nền tảng khác nhau.</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6000"/>
              </a:lnSpc>
              <a:spcBef>
                <a:spcPts val="1200"/>
              </a:spcBef>
              <a:spcAft>
                <a:spcPts val="12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Khả năng tương thích: Hệ thống phải tương thích với các hệ thống khác.</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6000"/>
              </a:lnSpc>
              <a:spcBef>
                <a:spcPts val="1200"/>
              </a:spcBef>
              <a:spcAft>
                <a:spcPts val="12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Tuân thủ: Hệ thống phải tuân thủ tất cả các luật và quy định hiện hành.</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6000"/>
              </a:lnSpc>
              <a:spcBef>
                <a:spcPts val="1200"/>
              </a:spcBef>
              <a:spcAft>
                <a:spcPts val="12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Phục vụ cho công cụ tìm kiếm, thống kê, xây dựng, báo cáo nhập xuất sản phẩm</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p>
            <a:endParaRPr lang="en-US"/>
          </a:p>
        </p:txBody>
      </p:sp>
      <p:sp>
        <p:nvSpPr>
          <p:cNvPr id="6" name="Slide Number Placeholder 5">
            <a:extLst>
              <a:ext uri="{FF2B5EF4-FFF2-40B4-BE49-F238E27FC236}">
                <a16:creationId xmlns:a16="http://schemas.microsoft.com/office/drawing/2014/main" id="{CD14B6FA-A09C-46F9-113D-CAEF79F83BA2}"/>
              </a:ext>
            </a:extLst>
          </p:cNvPr>
          <p:cNvSpPr>
            <a:spLocks noGrp="1"/>
          </p:cNvSpPr>
          <p:nvPr>
            <p:ph type="sldNum" sz="quarter" idx="4"/>
          </p:nvPr>
        </p:nvSpPr>
        <p:spPr/>
        <p:txBody>
          <a:bodyPr/>
          <a:lstStyle/>
          <a:p>
            <a:fld id="{294A09A9-5501-47C1-A89A-A340965A2BE2}" type="slidenum">
              <a:rPr lang="en-US" smtClean="0"/>
              <a:pPr/>
              <a:t>10</a:t>
            </a:fld>
            <a:endParaRPr lang="en-US"/>
          </a:p>
        </p:txBody>
      </p:sp>
      <p:pic>
        <p:nvPicPr>
          <p:cNvPr id="7" name="Picture 6">
            <a:extLst>
              <a:ext uri="{FF2B5EF4-FFF2-40B4-BE49-F238E27FC236}">
                <a16:creationId xmlns:a16="http://schemas.microsoft.com/office/drawing/2014/main" id="{C2E3AEC7-8E72-40BE-2E5B-0202C01ACEC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931" b="88915" l="6462" r="95692">
                        <a14:foregroundMark x1="28154" y1="26559" x2="25846" y2="67206"/>
                        <a14:foregroundMark x1="25846" y1="67206" x2="26923" y2="67436"/>
                        <a14:foregroundMark x1="28000" y1="62818" x2="33538" y2="78291"/>
                        <a14:foregroundMark x1="33538" y1="78291" x2="41538" y2="52887"/>
                        <a14:foregroundMark x1="41538" y1="52887" x2="37846" y2="40878"/>
                        <a14:foregroundMark x1="37846" y1="40878" x2="37846" y2="40878"/>
                        <a14:foregroundMark x1="21692" y1="67206" x2="18615" y2="80370"/>
                        <a14:foregroundMark x1="18615" y1="80370" x2="14462" y2="65127"/>
                        <a14:foregroundMark x1="14462" y1="65127" x2="15385" y2="53118"/>
                        <a14:foregroundMark x1="18000" y1="36490" x2="29385" y2="35335"/>
                        <a14:foregroundMark x1="29385" y1="35335" x2="36462" y2="40647"/>
                        <a14:foregroundMark x1="72000" y1="25866" x2="69385" y2="28868"/>
                        <a14:foregroundMark x1="68462" y1="49423" x2="70769" y2="70670"/>
                        <a14:foregroundMark x1="70769" y1="70670" x2="66769" y2="41570"/>
                        <a14:foregroundMark x1="66769" y1="41570" x2="63277" y2="49433"/>
                        <a14:foregroundMark x1="15846" y1="23095" x2="25846" y2="23557"/>
                        <a14:foregroundMark x1="22769" y1="20554" x2="39385" y2="17783"/>
                        <a14:foregroundMark x1="38000" y1="13857" x2="37846" y2="9931"/>
                        <a14:foregroundMark x1="61077" y1="81986" x2="57231" y2="87991"/>
                        <a14:foregroundMark x1="78000" y1="78522" x2="81761" y2="83870"/>
                        <a14:foregroundMark x1="84184" y1="86190" x2="84415" y2="85748"/>
                        <a14:foregroundMark x1="88154" y1="78753" x2="87517" y2="80133"/>
                        <a14:foregroundMark x1="77538" y1="62356" x2="81692" y2="64896"/>
                        <a14:foregroundMark x1="89721" y1="82304" x2="88769" y2="84527"/>
                        <a14:foregroundMark x1="90154" y1="81293" x2="89940" y2="81794"/>
                        <a14:foregroundMark x1="78154" y1="67436" x2="78154" y2="67436"/>
                        <a14:foregroundMark x1="89231" y1="85219" x2="88586" y2="84057"/>
                        <a14:foregroundMark x1="90769" y1="84527" x2="88308" y2="86605"/>
                        <a14:foregroundMark x1="80462" y1="39723" x2="77385" y2="36721"/>
                        <a14:foregroundMark x1="78000" y1="35566" x2="87692" y2="34873"/>
                        <a14:foregroundMark x1="6615" y1="70670" x2="10923" y2="78984"/>
                        <a14:foregroundMark x1="20615" y1="49654" x2="17538" y2="38568"/>
                        <a14:foregroundMark x1="17538" y1="38568" x2="18000" y2="52425"/>
                        <a14:foregroundMark x1="20154" y1="83834" x2="29692" y2="83603"/>
                        <a14:foregroundMark x1="29692" y1="83603" x2="36769" y2="84527"/>
                        <a14:foregroundMark x1="43385" y1="41570" x2="47077" y2="43418"/>
                        <a14:backgroundMark x1="63906" y1="60301" x2="64615" y2="66051"/>
                        <a14:backgroundMark x1="94462" y1="51270" x2="91077" y2="52887"/>
                        <a14:backgroundMark x1="93385" y1="49885" x2="93692" y2="47806"/>
                        <a14:backgroundMark x1="95846" y1="45497" x2="93077" y2="55427"/>
                        <a14:backgroundMark x1="57692" y1="55196" x2="62308" y2="56351"/>
                        <a14:backgroundMark x1="55385" y1="59815" x2="59231" y2="64434"/>
                        <a14:backgroundMark x1="60462" y1="64665" x2="61077" y2="69515"/>
                        <a14:backgroundMark x1="57385" y1="63741" x2="60923" y2="66282"/>
                        <a14:backgroundMark x1="84308" y1="82217" x2="85231" y2="85219"/>
                        <a14:backgroundMark x1="84769" y1="86374" x2="85231" y2="87298"/>
                        <a14:backgroundMark x1="85538" y1="86374" x2="85385" y2="88915"/>
                      </a14:backgroundRemoval>
                    </a14:imgEffect>
                  </a14:imgLayer>
                </a14:imgProps>
              </a:ext>
            </a:extLst>
          </a:blip>
          <a:stretch>
            <a:fillRect/>
          </a:stretch>
        </p:blipFill>
        <p:spPr>
          <a:xfrm>
            <a:off x="8341536" y="2988860"/>
            <a:ext cx="3623479" cy="2692116"/>
          </a:xfrm>
          <a:prstGeom prst="rect">
            <a:avLst/>
          </a:prstGeom>
        </p:spPr>
      </p:pic>
    </p:spTree>
    <p:extLst>
      <p:ext uri="{BB962C8B-B14F-4D97-AF65-F5344CB8AC3E}">
        <p14:creationId xmlns:p14="http://schemas.microsoft.com/office/powerpoint/2010/main" val="3323657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732790" y="174522"/>
            <a:ext cx="4042683" cy="1721522"/>
          </a:xfrm>
        </p:spPr>
        <p:txBody>
          <a:bodyPr/>
          <a:lstStyle/>
          <a:p>
            <a:pPr marL="0" marR="0">
              <a:lnSpc>
                <a:spcPct val="106000"/>
              </a:lnSpc>
              <a:spcBef>
                <a:spcPts val="1200"/>
              </a:spcBef>
              <a:spcAft>
                <a:spcPts val="1200"/>
              </a:spcAft>
            </a:pPr>
            <a:br>
              <a:rPr lang="en-US" sz="4000">
                <a:effectLst/>
                <a:latin typeface="Calibri" panose="020F0502020204030204" pitchFamily="34" charset="0"/>
                <a:ea typeface="DengXian" panose="02010600030101010101" pitchFamily="2" charset="-122"/>
                <a:cs typeface="Times New Roman" panose="02020603050405020304" pitchFamily="18" charset="0"/>
              </a:rPr>
            </a:br>
            <a:r>
              <a:rPr lang="en-US" sz="3000" b="1"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 Các dữ liệu:</a:t>
            </a:r>
            <a:br>
              <a:rPr lang="en-US" sz="4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a:lstStyle/>
          <a:p>
            <a:r>
              <a:rPr lang="en-US"/>
              <a:t>Kho Hàng</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2" y="2219325"/>
            <a:ext cx="1767114" cy="2419349"/>
          </a:xfrm>
        </p:spPr>
        <p:txBody>
          <a:bodyPr vert="horz" lIns="91440" tIns="45720" rIns="91440" bIns="45720" rtlCol="0" anchor="t">
            <a:noAutofit/>
          </a:bodyPr>
          <a:lstStyle/>
          <a:p>
            <a:endParaRPr lang="en-US"/>
          </a:p>
          <a:p>
            <a:r>
              <a:rPr lang="vi-VN"/>
              <a:t>Mã hàng</a:t>
            </a:r>
            <a:endParaRPr lang="en-US"/>
          </a:p>
          <a:p>
            <a:r>
              <a:rPr lang="vi-VN"/>
              <a:t>nhóm hàng</a:t>
            </a:r>
            <a:endParaRPr lang="en-US"/>
          </a:p>
          <a:p>
            <a:r>
              <a:rPr lang="vi-VN"/>
              <a:t>Số lượng</a:t>
            </a:r>
            <a:endParaRPr lang="en-US"/>
          </a:p>
          <a:p>
            <a:r>
              <a:rPr lang="vi-VN"/>
              <a:t>Chất liệu</a:t>
            </a:r>
            <a:endParaRPr lang="en-US"/>
          </a:p>
          <a:p>
            <a:r>
              <a:rPr lang="vi-VN"/>
              <a:t>Đơn giá </a:t>
            </a:r>
            <a:endParaRPr lang="en-US"/>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a:lstStyle/>
          <a:p>
            <a:r>
              <a:rPr lang="en-US"/>
              <a:t>Nhập Hàng</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219325"/>
            <a:ext cx="1767114" cy="1933575"/>
          </a:xfrm>
        </p:spPr>
        <p:txBody>
          <a:bodyPr vert="horz" lIns="91440" tIns="45720" rIns="91440" bIns="45720" rtlCol="0" anchor="t">
            <a:normAutofit/>
          </a:bodyPr>
          <a:lstStyle/>
          <a:p>
            <a:endParaRPr lang="en-US"/>
          </a:p>
          <a:p>
            <a:r>
              <a:rPr lang="en-US"/>
              <a:t>Ngày nhập</a:t>
            </a:r>
          </a:p>
          <a:p>
            <a:r>
              <a:rPr lang="en-US"/>
              <a:t>Thành tiền</a:t>
            </a:r>
          </a:p>
          <a:p>
            <a:r>
              <a:rPr lang="en-US"/>
              <a:t>mã hàng </a:t>
            </a:r>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173278" cy="522514"/>
          </a:xfrm>
        </p:spPr>
        <p:txBody>
          <a:bodyPr/>
          <a:lstStyle/>
          <a:p>
            <a:r>
              <a:rPr lang="en-US"/>
              <a:t>Xuất Hàng</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615708"/>
            <a:ext cx="1553518" cy="1626582"/>
          </a:xfrm>
        </p:spPr>
        <p:txBody>
          <a:bodyPr/>
          <a:lstStyle/>
          <a:p>
            <a:r>
              <a:rPr lang="en-US"/>
              <a:t>Ngày xuất</a:t>
            </a:r>
          </a:p>
          <a:p>
            <a:r>
              <a:rPr lang="en-US"/>
              <a:t>Thành tiền</a:t>
            </a:r>
          </a:p>
          <a:p>
            <a:r>
              <a:rPr lang="en-US"/>
              <a:t>Mã hàng</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a:p>
        </p:txBody>
      </p:sp>
      <p:pic>
        <p:nvPicPr>
          <p:cNvPr id="6" name="Picture 5">
            <a:extLst>
              <a:ext uri="{FF2B5EF4-FFF2-40B4-BE49-F238E27FC236}">
                <a16:creationId xmlns:a16="http://schemas.microsoft.com/office/drawing/2014/main" id="{A2C85FFE-1374-BD6E-A8CA-1C645AD266F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423" b="97789" l="6418" r="92836">
                        <a14:foregroundMark x1="17313" y1="16216" x2="34328" y2="14005"/>
                        <a14:foregroundMark x1="34328" y1="14005" x2="59701" y2="18919"/>
                        <a14:foregroundMark x1="59701" y1="18919" x2="62239" y2="23833"/>
                        <a14:foregroundMark x1="59851" y1="19165" x2="69552" y2="10074"/>
                        <a14:foregroundMark x1="69552" y1="10074" x2="79104" y2="21130"/>
                        <a14:foregroundMark x1="79104" y1="21130" x2="70000" y2="26536"/>
                        <a14:foregroundMark x1="70000" y1="26536" x2="74627" y2="21622"/>
                        <a14:foregroundMark x1="76567" y1="32678" x2="84627" y2="35135"/>
                        <a14:foregroundMark x1="84627" y1="35135" x2="82985" y2="28747"/>
                        <a14:foregroundMark x1="69104" y1="10565" x2="56269" y2="8108"/>
                        <a14:foregroundMark x1="56269" y1="8108" x2="48060" y2="13514"/>
                        <a14:foregroundMark x1="63582" y1="4914" x2="64478" y2="6143"/>
                        <a14:foregroundMark x1="57463" y1="79607" x2="74030" y2="69533"/>
                        <a14:foregroundMark x1="74030" y1="69533" x2="64925" y2="58477"/>
                        <a14:foregroundMark x1="64925" y1="58477" x2="77015" y2="50369"/>
                        <a14:foregroundMark x1="77015" y1="50369" x2="68955" y2="54791"/>
                        <a14:foregroundMark x1="68955" y1="54791" x2="68806" y2="53808"/>
                        <a14:foregroundMark x1="67313" y1="44717" x2="60597" y2="54545"/>
                        <a14:foregroundMark x1="60597" y1="54545" x2="61791" y2="47420"/>
                        <a14:foregroundMark x1="61940" y1="40295" x2="46418" y2="25307"/>
                        <a14:foregroundMark x1="46418" y1="25307" x2="57015" y2="33415"/>
                        <a14:foregroundMark x1="57015" y1="33415" x2="39851" y2="25307"/>
                        <a14:foregroundMark x1="39851" y1="25307" x2="25821" y2="29484"/>
                        <a14:foregroundMark x1="25821" y1="29484" x2="24179" y2="20147"/>
                        <a14:foregroundMark x1="16866" y1="9582" x2="15970" y2="22850"/>
                        <a14:foregroundMark x1="15970" y1="22850" x2="11642" y2="12776"/>
                        <a14:foregroundMark x1="11642" y1="12776" x2="13881" y2="27027"/>
                        <a14:foregroundMark x1="12537" y1="8600" x2="8955" y2="24570"/>
                        <a14:foregroundMark x1="8955" y1="24570" x2="8955" y2="28010"/>
                        <a14:foregroundMark x1="8209" y1="20393" x2="26418" y2="41278"/>
                        <a14:foregroundMark x1="26418" y1="41278" x2="44478" y2="26290"/>
                        <a14:foregroundMark x1="44478" y1="26290" x2="56119" y2="22850"/>
                        <a14:foregroundMark x1="56119" y1="22850" x2="44478" y2="19165"/>
                        <a14:foregroundMark x1="44478" y1="19165" x2="40448" y2="36118"/>
                        <a14:foregroundMark x1="26119" y1="47666" x2="37910" y2="63391"/>
                        <a14:foregroundMark x1="37910" y1="63391" x2="44179" y2="66585"/>
                        <a14:foregroundMark x1="42090" y1="60442" x2="33433" y2="74447"/>
                        <a14:foregroundMark x1="33433" y1="74447" x2="33134" y2="76413"/>
                        <a14:foregroundMark x1="29851" y1="63145" x2="33582" y2="74939"/>
                        <a14:foregroundMark x1="33582" y1="74939" x2="39254" y2="73464"/>
                        <a14:foregroundMark x1="39254" y1="69287" x2="39254" y2="69287"/>
                        <a14:foregroundMark x1="32836" y1="67568" x2="24179" y2="84029"/>
                        <a14:foregroundMark x1="41022" y1="86087" x2="66418" y2="89189"/>
                        <a14:foregroundMark x1="24179" y1="84029" x2="40921" y2="86074"/>
                        <a14:foregroundMark x1="66418" y1="89189" x2="80597" y2="85012"/>
                        <a14:foregroundMark x1="70149" y1="91155" x2="87910" y2="96806"/>
                        <a14:foregroundMark x1="87910" y1="96806" x2="71493" y2="92138"/>
                        <a14:foregroundMark x1="77910" y1="95086" x2="90000" y2="95086"/>
                        <a14:foregroundMark x1="90000" y1="95086" x2="92985" y2="93612"/>
                        <a14:foregroundMark x1="57612" y1="90909" x2="56866" y2="76413"/>
                        <a14:foregroundMark x1="56866" y1="71007" x2="55970" y2="65111"/>
                        <a14:foregroundMark x1="52836" y1="53563" x2="49851" y2="69287"/>
                        <a14:foregroundMark x1="49851" y1="69287" x2="58358" y2="58231"/>
                        <a14:foregroundMark x1="50896" y1="29975" x2="51642" y2="50614"/>
                        <a14:foregroundMark x1="51642" y1="50614" x2="59403" y2="41769"/>
                        <a14:foregroundMark x1="60597" y1="31941" x2="61791" y2="20885"/>
                        <a14:foregroundMark x1="46567" y1="6143" x2="34627" y2="11302"/>
                        <a14:foregroundMark x1="34627" y1="11302" x2="47761" y2="8108"/>
                        <a14:foregroundMark x1="19701" y1="6143" x2="10299" y2="21867"/>
                        <a14:foregroundMark x1="10299" y1="21867" x2="6567" y2="34398"/>
                        <a14:foregroundMark x1="6567" y1="34398" x2="7910" y2="22850"/>
                        <a14:foregroundMark x1="19437" y1="71664" x2="20597" y2="80098"/>
                        <a14:foregroundMark x1="18806" y1="67076" x2="18902" y2="67772"/>
                        <a14:foregroundMark x1="20597" y1="80098" x2="28657" y2="88698"/>
                        <a14:foregroundMark x1="28657" y1="88698" x2="49403" y2="86978"/>
                        <a14:foregroundMark x1="48209" y1="94595" x2="45970" y2="93612"/>
                        <a14:foregroundMark x1="5075" y1="65848" x2="7910" y2="77396"/>
                        <a14:foregroundMark x1="7910" y1="77396" x2="13582" y2="87961"/>
                        <a14:foregroundMark x1="13582" y1="87961" x2="14478" y2="97789"/>
                        <a14:foregroundMark x1="18341" y1="71107" x2="11045" y2="82064"/>
                        <a14:foregroundMark x1="41045" y1="81081" x2="41808" y2="81500"/>
                        <a14:backgroundMark x1="23284" y1="67322" x2="23433" y2="71253"/>
                        <a14:backgroundMark x1="42388" y1="79607" x2="42836" y2="78133"/>
                        <a14:backgroundMark x1="43134" y1="77887" x2="40149" y2="76413"/>
                      </a14:backgroundRemoval>
                    </a14:imgEffect>
                  </a14:imgLayer>
                </a14:imgProps>
              </a:ext>
            </a:extLst>
          </a:blip>
          <a:stretch>
            <a:fillRect/>
          </a:stretch>
        </p:blipFill>
        <p:spPr>
          <a:xfrm>
            <a:off x="4498276" y="4311184"/>
            <a:ext cx="4512374" cy="2372294"/>
          </a:xfrm>
          <a:prstGeom prst="rect">
            <a:avLst/>
          </a:prstGeom>
        </p:spPr>
      </p:pic>
    </p:spTree>
    <p:extLst>
      <p:ext uri="{BB962C8B-B14F-4D97-AF65-F5344CB8AC3E}">
        <p14:creationId xmlns:p14="http://schemas.microsoft.com/office/powerpoint/2010/main" val="27215085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80613-490B-64BA-7FF4-D026ADB662D9}"/>
              </a:ext>
            </a:extLst>
          </p:cNvPr>
          <p:cNvSpPr>
            <a:spLocks noGrp="1"/>
          </p:cNvSpPr>
          <p:nvPr>
            <p:ph type="ctrTitle"/>
          </p:nvPr>
        </p:nvSpPr>
        <p:spPr>
          <a:xfrm>
            <a:off x="1681844" y="1597025"/>
            <a:ext cx="6245912" cy="2387600"/>
          </a:xfrm>
        </p:spPr>
        <p:txBody>
          <a:bodyPr/>
          <a:lstStyle/>
          <a:p>
            <a:r>
              <a:rPr lang="en-US" sz="4500">
                <a:latin typeface="Times New Roman" panose="02020603050405020304" pitchFamily="18" charset="0"/>
                <a:cs typeface="Times New Roman" panose="02020603050405020304" pitchFamily="18" charset="0"/>
              </a:rPr>
              <a:t>XÁC ĐỊNH CÁC LỚP CỦA BÀI TOÁN</a:t>
            </a:r>
          </a:p>
        </p:txBody>
      </p:sp>
      <p:pic>
        <p:nvPicPr>
          <p:cNvPr id="5" name="Graphic 4" descr="Badge 3 with solid fill">
            <a:extLst>
              <a:ext uri="{FF2B5EF4-FFF2-40B4-BE49-F238E27FC236}">
                <a16:creationId xmlns:a16="http://schemas.microsoft.com/office/drawing/2014/main" id="{87095713-4198-C061-4CC2-18F86129A0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9074" y="2647949"/>
            <a:ext cx="1266825" cy="1181101"/>
          </a:xfrm>
          <a:prstGeom prst="rect">
            <a:avLst/>
          </a:prstGeom>
        </p:spPr>
      </p:pic>
    </p:spTree>
    <p:extLst>
      <p:ext uri="{BB962C8B-B14F-4D97-AF65-F5344CB8AC3E}">
        <p14:creationId xmlns:p14="http://schemas.microsoft.com/office/powerpoint/2010/main" val="36711186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F36C8-9C11-A887-B3F0-FC698468C554}"/>
              </a:ext>
            </a:extLst>
          </p:cNvPr>
          <p:cNvSpPr>
            <a:spLocks noGrp="1"/>
          </p:cNvSpPr>
          <p:nvPr>
            <p:ph type="ctrTitle"/>
          </p:nvPr>
        </p:nvSpPr>
        <p:spPr>
          <a:xfrm>
            <a:off x="1272268" y="-180976"/>
            <a:ext cx="3595007" cy="938213"/>
          </a:xfrm>
        </p:spPr>
        <p:txBody>
          <a:bodyPr/>
          <a:lstStyle/>
          <a:p>
            <a:r>
              <a:rPr lang="en-US" sz="3000">
                <a:latin typeface="Times New Roman" panose="02020603050405020304" pitchFamily="18" charset="0"/>
                <a:cs typeface="Times New Roman" panose="02020603050405020304" pitchFamily="18" charset="0"/>
              </a:rPr>
              <a:t>1. Class KhoHang</a:t>
            </a:r>
          </a:p>
        </p:txBody>
      </p:sp>
      <p:sp>
        <p:nvSpPr>
          <p:cNvPr id="3" name="Subtitle 2">
            <a:extLst>
              <a:ext uri="{FF2B5EF4-FFF2-40B4-BE49-F238E27FC236}">
                <a16:creationId xmlns:a16="http://schemas.microsoft.com/office/drawing/2014/main" id="{6C21E3CB-ED04-B854-8FE9-FC8410B2D06A}"/>
              </a:ext>
            </a:extLst>
          </p:cNvPr>
          <p:cNvSpPr>
            <a:spLocks noGrp="1"/>
          </p:cNvSpPr>
          <p:nvPr>
            <p:ph type="subTitle" idx="1"/>
          </p:nvPr>
        </p:nvSpPr>
        <p:spPr>
          <a:xfrm>
            <a:off x="-190500" y="971550"/>
            <a:ext cx="8486775" cy="4276725"/>
          </a:xfrm>
        </p:spPr>
        <p:txBody>
          <a:bodyPr/>
          <a:lstStyle/>
          <a:p>
            <a:pPr marL="711200" marR="0">
              <a:lnSpc>
                <a:spcPct val="106000"/>
              </a:lnSpc>
              <a:spcBef>
                <a:spcPts val="30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Thuộc tính: String maHang, nhomhang, chatLieu, Double soLuong, donGia</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p>
            <a:pPr marL="711200" marR="0">
              <a:lnSpc>
                <a:spcPct val="106000"/>
              </a:lnSpc>
              <a:spcBef>
                <a:spcPts val="300"/>
              </a:spcBef>
              <a:spcAft>
                <a:spcPts val="0"/>
              </a:spcAft>
            </a:pP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711200" marR="0">
              <a:lnSpc>
                <a:spcPct val="106000"/>
              </a:lnSpc>
              <a:spcBef>
                <a:spcPts val="30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Phương thức: </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p>
            <a:pPr marL="723900" marR="0">
              <a:lnSpc>
                <a:spcPct val="106000"/>
              </a:lnSpc>
              <a:spcBef>
                <a:spcPts val="200"/>
              </a:spcBef>
              <a:spcAft>
                <a:spcPts val="0"/>
              </a:spcAft>
            </a:pPr>
            <a:r>
              <a:rPr lang="en-US" sz="2000">
                <a:solidFill>
                  <a:srgbClr val="000000"/>
                </a:solidFill>
                <a:effectLst/>
                <a:latin typeface="Segoe UI Symbol" panose="020B0502040204020203" pitchFamily="34" charset="0"/>
                <a:ea typeface="Times New Roman" panose="02020603050405020304" pitchFamily="18" charset="0"/>
                <a:cs typeface="Segoe UI Symbol" panose="020B0502040204020203" pitchFamily="34" charset="0"/>
              </a:rPr>
              <a:t>	⮚</a:t>
            </a:r>
            <a:r>
              <a:rPr lang="en-US" sz="2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Constructor: Hàm tạo có đối số và hàm tạo không đối số </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p>
            <a:pPr marL="723900" marR="876300">
              <a:lnSpc>
                <a:spcPct val="106000"/>
              </a:lnSpc>
              <a:spcBef>
                <a:spcPts val="200"/>
              </a:spcBef>
              <a:spcAft>
                <a:spcPts val="0"/>
              </a:spcAft>
            </a:pPr>
            <a:r>
              <a:rPr lang="en-US" sz="2000">
                <a:solidFill>
                  <a:srgbClr val="000000"/>
                </a:solidFill>
                <a:effectLst/>
                <a:latin typeface="Segoe UI Symbol" panose="020B0502040204020203" pitchFamily="34" charset="0"/>
                <a:ea typeface="Times New Roman" panose="02020603050405020304" pitchFamily="18" charset="0"/>
                <a:cs typeface="Segoe UI Symbol" panose="020B0502040204020203" pitchFamily="34" charset="0"/>
              </a:rPr>
              <a:t>	⮚</a:t>
            </a:r>
            <a:r>
              <a:rPr lang="en-US" sz="2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Getter, Setter: Phương thức get, set cho các thuộc tính kiểu 				private</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p>
            <a:pPr marL="723900" marR="876300">
              <a:lnSpc>
                <a:spcPct val="106000"/>
              </a:lnSpc>
              <a:spcBef>
                <a:spcPts val="200"/>
              </a:spcBef>
              <a:spcAft>
                <a:spcPts val="0"/>
              </a:spcAft>
            </a:pPr>
            <a:r>
              <a:rPr lang="en-US" sz="2000">
                <a:solidFill>
                  <a:srgbClr val="000000"/>
                </a:solidFill>
                <a:effectLst/>
                <a:latin typeface="Segoe UI Symbol" panose="020B0502040204020203" pitchFamily="34" charset="0"/>
                <a:ea typeface="Times New Roman" panose="02020603050405020304" pitchFamily="18" charset="0"/>
                <a:cs typeface="Segoe UI Symbol" panose="020B0502040204020203" pitchFamily="34" charset="0"/>
              </a:rPr>
              <a:t>	⮚</a:t>
            </a:r>
            <a:r>
              <a:rPr lang="en-US" sz="2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Nhap: nhập thông tin các thuộc tính </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p>
            <a:pPr marL="723900" marR="0">
              <a:lnSpc>
                <a:spcPct val="106000"/>
              </a:lnSpc>
              <a:spcBef>
                <a:spcPts val="100"/>
              </a:spcBef>
              <a:spcAft>
                <a:spcPts val="0"/>
              </a:spcAft>
            </a:pPr>
            <a:r>
              <a:rPr lang="en-US" sz="2000">
                <a:solidFill>
                  <a:srgbClr val="000000"/>
                </a:solidFill>
                <a:effectLst/>
                <a:latin typeface="Segoe UI Symbol" panose="020B0502040204020203" pitchFamily="34" charset="0"/>
                <a:ea typeface="Times New Roman" panose="02020603050405020304" pitchFamily="18" charset="0"/>
                <a:cs typeface="Segoe UI Symbol" panose="020B0502040204020203" pitchFamily="34" charset="0"/>
              </a:rPr>
              <a:t>	⮚</a:t>
            </a:r>
            <a:r>
              <a:rPr lang="en-US" sz="2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Hien: Hiện ra các thông tin </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p>
            <a:endParaRPr lang="en-US" sz="2000"/>
          </a:p>
        </p:txBody>
      </p:sp>
    </p:spTree>
    <p:extLst>
      <p:ext uri="{BB962C8B-B14F-4D97-AF65-F5344CB8AC3E}">
        <p14:creationId xmlns:p14="http://schemas.microsoft.com/office/powerpoint/2010/main" val="30544354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88108-3A57-7678-B5FA-C52137CF7E62}"/>
              </a:ext>
            </a:extLst>
          </p:cNvPr>
          <p:cNvSpPr>
            <a:spLocks noGrp="1"/>
          </p:cNvSpPr>
          <p:nvPr>
            <p:ph type="ctrTitle"/>
          </p:nvPr>
        </p:nvSpPr>
        <p:spPr>
          <a:xfrm>
            <a:off x="371475" y="-952501"/>
            <a:ext cx="8353425" cy="2133601"/>
          </a:xfrm>
        </p:spPr>
        <p:txBody>
          <a:bodyPr/>
          <a:lstStyle/>
          <a:p>
            <a:pPr marL="723900" marR="0">
              <a:lnSpc>
                <a:spcPct val="106000"/>
              </a:lnSpc>
              <a:spcBef>
                <a:spcPts val="100"/>
              </a:spcBef>
              <a:spcAft>
                <a:spcPts val="0"/>
              </a:spcAft>
            </a:pPr>
            <a:r>
              <a:rPr lang="en-US" sz="2800">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2800">
                <a:effectLst/>
                <a:latin typeface="Calibri" panose="020F0502020204030204" pitchFamily="34" charset="0"/>
                <a:ea typeface="DengXian" panose="02010600030101010101" pitchFamily="2" charset="-122"/>
                <a:cs typeface="Times New Roman" panose="02020603050405020304" pitchFamily="18" charset="0"/>
              </a:rPr>
            </a:br>
            <a:r>
              <a:rPr lang="en-US" sz="2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Class NhapHang kế thừa từ class KhoHang</a:t>
            </a:r>
            <a:br>
              <a:rPr lang="en-US" sz="2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sz="2800"/>
          </a:p>
        </p:txBody>
      </p:sp>
      <p:sp>
        <p:nvSpPr>
          <p:cNvPr id="3" name="Subtitle 2">
            <a:extLst>
              <a:ext uri="{FF2B5EF4-FFF2-40B4-BE49-F238E27FC236}">
                <a16:creationId xmlns:a16="http://schemas.microsoft.com/office/drawing/2014/main" id="{83AA37F6-1D04-8F1A-FBF1-D08B8C37CE8B}"/>
              </a:ext>
            </a:extLst>
          </p:cNvPr>
          <p:cNvSpPr>
            <a:spLocks noGrp="1"/>
          </p:cNvSpPr>
          <p:nvPr>
            <p:ph type="subTitle" idx="1"/>
          </p:nvPr>
        </p:nvSpPr>
        <p:spPr>
          <a:xfrm>
            <a:off x="538843" y="923925"/>
            <a:ext cx="8576582" cy="3370489"/>
          </a:xfrm>
        </p:spPr>
        <p:txBody>
          <a:bodyPr/>
          <a:lstStyle/>
          <a:p>
            <a:pPr marL="711200" marR="596900" indent="-228600">
              <a:lnSpc>
                <a:spcPct val="106000"/>
              </a:lnSpc>
              <a:spcBef>
                <a:spcPts val="30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Thuộc tính: Date ngayNhap; Double thanhTien; String matHang</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p>
            <a:pPr marL="711200" marR="596900" indent="-228600">
              <a:lnSpc>
                <a:spcPct val="106000"/>
              </a:lnSpc>
              <a:spcBef>
                <a:spcPts val="300"/>
              </a:spcBef>
              <a:spcAft>
                <a:spcPts val="0"/>
              </a:spcAft>
            </a:pP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711200" marR="596900" indent="-228600">
              <a:lnSpc>
                <a:spcPct val="106000"/>
              </a:lnSpc>
              <a:spcBef>
                <a:spcPts val="30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Phương thức: </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p>
            <a:pPr marL="25400" marR="0" indent="457200">
              <a:lnSpc>
                <a:spcPct val="106000"/>
              </a:lnSpc>
              <a:spcBef>
                <a:spcPts val="200"/>
              </a:spcBef>
              <a:spcAft>
                <a:spcPts val="0"/>
              </a:spcAft>
            </a:pPr>
            <a:r>
              <a:rPr lang="en-US" sz="2000">
                <a:solidFill>
                  <a:srgbClr val="000000"/>
                </a:solidFill>
                <a:effectLst/>
                <a:latin typeface="Segoe UI Symbol" panose="020B0502040204020203" pitchFamily="34" charset="0"/>
                <a:ea typeface="Times New Roman" panose="02020603050405020304" pitchFamily="18" charset="0"/>
                <a:cs typeface="Segoe UI Symbol" panose="020B0502040204020203" pitchFamily="34" charset="0"/>
              </a:rPr>
              <a:t>⮚</a:t>
            </a:r>
            <a:r>
              <a:rPr lang="en-US" sz="2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Nhap: override nhap() ở class Kho</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p>
            <a:pPr marL="723900" marR="901700" indent="-215900">
              <a:lnSpc>
                <a:spcPct val="106000"/>
              </a:lnSpc>
              <a:spcBef>
                <a:spcPts val="200"/>
              </a:spcBef>
              <a:spcAft>
                <a:spcPts val="0"/>
              </a:spcAft>
            </a:pPr>
            <a:r>
              <a:rPr lang="en-US" sz="2000">
                <a:solidFill>
                  <a:srgbClr val="000000"/>
                </a:solidFill>
                <a:effectLst/>
                <a:latin typeface="Segoe UI Symbol" panose="020B0502040204020203" pitchFamily="34" charset="0"/>
                <a:ea typeface="Times New Roman" panose="02020603050405020304" pitchFamily="18" charset="0"/>
                <a:cs typeface="Segoe UI Symbol" panose="020B0502040204020203" pitchFamily="34" charset="0"/>
              </a:rPr>
              <a:t>⮚</a:t>
            </a:r>
            <a:r>
              <a:rPr lang="en-US" sz="2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Hien: override hien() ở class Kho, hiện thông tin Nhập</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p>
            <a:pPr marL="723900" marR="901700" indent="-215900">
              <a:lnSpc>
                <a:spcPct val="106000"/>
              </a:lnSpc>
              <a:spcBef>
                <a:spcPts val="200"/>
              </a:spcBef>
              <a:spcAft>
                <a:spcPts val="0"/>
              </a:spcAft>
            </a:pPr>
            <a:r>
              <a:rPr lang="en-US" sz="2000">
                <a:solidFill>
                  <a:srgbClr val="000000"/>
                </a:solidFill>
                <a:effectLst/>
                <a:latin typeface="Segoe UI Symbol" panose="020B0502040204020203" pitchFamily="34" charset="0"/>
                <a:ea typeface="Times New Roman" panose="02020603050405020304" pitchFamily="18" charset="0"/>
                <a:cs typeface="Segoe UI Symbol" panose="020B0502040204020203" pitchFamily="34" charset="0"/>
              </a:rPr>
              <a:t>⮚</a:t>
            </a:r>
            <a:r>
              <a:rPr lang="en-US" sz="2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ngayNhap: các ngày nhập hàng, gọi hàm ngayNhap từ class 	Nhaphang</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p>
            <a:pPr marL="723900" marR="812800" indent="-215900">
              <a:lnSpc>
                <a:spcPct val="106000"/>
              </a:lnSpc>
              <a:spcBef>
                <a:spcPts val="0"/>
              </a:spcBef>
              <a:spcAft>
                <a:spcPts val="0"/>
              </a:spcAft>
            </a:pPr>
            <a:r>
              <a:rPr lang="en-US" sz="2000">
                <a:solidFill>
                  <a:srgbClr val="000000"/>
                </a:solidFill>
                <a:effectLst/>
                <a:latin typeface="Segoe UI Symbol" panose="020B0502040204020203" pitchFamily="34" charset="0"/>
                <a:ea typeface="Times New Roman" panose="02020603050405020304" pitchFamily="18" charset="0"/>
                <a:cs typeface="Segoe UI Symbol" panose="020B0502040204020203" pitchFamily="34" charset="0"/>
              </a:rPr>
              <a:t>⮚</a:t>
            </a:r>
            <a:r>
              <a:rPr lang="en-US" sz="2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thanhTien: tiền nhập hàng, gọi hàm thanhTientừ class NhapHang</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p>
            <a:pPr marL="723900" marR="812800" indent="-215900">
              <a:lnSpc>
                <a:spcPct val="106000"/>
              </a:lnSpc>
              <a:spcBef>
                <a:spcPts val="0"/>
              </a:spcBef>
              <a:spcAft>
                <a:spcPts val="0"/>
              </a:spcAft>
            </a:pPr>
            <a:r>
              <a:rPr lang="en-US" sz="2000">
                <a:solidFill>
                  <a:srgbClr val="000000"/>
                </a:solidFill>
                <a:effectLst/>
                <a:latin typeface="Segoe UI Symbol" panose="020B0502040204020203" pitchFamily="34" charset="0"/>
                <a:ea typeface="Times New Roman" panose="02020603050405020304" pitchFamily="18" charset="0"/>
                <a:cs typeface="Segoe UI Symbol" panose="020B0502040204020203" pitchFamily="34" charset="0"/>
              </a:rPr>
              <a:t>⮚</a:t>
            </a:r>
            <a:r>
              <a:rPr lang="en-US" sz="2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matHang: tên loại sản phẩm gọi hàm matHang từ class NhapHang</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p>
            <a:endParaRPr lang="en-US"/>
          </a:p>
        </p:txBody>
      </p:sp>
      <p:pic>
        <p:nvPicPr>
          <p:cNvPr id="4" name="Picture 3">
            <a:extLst>
              <a:ext uri="{FF2B5EF4-FFF2-40B4-BE49-F238E27FC236}">
                <a16:creationId xmlns:a16="http://schemas.microsoft.com/office/drawing/2014/main" id="{62D89868-3173-9779-670A-BC83EE3C9CF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947" b="98224" l="9725" r="89725">
                        <a14:foregroundMark x1="67890" y1="94316" x2="30275" y2="92895"/>
                        <a14:foregroundMark x1="30275" y1="92895" x2="29174" y2="92895"/>
                        <a14:foregroundMark x1="36514" y1="63943" x2="32110" y2="65364"/>
                        <a14:foregroundMark x1="33211" y1="56661" x2="34862" y2="56306"/>
                        <a14:foregroundMark x1="30826" y1="60036" x2="34862" y2="66430"/>
                        <a14:foregroundMark x1="33578" y1="59680" x2="28073" y2="66430"/>
                        <a14:foregroundMark x1="32477" y1="55950" x2="37798" y2="62877"/>
                        <a14:foregroundMark x1="34862" y1="60213" x2="29541" y2="58082"/>
                        <a14:foregroundMark x1="12294" y1="35346" x2="12110" y2="38721"/>
                        <a14:foregroundMark x1="11927" y1="93073" x2="14862" y2="96448"/>
                        <a14:foregroundMark x1="76514" y1="99290" x2="43670" y2="98046"/>
                        <a14:foregroundMark x1="43670" y1="98046" x2="21651" y2="98224"/>
                        <a14:foregroundMark x1="10092" y1="49378" x2="10092" y2="57726"/>
                      </a14:backgroundRemoval>
                    </a14:imgEffect>
                  </a14:imgLayer>
                </a14:imgProps>
              </a:ext>
            </a:extLst>
          </a:blip>
          <a:stretch>
            <a:fillRect/>
          </a:stretch>
        </p:blipFill>
        <p:spPr>
          <a:xfrm flipH="1">
            <a:off x="7874757" y="2190466"/>
            <a:ext cx="3955575" cy="4722125"/>
          </a:xfrm>
          <a:prstGeom prst="rect">
            <a:avLst/>
          </a:prstGeom>
        </p:spPr>
      </p:pic>
    </p:spTree>
    <p:extLst>
      <p:ext uri="{BB962C8B-B14F-4D97-AF65-F5344CB8AC3E}">
        <p14:creationId xmlns:p14="http://schemas.microsoft.com/office/powerpoint/2010/main" val="367608459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84C1-F21B-015B-1528-C7F1EDF028AF}"/>
              </a:ext>
            </a:extLst>
          </p:cNvPr>
          <p:cNvSpPr>
            <a:spLocks noGrp="1"/>
          </p:cNvSpPr>
          <p:nvPr>
            <p:ph type="ctrTitle"/>
          </p:nvPr>
        </p:nvSpPr>
        <p:spPr>
          <a:xfrm>
            <a:off x="1167493" y="-108519"/>
            <a:ext cx="7096933" cy="1697038"/>
          </a:xfrm>
        </p:spPr>
        <p:txBody>
          <a:bodyPr/>
          <a:lstStyle/>
          <a:p>
            <a:r>
              <a:rPr lang="en-US" sz="2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Class XuatHang kế thừa từ class KhoHang</a:t>
            </a:r>
            <a:br>
              <a:rPr lang="en-US"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a:p>
        </p:txBody>
      </p:sp>
      <p:sp>
        <p:nvSpPr>
          <p:cNvPr id="3" name="Subtitle 2">
            <a:extLst>
              <a:ext uri="{FF2B5EF4-FFF2-40B4-BE49-F238E27FC236}">
                <a16:creationId xmlns:a16="http://schemas.microsoft.com/office/drawing/2014/main" id="{87897C6F-314F-27F0-E2C9-03A079F04595}"/>
              </a:ext>
            </a:extLst>
          </p:cNvPr>
          <p:cNvSpPr>
            <a:spLocks noGrp="1"/>
          </p:cNvSpPr>
          <p:nvPr>
            <p:ph type="subTitle" idx="1"/>
          </p:nvPr>
        </p:nvSpPr>
        <p:spPr>
          <a:xfrm>
            <a:off x="-24770" y="1082900"/>
            <a:ext cx="9481457" cy="3333750"/>
          </a:xfrm>
        </p:spPr>
        <p:txBody>
          <a:bodyPr/>
          <a:lstStyle/>
          <a:p>
            <a:pPr marL="711200" marR="0">
              <a:lnSpc>
                <a:spcPct val="106000"/>
              </a:lnSpc>
              <a:spcBef>
                <a:spcPts val="30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Thuộc tính: Date ngayXuat; Double thanhTien; String matHang</a:t>
            </a:r>
            <a:endParaRPr lang="en-US" sz="2000">
              <a:latin typeface="Times New Roman" panose="02020603050405020304" pitchFamily="18" charset="0"/>
              <a:ea typeface="DengXian" panose="02010600030101010101" pitchFamily="2" charset="-122"/>
              <a:cs typeface="Times New Roman" panose="02020603050405020304" pitchFamily="18" charset="0"/>
            </a:endParaRPr>
          </a:p>
          <a:p>
            <a:pPr marL="711200" marR="0">
              <a:lnSpc>
                <a:spcPct val="106000"/>
              </a:lnSpc>
              <a:spcBef>
                <a:spcPts val="300"/>
              </a:spcBef>
              <a:spcAft>
                <a:spcPts val="0"/>
              </a:spcAft>
            </a:pP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711200" marR="0">
              <a:lnSpc>
                <a:spcPct val="106000"/>
              </a:lnSpc>
              <a:spcBef>
                <a:spcPts val="30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Phương thức:  </a:t>
            </a:r>
            <a:endParaRPr lang="en-US" sz="2000">
              <a:effectLst/>
              <a:latin typeface="Times New Roman" panose="02020603050405020304" pitchFamily="18" charset="0"/>
              <a:ea typeface="DengXian" panose="02010600030101010101" pitchFamily="2" charset="-122"/>
              <a:cs typeface="Times New Roman" panose="02020603050405020304" pitchFamily="18" charset="0"/>
            </a:endParaRPr>
          </a:p>
          <a:p>
            <a:pPr marL="0" marR="0">
              <a:lnSpc>
                <a:spcPct val="106000"/>
              </a:lnSpc>
              <a:spcBef>
                <a:spcPts val="20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Nhap: override nhap() ở class Kho</a:t>
            </a:r>
            <a:endParaRPr lang="en-US" sz="2000">
              <a:effectLst/>
              <a:latin typeface="Times New Roman" panose="02020603050405020304" pitchFamily="18" charset="0"/>
              <a:ea typeface="DengXian" panose="02010600030101010101" pitchFamily="2" charset="-122"/>
              <a:cs typeface="Times New Roman" panose="02020603050405020304" pitchFamily="18" charset="0"/>
            </a:endParaRPr>
          </a:p>
          <a:p>
            <a:pPr marL="723900" marR="901700" indent="-215900">
              <a:lnSpc>
                <a:spcPct val="106000"/>
              </a:lnSpc>
              <a:spcBef>
                <a:spcPts val="20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Hien: override hien() ở class Kho, hiện thông tin Xuất</a:t>
            </a:r>
            <a:endParaRPr lang="en-US" sz="2000">
              <a:effectLst/>
              <a:latin typeface="Times New Roman" panose="02020603050405020304" pitchFamily="18" charset="0"/>
              <a:ea typeface="DengXian" panose="02010600030101010101" pitchFamily="2" charset="-122"/>
              <a:cs typeface="Times New Roman" panose="02020603050405020304" pitchFamily="18" charset="0"/>
            </a:endParaRPr>
          </a:p>
          <a:p>
            <a:pPr marL="723900" marR="901700" indent="-215900">
              <a:lnSpc>
                <a:spcPct val="106000"/>
              </a:lnSpc>
              <a:spcBef>
                <a:spcPts val="20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ngayXuat các ngày nhập hàng, gọi hàm ngayXuat từ classNhapHang</a:t>
            </a:r>
            <a:endParaRPr lang="en-US" sz="2000">
              <a:effectLst/>
              <a:latin typeface="Times New Roman" panose="02020603050405020304" pitchFamily="18" charset="0"/>
              <a:ea typeface="DengXian" panose="02010600030101010101" pitchFamily="2" charset="-122"/>
              <a:cs typeface="Times New Roman" panose="02020603050405020304" pitchFamily="18" charset="0"/>
            </a:endParaRPr>
          </a:p>
          <a:p>
            <a:pPr marL="723900" marR="812800" indent="-215900">
              <a:lnSpc>
                <a:spcPct val="106000"/>
              </a:lnSpc>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thanhTien: tiền nhập hàng, gọi hàm thanhTien từ class NhapHang</a:t>
            </a:r>
            <a:endParaRPr lang="en-US" sz="2000">
              <a:effectLst/>
              <a:latin typeface="Times New Roman" panose="02020603050405020304" pitchFamily="18" charset="0"/>
              <a:ea typeface="DengXian" panose="02010600030101010101" pitchFamily="2" charset="-122"/>
              <a:cs typeface="Times New Roman" panose="02020603050405020304" pitchFamily="18" charset="0"/>
            </a:endParaRPr>
          </a:p>
          <a:p>
            <a:pPr marL="723900" marR="812800" indent="-215900">
              <a:lnSpc>
                <a:spcPct val="106000"/>
              </a:lnSpc>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matHang: tên loại sản phẩm gọi hàm matHang từ class NhapHang</a:t>
            </a:r>
            <a:endParaRPr lang="en-US" sz="2000">
              <a:effectLst/>
              <a:latin typeface="Times New Roman" panose="02020603050405020304" pitchFamily="18" charset="0"/>
              <a:ea typeface="DengXian" panose="02010600030101010101" pitchFamily="2" charset="-122"/>
              <a:cs typeface="Times New Roman" panose="02020603050405020304" pitchFamily="18" charset="0"/>
            </a:endParaRPr>
          </a:p>
          <a:p>
            <a:endParaRPr lang="en-US"/>
          </a:p>
        </p:txBody>
      </p:sp>
      <p:pic>
        <p:nvPicPr>
          <p:cNvPr id="4" name="Picture 3">
            <a:extLst>
              <a:ext uri="{FF2B5EF4-FFF2-40B4-BE49-F238E27FC236}">
                <a16:creationId xmlns:a16="http://schemas.microsoft.com/office/drawing/2014/main" id="{33D9F57A-0CB0-84F7-14CE-415FF6CD9C5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17656" y1="18750" x2="18438" y2="15313"/>
                        <a14:foregroundMark x1="24375" y1="18438" x2="18750" y2="23750"/>
                        <a14:foregroundMark x1="18750" y1="23750" x2="20000" y2="25000"/>
                        <a14:foregroundMark x1="24688" y1="32031" x2="21719" y2="29531"/>
                        <a14:foregroundMark x1="22813" y1="26719" x2="22188" y2="25938"/>
                        <a14:foregroundMark x1="43750" y1="29844" x2="44844" y2="27969"/>
                        <a14:foregroundMark x1="23594" y1="35000" x2="25770" y2="34728"/>
                        <a14:foregroundMark x1="24375" y1="32969" x2="27500" y2="36563"/>
                        <a14:foregroundMark x1="25781" y1="31875" x2="27187" y2="34844"/>
                        <a14:foregroundMark x1="22656" y1="52344" x2="22344" y2="49531"/>
                        <a14:foregroundMark x1="18906" y1="37031" x2="17656" y2="44844"/>
                        <a14:foregroundMark x1="17656" y1="44844" x2="17656" y2="44844"/>
                        <a14:foregroundMark x1="22031" y1="88750" x2="25938" y2="89844"/>
                        <a14:foregroundMark x1="19844" y1="33750" x2="21250" y2="40313"/>
                        <a14:foregroundMark x1="19219" y1="32031" x2="20781" y2="30312"/>
                        <a14:backgroundMark x1="63906" y1="86250" x2="59375" y2="85781"/>
                        <a14:backgroundMark x1="15625" y1="87031" x2="16563" y2="90313"/>
                      </a14:backgroundRemoval>
                    </a14:imgEffect>
                  </a14:imgLayer>
                </a14:imgProps>
              </a:ext>
            </a:extLst>
          </a:blip>
          <a:stretch>
            <a:fillRect/>
          </a:stretch>
        </p:blipFill>
        <p:spPr>
          <a:xfrm flipH="1">
            <a:off x="8113596" y="2937680"/>
            <a:ext cx="3266362" cy="4110625"/>
          </a:xfrm>
          <a:prstGeom prst="rect">
            <a:avLst/>
          </a:prstGeom>
        </p:spPr>
      </p:pic>
    </p:spTree>
    <p:extLst>
      <p:ext uri="{BB962C8B-B14F-4D97-AF65-F5344CB8AC3E}">
        <p14:creationId xmlns:p14="http://schemas.microsoft.com/office/powerpoint/2010/main" val="40526580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FB699-7DF2-E292-E14F-B030F554F003}"/>
              </a:ext>
            </a:extLst>
          </p:cNvPr>
          <p:cNvSpPr>
            <a:spLocks noGrp="1"/>
          </p:cNvSpPr>
          <p:nvPr>
            <p:ph type="ctrTitle"/>
          </p:nvPr>
        </p:nvSpPr>
        <p:spPr>
          <a:xfrm>
            <a:off x="1266825" y="2371725"/>
            <a:ext cx="7109731" cy="1464738"/>
          </a:xfrm>
        </p:spPr>
        <p:txBody>
          <a:bodyPr/>
          <a:lstStyle/>
          <a:p>
            <a:r>
              <a:rPr lang="en-US" sz="5000">
                <a:latin typeface="Times New Roman" panose="02020603050405020304" pitchFamily="18" charset="0"/>
                <a:cs typeface="Times New Roman" panose="02020603050405020304" pitchFamily="18" charset="0"/>
              </a:rPr>
              <a:t>MÔ TẢ THUẬT TOÁN</a:t>
            </a:r>
          </a:p>
        </p:txBody>
      </p:sp>
      <p:pic>
        <p:nvPicPr>
          <p:cNvPr id="5" name="Graphic 4" descr="Badge 4 with solid fill">
            <a:extLst>
              <a:ext uri="{FF2B5EF4-FFF2-40B4-BE49-F238E27FC236}">
                <a16:creationId xmlns:a16="http://schemas.microsoft.com/office/drawing/2014/main" id="{31D1DAD1-0E09-AA6A-97A0-26C6FE5CE3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2875" y="2759063"/>
            <a:ext cx="1123950" cy="1077400"/>
          </a:xfrm>
          <a:prstGeom prst="rect">
            <a:avLst/>
          </a:prstGeom>
        </p:spPr>
      </p:pic>
    </p:spTree>
    <p:extLst>
      <p:ext uri="{BB962C8B-B14F-4D97-AF65-F5344CB8AC3E}">
        <p14:creationId xmlns:p14="http://schemas.microsoft.com/office/powerpoint/2010/main" val="22415768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7F627C-A8A7-9CFC-5832-1A296A4A5A05}"/>
              </a:ext>
            </a:extLst>
          </p:cNvPr>
          <p:cNvSpPr>
            <a:spLocks noGrp="1"/>
          </p:cNvSpPr>
          <p:nvPr>
            <p:ph idx="1"/>
          </p:nvPr>
        </p:nvSpPr>
        <p:spPr>
          <a:xfrm>
            <a:off x="862693" y="633166"/>
            <a:ext cx="9779182" cy="5202483"/>
          </a:xfrm>
        </p:spPr>
        <p:txBody>
          <a:bodyPr/>
          <a:lstStyle/>
          <a:p>
            <a:pPr marL="259715" marR="0">
              <a:spcBef>
                <a:spcPts val="215"/>
              </a:spcBef>
              <a:spcAft>
                <a:spcPts val="0"/>
              </a:spcAft>
            </a:pPr>
            <a:r>
              <a:rPr lang="en-US" sz="2000" b="1">
                <a:solidFill>
                  <a:srgbClr val="000000"/>
                </a:solidFill>
                <a:effectLst/>
                <a:latin typeface="Times" panose="02020603050405020304" pitchFamily="18" charset="0"/>
                <a:ea typeface="Times New Roman" panose="02020603050405020304" pitchFamily="18" charset="0"/>
              </a:rPr>
              <a:t>1. </a:t>
            </a:r>
            <a:r>
              <a:rPr lang="en-US" sz="2000" b="1" u="sng">
                <a:solidFill>
                  <a:srgbClr val="000000"/>
                </a:solidFill>
                <a:effectLst/>
                <a:latin typeface="Times" panose="02020603050405020304" pitchFamily="18" charset="0"/>
                <a:ea typeface="Times New Roman" panose="02020603050405020304" pitchFamily="18" charset="0"/>
              </a:rPr>
              <a:t>Chỉnh sửa thông tin Nhập, xuất:</a:t>
            </a:r>
            <a:endParaRPr lang="en-US" sz="2000">
              <a:effectLst/>
              <a:latin typeface="Times New Roman" panose="02020603050405020304" pitchFamily="18" charset="0"/>
              <a:ea typeface="Times New Roman" panose="02020603050405020304" pitchFamily="18" charset="0"/>
            </a:endParaRPr>
          </a:p>
          <a:p>
            <a:pPr marL="250825" marR="0">
              <a:spcBef>
                <a:spcPts val="200"/>
              </a:spcBef>
              <a:spcAft>
                <a:spcPts val="0"/>
              </a:spcAft>
            </a:pPr>
            <a:r>
              <a:rPr lang="en-US" sz="2000">
                <a:solidFill>
                  <a:srgbClr val="000000"/>
                </a:solidFill>
                <a:effectLst/>
                <a:latin typeface="Times" panose="02020603050405020304" pitchFamily="18" charset="0"/>
                <a:ea typeface="Times New Roman" panose="02020603050405020304" pitchFamily="18" charset="0"/>
              </a:rPr>
              <a:t>Thuật toán:  </a:t>
            </a:r>
            <a:endParaRPr lang="en-US" sz="2000">
              <a:effectLst/>
              <a:latin typeface="Times New Roman" panose="02020603050405020304" pitchFamily="18" charset="0"/>
              <a:ea typeface="Times New Roman" panose="02020603050405020304" pitchFamily="18" charset="0"/>
            </a:endParaRPr>
          </a:p>
          <a:p>
            <a:pPr marL="485140" marR="0">
              <a:spcBef>
                <a:spcPts val="310"/>
              </a:spcBef>
              <a:spcAft>
                <a:spcPts val="0"/>
              </a:spcAft>
            </a:pPr>
            <a:r>
              <a:rPr lang="en-US" sz="2000">
                <a:solidFill>
                  <a:srgbClr val="000000"/>
                </a:solidFill>
                <a:effectLst/>
                <a:latin typeface="Arial" panose="020B0604020202020204" pitchFamily="34" charset="0"/>
                <a:ea typeface="Times New Roman" panose="02020603050405020304" pitchFamily="18" charset="0"/>
              </a:rPr>
              <a:t>∙ </a:t>
            </a:r>
            <a:r>
              <a:rPr lang="en-US" sz="2000">
                <a:solidFill>
                  <a:srgbClr val="000000"/>
                </a:solidFill>
                <a:effectLst/>
                <a:latin typeface="Times" panose="02020603050405020304" pitchFamily="18" charset="0"/>
                <a:ea typeface="Times New Roman" panose="02020603050405020304" pitchFamily="18" charset="0"/>
              </a:rPr>
              <a:t>Nhập vào maHang/nhomHang/chatLieu/donGia/soLuong </a:t>
            </a:r>
            <a:endParaRPr lang="en-US" sz="2000">
              <a:effectLst/>
              <a:latin typeface="Times New Roman" panose="02020603050405020304" pitchFamily="18" charset="0"/>
              <a:ea typeface="Times New Roman" panose="02020603050405020304" pitchFamily="18" charset="0"/>
            </a:endParaRPr>
          </a:p>
          <a:p>
            <a:pPr marL="485140" marR="471805" indent="-222885">
              <a:spcBef>
                <a:spcPts val="300"/>
              </a:spcBef>
              <a:spcAft>
                <a:spcPts val="0"/>
              </a:spcAft>
            </a:pPr>
            <a:r>
              <a:rPr lang="en-US" sz="2000">
                <a:solidFill>
                  <a:srgbClr val="000000"/>
                </a:solidFill>
                <a:effectLst/>
                <a:latin typeface="Arial" panose="020B0604020202020204" pitchFamily="34" charset="0"/>
                <a:ea typeface="Times New Roman" panose="02020603050405020304" pitchFamily="18" charset="0"/>
              </a:rPr>
              <a:t>∙ </a:t>
            </a:r>
            <a:r>
              <a:rPr lang="en-US" sz="2000">
                <a:solidFill>
                  <a:srgbClr val="000000"/>
                </a:solidFill>
                <a:effectLst/>
                <a:latin typeface="Times" panose="02020603050405020304" pitchFamily="18" charset="0"/>
                <a:ea typeface="Times New Roman" panose="02020603050405020304" pitchFamily="18" charset="0"/>
              </a:rPr>
              <a:t>Dùng vòng lặp và câu lệnh so sánh, nếu từ khóa truyền vào trùng với dữ liệu đã có sẽ hiện thị ra để thao tác chỉnh sửa, không có sẽ không thông bảo  gì </a:t>
            </a:r>
            <a:endParaRPr lang="en-US" sz="2000">
              <a:effectLst/>
              <a:latin typeface="Times New Roman" panose="02020603050405020304" pitchFamily="18" charset="0"/>
              <a:ea typeface="Times New Roman" panose="02020603050405020304" pitchFamily="18" charset="0"/>
            </a:endParaRPr>
          </a:p>
          <a:p>
            <a:pPr marL="485140" marR="0">
              <a:spcBef>
                <a:spcPts val="165"/>
              </a:spcBef>
              <a:spcAft>
                <a:spcPts val="0"/>
              </a:spcAft>
            </a:pPr>
            <a:r>
              <a:rPr lang="en-US" sz="2000">
                <a:solidFill>
                  <a:srgbClr val="000000"/>
                </a:solidFill>
                <a:effectLst/>
                <a:latin typeface="Arial" panose="020B0604020202020204" pitchFamily="34" charset="0"/>
                <a:ea typeface="Times New Roman" panose="02020603050405020304" pitchFamily="18" charset="0"/>
              </a:rPr>
              <a:t>∙ </a:t>
            </a:r>
            <a:r>
              <a:rPr lang="en-US" sz="2000">
                <a:solidFill>
                  <a:srgbClr val="000000"/>
                </a:solidFill>
                <a:effectLst/>
                <a:latin typeface="Times" panose="02020603050405020304" pitchFamily="18" charset="0"/>
                <a:ea typeface="Times New Roman" panose="02020603050405020304" pitchFamily="18" charset="0"/>
              </a:rPr>
              <a:t>Thêm: Nhập vào thông tin đối tượng mới </a:t>
            </a:r>
            <a:endParaRPr lang="en-US" sz="2000">
              <a:effectLst/>
              <a:latin typeface="Times New Roman" panose="02020603050405020304" pitchFamily="18" charset="0"/>
              <a:ea typeface="Times New Roman" panose="02020603050405020304" pitchFamily="18" charset="0"/>
            </a:endParaRPr>
          </a:p>
          <a:p>
            <a:pPr marL="485140" marR="0">
              <a:spcBef>
                <a:spcPts val="300"/>
              </a:spcBef>
              <a:spcAft>
                <a:spcPts val="0"/>
              </a:spcAft>
            </a:pPr>
            <a:r>
              <a:rPr lang="en-US" sz="2000">
                <a:solidFill>
                  <a:srgbClr val="000000"/>
                </a:solidFill>
                <a:effectLst/>
                <a:latin typeface="Arial" panose="020B0604020202020204" pitchFamily="34" charset="0"/>
                <a:ea typeface="Times New Roman" panose="02020603050405020304" pitchFamily="18" charset="0"/>
              </a:rPr>
              <a:t>∙ </a:t>
            </a:r>
            <a:r>
              <a:rPr lang="en-US" sz="2000">
                <a:solidFill>
                  <a:srgbClr val="000000"/>
                </a:solidFill>
                <a:effectLst/>
                <a:latin typeface="Times" panose="02020603050405020304" pitchFamily="18" charset="0"/>
                <a:ea typeface="Times New Roman" panose="02020603050405020304" pitchFamily="18" charset="0"/>
              </a:rPr>
              <a:t>Xóa: Trong ArrayList dùng phép remove </a:t>
            </a:r>
            <a:endParaRPr lang="en-US" sz="2000">
              <a:effectLst/>
              <a:latin typeface="Times New Roman" panose="02020603050405020304" pitchFamily="18" charset="0"/>
              <a:ea typeface="Times New Roman" panose="02020603050405020304" pitchFamily="18" charset="0"/>
            </a:endParaRPr>
          </a:p>
          <a:p>
            <a:pPr marL="250825" marR="736600" indent="-229235">
              <a:spcBef>
                <a:spcPts val="215"/>
              </a:spcBef>
              <a:spcAft>
                <a:spcPts val="0"/>
              </a:spcAft>
            </a:pPr>
            <a:r>
              <a:rPr lang="en-US" sz="2000" b="1">
                <a:solidFill>
                  <a:srgbClr val="000000"/>
                </a:solidFill>
                <a:effectLst/>
                <a:latin typeface="Times" panose="02020603050405020304" pitchFamily="18" charset="0"/>
                <a:ea typeface="Times New Roman" panose="02020603050405020304" pitchFamily="18" charset="0"/>
              </a:rPr>
              <a:t> </a:t>
            </a:r>
            <a:endParaRPr lang="en-US" sz="2000">
              <a:effectLst/>
              <a:latin typeface="Times New Roman" panose="02020603050405020304" pitchFamily="18" charset="0"/>
              <a:ea typeface="Times New Roman" panose="02020603050405020304" pitchFamily="18" charset="0"/>
            </a:endParaRPr>
          </a:p>
          <a:p>
            <a:pPr marL="250825" marR="736600" indent="-229235">
              <a:spcBef>
                <a:spcPts val="215"/>
              </a:spcBef>
              <a:spcAft>
                <a:spcPts val="0"/>
              </a:spcAft>
            </a:pPr>
            <a:r>
              <a:rPr lang="en-US" sz="2000" b="1">
                <a:solidFill>
                  <a:srgbClr val="000000"/>
                </a:solidFill>
                <a:effectLst/>
                <a:latin typeface="Times" panose="02020603050405020304" pitchFamily="18" charset="0"/>
                <a:ea typeface="Times New Roman" panose="02020603050405020304" pitchFamily="18" charset="0"/>
              </a:rPr>
              <a:t>	2. </a:t>
            </a:r>
            <a:r>
              <a:rPr lang="en-US" sz="2000" b="1" u="sng">
                <a:solidFill>
                  <a:srgbClr val="000000"/>
                </a:solidFill>
                <a:effectLst/>
                <a:latin typeface="Times" panose="02020603050405020304" pitchFamily="18" charset="0"/>
                <a:ea typeface="Times New Roman" panose="02020603050405020304" pitchFamily="18" charset="0"/>
              </a:rPr>
              <a:t>Hiện ra các danh sách quần áo trong kho dựa vào mã hàng</a:t>
            </a:r>
            <a:endParaRPr lang="en-US" sz="2000">
              <a:effectLst/>
              <a:latin typeface="Times New Roman" panose="02020603050405020304" pitchFamily="18" charset="0"/>
              <a:ea typeface="Times New Roman" panose="02020603050405020304" pitchFamily="18" charset="0"/>
            </a:endParaRPr>
          </a:p>
          <a:p>
            <a:pPr marL="250825" marR="736600" indent="-229235">
              <a:spcBef>
                <a:spcPts val="215"/>
              </a:spcBef>
              <a:spcAft>
                <a:spcPts val="0"/>
              </a:spcAft>
            </a:pPr>
            <a:r>
              <a:rPr lang="en-US" sz="2000">
                <a:solidFill>
                  <a:srgbClr val="000000"/>
                </a:solidFill>
                <a:effectLst/>
                <a:latin typeface="Times" panose="02020603050405020304" pitchFamily="18" charset="0"/>
                <a:ea typeface="Times New Roman" panose="02020603050405020304" pitchFamily="18" charset="0"/>
              </a:rPr>
              <a:t>	Thuật toán:  </a:t>
            </a:r>
            <a:endParaRPr lang="en-US" sz="2000">
              <a:effectLst/>
              <a:latin typeface="Times New Roman" panose="02020603050405020304" pitchFamily="18" charset="0"/>
              <a:ea typeface="Times New Roman" panose="02020603050405020304" pitchFamily="18" charset="0"/>
            </a:endParaRPr>
          </a:p>
          <a:p>
            <a:pPr marL="485140" marR="448945" indent="-222885">
              <a:spcBef>
                <a:spcPts val="300"/>
              </a:spcBef>
              <a:spcAft>
                <a:spcPts val="0"/>
              </a:spcAft>
            </a:pPr>
            <a:r>
              <a:rPr lang="en-US" sz="2000">
                <a:solidFill>
                  <a:srgbClr val="000000"/>
                </a:solidFill>
                <a:effectLst/>
                <a:latin typeface="Arial" panose="020B0604020202020204" pitchFamily="34" charset="0"/>
                <a:ea typeface="Times New Roman" panose="02020603050405020304" pitchFamily="18" charset="0"/>
              </a:rPr>
              <a:t>∙ </a:t>
            </a:r>
            <a:r>
              <a:rPr lang="en-US" sz="2000">
                <a:solidFill>
                  <a:srgbClr val="000000"/>
                </a:solidFill>
                <a:effectLst/>
                <a:latin typeface="Times" panose="02020603050405020304" pitchFamily="18" charset="0"/>
                <a:ea typeface="Times New Roman" panose="02020603050405020304" pitchFamily="18" charset="0"/>
              </a:rPr>
              <a:t>Trong ArrayList đã nhập, tìm kiếm và hiện ra những thí sinh có điểm chuẩn  và mã ngành trùng với thông tin nhập vào. </a:t>
            </a:r>
            <a:endParaRPr lang="en-US" sz="2000">
              <a:effectLst/>
              <a:latin typeface="Times New Roman" panose="02020603050405020304" pitchFamily="18" charset="0"/>
              <a:ea typeface="Times New Roman" panose="02020603050405020304" pitchFamily="18" charset="0"/>
            </a:endParaRPr>
          </a:p>
          <a:p>
            <a:pPr marL="485140" marR="0">
              <a:spcBef>
                <a:spcPts val="300"/>
              </a:spcBef>
              <a:spcAft>
                <a:spcPts val="0"/>
              </a:spcAft>
            </a:pPr>
            <a:r>
              <a:rPr lang="en-US" sz="2000">
                <a:effectLst/>
                <a:latin typeface="Times New Roman" panose="02020603050405020304" pitchFamily="18" charset="0"/>
                <a:ea typeface="Times New Roman" panose="02020603050405020304" pitchFamily="18" charset="0"/>
              </a:rPr>
              <a:t> </a:t>
            </a:r>
          </a:p>
          <a:p>
            <a:pPr marL="0" marR="0">
              <a:lnSpc>
                <a:spcPct val="106000"/>
              </a:lnSpc>
              <a:spcBef>
                <a:spcPts val="200"/>
              </a:spcBef>
              <a:spcAft>
                <a:spcPts val="0"/>
              </a:spcAft>
            </a:pPr>
            <a:r>
              <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3. </a:t>
            </a:r>
            <a:r>
              <a:rPr lang="en-US" sz="2000" b="1" u="sng">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Kiểm tra mặt hàng đó có tồn tại không:</a:t>
            </a:r>
            <a:endParaRPr lang="en-US" sz="20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54000" marR="0">
              <a:lnSpc>
                <a:spcPct val="106000"/>
              </a:lnSpc>
              <a:spcBef>
                <a:spcPts val="20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Thuật toán: </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p>
            <a:pPr marL="254000" marR="0">
              <a:lnSpc>
                <a:spcPct val="106000"/>
              </a:lnSpc>
              <a:spcBef>
                <a:spcPts val="20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 thuật toán Contains</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p>
            <a:endParaRPr lang="en-US"/>
          </a:p>
        </p:txBody>
      </p:sp>
      <p:sp>
        <p:nvSpPr>
          <p:cNvPr id="4" name="Date Placeholder 3">
            <a:extLst>
              <a:ext uri="{FF2B5EF4-FFF2-40B4-BE49-F238E27FC236}">
                <a16:creationId xmlns:a16="http://schemas.microsoft.com/office/drawing/2014/main" id="{1FBBE591-7B8C-A680-9353-7847BE0EDFA5}"/>
              </a:ext>
            </a:extLst>
          </p:cNvPr>
          <p:cNvSpPr>
            <a:spLocks noGrp="1"/>
          </p:cNvSpPr>
          <p:nvPr>
            <p:ph type="dt" sz="half" idx="2"/>
          </p:nvPr>
        </p:nvSpPr>
        <p:spPr/>
        <p:txBody>
          <a:bodyPr/>
          <a:lstStyle/>
          <a:p>
            <a:fld id="{DD9C8446-696E-6942-B6C8-CC9CAD0B34E0}" type="datetime1">
              <a:rPr lang="en-US" smtClean="0"/>
              <a:pPr/>
              <a:t>4/10/2023</a:t>
            </a:fld>
            <a:endParaRPr lang="en-US"/>
          </a:p>
        </p:txBody>
      </p:sp>
      <p:sp>
        <p:nvSpPr>
          <p:cNvPr id="5" name="Footer Placeholder 4">
            <a:extLst>
              <a:ext uri="{FF2B5EF4-FFF2-40B4-BE49-F238E27FC236}">
                <a16:creationId xmlns:a16="http://schemas.microsoft.com/office/drawing/2014/main" id="{11D06DD6-93AE-20D8-1218-EF304EBB8EB8}"/>
              </a:ext>
            </a:extLst>
          </p:cNvPr>
          <p:cNvSpPr>
            <a:spLocks noGrp="1"/>
          </p:cNvSpPr>
          <p:nvPr>
            <p:ph type="ftr" sz="quarter" idx="3"/>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1CEC43EA-7E54-192C-4AA4-28BB270403CB}"/>
              </a:ext>
            </a:extLst>
          </p:cNvPr>
          <p:cNvSpPr>
            <a:spLocks noGrp="1"/>
          </p:cNvSpPr>
          <p:nvPr>
            <p:ph type="sldNum" sz="quarter" idx="4"/>
          </p:nvPr>
        </p:nvSpPr>
        <p:spPr/>
        <p:txBody>
          <a:bodyPr/>
          <a:lstStyle/>
          <a:p>
            <a:fld id="{294A09A9-5501-47C1-A89A-A340965A2BE2}" type="slidenum">
              <a:rPr lang="en-US" smtClean="0"/>
              <a:pPr/>
              <a:t>17</a:t>
            </a:fld>
            <a:endParaRPr lang="en-US"/>
          </a:p>
        </p:txBody>
      </p:sp>
    </p:spTree>
    <p:extLst>
      <p:ext uri="{BB962C8B-B14F-4D97-AF65-F5344CB8AC3E}">
        <p14:creationId xmlns:p14="http://schemas.microsoft.com/office/powerpoint/2010/main" val="1325001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C0D8C-FDB0-EC54-30AB-DF508C404BA5}"/>
              </a:ext>
            </a:extLst>
          </p:cNvPr>
          <p:cNvSpPr>
            <a:spLocks noGrp="1"/>
          </p:cNvSpPr>
          <p:nvPr>
            <p:ph type="ctrTitle"/>
          </p:nvPr>
        </p:nvSpPr>
        <p:spPr>
          <a:xfrm>
            <a:off x="1577069" y="2477550"/>
            <a:ext cx="6245912" cy="1256250"/>
          </a:xfrm>
        </p:spPr>
        <p:txBody>
          <a:bodyPr/>
          <a:lstStyle/>
          <a:p>
            <a:r>
              <a:rPr lang="en-US">
                <a:latin typeface="Times New Roman" panose="02020603050405020304" pitchFamily="18" charset="0"/>
                <a:cs typeface="Times New Roman" panose="02020603050405020304" pitchFamily="18" charset="0"/>
              </a:rPr>
              <a:t>MÔ HÌNH UML</a:t>
            </a:r>
          </a:p>
        </p:txBody>
      </p:sp>
      <p:pic>
        <p:nvPicPr>
          <p:cNvPr id="5" name="Graphic 4" descr="Badge 5 with solid fill">
            <a:extLst>
              <a:ext uri="{FF2B5EF4-FFF2-40B4-BE49-F238E27FC236}">
                <a16:creationId xmlns:a16="http://schemas.microsoft.com/office/drawing/2014/main" id="{CB5AA389-9585-4640-8A56-88DAED90BC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2424" y="2657474"/>
            <a:ext cx="1224645" cy="1076326"/>
          </a:xfrm>
          <a:prstGeom prst="rect">
            <a:avLst/>
          </a:prstGeom>
        </p:spPr>
      </p:pic>
    </p:spTree>
    <p:extLst>
      <p:ext uri="{BB962C8B-B14F-4D97-AF65-F5344CB8AC3E}">
        <p14:creationId xmlns:p14="http://schemas.microsoft.com/office/powerpoint/2010/main" val="7861746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19</a:t>
            </a:fld>
            <a:endParaRPr lang="en-US"/>
          </a:p>
        </p:txBody>
      </p:sp>
      <p:pic>
        <p:nvPicPr>
          <p:cNvPr id="13" name="Picture 12">
            <a:extLst>
              <a:ext uri="{FF2B5EF4-FFF2-40B4-BE49-F238E27FC236}">
                <a16:creationId xmlns:a16="http://schemas.microsoft.com/office/drawing/2014/main" id="{339B93F1-82DD-120C-0E0E-44623B40CFE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9444" l="10000" r="92778">
                        <a14:foregroundMark x1="63056" y1="81944" x2="68333" y2="84722"/>
                        <a14:foregroundMark x1="88889" y1="63889" x2="92778" y2="68333"/>
                        <a14:foregroundMark x1="58056" y1="83333" x2="63056" y2="90833"/>
                        <a14:foregroundMark x1="55000" y1="99444" x2="76667" y2="93611"/>
                      </a14:backgroundRemoval>
                    </a14:imgEffect>
                  </a14:imgLayer>
                </a14:imgProps>
              </a:ext>
            </a:extLst>
          </a:blip>
          <a:stretch>
            <a:fillRect/>
          </a:stretch>
        </p:blipFill>
        <p:spPr>
          <a:xfrm flipH="1">
            <a:off x="0" y="2975212"/>
            <a:ext cx="3023515" cy="3882788"/>
          </a:xfrm>
          <a:prstGeom prst="rect">
            <a:avLst/>
          </a:prstGeom>
        </p:spPr>
      </p:pic>
      <p:pic>
        <p:nvPicPr>
          <p:cNvPr id="5" name="Chỗ dành sẵn cho Nội dung 4" descr="Ảnh có chứa biểu đồ&#10;&#10;Mô tả được tạo tự động">
            <a:extLst>
              <a:ext uri="{FF2B5EF4-FFF2-40B4-BE49-F238E27FC236}">
                <a16:creationId xmlns:a16="http://schemas.microsoft.com/office/drawing/2014/main" id="{C5DF33B3-D918-5513-EE46-EE65D274D93C}"/>
              </a:ext>
            </a:extLst>
          </p:cNvPr>
          <p:cNvPicPr>
            <a:picLocks noGrp="1" noChangeAspect="1"/>
          </p:cNvPicPr>
          <p:nvPr>
            <p:ph idx="1"/>
          </p:nvPr>
        </p:nvPicPr>
        <p:blipFill>
          <a:blip r:embed="rId4"/>
          <a:stretch>
            <a:fillRect/>
          </a:stretch>
        </p:blipFill>
        <p:spPr>
          <a:xfrm>
            <a:off x="2466196" y="304801"/>
            <a:ext cx="8792931" cy="5532582"/>
          </a:xfrm>
        </p:spPr>
      </p:pic>
    </p:spTree>
    <p:extLst>
      <p:ext uri="{BB962C8B-B14F-4D97-AF65-F5344CB8AC3E}">
        <p14:creationId xmlns:p14="http://schemas.microsoft.com/office/powerpoint/2010/main" val="42129174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45B50-C6F1-065E-7306-05A591989815}"/>
              </a:ext>
            </a:extLst>
          </p:cNvPr>
          <p:cNvSpPr>
            <a:spLocks noGrp="1"/>
          </p:cNvSpPr>
          <p:nvPr>
            <p:ph type="title"/>
          </p:nvPr>
        </p:nvSpPr>
        <p:spPr>
          <a:xfrm>
            <a:off x="783668" y="1943100"/>
            <a:ext cx="9779183" cy="1316038"/>
          </a:xfrm>
        </p:spPr>
        <p:txBody>
          <a:bodyPr/>
          <a:lstStyle/>
          <a:p>
            <a:pPr algn="ctr"/>
            <a:r>
              <a:rPr lang="en-US" sz="2200">
                <a:latin typeface="Times New Roman" panose="02020603050405020304" pitchFamily="18" charset="0"/>
                <a:cs typeface="Times New Roman" panose="02020603050405020304" pitchFamily="18" charset="0"/>
              </a:rPr>
              <a:t>TRƯỜNG ĐẠI HỌC TÀI NGUYÊN VÀ MÔI TRƯỜNG</a:t>
            </a:r>
            <a:br>
              <a:rPr lang="en-US" sz="2200">
                <a:latin typeface="Times New Roman" panose="02020603050405020304" pitchFamily="18" charset="0"/>
                <a:cs typeface="Times New Roman" panose="02020603050405020304" pitchFamily="18" charset="0"/>
              </a:rPr>
            </a:br>
            <a:r>
              <a:rPr lang="en-US" sz="2200">
                <a:latin typeface="Times New Roman" panose="02020603050405020304" pitchFamily="18" charset="0"/>
                <a:cs typeface="Times New Roman" panose="02020603050405020304" pitchFamily="18" charset="0"/>
              </a:rPr>
              <a:t>KHOA HỆ THỐNG THÔNG TIN VÀ VIỄN THÁM</a:t>
            </a:r>
            <a:br>
              <a:rPr lang="en-US" sz="2200">
                <a:latin typeface="Times New Roman" panose="02020603050405020304" pitchFamily="18" charset="0"/>
                <a:cs typeface="Times New Roman" panose="02020603050405020304" pitchFamily="18" charset="0"/>
              </a:rPr>
            </a:br>
            <a:br>
              <a:rPr lang="en-US" sz="2200">
                <a:latin typeface="Times New Roman" panose="02020603050405020304" pitchFamily="18" charset="0"/>
                <a:cs typeface="Times New Roman" panose="02020603050405020304" pitchFamily="18" charset="0"/>
              </a:rPr>
            </a:br>
            <a:br>
              <a:rPr lang="en-US" sz="2200">
                <a:latin typeface="Times New Roman" panose="02020603050405020304" pitchFamily="18" charset="0"/>
                <a:cs typeface="Times New Roman" panose="02020603050405020304" pitchFamily="18" charset="0"/>
              </a:rPr>
            </a:br>
            <a:br>
              <a:rPr lang="en-US" sz="2200">
                <a:latin typeface="Times New Roman" panose="02020603050405020304" pitchFamily="18" charset="0"/>
                <a:cs typeface="Times New Roman" panose="02020603050405020304" pitchFamily="18" charset="0"/>
              </a:rPr>
            </a:br>
            <a:br>
              <a:rPr lang="en-US" sz="2200">
                <a:latin typeface="Times New Roman" panose="02020603050405020304" pitchFamily="18" charset="0"/>
                <a:cs typeface="Times New Roman" panose="02020603050405020304" pitchFamily="18" charset="0"/>
              </a:rPr>
            </a:br>
            <a:br>
              <a:rPr lang="en-US" sz="2200">
                <a:latin typeface="Times New Roman" panose="02020603050405020304" pitchFamily="18" charset="0"/>
                <a:cs typeface="Times New Roman" panose="02020603050405020304" pitchFamily="18" charset="0"/>
              </a:rPr>
            </a:br>
            <a:br>
              <a:rPr lang="en-US" sz="2200">
                <a:latin typeface="Times New Roman" panose="02020603050405020304" pitchFamily="18" charset="0"/>
                <a:cs typeface="Times New Roman" panose="02020603050405020304" pitchFamily="18" charset="0"/>
              </a:rPr>
            </a:br>
            <a:r>
              <a:rPr lang="en-US" sz="2200">
                <a:latin typeface="Times New Roman" panose="02020603050405020304" pitchFamily="18" charset="0"/>
                <a:cs typeface="Times New Roman" panose="02020603050405020304" pitchFamily="18" charset="0"/>
              </a:rPr>
              <a:t>ĐỒ ÁN MÔN HỌC </a:t>
            </a:r>
            <a:endParaRPr lang="en-US" sz="2200" b="0">
              <a:latin typeface="Times New Roman" panose="02020603050405020304" pitchFamily="18" charset="0"/>
              <a:cs typeface="Times New Roman" panose="02020603050405020304" pitchFamily="18" charset="0"/>
            </a:endParaRPr>
          </a:p>
        </p:txBody>
      </p:sp>
      <p:pic>
        <p:nvPicPr>
          <p:cNvPr id="12" name="Content Placeholder 11" descr="Logo&#10;&#10;Description automatically generated">
            <a:extLst>
              <a:ext uri="{FF2B5EF4-FFF2-40B4-BE49-F238E27FC236}">
                <a16:creationId xmlns:a16="http://schemas.microsoft.com/office/drawing/2014/main" id="{ACE1B939-C201-F881-428B-41C9082E57DD}"/>
              </a:ext>
            </a:extLst>
          </p:cNvPr>
          <p:cNvPicPr>
            <a:picLocks noGrp="1" noChangeAspect="1"/>
          </p:cNvPicPr>
          <p:nvPr>
            <p:ph idx="1"/>
          </p:nvPr>
        </p:nvPicPr>
        <p:blipFill>
          <a:blip r:embed="rId2"/>
          <a:stretch>
            <a:fillRect/>
          </a:stretch>
        </p:blipFill>
        <p:spPr>
          <a:xfrm>
            <a:off x="4721649" y="1341177"/>
            <a:ext cx="1525834" cy="1364840"/>
          </a:xfrm>
        </p:spPr>
      </p:pic>
      <p:sp>
        <p:nvSpPr>
          <p:cNvPr id="4" name="Date Placeholder 3">
            <a:extLst>
              <a:ext uri="{FF2B5EF4-FFF2-40B4-BE49-F238E27FC236}">
                <a16:creationId xmlns:a16="http://schemas.microsoft.com/office/drawing/2014/main" id="{D9E7B33F-5B24-67C1-6CCB-407613547808}"/>
              </a:ext>
            </a:extLst>
          </p:cNvPr>
          <p:cNvSpPr>
            <a:spLocks noGrp="1"/>
          </p:cNvSpPr>
          <p:nvPr>
            <p:ph type="dt" sz="half" idx="2"/>
          </p:nvPr>
        </p:nvSpPr>
        <p:spPr>
          <a:xfrm>
            <a:off x="3892083" y="4581861"/>
            <a:ext cx="5528141" cy="451766"/>
          </a:xfrm>
        </p:spPr>
        <p:txBody>
          <a:bodyPr/>
          <a:lstStyle/>
          <a:p>
            <a:pPr algn="r"/>
            <a:r>
              <a:rPr lang="en-US" sz="2000" err="1">
                <a:solidFill>
                  <a:schemeClr val="tx1"/>
                </a:solidFill>
                <a:latin typeface="Times New Roman" panose="02020603050405020304" pitchFamily="18" charset="0"/>
                <a:cs typeface="Times New Roman" panose="02020603050405020304" pitchFamily="18" charset="0"/>
              </a:rPr>
              <a:t>Giảng</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viên</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hướng</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dẫn</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Ths</a:t>
            </a:r>
            <a:r>
              <a:rPr lang="en-US" sz="2000">
                <a:solidFill>
                  <a:schemeClr val="tx1"/>
                </a:solidFill>
                <a:latin typeface="Times New Roman" panose="02020603050405020304" pitchFamily="18" charset="0"/>
                <a:cs typeface="Times New Roman" panose="02020603050405020304" pitchFamily="18" charset="0"/>
              </a:rPr>
              <a:t>. Phạm </a:t>
            </a:r>
            <a:r>
              <a:rPr lang="en-US" sz="2000" err="1">
                <a:solidFill>
                  <a:schemeClr val="tx1"/>
                </a:solidFill>
                <a:latin typeface="Times New Roman" panose="02020603050405020304" pitchFamily="18" charset="0"/>
                <a:cs typeface="Times New Roman" panose="02020603050405020304" pitchFamily="18" charset="0"/>
              </a:rPr>
              <a:t>Trọng</a:t>
            </a:r>
            <a:r>
              <a:rPr lang="en-US" sz="2000">
                <a:solidFill>
                  <a:schemeClr val="tx1"/>
                </a:solidFill>
                <a:latin typeface="Times New Roman" panose="02020603050405020304" pitchFamily="18" charset="0"/>
                <a:cs typeface="Times New Roman" panose="02020603050405020304" pitchFamily="18" charset="0"/>
              </a:rPr>
              <a:t> Huynh</a:t>
            </a:r>
          </a:p>
          <a:p>
            <a:endParaRPr lang="en-US"/>
          </a:p>
        </p:txBody>
      </p:sp>
      <p:sp>
        <p:nvSpPr>
          <p:cNvPr id="5" name="Footer Placeholder 4">
            <a:extLst>
              <a:ext uri="{FF2B5EF4-FFF2-40B4-BE49-F238E27FC236}">
                <a16:creationId xmlns:a16="http://schemas.microsoft.com/office/drawing/2014/main" id="{69C32BFD-6624-DA0B-E08A-6EF5FE3C0F4F}"/>
              </a:ext>
            </a:extLst>
          </p:cNvPr>
          <p:cNvSpPr>
            <a:spLocks noGrp="1"/>
          </p:cNvSpPr>
          <p:nvPr>
            <p:ph type="ftr" sz="quarter" idx="3"/>
          </p:nvPr>
        </p:nvSpPr>
        <p:spPr>
          <a:xfrm>
            <a:off x="3305175" y="6059487"/>
            <a:ext cx="4114800" cy="365125"/>
          </a:xfrm>
        </p:spPr>
        <p:txBody>
          <a:bodyPr/>
          <a:lstStyle/>
          <a:p>
            <a:r>
              <a:rPr lang="en-US" sz="1700">
                <a:solidFill>
                  <a:schemeClr val="tx1"/>
                </a:solidFill>
                <a:latin typeface="Times New Roman" panose="02020603050405020304" pitchFamily="18" charset="0"/>
                <a:cs typeface="Times New Roman" panose="02020603050405020304" pitchFamily="18" charset="0"/>
              </a:rPr>
              <a:t>TP.HCM, </a:t>
            </a:r>
            <a:r>
              <a:rPr lang="en-US" sz="1700" err="1">
                <a:solidFill>
                  <a:schemeClr val="tx1"/>
                </a:solidFill>
                <a:latin typeface="Times New Roman" panose="02020603050405020304" pitchFamily="18" charset="0"/>
                <a:cs typeface="Times New Roman" panose="02020603050405020304" pitchFamily="18" charset="0"/>
              </a:rPr>
              <a:t>tháng</a:t>
            </a:r>
            <a:r>
              <a:rPr lang="en-US" sz="1700">
                <a:solidFill>
                  <a:schemeClr val="tx1"/>
                </a:solidFill>
                <a:latin typeface="Times New Roman" panose="02020603050405020304" pitchFamily="18" charset="0"/>
                <a:cs typeface="Times New Roman" panose="02020603050405020304" pitchFamily="18" charset="0"/>
              </a:rPr>
              <a:t> 04 </a:t>
            </a:r>
            <a:r>
              <a:rPr lang="en-US" sz="1700" err="1">
                <a:solidFill>
                  <a:schemeClr val="tx1"/>
                </a:solidFill>
                <a:latin typeface="Times New Roman" panose="02020603050405020304" pitchFamily="18" charset="0"/>
                <a:cs typeface="Times New Roman" panose="02020603050405020304" pitchFamily="18" charset="0"/>
              </a:rPr>
              <a:t>năm</a:t>
            </a:r>
            <a:r>
              <a:rPr lang="en-US" sz="1700">
                <a:solidFill>
                  <a:schemeClr val="tx1"/>
                </a:solidFill>
                <a:latin typeface="Times New Roman" panose="02020603050405020304" pitchFamily="18" charset="0"/>
                <a:cs typeface="Times New Roman" panose="02020603050405020304" pitchFamily="18" charset="0"/>
              </a:rPr>
              <a:t> 2023</a:t>
            </a:r>
          </a:p>
        </p:txBody>
      </p:sp>
      <p:sp>
        <p:nvSpPr>
          <p:cNvPr id="6" name="Slide Number Placeholder 5">
            <a:extLst>
              <a:ext uri="{FF2B5EF4-FFF2-40B4-BE49-F238E27FC236}">
                <a16:creationId xmlns:a16="http://schemas.microsoft.com/office/drawing/2014/main" id="{8754FDAC-0B1B-39F0-1004-3F4FE0A36E41}"/>
              </a:ext>
            </a:extLst>
          </p:cNvPr>
          <p:cNvSpPr>
            <a:spLocks noGrp="1"/>
          </p:cNvSpPr>
          <p:nvPr>
            <p:ph type="sldNum" sz="quarter" idx="4"/>
          </p:nvPr>
        </p:nvSpPr>
        <p:spPr/>
        <p:txBody>
          <a:bodyPr/>
          <a:lstStyle/>
          <a:p>
            <a:fld id="{294A09A9-5501-47C1-A89A-A340965A2BE2}" type="slidenum">
              <a:rPr lang="en-US" smtClean="0"/>
              <a:pPr/>
              <a:t>2</a:t>
            </a:fld>
            <a:endParaRPr lang="en-US"/>
          </a:p>
        </p:txBody>
      </p:sp>
      <p:sp>
        <p:nvSpPr>
          <p:cNvPr id="13" name="Content Placeholder 2">
            <a:extLst>
              <a:ext uri="{FF2B5EF4-FFF2-40B4-BE49-F238E27FC236}">
                <a16:creationId xmlns:a16="http://schemas.microsoft.com/office/drawing/2014/main" id="{B3F6FBBB-67BC-3656-483C-B5B6D21FEF20}"/>
              </a:ext>
            </a:extLst>
          </p:cNvPr>
          <p:cNvSpPr txBox="1">
            <a:spLocks/>
          </p:cNvSpPr>
          <p:nvPr/>
        </p:nvSpPr>
        <p:spPr>
          <a:xfrm>
            <a:off x="1642995" y="3632414"/>
            <a:ext cx="8557532" cy="9525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000" b="1">
                <a:latin typeface="Times New Roman" panose="02020603050405020304" pitchFamily="18" charset="0"/>
                <a:cs typeface="Times New Roman" panose="02020603050405020304" pitchFamily="18" charset="0"/>
              </a:rPr>
              <a:t>PHẦN MỀM QUẢN LÍ KHO QUẦN ÁO</a:t>
            </a:r>
          </a:p>
          <a:p>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22060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FE9D5-486F-775D-13F3-BE42FA6FA7DD}"/>
              </a:ext>
            </a:extLst>
          </p:cNvPr>
          <p:cNvSpPr>
            <a:spLocks noGrp="1"/>
          </p:cNvSpPr>
          <p:nvPr>
            <p:ph type="ctrTitle"/>
          </p:nvPr>
        </p:nvSpPr>
        <p:spPr>
          <a:xfrm>
            <a:off x="1381124" y="2520950"/>
            <a:ext cx="6372226" cy="1056225"/>
          </a:xfrm>
        </p:spPr>
        <p:txBody>
          <a:bodyPr/>
          <a:lstStyle/>
          <a:p>
            <a:r>
              <a:rPr lang="en-US" sz="5000">
                <a:latin typeface="Times New Roman" panose="02020603050405020304" pitchFamily="18" charset="0"/>
                <a:cs typeface="Times New Roman" panose="02020603050405020304" pitchFamily="18" charset="0"/>
              </a:rPr>
              <a:t>DỮ LIỆU</a:t>
            </a:r>
          </a:p>
        </p:txBody>
      </p:sp>
      <p:pic>
        <p:nvPicPr>
          <p:cNvPr id="5" name="Graphic 4" descr="Badge 6 with solid fill">
            <a:extLst>
              <a:ext uri="{FF2B5EF4-FFF2-40B4-BE49-F238E27FC236}">
                <a16:creationId xmlns:a16="http://schemas.microsoft.com/office/drawing/2014/main" id="{D96C9F74-8B6B-40C8-F3AA-5F1CFDF8751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3093" y="2624674"/>
            <a:ext cx="1128031" cy="1056225"/>
          </a:xfrm>
          <a:prstGeom prst="rect">
            <a:avLst/>
          </a:prstGeom>
        </p:spPr>
      </p:pic>
    </p:spTree>
    <p:extLst>
      <p:ext uri="{BB962C8B-B14F-4D97-AF65-F5344CB8AC3E}">
        <p14:creationId xmlns:p14="http://schemas.microsoft.com/office/powerpoint/2010/main" val="484692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1814B642-2D5C-2089-BEDA-0FD7A2D9D070}"/>
              </a:ext>
            </a:extLst>
          </p:cNvPr>
          <p:cNvSpPr>
            <a:spLocks noGrp="1"/>
          </p:cNvSpPr>
          <p:nvPr>
            <p:ph type="title"/>
          </p:nvPr>
        </p:nvSpPr>
        <p:spPr>
          <a:xfrm>
            <a:off x="1167492" y="381000"/>
            <a:ext cx="9779183" cy="1325563"/>
          </a:xfrm>
        </p:spPr>
        <p:txBody>
          <a:bodyPr anchor="b">
            <a:normAutofit fontScale="90000"/>
          </a:bodyPr>
          <a:lstStyle/>
          <a:p>
            <a:pPr marL="0" marR="0">
              <a:spcBef>
                <a:spcPts val="1200"/>
              </a:spcBef>
              <a:spcAft>
                <a:spcPts val="0"/>
              </a:spcAft>
            </a:pPr>
            <a:r>
              <a:rPr lang="en-US" sz="4000" b="1" kern="0">
                <a:effectLst/>
                <a:latin typeface="Times New Roman" panose="02020603050405020304" pitchFamily="18" charset="0"/>
                <a:cs typeface="Times New Roman" panose="02020603050405020304" pitchFamily="18" charset="0"/>
              </a:rPr>
              <a:t>Dữ liệu Mặt Hàng Trong Kho</a:t>
            </a:r>
            <a:br>
              <a:rPr lang="en-US" sz="2600" b="1" kern="0">
                <a:effectLst/>
              </a:rPr>
            </a:br>
            <a:r>
              <a:rPr lang="en-US" sz="2600">
                <a:effectLst/>
              </a:rPr>
              <a:t> </a:t>
            </a:r>
            <a:br>
              <a:rPr lang="en-US" sz="2600">
                <a:effectLst/>
              </a:rPr>
            </a:br>
            <a:endParaRPr lang="en-US" sz="2600"/>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21</a:t>
            </a:fld>
            <a:endParaRPr lang="en-US"/>
          </a:p>
        </p:txBody>
      </p:sp>
      <p:graphicFrame>
        <p:nvGraphicFramePr>
          <p:cNvPr id="50" name="Table 49">
            <a:extLst>
              <a:ext uri="{FF2B5EF4-FFF2-40B4-BE49-F238E27FC236}">
                <a16:creationId xmlns:a16="http://schemas.microsoft.com/office/drawing/2014/main" id="{D954DE08-37FA-7E00-C9D0-6F9E6A670645}"/>
              </a:ext>
            </a:extLst>
          </p:cNvPr>
          <p:cNvGraphicFramePr>
            <a:graphicFrameLocks noGrp="1"/>
          </p:cNvGraphicFramePr>
          <p:nvPr>
            <p:extLst>
              <p:ext uri="{D42A27DB-BD31-4B8C-83A1-F6EECF244321}">
                <p14:modId xmlns:p14="http://schemas.microsoft.com/office/powerpoint/2010/main" val="949527557"/>
              </p:ext>
            </p:extLst>
          </p:nvPr>
        </p:nvGraphicFramePr>
        <p:xfrm>
          <a:off x="1167492" y="1706563"/>
          <a:ext cx="8395608" cy="3884610"/>
        </p:xfrm>
        <a:graphic>
          <a:graphicData uri="http://schemas.openxmlformats.org/drawingml/2006/table">
            <a:tbl>
              <a:tblPr firstRow="1" firstCol="1" bandRow="1">
                <a:tableStyleId>{5C22544A-7EE6-4342-B048-85BDC9FD1C3A}</a:tableStyleId>
              </a:tblPr>
              <a:tblGrid>
                <a:gridCol w="1585793">
                  <a:extLst>
                    <a:ext uri="{9D8B030D-6E8A-4147-A177-3AD203B41FA5}">
                      <a16:colId xmlns:a16="http://schemas.microsoft.com/office/drawing/2014/main" val="402739681"/>
                    </a:ext>
                  </a:extLst>
                </a:gridCol>
                <a:gridCol w="1935529">
                  <a:extLst>
                    <a:ext uri="{9D8B030D-6E8A-4147-A177-3AD203B41FA5}">
                      <a16:colId xmlns:a16="http://schemas.microsoft.com/office/drawing/2014/main" val="3871530669"/>
                    </a:ext>
                  </a:extLst>
                </a:gridCol>
                <a:gridCol w="1772645">
                  <a:extLst>
                    <a:ext uri="{9D8B030D-6E8A-4147-A177-3AD203B41FA5}">
                      <a16:colId xmlns:a16="http://schemas.microsoft.com/office/drawing/2014/main" val="2019354612"/>
                    </a:ext>
                  </a:extLst>
                </a:gridCol>
                <a:gridCol w="1638132">
                  <a:extLst>
                    <a:ext uri="{9D8B030D-6E8A-4147-A177-3AD203B41FA5}">
                      <a16:colId xmlns:a16="http://schemas.microsoft.com/office/drawing/2014/main" val="134759973"/>
                    </a:ext>
                  </a:extLst>
                </a:gridCol>
                <a:gridCol w="1463509">
                  <a:extLst>
                    <a:ext uri="{9D8B030D-6E8A-4147-A177-3AD203B41FA5}">
                      <a16:colId xmlns:a16="http://schemas.microsoft.com/office/drawing/2014/main" val="3781662968"/>
                    </a:ext>
                  </a:extLst>
                </a:gridCol>
              </a:tblGrid>
              <a:tr h="647435">
                <a:tc>
                  <a:txBody>
                    <a:bodyPr/>
                    <a:lstStyle/>
                    <a:p>
                      <a:pPr marL="74930" marR="0" algn="ctr">
                        <a:lnSpc>
                          <a:spcPct val="106000"/>
                        </a:lnSpc>
                        <a:spcBef>
                          <a:spcPts val="0"/>
                        </a:spcBef>
                        <a:spcAft>
                          <a:spcPts val="0"/>
                        </a:spcAft>
                      </a:pPr>
                      <a:r>
                        <a:rPr lang="en-US" sz="2000" kern="100">
                          <a:effectLst/>
                          <a:latin typeface="Times New Roman" panose="02020603050405020304" pitchFamily="18" charset="0"/>
                          <a:cs typeface="Times New Roman" panose="02020603050405020304" pitchFamily="18" charset="0"/>
                        </a:rPr>
                        <a:t>Mã Hàng</a:t>
                      </a:r>
                      <a:endParaRPr lang="en-US" sz="2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94071" marR="94071" marT="94071" marB="94071"/>
                </a:tc>
                <a:tc>
                  <a:txBody>
                    <a:bodyPr/>
                    <a:lstStyle/>
                    <a:p>
                      <a:pPr marL="74930" marR="0" algn="ctr">
                        <a:lnSpc>
                          <a:spcPct val="106000"/>
                        </a:lnSpc>
                        <a:spcBef>
                          <a:spcPts val="0"/>
                        </a:spcBef>
                        <a:spcAft>
                          <a:spcPts val="0"/>
                        </a:spcAft>
                      </a:pPr>
                      <a:r>
                        <a:rPr lang="en-US" sz="2000" kern="100">
                          <a:effectLst/>
                          <a:latin typeface="Times New Roman" panose="02020603050405020304" pitchFamily="18" charset="0"/>
                          <a:cs typeface="Times New Roman" panose="02020603050405020304" pitchFamily="18" charset="0"/>
                        </a:rPr>
                        <a:t>Nhóm Hàng</a:t>
                      </a:r>
                      <a:endParaRPr lang="en-US" sz="2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94071" marR="94071" marT="94071" marB="94071"/>
                </a:tc>
                <a:tc>
                  <a:txBody>
                    <a:bodyPr/>
                    <a:lstStyle/>
                    <a:p>
                      <a:pPr marL="69215" marR="0" algn="ctr">
                        <a:lnSpc>
                          <a:spcPct val="106000"/>
                        </a:lnSpc>
                        <a:spcBef>
                          <a:spcPts val="0"/>
                        </a:spcBef>
                        <a:spcAft>
                          <a:spcPts val="0"/>
                        </a:spcAft>
                      </a:pPr>
                      <a:r>
                        <a:rPr lang="en-US" sz="2000" kern="100">
                          <a:effectLst/>
                          <a:latin typeface="Times New Roman" panose="02020603050405020304" pitchFamily="18" charset="0"/>
                          <a:cs typeface="Times New Roman" panose="02020603050405020304" pitchFamily="18" charset="0"/>
                        </a:rPr>
                        <a:t>Số Lượng </a:t>
                      </a:r>
                      <a:endParaRPr lang="en-US" sz="2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94071" marR="94071" marT="94071" marB="94071"/>
                </a:tc>
                <a:tc>
                  <a:txBody>
                    <a:bodyPr/>
                    <a:lstStyle/>
                    <a:p>
                      <a:pPr marL="69215" marR="0" algn="ctr">
                        <a:lnSpc>
                          <a:spcPct val="106000"/>
                        </a:lnSpc>
                        <a:spcBef>
                          <a:spcPts val="0"/>
                        </a:spcBef>
                        <a:spcAft>
                          <a:spcPts val="0"/>
                        </a:spcAft>
                      </a:pPr>
                      <a:r>
                        <a:rPr lang="en-US" sz="2000" kern="100">
                          <a:effectLst/>
                          <a:latin typeface="Times New Roman" panose="02020603050405020304" pitchFamily="18" charset="0"/>
                          <a:cs typeface="Times New Roman" panose="02020603050405020304" pitchFamily="18" charset="0"/>
                        </a:rPr>
                        <a:t>Chất Liệu</a:t>
                      </a:r>
                      <a:endParaRPr lang="en-US" sz="2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94071" marR="94071" marT="94071" marB="94071"/>
                </a:tc>
                <a:tc>
                  <a:txBody>
                    <a:bodyPr/>
                    <a:lstStyle/>
                    <a:p>
                      <a:pPr marL="0" marR="0" algn="ctr">
                        <a:lnSpc>
                          <a:spcPct val="106000"/>
                        </a:lnSpc>
                        <a:spcBef>
                          <a:spcPts val="0"/>
                        </a:spcBef>
                        <a:spcAft>
                          <a:spcPts val="0"/>
                        </a:spcAft>
                      </a:pPr>
                      <a:r>
                        <a:rPr lang="en-US" sz="2000" kern="100" dirty="0" err="1">
                          <a:effectLst/>
                          <a:latin typeface="Times New Roman" panose="02020603050405020304" pitchFamily="18" charset="0"/>
                          <a:cs typeface="Times New Roman" panose="02020603050405020304" pitchFamily="18" charset="0"/>
                        </a:rPr>
                        <a:t>Đơn</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Giá</a:t>
                      </a:r>
                      <a:endParaRPr lang="en-US" sz="20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94071" marR="94071" marT="94071" marB="94071"/>
                </a:tc>
                <a:extLst>
                  <a:ext uri="{0D108BD9-81ED-4DB2-BD59-A6C34878D82A}">
                    <a16:rowId xmlns:a16="http://schemas.microsoft.com/office/drawing/2014/main" val="2973177325"/>
                  </a:ext>
                </a:extLst>
              </a:tr>
              <a:tr h="647435">
                <a:tc>
                  <a:txBody>
                    <a:bodyPr/>
                    <a:lstStyle/>
                    <a:p>
                      <a:pPr marL="73660" marR="0" algn="ctr">
                        <a:lnSpc>
                          <a:spcPct val="106000"/>
                        </a:lnSpc>
                        <a:spcBef>
                          <a:spcPts val="0"/>
                        </a:spcBef>
                        <a:spcAft>
                          <a:spcPts val="0"/>
                        </a:spcAft>
                      </a:pPr>
                      <a:r>
                        <a:rPr lang="en-US" sz="2000" kern="100">
                          <a:effectLst/>
                          <a:latin typeface="Times New Roman" panose="02020603050405020304" pitchFamily="18" charset="0"/>
                          <a:cs typeface="Times New Roman" panose="02020603050405020304" pitchFamily="18" charset="0"/>
                        </a:rPr>
                        <a:t>101</a:t>
                      </a:r>
                      <a:endParaRPr lang="en-US" sz="2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94071" marR="94071" marT="94071" marB="94071"/>
                </a:tc>
                <a:tc>
                  <a:txBody>
                    <a:bodyPr/>
                    <a:lstStyle/>
                    <a:p>
                      <a:pPr marL="0" marR="0" algn="ctr">
                        <a:lnSpc>
                          <a:spcPct val="106000"/>
                        </a:lnSpc>
                        <a:spcBef>
                          <a:spcPts val="0"/>
                        </a:spcBef>
                        <a:spcAft>
                          <a:spcPts val="0"/>
                        </a:spcAft>
                      </a:pPr>
                      <a:r>
                        <a:rPr lang="en-US" sz="2000" kern="100">
                          <a:effectLst/>
                          <a:latin typeface="Times New Roman" panose="02020603050405020304" pitchFamily="18" charset="0"/>
                          <a:cs typeface="Times New Roman" panose="02020603050405020304" pitchFamily="18" charset="0"/>
                        </a:rPr>
                        <a:t> Áo</a:t>
                      </a:r>
                      <a:endParaRPr lang="en-US" sz="2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94071" marR="94071" marT="94071" marB="94071"/>
                </a:tc>
                <a:tc>
                  <a:txBody>
                    <a:bodyPr/>
                    <a:lstStyle/>
                    <a:p>
                      <a:pPr marL="76835" marR="0" algn="ctr">
                        <a:lnSpc>
                          <a:spcPct val="106000"/>
                        </a:lnSpc>
                        <a:spcBef>
                          <a:spcPts val="0"/>
                        </a:spcBef>
                        <a:spcAft>
                          <a:spcPts val="0"/>
                        </a:spcAft>
                      </a:pPr>
                      <a:r>
                        <a:rPr lang="en-US" sz="2000" kern="100">
                          <a:effectLst/>
                          <a:latin typeface="Times New Roman" panose="02020603050405020304" pitchFamily="18" charset="0"/>
                          <a:cs typeface="Times New Roman" panose="02020603050405020304" pitchFamily="18" charset="0"/>
                        </a:rPr>
                        <a:t>50</a:t>
                      </a:r>
                      <a:endParaRPr lang="en-US" sz="2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94071" marR="94071" marT="94071" marB="94071"/>
                </a:tc>
                <a:tc>
                  <a:txBody>
                    <a:bodyPr/>
                    <a:lstStyle/>
                    <a:p>
                      <a:pPr marL="76835" marR="0" algn="ctr">
                        <a:lnSpc>
                          <a:spcPct val="106000"/>
                        </a:lnSpc>
                        <a:spcBef>
                          <a:spcPts val="0"/>
                        </a:spcBef>
                        <a:spcAft>
                          <a:spcPts val="0"/>
                        </a:spcAft>
                      </a:pPr>
                      <a:r>
                        <a:rPr lang="en-US" sz="2000" kern="100">
                          <a:effectLst/>
                          <a:latin typeface="Times New Roman" panose="02020603050405020304" pitchFamily="18" charset="0"/>
                          <a:cs typeface="Times New Roman" panose="02020603050405020304" pitchFamily="18" charset="0"/>
                        </a:rPr>
                        <a:t>Cotton</a:t>
                      </a:r>
                      <a:endParaRPr lang="en-US" sz="2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94071" marR="94071" marT="94071" marB="94071"/>
                </a:tc>
                <a:tc>
                  <a:txBody>
                    <a:bodyPr/>
                    <a:lstStyle/>
                    <a:p>
                      <a:pPr marL="0" marR="0" algn="ctr">
                        <a:lnSpc>
                          <a:spcPct val="106000"/>
                        </a:lnSpc>
                        <a:spcBef>
                          <a:spcPts val="0"/>
                        </a:spcBef>
                        <a:spcAft>
                          <a:spcPts val="0"/>
                        </a:spcAft>
                      </a:pPr>
                      <a:r>
                        <a:rPr lang="en-US" sz="2000" kern="100">
                          <a:effectLst/>
                          <a:latin typeface="Times New Roman" panose="02020603050405020304" pitchFamily="18" charset="0"/>
                          <a:cs typeface="Times New Roman" panose="02020603050405020304" pitchFamily="18" charset="0"/>
                        </a:rPr>
                        <a:t>100.000</a:t>
                      </a:r>
                      <a:endParaRPr lang="en-US" sz="2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94071" marR="94071" marT="94071" marB="94071"/>
                </a:tc>
                <a:extLst>
                  <a:ext uri="{0D108BD9-81ED-4DB2-BD59-A6C34878D82A}">
                    <a16:rowId xmlns:a16="http://schemas.microsoft.com/office/drawing/2014/main" val="1581016899"/>
                  </a:ext>
                </a:extLst>
              </a:tr>
              <a:tr h="647435">
                <a:tc>
                  <a:txBody>
                    <a:bodyPr/>
                    <a:lstStyle/>
                    <a:p>
                      <a:pPr marL="74930" marR="0" algn="ctr">
                        <a:lnSpc>
                          <a:spcPct val="106000"/>
                        </a:lnSpc>
                        <a:spcBef>
                          <a:spcPts val="0"/>
                        </a:spcBef>
                        <a:spcAft>
                          <a:spcPts val="0"/>
                        </a:spcAft>
                      </a:pPr>
                      <a:r>
                        <a:rPr lang="en-US" sz="2000" kern="100">
                          <a:effectLst/>
                          <a:latin typeface="Times New Roman" panose="02020603050405020304" pitchFamily="18" charset="0"/>
                          <a:cs typeface="Times New Roman" panose="02020603050405020304" pitchFamily="18" charset="0"/>
                        </a:rPr>
                        <a:t>102</a:t>
                      </a:r>
                      <a:endParaRPr lang="en-US" sz="2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94071" marR="94071" marT="94071" marB="94071"/>
                </a:tc>
                <a:tc>
                  <a:txBody>
                    <a:bodyPr/>
                    <a:lstStyle/>
                    <a:p>
                      <a:pPr marL="0" marR="0" algn="ctr">
                        <a:lnSpc>
                          <a:spcPct val="106000"/>
                        </a:lnSpc>
                        <a:spcBef>
                          <a:spcPts val="0"/>
                        </a:spcBef>
                        <a:spcAft>
                          <a:spcPts val="0"/>
                        </a:spcAft>
                      </a:pPr>
                      <a:r>
                        <a:rPr lang="en-US" sz="2000" kern="100">
                          <a:effectLst/>
                          <a:latin typeface="Times New Roman" panose="02020603050405020304" pitchFamily="18" charset="0"/>
                          <a:cs typeface="Times New Roman" panose="02020603050405020304" pitchFamily="18" charset="0"/>
                        </a:rPr>
                        <a:t>Quần </a:t>
                      </a:r>
                      <a:endParaRPr lang="en-US" sz="2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94071" marR="94071" marT="94071" marB="94071"/>
                </a:tc>
                <a:tc>
                  <a:txBody>
                    <a:bodyPr/>
                    <a:lstStyle/>
                    <a:p>
                      <a:pPr marL="76835" marR="0" algn="ctr">
                        <a:lnSpc>
                          <a:spcPct val="106000"/>
                        </a:lnSpc>
                        <a:spcBef>
                          <a:spcPts val="0"/>
                        </a:spcBef>
                        <a:spcAft>
                          <a:spcPts val="0"/>
                        </a:spcAft>
                      </a:pPr>
                      <a:r>
                        <a:rPr lang="en-US" sz="2000" kern="100">
                          <a:effectLst/>
                          <a:latin typeface="Times New Roman" panose="02020603050405020304" pitchFamily="18" charset="0"/>
                          <a:cs typeface="Times New Roman" panose="02020603050405020304" pitchFamily="18" charset="0"/>
                        </a:rPr>
                        <a:t>40</a:t>
                      </a:r>
                      <a:endParaRPr lang="en-US" sz="2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94071" marR="94071" marT="94071" marB="94071"/>
                </a:tc>
                <a:tc>
                  <a:txBody>
                    <a:bodyPr/>
                    <a:lstStyle/>
                    <a:p>
                      <a:pPr marL="76835" marR="0" algn="ctr">
                        <a:lnSpc>
                          <a:spcPct val="106000"/>
                        </a:lnSpc>
                        <a:spcBef>
                          <a:spcPts val="0"/>
                        </a:spcBef>
                        <a:spcAft>
                          <a:spcPts val="0"/>
                        </a:spcAft>
                      </a:pPr>
                      <a:r>
                        <a:rPr lang="en-US" sz="2000" kern="100">
                          <a:effectLst/>
                          <a:latin typeface="Times New Roman" panose="02020603050405020304" pitchFamily="18" charset="0"/>
                          <a:cs typeface="Times New Roman" panose="02020603050405020304" pitchFamily="18" charset="0"/>
                        </a:rPr>
                        <a:t>Kaki</a:t>
                      </a:r>
                      <a:endParaRPr lang="en-US" sz="2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94071" marR="94071" marT="94071" marB="94071"/>
                </a:tc>
                <a:tc>
                  <a:txBody>
                    <a:bodyPr/>
                    <a:lstStyle/>
                    <a:p>
                      <a:pPr marL="74930" marR="0" algn="ctr">
                        <a:lnSpc>
                          <a:spcPct val="106000"/>
                        </a:lnSpc>
                        <a:spcBef>
                          <a:spcPts val="0"/>
                        </a:spcBef>
                        <a:spcAft>
                          <a:spcPts val="0"/>
                        </a:spcAft>
                      </a:pPr>
                      <a:r>
                        <a:rPr lang="en-US" sz="2000" kern="100">
                          <a:effectLst/>
                          <a:latin typeface="Times New Roman" panose="02020603050405020304" pitchFamily="18" charset="0"/>
                          <a:cs typeface="Times New Roman" panose="02020603050405020304" pitchFamily="18" charset="0"/>
                        </a:rPr>
                        <a:t>200.000</a:t>
                      </a:r>
                      <a:endParaRPr lang="en-US" sz="2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94071" marR="94071" marT="94071" marB="94071"/>
                </a:tc>
                <a:extLst>
                  <a:ext uri="{0D108BD9-81ED-4DB2-BD59-A6C34878D82A}">
                    <a16:rowId xmlns:a16="http://schemas.microsoft.com/office/drawing/2014/main" val="3197039049"/>
                  </a:ext>
                </a:extLst>
              </a:tr>
              <a:tr h="647435">
                <a:tc>
                  <a:txBody>
                    <a:bodyPr/>
                    <a:lstStyle/>
                    <a:p>
                      <a:pPr marL="0" marR="0" algn="ctr">
                        <a:lnSpc>
                          <a:spcPct val="106000"/>
                        </a:lnSpc>
                        <a:spcBef>
                          <a:spcPts val="0"/>
                        </a:spcBef>
                        <a:spcAft>
                          <a:spcPts val="0"/>
                        </a:spcAft>
                      </a:pPr>
                      <a:r>
                        <a:rPr lang="en-US" sz="2000" kern="100">
                          <a:effectLst/>
                          <a:latin typeface="Times New Roman" panose="02020603050405020304" pitchFamily="18" charset="0"/>
                          <a:cs typeface="Times New Roman" panose="02020603050405020304" pitchFamily="18" charset="0"/>
                        </a:rPr>
                        <a:t>103</a:t>
                      </a:r>
                      <a:endParaRPr lang="en-US" sz="2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94071" marR="94071" marT="94071" marB="94071"/>
                </a:tc>
                <a:tc>
                  <a:txBody>
                    <a:bodyPr/>
                    <a:lstStyle/>
                    <a:p>
                      <a:pPr marL="73660" marR="0" algn="ctr">
                        <a:lnSpc>
                          <a:spcPct val="106000"/>
                        </a:lnSpc>
                        <a:spcBef>
                          <a:spcPts val="0"/>
                        </a:spcBef>
                        <a:spcAft>
                          <a:spcPts val="0"/>
                        </a:spcAft>
                      </a:pPr>
                      <a:r>
                        <a:rPr lang="en-US" sz="2000" kern="100">
                          <a:effectLst/>
                          <a:latin typeface="Times New Roman" panose="02020603050405020304" pitchFamily="18" charset="0"/>
                          <a:cs typeface="Times New Roman" panose="02020603050405020304" pitchFamily="18" charset="0"/>
                        </a:rPr>
                        <a:t>Đầm</a:t>
                      </a:r>
                      <a:endParaRPr lang="en-US" sz="2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94071" marR="94071" marT="94071" marB="94071"/>
                </a:tc>
                <a:tc>
                  <a:txBody>
                    <a:bodyPr/>
                    <a:lstStyle/>
                    <a:p>
                      <a:pPr marL="76835" marR="0" algn="ctr">
                        <a:lnSpc>
                          <a:spcPct val="106000"/>
                        </a:lnSpc>
                        <a:spcBef>
                          <a:spcPts val="0"/>
                        </a:spcBef>
                        <a:spcAft>
                          <a:spcPts val="0"/>
                        </a:spcAft>
                      </a:pPr>
                      <a:r>
                        <a:rPr lang="en-US" sz="2000" kern="100">
                          <a:effectLst/>
                          <a:latin typeface="Times New Roman" panose="02020603050405020304" pitchFamily="18" charset="0"/>
                          <a:cs typeface="Times New Roman" panose="02020603050405020304" pitchFamily="18" charset="0"/>
                        </a:rPr>
                        <a:t>30</a:t>
                      </a:r>
                      <a:endParaRPr lang="en-US" sz="2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94071" marR="94071" marT="94071" marB="94071"/>
                </a:tc>
                <a:tc>
                  <a:txBody>
                    <a:bodyPr/>
                    <a:lstStyle/>
                    <a:p>
                      <a:pPr marL="76835" marR="0" algn="ctr">
                        <a:lnSpc>
                          <a:spcPct val="106000"/>
                        </a:lnSpc>
                        <a:spcBef>
                          <a:spcPts val="0"/>
                        </a:spcBef>
                        <a:spcAft>
                          <a:spcPts val="0"/>
                        </a:spcAft>
                      </a:pPr>
                      <a:r>
                        <a:rPr lang="en-US" sz="2000" kern="100">
                          <a:effectLst/>
                          <a:latin typeface="Times New Roman" panose="02020603050405020304" pitchFamily="18" charset="0"/>
                          <a:cs typeface="Times New Roman" panose="02020603050405020304" pitchFamily="18" charset="0"/>
                        </a:rPr>
                        <a:t>Lụa</a:t>
                      </a:r>
                      <a:endParaRPr lang="en-US" sz="2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94071" marR="94071" marT="94071" marB="94071"/>
                </a:tc>
                <a:tc>
                  <a:txBody>
                    <a:bodyPr/>
                    <a:lstStyle/>
                    <a:p>
                      <a:pPr marL="74930" marR="0" algn="ctr">
                        <a:lnSpc>
                          <a:spcPct val="106000"/>
                        </a:lnSpc>
                        <a:spcBef>
                          <a:spcPts val="0"/>
                        </a:spcBef>
                        <a:spcAft>
                          <a:spcPts val="0"/>
                        </a:spcAft>
                      </a:pPr>
                      <a:r>
                        <a:rPr lang="en-US" sz="2000" kern="100">
                          <a:effectLst/>
                          <a:latin typeface="Times New Roman" panose="02020603050405020304" pitchFamily="18" charset="0"/>
                          <a:cs typeface="Times New Roman" panose="02020603050405020304" pitchFamily="18" charset="0"/>
                        </a:rPr>
                        <a:t>200.000</a:t>
                      </a:r>
                      <a:endParaRPr lang="en-US" sz="2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94071" marR="94071" marT="94071" marB="94071"/>
                </a:tc>
                <a:extLst>
                  <a:ext uri="{0D108BD9-81ED-4DB2-BD59-A6C34878D82A}">
                    <a16:rowId xmlns:a16="http://schemas.microsoft.com/office/drawing/2014/main" val="3772561290"/>
                  </a:ext>
                </a:extLst>
              </a:tr>
              <a:tr h="647435">
                <a:tc>
                  <a:txBody>
                    <a:bodyPr/>
                    <a:lstStyle/>
                    <a:p>
                      <a:pPr marL="0" marR="0" algn="ctr">
                        <a:lnSpc>
                          <a:spcPct val="106000"/>
                        </a:lnSpc>
                        <a:spcBef>
                          <a:spcPts val="0"/>
                        </a:spcBef>
                        <a:spcAft>
                          <a:spcPts val="0"/>
                        </a:spcAft>
                      </a:pPr>
                      <a:r>
                        <a:rPr lang="en-US" sz="2000" kern="100">
                          <a:effectLst/>
                          <a:latin typeface="Times New Roman" panose="02020603050405020304" pitchFamily="18" charset="0"/>
                          <a:cs typeface="Times New Roman" panose="02020603050405020304" pitchFamily="18" charset="0"/>
                        </a:rPr>
                        <a:t>104 </a:t>
                      </a:r>
                      <a:endParaRPr lang="en-US" sz="2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94071" marR="94071" marT="94071" marB="94071"/>
                </a:tc>
                <a:tc>
                  <a:txBody>
                    <a:bodyPr/>
                    <a:lstStyle/>
                    <a:p>
                      <a:pPr marL="73660" marR="0" algn="ctr">
                        <a:lnSpc>
                          <a:spcPct val="106000"/>
                        </a:lnSpc>
                        <a:spcBef>
                          <a:spcPts val="0"/>
                        </a:spcBef>
                        <a:spcAft>
                          <a:spcPts val="0"/>
                        </a:spcAft>
                      </a:pPr>
                      <a:r>
                        <a:rPr lang="en-US" sz="2000" kern="100">
                          <a:effectLst/>
                          <a:latin typeface="Times New Roman" panose="02020603050405020304" pitchFamily="18" charset="0"/>
                          <a:cs typeface="Times New Roman" panose="02020603050405020304" pitchFamily="18" charset="0"/>
                        </a:rPr>
                        <a:t>Hoodie</a:t>
                      </a:r>
                      <a:endParaRPr lang="en-US" sz="2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94071" marR="94071" marT="94071" marB="94071"/>
                </a:tc>
                <a:tc>
                  <a:txBody>
                    <a:bodyPr/>
                    <a:lstStyle/>
                    <a:p>
                      <a:pPr marL="76835" marR="0" algn="ctr">
                        <a:lnSpc>
                          <a:spcPct val="106000"/>
                        </a:lnSpc>
                        <a:spcBef>
                          <a:spcPts val="0"/>
                        </a:spcBef>
                        <a:spcAft>
                          <a:spcPts val="0"/>
                        </a:spcAft>
                      </a:pPr>
                      <a:r>
                        <a:rPr lang="en-US" sz="2000" kern="100">
                          <a:effectLst/>
                          <a:latin typeface="Times New Roman" panose="02020603050405020304" pitchFamily="18" charset="0"/>
                          <a:cs typeface="Times New Roman" panose="02020603050405020304" pitchFamily="18" charset="0"/>
                        </a:rPr>
                        <a:t>40</a:t>
                      </a:r>
                      <a:endParaRPr lang="en-US" sz="2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94071" marR="94071" marT="94071" marB="94071"/>
                </a:tc>
                <a:tc>
                  <a:txBody>
                    <a:bodyPr/>
                    <a:lstStyle/>
                    <a:p>
                      <a:pPr marL="76835" marR="0" algn="ctr">
                        <a:lnSpc>
                          <a:spcPct val="106000"/>
                        </a:lnSpc>
                        <a:spcBef>
                          <a:spcPts val="0"/>
                        </a:spcBef>
                        <a:spcAft>
                          <a:spcPts val="0"/>
                        </a:spcAft>
                      </a:pPr>
                      <a:r>
                        <a:rPr lang="en-US" sz="2000" kern="100">
                          <a:effectLst/>
                          <a:latin typeface="Times New Roman" panose="02020603050405020304" pitchFamily="18" charset="0"/>
                          <a:cs typeface="Times New Roman" panose="02020603050405020304" pitchFamily="18" charset="0"/>
                        </a:rPr>
                        <a:t>Nỉ Bông</a:t>
                      </a:r>
                      <a:endParaRPr lang="en-US" sz="2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94071" marR="94071" marT="94071" marB="94071"/>
                </a:tc>
                <a:tc>
                  <a:txBody>
                    <a:bodyPr/>
                    <a:lstStyle/>
                    <a:p>
                      <a:pPr marL="74930" marR="0" algn="ctr">
                        <a:lnSpc>
                          <a:spcPct val="106000"/>
                        </a:lnSpc>
                        <a:spcBef>
                          <a:spcPts val="0"/>
                        </a:spcBef>
                        <a:spcAft>
                          <a:spcPts val="0"/>
                        </a:spcAft>
                      </a:pPr>
                      <a:r>
                        <a:rPr lang="en-US" sz="2000" kern="100">
                          <a:effectLst/>
                          <a:latin typeface="Times New Roman" panose="02020603050405020304" pitchFamily="18" charset="0"/>
                          <a:cs typeface="Times New Roman" panose="02020603050405020304" pitchFamily="18" charset="0"/>
                        </a:rPr>
                        <a:t>300.000</a:t>
                      </a:r>
                      <a:endParaRPr lang="en-US" sz="2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94071" marR="94071" marT="94071" marB="94071"/>
                </a:tc>
                <a:extLst>
                  <a:ext uri="{0D108BD9-81ED-4DB2-BD59-A6C34878D82A}">
                    <a16:rowId xmlns:a16="http://schemas.microsoft.com/office/drawing/2014/main" val="2423138791"/>
                  </a:ext>
                </a:extLst>
              </a:tr>
              <a:tr h="647435">
                <a:tc>
                  <a:txBody>
                    <a:bodyPr/>
                    <a:lstStyle/>
                    <a:p>
                      <a:pPr marL="0" marR="0" algn="ctr">
                        <a:lnSpc>
                          <a:spcPct val="106000"/>
                        </a:lnSpc>
                        <a:spcBef>
                          <a:spcPts val="0"/>
                        </a:spcBef>
                        <a:spcAft>
                          <a:spcPts val="0"/>
                        </a:spcAft>
                      </a:pPr>
                      <a:r>
                        <a:rPr lang="en-US" sz="2000" kern="100">
                          <a:effectLst/>
                          <a:latin typeface="Times New Roman" panose="02020603050405020304" pitchFamily="18" charset="0"/>
                          <a:cs typeface="Times New Roman" panose="02020603050405020304" pitchFamily="18" charset="0"/>
                        </a:rPr>
                        <a:t>105</a:t>
                      </a:r>
                      <a:endParaRPr lang="en-US" sz="2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94071" marR="94071" marT="94071" marB="94071"/>
                </a:tc>
                <a:tc>
                  <a:txBody>
                    <a:bodyPr/>
                    <a:lstStyle/>
                    <a:p>
                      <a:pPr marL="73660" marR="0" algn="ctr">
                        <a:lnSpc>
                          <a:spcPct val="106000"/>
                        </a:lnSpc>
                        <a:spcBef>
                          <a:spcPts val="0"/>
                        </a:spcBef>
                        <a:spcAft>
                          <a:spcPts val="0"/>
                        </a:spcAft>
                      </a:pPr>
                      <a:r>
                        <a:rPr lang="en-US" sz="2000" kern="100">
                          <a:effectLst/>
                          <a:latin typeface="Times New Roman" panose="02020603050405020304" pitchFamily="18" charset="0"/>
                          <a:cs typeface="Times New Roman" panose="02020603050405020304" pitchFamily="18" charset="0"/>
                        </a:rPr>
                        <a:t>Váy</a:t>
                      </a:r>
                      <a:endParaRPr lang="en-US" sz="2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94071" marR="94071" marT="94071" marB="94071"/>
                </a:tc>
                <a:tc>
                  <a:txBody>
                    <a:bodyPr/>
                    <a:lstStyle/>
                    <a:p>
                      <a:pPr marL="76835" marR="0" algn="ctr">
                        <a:lnSpc>
                          <a:spcPct val="106000"/>
                        </a:lnSpc>
                        <a:spcBef>
                          <a:spcPts val="0"/>
                        </a:spcBef>
                        <a:spcAft>
                          <a:spcPts val="0"/>
                        </a:spcAft>
                      </a:pPr>
                      <a:r>
                        <a:rPr lang="en-US" sz="2000" kern="100">
                          <a:effectLst/>
                          <a:latin typeface="Times New Roman" panose="02020603050405020304" pitchFamily="18" charset="0"/>
                          <a:cs typeface="Times New Roman" panose="02020603050405020304" pitchFamily="18" charset="0"/>
                        </a:rPr>
                        <a:t>30</a:t>
                      </a:r>
                      <a:endParaRPr lang="en-US" sz="2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94071" marR="94071" marT="94071" marB="94071"/>
                </a:tc>
                <a:tc>
                  <a:txBody>
                    <a:bodyPr/>
                    <a:lstStyle/>
                    <a:p>
                      <a:pPr marL="76835" marR="0" algn="ctr">
                        <a:lnSpc>
                          <a:spcPct val="106000"/>
                        </a:lnSpc>
                        <a:spcBef>
                          <a:spcPts val="0"/>
                        </a:spcBef>
                        <a:spcAft>
                          <a:spcPts val="0"/>
                        </a:spcAft>
                      </a:pPr>
                      <a:r>
                        <a:rPr lang="en-US" sz="2000" kern="100">
                          <a:effectLst/>
                          <a:latin typeface="Times New Roman" panose="02020603050405020304" pitchFamily="18" charset="0"/>
                          <a:cs typeface="Times New Roman" panose="02020603050405020304" pitchFamily="18" charset="0"/>
                        </a:rPr>
                        <a:t>Cotton</a:t>
                      </a:r>
                      <a:endParaRPr lang="en-US" sz="20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94071" marR="94071" marT="94071" marB="94071"/>
                </a:tc>
                <a:tc>
                  <a:txBody>
                    <a:bodyPr/>
                    <a:lstStyle/>
                    <a:p>
                      <a:pPr marL="74930" marR="0" algn="ctr">
                        <a:lnSpc>
                          <a:spcPct val="106000"/>
                        </a:lnSpc>
                        <a:spcBef>
                          <a:spcPts val="0"/>
                        </a:spcBef>
                        <a:spcAft>
                          <a:spcPts val="0"/>
                        </a:spcAft>
                      </a:pPr>
                      <a:r>
                        <a:rPr lang="en-US" sz="2000" kern="100" dirty="0">
                          <a:effectLst/>
                          <a:latin typeface="Times New Roman" panose="02020603050405020304" pitchFamily="18" charset="0"/>
                          <a:cs typeface="Times New Roman" panose="02020603050405020304" pitchFamily="18" charset="0"/>
                        </a:rPr>
                        <a:t>100.000</a:t>
                      </a:r>
                      <a:endParaRPr lang="en-US" sz="20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94071" marR="94071" marT="94071" marB="94071"/>
                </a:tc>
                <a:extLst>
                  <a:ext uri="{0D108BD9-81ED-4DB2-BD59-A6C34878D82A}">
                    <a16:rowId xmlns:a16="http://schemas.microsoft.com/office/drawing/2014/main" val="2243129650"/>
                  </a:ext>
                </a:extLst>
              </a:tr>
            </a:tbl>
          </a:graphicData>
        </a:graphic>
      </p:graphicFrame>
    </p:spTree>
    <p:extLst>
      <p:ext uri="{BB962C8B-B14F-4D97-AF65-F5344CB8AC3E}">
        <p14:creationId xmlns:p14="http://schemas.microsoft.com/office/powerpoint/2010/main" val="33356902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64746-7DC2-D346-C641-12C2316890DA}"/>
              </a:ext>
            </a:extLst>
          </p:cNvPr>
          <p:cNvSpPr>
            <a:spLocks noGrp="1"/>
          </p:cNvSpPr>
          <p:nvPr>
            <p:ph type="title"/>
          </p:nvPr>
        </p:nvSpPr>
        <p:spPr>
          <a:xfrm>
            <a:off x="752475" y="56494"/>
            <a:ext cx="8195583" cy="1557063"/>
          </a:xfrm>
        </p:spPr>
        <p:txBody>
          <a:bodyPr/>
          <a:lstStyle/>
          <a:p>
            <a:pPr marL="0" marR="0">
              <a:lnSpc>
                <a:spcPct val="106000"/>
              </a:lnSpc>
              <a:spcBef>
                <a:spcPts val="200"/>
              </a:spcBef>
              <a:spcAft>
                <a:spcPts val="0"/>
              </a:spcAft>
            </a:pPr>
            <a:r>
              <a:rPr lang="en-US" sz="4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Dữ liệu Nhap của Kho</a:t>
            </a:r>
            <a:br>
              <a:rPr lang="en-US" sz="4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a:p>
        </p:txBody>
      </p:sp>
      <p:sp>
        <p:nvSpPr>
          <p:cNvPr id="6" name="Slide Number Placeholder 5">
            <a:extLst>
              <a:ext uri="{FF2B5EF4-FFF2-40B4-BE49-F238E27FC236}">
                <a16:creationId xmlns:a16="http://schemas.microsoft.com/office/drawing/2014/main" id="{0B70FF5A-7AB1-1D75-6BD1-BD3D4473B9D1}"/>
              </a:ext>
            </a:extLst>
          </p:cNvPr>
          <p:cNvSpPr>
            <a:spLocks noGrp="1"/>
          </p:cNvSpPr>
          <p:nvPr>
            <p:ph type="sldNum" sz="quarter" idx="4"/>
          </p:nvPr>
        </p:nvSpPr>
        <p:spPr/>
        <p:txBody>
          <a:bodyPr/>
          <a:lstStyle/>
          <a:p>
            <a:fld id="{294A09A9-5501-47C1-A89A-A340965A2BE2}" type="slidenum">
              <a:rPr lang="en-US" smtClean="0"/>
              <a:pPr/>
              <a:t>22</a:t>
            </a:fld>
            <a:endParaRPr lang="en-US"/>
          </a:p>
        </p:txBody>
      </p:sp>
      <p:graphicFrame>
        <p:nvGraphicFramePr>
          <p:cNvPr id="7" name="Table 6">
            <a:extLst>
              <a:ext uri="{FF2B5EF4-FFF2-40B4-BE49-F238E27FC236}">
                <a16:creationId xmlns:a16="http://schemas.microsoft.com/office/drawing/2014/main" id="{8D709F74-262E-0A23-610D-6F39CF5E3C4F}"/>
              </a:ext>
            </a:extLst>
          </p:cNvPr>
          <p:cNvGraphicFramePr>
            <a:graphicFrameLocks noGrp="1"/>
          </p:cNvGraphicFramePr>
          <p:nvPr>
            <p:extLst>
              <p:ext uri="{D42A27DB-BD31-4B8C-83A1-F6EECF244321}">
                <p14:modId xmlns:p14="http://schemas.microsoft.com/office/powerpoint/2010/main" val="1250112713"/>
              </p:ext>
            </p:extLst>
          </p:nvPr>
        </p:nvGraphicFramePr>
        <p:xfrm>
          <a:off x="752475" y="1200150"/>
          <a:ext cx="10033908" cy="5156201"/>
        </p:xfrm>
        <a:graphic>
          <a:graphicData uri="http://schemas.openxmlformats.org/drawingml/2006/table">
            <a:tbl>
              <a:tblPr firstRow="1" firstCol="1" bandRow="1">
                <a:tableStyleId>{5C22544A-7EE6-4342-B048-85BDC9FD1C3A}</a:tableStyleId>
              </a:tblPr>
              <a:tblGrid>
                <a:gridCol w="1298575">
                  <a:extLst>
                    <a:ext uri="{9D8B030D-6E8A-4147-A177-3AD203B41FA5}">
                      <a16:colId xmlns:a16="http://schemas.microsoft.com/office/drawing/2014/main" val="3736152037"/>
                    </a:ext>
                  </a:extLst>
                </a:gridCol>
                <a:gridCol w="1219200">
                  <a:extLst>
                    <a:ext uri="{9D8B030D-6E8A-4147-A177-3AD203B41FA5}">
                      <a16:colId xmlns:a16="http://schemas.microsoft.com/office/drawing/2014/main" val="1129409016"/>
                    </a:ext>
                  </a:extLst>
                </a:gridCol>
                <a:gridCol w="1301750">
                  <a:extLst>
                    <a:ext uri="{9D8B030D-6E8A-4147-A177-3AD203B41FA5}">
                      <a16:colId xmlns:a16="http://schemas.microsoft.com/office/drawing/2014/main" val="3033050304"/>
                    </a:ext>
                  </a:extLst>
                </a:gridCol>
                <a:gridCol w="1358900">
                  <a:extLst>
                    <a:ext uri="{9D8B030D-6E8A-4147-A177-3AD203B41FA5}">
                      <a16:colId xmlns:a16="http://schemas.microsoft.com/office/drawing/2014/main" val="2709490516"/>
                    </a:ext>
                  </a:extLst>
                </a:gridCol>
                <a:gridCol w="1454150">
                  <a:extLst>
                    <a:ext uri="{9D8B030D-6E8A-4147-A177-3AD203B41FA5}">
                      <a16:colId xmlns:a16="http://schemas.microsoft.com/office/drawing/2014/main" val="3216278897"/>
                    </a:ext>
                  </a:extLst>
                </a:gridCol>
                <a:gridCol w="1073150">
                  <a:extLst>
                    <a:ext uri="{9D8B030D-6E8A-4147-A177-3AD203B41FA5}">
                      <a16:colId xmlns:a16="http://schemas.microsoft.com/office/drawing/2014/main" val="791573418"/>
                    </a:ext>
                  </a:extLst>
                </a:gridCol>
                <a:gridCol w="1097149">
                  <a:extLst>
                    <a:ext uri="{9D8B030D-6E8A-4147-A177-3AD203B41FA5}">
                      <a16:colId xmlns:a16="http://schemas.microsoft.com/office/drawing/2014/main" val="3009727951"/>
                    </a:ext>
                  </a:extLst>
                </a:gridCol>
                <a:gridCol w="1231034">
                  <a:extLst>
                    <a:ext uri="{9D8B030D-6E8A-4147-A177-3AD203B41FA5}">
                      <a16:colId xmlns:a16="http://schemas.microsoft.com/office/drawing/2014/main" val="2485717567"/>
                    </a:ext>
                  </a:extLst>
                </a:gridCol>
              </a:tblGrid>
              <a:tr h="874529">
                <a:tc>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Ngày Nhập</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Đơn Giá</a:t>
                      </a:r>
                    </a:p>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Nhập</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Thành Tiền</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Nhóm Hàng</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Mặt Hàng</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Chất Liệu</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Mã Hàng</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Số Lượng</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extLst>
                  <a:ext uri="{0D108BD9-81ED-4DB2-BD59-A6C34878D82A}">
                    <a16:rowId xmlns:a16="http://schemas.microsoft.com/office/drawing/2014/main" val="3248845341"/>
                  </a:ext>
                </a:extLst>
              </a:tr>
              <a:tr h="339185">
                <a:tc rowSpan="2">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01/03/2023</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rowSpan="2">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100.000</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rowSpan="2">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5.000.000</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rowSpan="2">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Áo</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Áo thun</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rowSpan="2">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Cotton</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rowSpan="2">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101</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rowSpan="2">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50</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extLst>
                  <a:ext uri="{0D108BD9-81ED-4DB2-BD59-A6C34878D82A}">
                    <a16:rowId xmlns:a16="http://schemas.microsoft.com/office/drawing/2014/main" val="3042783376"/>
                  </a:ext>
                </a:extLst>
              </a:tr>
              <a:tr h="44805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Áo sơ mi</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89167853"/>
                  </a:ext>
                </a:extLst>
              </a:tr>
              <a:tr h="339185">
                <a:tc rowSpan="2">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04/03/2023</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rowSpan="2">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200.000</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rowSpan="2">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8.000.000</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rowSpan="2">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Quần</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Quần tây</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rowSpan="2">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Kaki</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rowSpan="2">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102</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rowSpan="2">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40</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extLst>
                  <a:ext uri="{0D108BD9-81ED-4DB2-BD59-A6C34878D82A}">
                    <a16:rowId xmlns:a16="http://schemas.microsoft.com/office/drawing/2014/main" val="770990974"/>
                  </a:ext>
                </a:extLst>
              </a:tr>
              <a:tr h="5632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Quần ống loe</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54708982"/>
                  </a:ext>
                </a:extLst>
              </a:tr>
              <a:tr h="563213">
                <a:tc rowSpan="2">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10/03/2023</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rowSpan="2">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200.000</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rowSpan="2">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6.000.000</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rowSpan="2">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Đầm</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Đầm suông</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rowSpan="2">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Lụa</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rowSpan="2">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103</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rowSpan="2">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30</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extLst>
                  <a:ext uri="{0D108BD9-81ED-4DB2-BD59-A6C34878D82A}">
                    <a16:rowId xmlns:a16="http://schemas.microsoft.com/office/drawing/2014/main" val="387945629"/>
                  </a:ext>
                </a:extLst>
              </a:tr>
              <a:tr h="339185">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Đầm maxi</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723184115"/>
                  </a:ext>
                </a:extLst>
              </a:tr>
              <a:tr h="339185">
                <a:tc rowSpan="2">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15/03/2023</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rowSpan="2">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300.000</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rowSpan="2">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12.000.000</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rowSpan="2">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Hoodie</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Hoodie</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rowSpan="2">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Nỉ Bông</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rowSpan="2">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104</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rowSpan="2">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40</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extLst>
                  <a:ext uri="{0D108BD9-81ED-4DB2-BD59-A6C34878D82A}">
                    <a16:rowId xmlns:a16="http://schemas.microsoft.com/office/drawing/2014/main" val="2285426940"/>
                  </a:ext>
                </a:extLst>
              </a:tr>
              <a:tr h="44805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Hooide zip</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217586448"/>
                  </a:ext>
                </a:extLst>
              </a:tr>
              <a:tr h="339185">
                <a:tc rowSpan="2">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20/03/2023</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rowSpan="2">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100.000</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rowSpan="2">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3.000.000</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rowSpan="2">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Váy</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Váy chữ A</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rowSpan="2">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Cotton</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rowSpan="2">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105</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tc rowSpan="2">
                  <a:txBody>
                    <a:bodyPr/>
                    <a:lstStyle/>
                    <a:p>
                      <a:pPr marL="76200" marR="0" algn="ctr">
                        <a:lnSpc>
                          <a:spcPct val="106000"/>
                        </a:lnSpc>
                        <a:spcBef>
                          <a:spcPts val="0"/>
                        </a:spcBef>
                        <a:spcAft>
                          <a:spcPts val="0"/>
                        </a:spcAft>
                      </a:pPr>
                      <a:r>
                        <a:rPr lang="en-US" sz="1500" kern="100">
                          <a:effectLst/>
                          <a:latin typeface="Times New Roman" panose="02020603050405020304" pitchFamily="18" charset="0"/>
                          <a:cs typeface="Times New Roman" panose="02020603050405020304" pitchFamily="18" charset="0"/>
                        </a:rPr>
                        <a:t>30</a:t>
                      </a:r>
                      <a:endParaRPr lang="en-US" sz="15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51705" marR="51705" marT="51705" marB="51705"/>
                </a:tc>
                <a:extLst>
                  <a:ext uri="{0D108BD9-81ED-4DB2-BD59-A6C34878D82A}">
                    <a16:rowId xmlns:a16="http://schemas.microsoft.com/office/drawing/2014/main" val="2085698723"/>
                  </a:ext>
                </a:extLst>
              </a:tr>
              <a:tr h="5632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76200" marR="0" algn="ctr">
                        <a:lnSpc>
                          <a:spcPct val="106000"/>
                        </a:lnSpc>
                        <a:spcBef>
                          <a:spcPts val="0"/>
                        </a:spcBef>
                        <a:spcAft>
                          <a:spcPts val="0"/>
                        </a:spcAft>
                      </a:pPr>
                      <a:r>
                        <a:rPr lang="en-US" sz="1500" kern="100">
                          <a:effectLst/>
                          <a:latin typeface="Times" panose="02020603050405020304" pitchFamily="18" charset="0"/>
                          <a:cs typeface="Times" panose="02020603050405020304" pitchFamily="18" charset="0"/>
                        </a:rPr>
                        <a:t>Váy dáng dài</a:t>
                      </a:r>
                      <a:endParaRPr lang="en-US" sz="1500" kern="100">
                        <a:effectLst/>
                        <a:latin typeface="Times" panose="02020603050405020304" pitchFamily="18" charset="0"/>
                        <a:ea typeface="DengXian" panose="02010600030101010101" pitchFamily="2" charset="-122"/>
                        <a:cs typeface="Times" panose="02020603050405020304" pitchFamily="18" charset="0"/>
                      </a:endParaRPr>
                    </a:p>
                  </a:txBody>
                  <a:tcPr marL="51705" marR="51705" marT="51705" marB="51705"/>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657210787"/>
                  </a:ext>
                </a:extLst>
              </a:tr>
            </a:tbl>
          </a:graphicData>
        </a:graphic>
      </p:graphicFrame>
    </p:spTree>
    <p:extLst>
      <p:ext uri="{BB962C8B-B14F-4D97-AF65-F5344CB8AC3E}">
        <p14:creationId xmlns:p14="http://schemas.microsoft.com/office/powerpoint/2010/main" val="1198553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2BEF-004D-37AA-D8E9-AB8B27A87B5B}"/>
              </a:ext>
            </a:extLst>
          </p:cNvPr>
          <p:cNvSpPr>
            <a:spLocks noGrp="1"/>
          </p:cNvSpPr>
          <p:nvPr>
            <p:ph type="ctrTitle"/>
          </p:nvPr>
        </p:nvSpPr>
        <p:spPr>
          <a:xfrm>
            <a:off x="1424669" y="2180149"/>
            <a:ext cx="7662181" cy="1284825"/>
          </a:xfrm>
        </p:spPr>
        <p:txBody>
          <a:bodyPr/>
          <a:lstStyle/>
          <a:p>
            <a:r>
              <a:rPr lang="en-US" sz="3500">
                <a:latin typeface="Times New Roman" panose="02020603050405020304" pitchFamily="18" charset="0"/>
                <a:cs typeface="Times New Roman" panose="02020603050405020304" pitchFamily="18" charset="0"/>
              </a:rPr>
              <a:t>CHẠY THỬ CHƯƠNG TRÌNH</a:t>
            </a:r>
          </a:p>
        </p:txBody>
      </p:sp>
      <p:pic>
        <p:nvPicPr>
          <p:cNvPr id="5" name="Graphic 4" descr="Badge 7 with solid fill">
            <a:extLst>
              <a:ext uri="{FF2B5EF4-FFF2-40B4-BE49-F238E27FC236}">
                <a16:creationId xmlns:a16="http://schemas.microsoft.com/office/drawing/2014/main" id="{416E18EA-E4DA-564E-76A4-8C501FDBACD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2644" y="2495550"/>
            <a:ext cx="962025" cy="1089433"/>
          </a:xfrm>
          <a:prstGeom prst="rect">
            <a:avLst/>
          </a:prstGeom>
        </p:spPr>
      </p:pic>
    </p:spTree>
    <p:extLst>
      <p:ext uri="{BB962C8B-B14F-4D97-AF65-F5344CB8AC3E}">
        <p14:creationId xmlns:p14="http://schemas.microsoft.com/office/powerpoint/2010/main" val="30525277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1">
            <a:extLst>
              <a:ext uri="{FF2B5EF4-FFF2-40B4-BE49-F238E27FC236}">
                <a16:creationId xmlns:a16="http://schemas.microsoft.com/office/drawing/2014/main" id="{2B5C1D8D-88ED-B014-E849-61926E008DA1}"/>
              </a:ext>
            </a:extLst>
          </p:cNvPr>
          <p:cNvSpPr>
            <a:spLocks noGrp="1"/>
          </p:cNvSpPr>
          <p:nvPr>
            <p:ph type="title"/>
          </p:nvPr>
        </p:nvSpPr>
        <p:spPr>
          <a:xfrm>
            <a:off x="421823" y="592137"/>
            <a:ext cx="3159577" cy="931863"/>
          </a:xfrm>
        </p:spPr>
        <p:txBody>
          <a:bodyPr/>
          <a:lstStyle/>
          <a:p>
            <a:r>
              <a:rPr lang="en-US" sz="2800" kern="0">
                <a:solidFill>
                  <a:srgbClr val="000000"/>
                </a:solidFill>
                <a:effectLst/>
                <a:latin typeface="Times New Roman" panose="02020603050405020304" pitchFamily="18" charset="0"/>
                <a:ea typeface="DengXian" panose="02010600030101010101" pitchFamily="2" charset="-122"/>
              </a:rPr>
              <a:t>Nhập lựa chọn và thông tin sản phẩm</a:t>
            </a:r>
            <a:endParaRPr lang="en-US" sz="2800"/>
          </a:p>
        </p:txBody>
      </p:sp>
      <p:pic>
        <p:nvPicPr>
          <p:cNvPr id="10" name="Content Placeholder 9">
            <a:extLst>
              <a:ext uri="{FF2B5EF4-FFF2-40B4-BE49-F238E27FC236}">
                <a16:creationId xmlns:a16="http://schemas.microsoft.com/office/drawing/2014/main" id="{F7552746-5BCC-7742-4EF0-CD8F4E582289}"/>
              </a:ext>
            </a:extLst>
          </p:cNvPr>
          <p:cNvPicPr>
            <a:picLocks noGrp="1" noChangeAspect="1"/>
          </p:cNvPicPr>
          <p:nvPr>
            <p:ph idx="1"/>
          </p:nvPr>
        </p:nvPicPr>
        <p:blipFill>
          <a:blip r:embed="rId2"/>
          <a:stretch>
            <a:fillRect/>
          </a:stretch>
        </p:blipFill>
        <p:spPr>
          <a:xfrm>
            <a:off x="3962401" y="625475"/>
            <a:ext cx="6476999" cy="6096000"/>
          </a:xfrm>
          <a:prstGeom prst="rect">
            <a:avLst/>
          </a:prstGeom>
          <a:noFill/>
        </p:spPr>
      </p:pic>
      <p:sp>
        <p:nvSpPr>
          <p:cNvPr id="6" name="Slide Number Placeholder 5">
            <a:extLst>
              <a:ext uri="{FF2B5EF4-FFF2-40B4-BE49-F238E27FC236}">
                <a16:creationId xmlns:a16="http://schemas.microsoft.com/office/drawing/2014/main" id="{EA2487EA-036E-2A10-FF70-930B5ED7499F}"/>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24</a:t>
            </a:fld>
            <a:endParaRPr lang="en-US"/>
          </a:p>
        </p:txBody>
      </p:sp>
      <p:pic>
        <p:nvPicPr>
          <p:cNvPr id="13" name="Picture 12">
            <a:extLst>
              <a:ext uri="{FF2B5EF4-FFF2-40B4-BE49-F238E27FC236}">
                <a16:creationId xmlns:a16="http://schemas.microsoft.com/office/drawing/2014/main" id="{D523A665-DAF3-6FA9-C00B-F4A8B0C7812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43000" y1="38143" x2="43000" y2="38571"/>
                        <a14:foregroundMark x1="14643" y1="73929" x2="14643" y2="76500"/>
                        <a14:foregroundMark x1="70786" y1="49786" x2="72071" y2="50929"/>
                      </a14:backgroundRemoval>
                    </a14:imgEffect>
                  </a14:imgLayer>
                </a14:imgProps>
              </a:ext>
            </a:extLst>
          </a:blip>
          <a:stretch>
            <a:fillRect/>
          </a:stretch>
        </p:blipFill>
        <p:spPr>
          <a:xfrm flipH="1">
            <a:off x="-82550" y="-237201"/>
            <a:ext cx="3932925" cy="6858000"/>
          </a:xfrm>
          <a:prstGeom prst="rect">
            <a:avLst/>
          </a:prstGeom>
        </p:spPr>
      </p:pic>
    </p:spTree>
    <p:extLst>
      <p:ext uri="{BB962C8B-B14F-4D97-AF65-F5344CB8AC3E}">
        <p14:creationId xmlns:p14="http://schemas.microsoft.com/office/powerpoint/2010/main" val="459344532"/>
      </p:ext>
    </p:extLst>
  </p:cSld>
  <p:clrMapOvr>
    <a:masterClrMapping/>
  </p:clrMapOvr>
  <p:transition spd="slow">
    <p:wheel spokes="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95FD-FE58-B0E0-1DB6-FB45FE2F9062}"/>
              </a:ext>
            </a:extLst>
          </p:cNvPr>
          <p:cNvSpPr>
            <a:spLocks noGrp="1"/>
          </p:cNvSpPr>
          <p:nvPr>
            <p:ph type="title"/>
          </p:nvPr>
        </p:nvSpPr>
        <p:spPr>
          <a:xfrm>
            <a:off x="967468" y="476250"/>
            <a:ext cx="7671708" cy="1304925"/>
          </a:xfrm>
        </p:spPr>
        <p:txBody>
          <a:bodyPr/>
          <a:lstStyle/>
          <a:p>
            <a:r>
              <a:rPr lang="en-US" sz="3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Nhập lựa chọn kiểm tra sản phẩm</a:t>
            </a:r>
            <a:br>
              <a:rPr lang="en-US"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a:p>
        </p:txBody>
      </p:sp>
      <p:pic>
        <p:nvPicPr>
          <p:cNvPr id="7" name="Content Placeholder 6">
            <a:extLst>
              <a:ext uri="{FF2B5EF4-FFF2-40B4-BE49-F238E27FC236}">
                <a16:creationId xmlns:a16="http://schemas.microsoft.com/office/drawing/2014/main" id="{669CEFA7-A71B-4EAA-8C10-4502D3F99581}"/>
              </a:ext>
            </a:extLst>
          </p:cNvPr>
          <p:cNvPicPr>
            <a:picLocks noGrp="1" noChangeAspect="1"/>
          </p:cNvPicPr>
          <p:nvPr>
            <p:ph idx="1"/>
          </p:nvPr>
        </p:nvPicPr>
        <p:blipFill>
          <a:blip r:embed="rId2"/>
          <a:stretch>
            <a:fillRect/>
          </a:stretch>
        </p:blipFill>
        <p:spPr>
          <a:xfrm>
            <a:off x="967468" y="1628774"/>
            <a:ext cx="9030057" cy="3152775"/>
          </a:xfrm>
          <a:prstGeom prst="rect">
            <a:avLst/>
          </a:prstGeom>
        </p:spPr>
      </p:pic>
      <p:sp>
        <p:nvSpPr>
          <p:cNvPr id="6" name="Slide Number Placeholder 5">
            <a:extLst>
              <a:ext uri="{FF2B5EF4-FFF2-40B4-BE49-F238E27FC236}">
                <a16:creationId xmlns:a16="http://schemas.microsoft.com/office/drawing/2014/main" id="{9E32A9D4-24C9-1E37-290E-8017D6B5A178}"/>
              </a:ext>
            </a:extLst>
          </p:cNvPr>
          <p:cNvSpPr>
            <a:spLocks noGrp="1"/>
          </p:cNvSpPr>
          <p:nvPr>
            <p:ph type="sldNum" sz="quarter" idx="4"/>
          </p:nvPr>
        </p:nvSpPr>
        <p:spPr/>
        <p:txBody>
          <a:bodyPr/>
          <a:lstStyle/>
          <a:p>
            <a:fld id="{294A09A9-5501-47C1-A89A-A340965A2BE2}" type="slidenum">
              <a:rPr lang="en-US" smtClean="0"/>
              <a:pPr/>
              <a:t>25</a:t>
            </a:fld>
            <a:endParaRPr lang="en-US"/>
          </a:p>
        </p:txBody>
      </p:sp>
    </p:spTree>
    <p:extLst>
      <p:ext uri="{BB962C8B-B14F-4D97-AF65-F5344CB8AC3E}">
        <p14:creationId xmlns:p14="http://schemas.microsoft.com/office/powerpoint/2010/main" val="629584058"/>
      </p:ext>
    </p:extLst>
  </p:cSld>
  <p:clrMapOvr>
    <a:masterClrMapping/>
  </p:clrMapOvr>
  <p:transition spd="slow">
    <p:wheel spokes="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29BAF-E156-6204-C9C7-0A10D746A638}"/>
              </a:ext>
            </a:extLst>
          </p:cNvPr>
          <p:cNvSpPr>
            <a:spLocks noGrp="1"/>
          </p:cNvSpPr>
          <p:nvPr>
            <p:ph type="title"/>
          </p:nvPr>
        </p:nvSpPr>
        <p:spPr>
          <a:xfrm>
            <a:off x="1024617" y="352581"/>
            <a:ext cx="9779183" cy="1325563"/>
          </a:xfrm>
        </p:spPr>
        <p:txBody>
          <a:bodyPr/>
          <a:lstStyle/>
          <a:p>
            <a:pPr marL="0" marR="0">
              <a:lnSpc>
                <a:spcPct val="106000"/>
              </a:lnSpc>
              <a:spcBef>
                <a:spcPts val="0"/>
              </a:spcBef>
              <a:spcAft>
                <a:spcPts val="800"/>
              </a:spcAft>
            </a:pPr>
            <a:br>
              <a:rPr lang="en-US"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sz="4000">
                <a:effectLst/>
                <a:latin typeface="Calibri" panose="020F0502020204030204" pitchFamily="34" charset="0"/>
                <a:ea typeface="DengXian" panose="02010600030101010101" pitchFamily="2" charset="-122"/>
                <a:cs typeface="Times New Roman" panose="02020603050405020304" pitchFamily="18" charset="0"/>
              </a:rPr>
              <a:t> </a:t>
            </a:r>
            <a:br>
              <a:rPr lang="en-US" sz="4000">
                <a:effectLst/>
                <a:latin typeface="Calibri" panose="020F0502020204030204" pitchFamily="34" charset="0"/>
                <a:ea typeface="DengXian" panose="02010600030101010101" pitchFamily="2" charset="-122"/>
                <a:cs typeface="Times New Roman" panose="02020603050405020304" pitchFamily="18" charset="0"/>
              </a:rPr>
            </a:br>
            <a:r>
              <a:rPr lang="en-US" sz="3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Nhập lựa chọn xuất danh sách</a:t>
            </a:r>
            <a:br>
              <a:rPr lang="en-US" sz="4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a:p>
        </p:txBody>
      </p:sp>
      <p:sp>
        <p:nvSpPr>
          <p:cNvPr id="6" name="Slide Number Placeholder 5">
            <a:extLst>
              <a:ext uri="{FF2B5EF4-FFF2-40B4-BE49-F238E27FC236}">
                <a16:creationId xmlns:a16="http://schemas.microsoft.com/office/drawing/2014/main" id="{532ABC15-B8C7-9EC1-3ED5-3E9E4E930DFD}"/>
              </a:ext>
            </a:extLst>
          </p:cNvPr>
          <p:cNvSpPr>
            <a:spLocks noGrp="1"/>
          </p:cNvSpPr>
          <p:nvPr>
            <p:ph type="sldNum" sz="quarter" idx="4"/>
          </p:nvPr>
        </p:nvSpPr>
        <p:spPr/>
        <p:txBody>
          <a:bodyPr/>
          <a:lstStyle/>
          <a:p>
            <a:fld id="{294A09A9-5501-47C1-A89A-A340965A2BE2}" type="slidenum">
              <a:rPr lang="en-US" smtClean="0"/>
              <a:pPr/>
              <a:t>26</a:t>
            </a:fld>
            <a:endParaRPr lang="en-US"/>
          </a:p>
        </p:txBody>
      </p:sp>
      <p:pic>
        <p:nvPicPr>
          <p:cNvPr id="9" name="Picture 8">
            <a:extLst>
              <a:ext uri="{FF2B5EF4-FFF2-40B4-BE49-F238E27FC236}">
                <a16:creationId xmlns:a16="http://schemas.microsoft.com/office/drawing/2014/main" id="{C4D15802-BDF8-CF24-35F9-183F090936E3}"/>
              </a:ext>
            </a:extLst>
          </p:cNvPr>
          <p:cNvPicPr>
            <a:picLocks noChangeAspect="1"/>
          </p:cNvPicPr>
          <p:nvPr/>
        </p:nvPicPr>
        <p:blipFill>
          <a:blip r:embed="rId2"/>
          <a:stretch>
            <a:fillRect/>
          </a:stretch>
        </p:blipFill>
        <p:spPr>
          <a:xfrm>
            <a:off x="3124962" y="3169920"/>
            <a:ext cx="5942076" cy="518160"/>
          </a:xfrm>
          <a:prstGeom prst="rect">
            <a:avLst/>
          </a:prstGeom>
        </p:spPr>
      </p:pic>
      <p:pic>
        <p:nvPicPr>
          <p:cNvPr id="12" name="Content Placeholder 11">
            <a:extLst>
              <a:ext uri="{FF2B5EF4-FFF2-40B4-BE49-F238E27FC236}">
                <a16:creationId xmlns:a16="http://schemas.microsoft.com/office/drawing/2014/main" id="{8B6F605B-CA1A-022F-98AF-19510A931F29}"/>
              </a:ext>
            </a:extLst>
          </p:cNvPr>
          <p:cNvPicPr>
            <a:picLocks noGrp="1" noChangeAspect="1"/>
          </p:cNvPicPr>
          <p:nvPr>
            <p:ph idx="1"/>
          </p:nvPr>
        </p:nvPicPr>
        <p:blipFill>
          <a:blip r:embed="rId3"/>
          <a:stretch>
            <a:fillRect/>
          </a:stretch>
        </p:blipFill>
        <p:spPr>
          <a:xfrm>
            <a:off x="1110657" y="1620915"/>
            <a:ext cx="9970685" cy="3616169"/>
          </a:xfrm>
          <a:prstGeom prst="rect">
            <a:avLst/>
          </a:prstGeom>
        </p:spPr>
      </p:pic>
    </p:spTree>
    <p:extLst>
      <p:ext uri="{BB962C8B-B14F-4D97-AF65-F5344CB8AC3E}">
        <p14:creationId xmlns:p14="http://schemas.microsoft.com/office/powerpoint/2010/main" val="1656781756"/>
      </p:ext>
    </p:extLst>
  </p:cSld>
  <p:clrMapOvr>
    <a:masterClrMapping/>
  </p:clrMapOvr>
  <p:transition spd="slow">
    <p:wheel spokes="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F51F6-7827-2383-A530-1B7140730704}"/>
              </a:ext>
            </a:extLst>
          </p:cNvPr>
          <p:cNvSpPr>
            <a:spLocks noGrp="1"/>
          </p:cNvSpPr>
          <p:nvPr>
            <p:ph type="title"/>
          </p:nvPr>
        </p:nvSpPr>
        <p:spPr/>
        <p:txBody>
          <a:bodyPr/>
          <a:lstStyle/>
          <a:p>
            <a:r>
              <a:rPr lang="en-US" sz="3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Nhập lựa chọn xóa mặt hàng ra khỏi danh sách</a:t>
            </a:r>
            <a:br>
              <a:rPr lang="en-US"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a:p>
        </p:txBody>
      </p:sp>
      <p:pic>
        <p:nvPicPr>
          <p:cNvPr id="7" name="Content Placeholder 6">
            <a:extLst>
              <a:ext uri="{FF2B5EF4-FFF2-40B4-BE49-F238E27FC236}">
                <a16:creationId xmlns:a16="http://schemas.microsoft.com/office/drawing/2014/main" id="{48127FF2-7B4A-1D84-AD29-A143C808301D}"/>
              </a:ext>
            </a:extLst>
          </p:cNvPr>
          <p:cNvPicPr>
            <a:picLocks noGrp="1" noChangeAspect="1"/>
          </p:cNvPicPr>
          <p:nvPr>
            <p:ph idx="1"/>
          </p:nvPr>
        </p:nvPicPr>
        <p:blipFill>
          <a:blip r:embed="rId2"/>
          <a:stretch>
            <a:fillRect/>
          </a:stretch>
        </p:blipFill>
        <p:spPr>
          <a:xfrm>
            <a:off x="2100754" y="1194440"/>
            <a:ext cx="8881383" cy="5282560"/>
          </a:xfrm>
          <a:prstGeom prst="rect">
            <a:avLst/>
          </a:prstGeom>
        </p:spPr>
      </p:pic>
      <p:sp>
        <p:nvSpPr>
          <p:cNvPr id="6" name="Slide Number Placeholder 5">
            <a:extLst>
              <a:ext uri="{FF2B5EF4-FFF2-40B4-BE49-F238E27FC236}">
                <a16:creationId xmlns:a16="http://schemas.microsoft.com/office/drawing/2014/main" id="{9EC06AB9-3388-67E6-1C1C-42B00F2A1929}"/>
              </a:ext>
            </a:extLst>
          </p:cNvPr>
          <p:cNvSpPr>
            <a:spLocks noGrp="1"/>
          </p:cNvSpPr>
          <p:nvPr>
            <p:ph type="sldNum" sz="quarter" idx="4"/>
          </p:nvPr>
        </p:nvSpPr>
        <p:spPr/>
        <p:txBody>
          <a:bodyPr/>
          <a:lstStyle/>
          <a:p>
            <a:fld id="{294A09A9-5501-47C1-A89A-A340965A2BE2}" type="slidenum">
              <a:rPr lang="en-US" smtClean="0"/>
              <a:pPr/>
              <a:t>27</a:t>
            </a:fld>
            <a:endParaRPr lang="en-US"/>
          </a:p>
        </p:txBody>
      </p:sp>
    </p:spTree>
    <p:extLst>
      <p:ext uri="{BB962C8B-B14F-4D97-AF65-F5344CB8AC3E}">
        <p14:creationId xmlns:p14="http://schemas.microsoft.com/office/powerpoint/2010/main" val="232818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552905" y="833437"/>
            <a:ext cx="7229020" cy="2143125"/>
          </a:xfrm>
        </p:spPr>
        <p:txBody>
          <a:bodyPr/>
          <a:lstStyle/>
          <a:p>
            <a:pPr algn="ctr"/>
            <a:r>
              <a:rPr lang="en-US" sz="4000">
                <a:solidFill>
                  <a:schemeClr val="accent1"/>
                </a:solidFill>
                <a:latin typeface="Times New Roman" panose="02020603050405020304" pitchFamily="18" charset="0"/>
                <a:cs typeface="Times New Roman" panose="02020603050405020304" pitchFamily="18" charset="0"/>
              </a:rPr>
              <a:t>CẢM ƠN THẦY VÀ CÁC BẠN </a:t>
            </a:r>
            <a:br>
              <a:rPr lang="en-US" sz="4000">
                <a:solidFill>
                  <a:schemeClr val="accent1"/>
                </a:solidFill>
                <a:latin typeface="Times New Roman" panose="02020603050405020304" pitchFamily="18" charset="0"/>
                <a:cs typeface="Times New Roman" panose="02020603050405020304" pitchFamily="18" charset="0"/>
              </a:rPr>
            </a:br>
            <a:r>
              <a:rPr lang="en-US" sz="4000">
                <a:solidFill>
                  <a:schemeClr val="accent1"/>
                </a:solidFill>
                <a:latin typeface="Times New Roman" panose="02020603050405020304" pitchFamily="18" charset="0"/>
                <a:cs typeface="Times New Roman" panose="02020603050405020304" pitchFamily="18" charset="0"/>
              </a:rPr>
              <a:t>ĐÃ LẮNG NGHE</a:t>
            </a:r>
          </a:p>
        </p:txBody>
      </p:sp>
      <p:pic>
        <p:nvPicPr>
          <p:cNvPr id="6" name="Picture 5">
            <a:extLst>
              <a:ext uri="{FF2B5EF4-FFF2-40B4-BE49-F238E27FC236}">
                <a16:creationId xmlns:a16="http://schemas.microsoft.com/office/drawing/2014/main" id="{5FF27EF1-61E1-48C1-0A45-144CD6364FE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1252765" y="2052637"/>
            <a:ext cx="5829300" cy="4333875"/>
          </a:xfrm>
          <a:prstGeom prst="rect">
            <a:avLst/>
          </a:prstGeom>
        </p:spPr>
      </p:pic>
    </p:spTree>
    <p:extLst>
      <p:ext uri="{BB962C8B-B14F-4D97-AF65-F5344CB8AC3E}">
        <p14:creationId xmlns:p14="http://schemas.microsoft.com/office/powerpoint/2010/main" val="9261845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ACC180CB-0C9D-0441-A2D3-F4EDC5DB9741}"/>
              </a:ext>
            </a:extLst>
          </p:cNvPr>
          <p:cNvSpPr>
            <a:spLocks noGrp="1"/>
          </p:cNvSpPr>
          <p:nvPr>
            <p:ph type="body" sz="quarter" idx="17"/>
          </p:nvPr>
        </p:nvSpPr>
        <p:spPr>
          <a:xfrm>
            <a:off x="1518500" y="749360"/>
            <a:ext cx="2281237" cy="536376"/>
          </a:xfrm>
        </p:spPr>
        <p:txBody>
          <a:bodyPr/>
          <a:lstStyle/>
          <a:p>
            <a:r>
              <a:rPr lang="en-US" sz="2000">
                <a:latin typeface="Times New Roman" panose="02020603050405020304" pitchFamily="18" charset="0"/>
                <a:cs typeface="Times New Roman" panose="02020603050405020304" pitchFamily="18" charset="0"/>
              </a:rPr>
              <a:t>GIỚI THIỆU</a:t>
            </a:r>
          </a:p>
        </p:txBody>
      </p:sp>
      <p:sp>
        <p:nvSpPr>
          <p:cNvPr id="12" name="Text Placeholder 11">
            <a:extLst>
              <a:ext uri="{FF2B5EF4-FFF2-40B4-BE49-F238E27FC236}">
                <a16:creationId xmlns:a16="http://schemas.microsoft.com/office/drawing/2014/main" id="{E88BDBE3-DBB3-9040-95AC-86789B700450}"/>
              </a:ext>
            </a:extLst>
          </p:cNvPr>
          <p:cNvSpPr>
            <a:spLocks noGrp="1"/>
          </p:cNvSpPr>
          <p:nvPr>
            <p:ph type="body" sz="quarter" idx="29"/>
          </p:nvPr>
        </p:nvSpPr>
        <p:spPr>
          <a:xfrm>
            <a:off x="7484832" y="4213038"/>
            <a:ext cx="3659417" cy="282762"/>
          </a:xfrm>
        </p:spPr>
        <p:txBody>
          <a:bodyPr/>
          <a:lstStyle/>
          <a:p>
            <a:r>
              <a:rPr lang="en-US" sz="2000">
                <a:latin typeface="Times New Roman" panose="02020603050405020304" pitchFamily="18" charset="0"/>
                <a:cs typeface="Times New Roman" panose="02020603050405020304" pitchFamily="18" charset="0"/>
              </a:rPr>
              <a:t>CHẠY THỬ CHƯƠNG TRÌNH</a:t>
            </a:r>
          </a:p>
        </p:txBody>
      </p:sp>
      <p:sp>
        <p:nvSpPr>
          <p:cNvPr id="15" name="Text Placeholder 14">
            <a:extLst>
              <a:ext uri="{FF2B5EF4-FFF2-40B4-BE49-F238E27FC236}">
                <a16:creationId xmlns:a16="http://schemas.microsoft.com/office/drawing/2014/main" id="{02C30DA5-B4D3-C343-8FEC-D62948BDA920}"/>
              </a:ext>
            </a:extLst>
          </p:cNvPr>
          <p:cNvSpPr>
            <a:spLocks noGrp="1"/>
          </p:cNvSpPr>
          <p:nvPr>
            <p:ph type="body" sz="quarter" idx="32"/>
          </p:nvPr>
        </p:nvSpPr>
        <p:spPr>
          <a:xfrm>
            <a:off x="7484833" y="875070"/>
            <a:ext cx="2281237" cy="347662"/>
          </a:xfrm>
        </p:spPr>
        <p:txBody>
          <a:bodyPr/>
          <a:lstStyle/>
          <a:p>
            <a:r>
              <a:rPr lang="en-US" sz="2000">
                <a:latin typeface="Times New Roman" panose="02020603050405020304" pitchFamily="18" charset="0"/>
                <a:cs typeface="Times New Roman" panose="02020603050405020304" pitchFamily="18" charset="0"/>
              </a:rPr>
              <a:t>MÔ HÌNH UML</a:t>
            </a:r>
          </a:p>
        </p:txBody>
      </p:sp>
      <p:sp>
        <p:nvSpPr>
          <p:cNvPr id="18" name="Text Placeholder 17">
            <a:extLst>
              <a:ext uri="{FF2B5EF4-FFF2-40B4-BE49-F238E27FC236}">
                <a16:creationId xmlns:a16="http://schemas.microsoft.com/office/drawing/2014/main" id="{7C503641-A7D5-AD48-A486-CD57C1620326}"/>
              </a:ext>
            </a:extLst>
          </p:cNvPr>
          <p:cNvSpPr>
            <a:spLocks noGrp="1"/>
          </p:cNvSpPr>
          <p:nvPr>
            <p:ph type="body" sz="quarter" idx="35"/>
          </p:nvPr>
        </p:nvSpPr>
        <p:spPr>
          <a:xfrm>
            <a:off x="7484833" y="2439784"/>
            <a:ext cx="2780909" cy="490894"/>
          </a:xfrm>
        </p:spPr>
        <p:txBody>
          <a:bodyPr/>
          <a:lstStyle/>
          <a:p>
            <a:r>
              <a:rPr lang="en-US" sz="2000">
                <a:latin typeface="Times New Roman" panose="02020603050405020304" pitchFamily="18" charset="0"/>
                <a:cs typeface="Times New Roman" panose="02020603050405020304" pitchFamily="18" charset="0"/>
              </a:rPr>
              <a:t>DỮ LIỆU</a:t>
            </a:r>
          </a:p>
        </p:txBody>
      </p:sp>
      <p:sp>
        <p:nvSpPr>
          <p:cNvPr id="21" name="Text Placeholder 20">
            <a:extLst>
              <a:ext uri="{FF2B5EF4-FFF2-40B4-BE49-F238E27FC236}">
                <a16:creationId xmlns:a16="http://schemas.microsoft.com/office/drawing/2014/main" id="{F8C89E42-8364-1040-9DF6-7305561F98D7}"/>
              </a:ext>
            </a:extLst>
          </p:cNvPr>
          <p:cNvSpPr>
            <a:spLocks noGrp="1"/>
          </p:cNvSpPr>
          <p:nvPr>
            <p:ph type="body" sz="quarter" idx="38"/>
          </p:nvPr>
        </p:nvSpPr>
        <p:spPr>
          <a:xfrm>
            <a:off x="1518500" y="2439784"/>
            <a:ext cx="2780909" cy="271971"/>
          </a:xfrm>
        </p:spPr>
        <p:txBody>
          <a:bodyPr/>
          <a:lstStyle/>
          <a:p>
            <a:r>
              <a:rPr lang="en-US" sz="2000">
                <a:latin typeface="Times New Roman" panose="02020603050405020304" pitchFamily="18" charset="0"/>
                <a:cs typeface="Times New Roman" panose="02020603050405020304" pitchFamily="18" charset="0"/>
              </a:rPr>
              <a:t>PHÂN TÍCH ĐỀ TÀI</a:t>
            </a:r>
          </a:p>
        </p:txBody>
      </p:sp>
      <p:sp>
        <p:nvSpPr>
          <p:cNvPr id="24" name="Text Placeholder 23">
            <a:extLst>
              <a:ext uri="{FF2B5EF4-FFF2-40B4-BE49-F238E27FC236}">
                <a16:creationId xmlns:a16="http://schemas.microsoft.com/office/drawing/2014/main" id="{9B1711A4-C7D5-8D4D-82CD-4FBE8CC7FFE7}"/>
              </a:ext>
            </a:extLst>
          </p:cNvPr>
          <p:cNvSpPr>
            <a:spLocks noGrp="1"/>
          </p:cNvSpPr>
          <p:nvPr>
            <p:ph type="body" sz="quarter" idx="41"/>
          </p:nvPr>
        </p:nvSpPr>
        <p:spPr>
          <a:xfrm>
            <a:off x="1518500" y="3985777"/>
            <a:ext cx="2780909" cy="365125"/>
          </a:xfrm>
        </p:spPr>
        <p:txBody>
          <a:bodyPr/>
          <a:lstStyle/>
          <a:p>
            <a:r>
              <a:rPr lang="en-US" sz="2000">
                <a:latin typeface="Times New Roman" panose="02020603050405020304" pitchFamily="18" charset="0"/>
                <a:cs typeface="Times New Roman" panose="02020603050405020304" pitchFamily="18" charset="0"/>
              </a:rPr>
              <a:t>MÔ TẢ THUẬT TOÁN</a:t>
            </a:r>
          </a:p>
        </p:txBody>
      </p:sp>
      <p:sp>
        <p:nvSpPr>
          <p:cNvPr id="27" name="Text Placeholder 26">
            <a:extLst>
              <a:ext uri="{FF2B5EF4-FFF2-40B4-BE49-F238E27FC236}">
                <a16:creationId xmlns:a16="http://schemas.microsoft.com/office/drawing/2014/main" id="{C63E461E-3AFB-0843-B481-D906526D48B2}"/>
              </a:ext>
            </a:extLst>
          </p:cNvPr>
          <p:cNvSpPr>
            <a:spLocks noGrp="1"/>
          </p:cNvSpPr>
          <p:nvPr>
            <p:ph type="body" sz="quarter" idx="44"/>
          </p:nvPr>
        </p:nvSpPr>
        <p:spPr>
          <a:xfrm>
            <a:off x="1518500" y="5510763"/>
            <a:ext cx="4772026" cy="536376"/>
          </a:xfrm>
        </p:spPr>
        <p:txBody>
          <a:bodyPr/>
          <a:lstStyle/>
          <a:p>
            <a:r>
              <a:rPr lang="en-US" sz="2000">
                <a:latin typeface="Times New Roman" panose="02020603050405020304" pitchFamily="18" charset="0"/>
                <a:cs typeface="Times New Roman" panose="02020603050405020304" pitchFamily="18" charset="0"/>
              </a:rPr>
              <a:t>CÁC LỚP CỦA BÀI TOÁN</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3</a:t>
            </a:fld>
            <a:endParaRPr lang="en-US"/>
          </a:p>
        </p:txBody>
      </p:sp>
      <p:sp>
        <p:nvSpPr>
          <p:cNvPr id="74" name="Graphic 25" descr="Badge 1 with solid fill">
            <a:extLst>
              <a:ext uri="{FF2B5EF4-FFF2-40B4-BE49-F238E27FC236}">
                <a16:creationId xmlns:a16="http://schemas.microsoft.com/office/drawing/2014/main" id="{1848F92F-F779-F6B0-1F48-3D5B60FCCE58}"/>
              </a:ext>
            </a:extLst>
          </p:cNvPr>
          <p:cNvSpPr/>
          <p:nvPr/>
        </p:nvSpPr>
        <p:spPr>
          <a:xfrm>
            <a:off x="487819" y="655798"/>
            <a:ext cx="723499" cy="723500"/>
          </a:xfrm>
          <a:custGeom>
            <a:avLst/>
            <a:gdLst>
              <a:gd name="connsiteX0" fmla="*/ 361750 w 723499"/>
              <a:gd name="connsiteY0" fmla="*/ 0 h 723500"/>
              <a:gd name="connsiteX1" fmla="*/ 0 w 723499"/>
              <a:gd name="connsiteY1" fmla="*/ 361750 h 723500"/>
              <a:gd name="connsiteX2" fmla="*/ 361750 w 723499"/>
              <a:gd name="connsiteY2" fmla="*/ 723500 h 723500"/>
              <a:gd name="connsiteX3" fmla="*/ 723500 w 723499"/>
              <a:gd name="connsiteY3" fmla="*/ 361750 h 723500"/>
              <a:gd name="connsiteX4" fmla="*/ 723500 w 723499"/>
              <a:gd name="connsiteY4" fmla="*/ 361712 h 723500"/>
              <a:gd name="connsiteX5" fmla="*/ 362036 w 723499"/>
              <a:gd name="connsiteY5" fmla="*/ 0 h 723500"/>
              <a:gd name="connsiteX6" fmla="*/ 361750 w 723499"/>
              <a:gd name="connsiteY6" fmla="*/ 0 h 723500"/>
              <a:gd name="connsiteX7" fmla="*/ 401431 w 723499"/>
              <a:gd name="connsiteY7" fmla="*/ 515303 h 723500"/>
              <a:gd name="connsiteX8" fmla="*/ 346405 w 723499"/>
              <a:gd name="connsiteY8" fmla="*/ 515303 h 723500"/>
              <a:gd name="connsiteX9" fmla="*/ 346405 w 723499"/>
              <a:gd name="connsiteY9" fmla="*/ 252498 h 723500"/>
              <a:gd name="connsiteX10" fmla="*/ 331689 w 723499"/>
              <a:gd name="connsiteY10" fmla="*/ 261671 h 723500"/>
              <a:gd name="connsiteX11" fmla="*/ 315725 w 723499"/>
              <a:gd name="connsiteY11" fmla="*/ 269577 h 723500"/>
              <a:gd name="connsiteX12" fmla="*/ 297066 w 723499"/>
              <a:gd name="connsiteY12" fmla="*/ 276063 h 723500"/>
              <a:gd name="connsiteX13" fmla="*/ 275558 w 723499"/>
              <a:gd name="connsiteY13" fmla="*/ 281912 h 723500"/>
              <a:gd name="connsiteX14" fmla="*/ 275558 w 723499"/>
              <a:gd name="connsiteY14" fmla="*/ 237954 h 723500"/>
              <a:gd name="connsiteX15" fmla="*/ 289941 w 723499"/>
              <a:gd name="connsiteY15" fmla="*/ 233524 h 723500"/>
              <a:gd name="connsiteX16" fmla="*/ 302762 w 723499"/>
              <a:gd name="connsiteY16" fmla="*/ 229095 h 723500"/>
              <a:gd name="connsiteX17" fmla="*/ 315411 w 723499"/>
              <a:gd name="connsiteY17" fmla="*/ 223876 h 723500"/>
              <a:gd name="connsiteX18" fmla="*/ 328060 w 723499"/>
              <a:gd name="connsiteY18" fmla="*/ 218656 h 723500"/>
              <a:gd name="connsiteX19" fmla="*/ 340224 w 723499"/>
              <a:gd name="connsiteY19" fmla="*/ 212331 h 723500"/>
              <a:gd name="connsiteX20" fmla="*/ 352415 w 723499"/>
              <a:gd name="connsiteY20" fmla="*/ 205664 h 723500"/>
              <a:gd name="connsiteX21" fmla="*/ 365531 w 723499"/>
              <a:gd name="connsiteY21" fmla="*/ 198044 h 723500"/>
              <a:gd name="connsiteX22" fmla="*/ 378666 w 723499"/>
              <a:gd name="connsiteY22" fmla="*/ 190424 h 723500"/>
              <a:gd name="connsiteX23" fmla="*/ 401431 w 723499"/>
              <a:gd name="connsiteY23" fmla="*/ 190424 h 72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3499" h="723500">
                <a:moveTo>
                  <a:pt x="361750" y="0"/>
                </a:moveTo>
                <a:cubicBezTo>
                  <a:pt x="161961" y="0"/>
                  <a:pt x="0" y="161961"/>
                  <a:pt x="0" y="361750"/>
                </a:cubicBezTo>
                <a:cubicBezTo>
                  <a:pt x="0" y="561539"/>
                  <a:pt x="161961" y="723500"/>
                  <a:pt x="361750" y="723500"/>
                </a:cubicBezTo>
                <a:cubicBezTo>
                  <a:pt x="561539" y="723500"/>
                  <a:pt x="723500" y="561539"/>
                  <a:pt x="723500" y="361750"/>
                </a:cubicBezTo>
                <a:cubicBezTo>
                  <a:pt x="723500" y="361738"/>
                  <a:pt x="723500" y="361724"/>
                  <a:pt x="723500" y="361712"/>
                </a:cubicBezTo>
                <a:cubicBezTo>
                  <a:pt x="723569" y="162013"/>
                  <a:pt x="561735" y="69"/>
                  <a:pt x="362036" y="0"/>
                </a:cubicBezTo>
                <a:cubicBezTo>
                  <a:pt x="361940" y="0"/>
                  <a:pt x="361845" y="0"/>
                  <a:pt x="361750" y="0"/>
                </a:cubicBezTo>
                <a:close/>
                <a:moveTo>
                  <a:pt x="401431" y="515303"/>
                </a:moveTo>
                <a:lnTo>
                  <a:pt x="346405" y="515303"/>
                </a:lnTo>
                <a:lnTo>
                  <a:pt x="346405" y="252498"/>
                </a:lnTo>
                <a:cubicBezTo>
                  <a:pt x="341757" y="255673"/>
                  <a:pt x="336852" y="258731"/>
                  <a:pt x="331689" y="261671"/>
                </a:cubicBezTo>
                <a:cubicBezTo>
                  <a:pt x="326529" y="264621"/>
                  <a:pt x="321198" y="267260"/>
                  <a:pt x="315725" y="269577"/>
                </a:cubicBezTo>
                <a:cubicBezTo>
                  <a:pt x="309807" y="271901"/>
                  <a:pt x="303587" y="274063"/>
                  <a:pt x="297066" y="276063"/>
                </a:cubicBezTo>
                <a:cubicBezTo>
                  <a:pt x="290544" y="278063"/>
                  <a:pt x="283375" y="280013"/>
                  <a:pt x="275558" y="281912"/>
                </a:cubicBezTo>
                <a:lnTo>
                  <a:pt x="275558" y="237954"/>
                </a:lnTo>
                <a:cubicBezTo>
                  <a:pt x="280828" y="236474"/>
                  <a:pt x="285623" y="234998"/>
                  <a:pt x="289941" y="233524"/>
                </a:cubicBezTo>
                <a:cubicBezTo>
                  <a:pt x="294259" y="232051"/>
                  <a:pt x="298533" y="230575"/>
                  <a:pt x="302762" y="229095"/>
                </a:cubicBezTo>
                <a:cubicBezTo>
                  <a:pt x="306962" y="227409"/>
                  <a:pt x="311191" y="225676"/>
                  <a:pt x="315411" y="223876"/>
                </a:cubicBezTo>
                <a:cubicBezTo>
                  <a:pt x="319630" y="222075"/>
                  <a:pt x="323840" y="220351"/>
                  <a:pt x="328060" y="218656"/>
                </a:cubicBezTo>
                <a:cubicBezTo>
                  <a:pt x="332061" y="216548"/>
                  <a:pt x="336115" y="214439"/>
                  <a:pt x="340224" y="212331"/>
                </a:cubicBezTo>
                <a:cubicBezTo>
                  <a:pt x="344332" y="210224"/>
                  <a:pt x="348396" y="208000"/>
                  <a:pt x="352415" y="205664"/>
                </a:cubicBezTo>
                <a:cubicBezTo>
                  <a:pt x="356861" y="203352"/>
                  <a:pt x="361233" y="200813"/>
                  <a:pt x="365531" y="198044"/>
                </a:cubicBezTo>
                <a:cubicBezTo>
                  <a:pt x="369830" y="195275"/>
                  <a:pt x="374209" y="192736"/>
                  <a:pt x="378666" y="190424"/>
                </a:cubicBezTo>
                <a:lnTo>
                  <a:pt x="401431" y="190424"/>
                </a:lnTo>
                <a:close/>
              </a:path>
            </a:pathLst>
          </a:custGeom>
          <a:solidFill>
            <a:srgbClr val="000000"/>
          </a:solidFill>
          <a:ln w="9525" cap="flat">
            <a:noFill/>
            <a:prstDash val="solid"/>
            <a:miter/>
          </a:ln>
          <a:effectLst>
            <a:glow rad="228600">
              <a:srgbClr val="FFC000">
                <a:alpha val="40000"/>
              </a:srgbClr>
            </a:glow>
          </a:effectLst>
        </p:spPr>
        <p:txBody>
          <a:bodyPr rtlCol="0" anchor="ctr"/>
          <a:lstStyle/>
          <a:p>
            <a:endParaRPr lang="en-US"/>
          </a:p>
        </p:txBody>
      </p:sp>
      <p:pic>
        <p:nvPicPr>
          <p:cNvPr id="73" name="Picture Placeholder 72" descr="Badge with solid fill">
            <a:extLst>
              <a:ext uri="{FF2B5EF4-FFF2-40B4-BE49-F238E27FC236}">
                <a16:creationId xmlns:a16="http://schemas.microsoft.com/office/drawing/2014/main" id="{90D66ED2-D483-1ABB-3A21-A2C5C85A611D}"/>
              </a:ext>
            </a:extLst>
          </p:cNvPr>
          <p:cNvPicPr>
            <a:picLocks noGrp="1" noChangeAspect="1"/>
          </p:cNvPicPr>
          <p:nvPr>
            <p:ph type="pic" sz="quarter" idx="37"/>
          </p:nvPr>
        </p:nvPicPr>
        <p:blipFill>
          <a:blip r:embed="rId2">
            <a:extLst>
              <a:ext uri="{96DAC541-7B7A-43D3-8B79-37D633B846F1}">
                <asvg:svgBlip xmlns:asvg="http://schemas.microsoft.com/office/drawing/2016/SVG/main" r:embed="rId3"/>
              </a:ext>
            </a:extLst>
          </a:blip>
          <a:srcRect l="88" r="88"/>
          <a:stretch>
            <a:fillRect/>
          </a:stretch>
        </p:blipFill>
        <p:spPr>
          <a:xfrm>
            <a:off x="397074" y="2110221"/>
            <a:ext cx="904987" cy="905641"/>
          </a:xfrm>
          <a:effectLst>
            <a:glow rad="228600">
              <a:srgbClr val="FFC000">
                <a:alpha val="40000"/>
              </a:srgbClr>
            </a:glow>
          </a:effectLst>
        </p:spPr>
      </p:pic>
      <p:pic>
        <p:nvPicPr>
          <p:cNvPr id="76" name="Graphic 75" descr="Badge 3 with solid fill">
            <a:extLst>
              <a:ext uri="{FF2B5EF4-FFF2-40B4-BE49-F238E27FC236}">
                <a16:creationId xmlns:a16="http://schemas.microsoft.com/office/drawing/2014/main" id="{E51DB424-1C82-BA4F-D31C-4A97CAF2D7C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0667" y="3746785"/>
            <a:ext cx="914400" cy="914400"/>
          </a:xfrm>
          <a:prstGeom prst="rect">
            <a:avLst/>
          </a:prstGeom>
          <a:effectLst>
            <a:glow rad="228600">
              <a:srgbClr val="FFC000">
                <a:alpha val="40000"/>
              </a:srgbClr>
            </a:glow>
          </a:effectLst>
        </p:spPr>
      </p:pic>
      <p:pic>
        <p:nvPicPr>
          <p:cNvPr id="78" name="Graphic 77" descr="Badge 4 with solid fill">
            <a:extLst>
              <a:ext uri="{FF2B5EF4-FFF2-40B4-BE49-F238E27FC236}">
                <a16:creationId xmlns:a16="http://schemas.microsoft.com/office/drawing/2014/main" id="{004E5B04-B360-5067-22E5-06CAD55B0F6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0667" y="5321751"/>
            <a:ext cx="914400" cy="914400"/>
          </a:xfrm>
          <a:prstGeom prst="rect">
            <a:avLst/>
          </a:prstGeom>
          <a:effectLst>
            <a:glow rad="228600">
              <a:srgbClr val="FFC000">
                <a:alpha val="40000"/>
              </a:srgbClr>
            </a:glow>
          </a:effectLst>
        </p:spPr>
      </p:pic>
      <p:pic>
        <p:nvPicPr>
          <p:cNvPr id="80" name="Graphic 79" descr="Badge 5 with solid fill">
            <a:extLst>
              <a:ext uri="{FF2B5EF4-FFF2-40B4-BE49-F238E27FC236}">
                <a16:creationId xmlns:a16="http://schemas.microsoft.com/office/drawing/2014/main" id="{31BA1E50-0D95-380E-35EF-7DB15E9BFCE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258204" y="591701"/>
            <a:ext cx="914400" cy="914400"/>
          </a:xfrm>
          <a:prstGeom prst="rect">
            <a:avLst/>
          </a:prstGeom>
          <a:effectLst>
            <a:glow rad="228600">
              <a:srgbClr val="FFC000">
                <a:alpha val="40000"/>
              </a:srgbClr>
            </a:glow>
          </a:effectLst>
        </p:spPr>
      </p:pic>
      <p:pic>
        <p:nvPicPr>
          <p:cNvPr id="82" name="Graphic 81" descr="Badge 6 with solid fill">
            <a:extLst>
              <a:ext uri="{FF2B5EF4-FFF2-40B4-BE49-F238E27FC236}">
                <a16:creationId xmlns:a16="http://schemas.microsoft.com/office/drawing/2014/main" id="{02E2AC20-3976-D944-C9F0-BE41160905A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399261" y="2382993"/>
            <a:ext cx="914400" cy="914400"/>
          </a:xfrm>
          <a:prstGeom prst="rect">
            <a:avLst/>
          </a:prstGeom>
          <a:effectLst>
            <a:glow rad="228600">
              <a:srgbClr val="FFC000">
                <a:alpha val="40000"/>
              </a:srgbClr>
            </a:glow>
          </a:effectLst>
        </p:spPr>
      </p:pic>
      <p:pic>
        <p:nvPicPr>
          <p:cNvPr id="89" name="Graphic 88" descr="Badge 7 with solid fill">
            <a:extLst>
              <a:ext uri="{FF2B5EF4-FFF2-40B4-BE49-F238E27FC236}">
                <a16:creationId xmlns:a16="http://schemas.microsoft.com/office/drawing/2014/main" id="{2E5BA5E7-A6F4-E834-9394-1A284B2A948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399261" y="3893702"/>
            <a:ext cx="914400" cy="914400"/>
          </a:xfrm>
          <a:prstGeom prst="rect">
            <a:avLst/>
          </a:prstGeom>
          <a:effectLst>
            <a:glow rad="228600">
              <a:srgbClr val="FFC000">
                <a:alpha val="40000"/>
              </a:srgbClr>
            </a:glow>
          </a:effectLst>
        </p:spPr>
      </p:pic>
    </p:spTree>
    <p:extLst>
      <p:ext uri="{BB962C8B-B14F-4D97-AF65-F5344CB8AC3E}">
        <p14:creationId xmlns:p14="http://schemas.microsoft.com/office/powerpoint/2010/main" val="33962667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500" fill="hold"/>
                                        <p:tgtEl>
                                          <p:spTgt spid="74"/>
                                        </p:tgtEl>
                                        <p:attrNameLst>
                                          <p:attrName>ppt_x</p:attrName>
                                        </p:attrNameLst>
                                      </p:cBhvr>
                                      <p:tavLst>
                                        <p:tav tm="0">
                                          <p:val>
                                            <p:strVal val="#ppt_x"/>
                                          </p:val>
                                        </p:tav>
                                        <p:tav tm="100000">
                                          <p:val>
                                            <p:strVal val="#ppt_x"/>
                                          </p:val>
                                        </p:tav>
                                      </p:tavLst>
                                    </p:anim>
                                    <p:anim calcmode="lin" valueType="num">
                                      <p:cBhvr additive="base">
                                        <p:cTn id="8"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3"/>
                                        </p:tgtEl>
                                        <p:attrNameLst>
                                          <p:attrName>style.visibility</p:attrName>
                                        </p:attrNameLst>
                                      </p:cBhvr>
                                      <p:to>
                                        <p:strVal val="visible"/>
                                      </p:to>
                                    </p:set>
                                    <p:anim calcmode="lin" valueType="num">
                                      <p:cBhvr additive="base">
                                        <p:cTn id="19" dur="500" fill="hold"/>
                                        <p:tgtEl>
                                          <p:spTgt spid="73"/>
                                        </p:tgtEl>
                                        <p:attrNameLst>
                                          <p:attrName>ppt_x</p:attrName>
                                        </p:attrNameLst>
                                      </p:cBhvr>
                                      <p:tavLst>
                                        <p:tav tm="0">
                                          <p:val>
                                            <p:strVal val="#ppt_x"/>
                                          </p:val>
                                        </p:tav>
                                        <p:tav tm="100000">
                                          <p:val>
                                            <p:strVal val="#ppt_x"/>
                                          </p:val>
                                        </p:tav>
                                      </p:tavLst>
                                    </p:anim>
                                    <p:anim calcmode="lin" valueType="num">
                                      <p:cBhvr additive="base">
                                        <p:cTn id="20"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anim calcmode="lin" valueType="num">
                                      <p:cBhvr additive="base">
                                        <p:cTn id="2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6"/>
                                        </p:tgtEl>
                                        <p:attrNameLst>
                                          <p:attrName>style.visibility</p:attrName>
                                        </p:attrNameLst>
                                      </p:cBhvr>
                                      <p:to>
                                        <p:strVal val="visible"/>
                                      </p:to>
                                    </p:set>
                                    <p:anim calcmode="lin" valueType="num">
                                      <p:cBhvr additive="base">
                                        <p:cTn id="31" dur="500" fill="hold"/>
                                        <p:tgtEl>
                                          <p:spTgt spid="76"/>
                                        </p:tgtEl>
                                        <p:attrNameLst>
                                          <p:attrName>ppt_x</p:attrName>
                                        </p:attrNameLst>
                                      </p:cBhvr>
                                      <p:tavLst>
                                        <p:tav tm="0">
                                          <p:val>
                                            <p:strVal val="#ppt_x"/>
                                          </p:val>
                                        </p:tav>
                                        <p:tav tm="100000">
                                          <p:val>
                                            <p:strVal val="#ppt_x"/>
                                          </p:val>
                                        </p:tav>
                                      </p:tavLst>
                                    </p:anim>
                                    <p:anim calcmode="lin" valueType="num">
                                      <p:cBhvr additive="base">
                                        <p:cTn id="32"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4">
                                            <p:txEl>
                                              <p:pRg st="0" end="0"/>
                                            </p:txEl>
                                          </p:spTgt>
                                        </p:tgtEl>
                                        <p:attrNameLst>
                                          <p:attrName>style.visibility</p:attrName>
                                        </p:attrNameLst>
                                      </p:cBhvr>
                                      <p:to>
                                        <p:strVal val="visible"/>
                                      </p:to>
                                    </p:set>
                                    <p:anim calcmode="lin" valueType="num">
                                      <p:cBhvr additive="base">
                                        <p:cTn id="37"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8"/>
                                        </p:tgtEl>
                                        <p:attrNameLst>
                                          <p:attrName>style.visibility</p:attrName>
                                        </p:attrNameLst>
                                      </p:cBhvr>
                                      <p:to>
                                        <p:strVal val="visible"/>
                                      </p:to>
                                    </p:set>
                                    <p:anim calcmode="lin" valueType="num">
                                      <p:cBhvr additive="base">
                                        <p:cTn id="43" dur="500" fill="hold"/>
                                        <p:tgtEl>
                                          <p:spTgt spid="78"/>
                                        </p:tgtEl>
                                        <p:attrNameLst>
                                          <p:attrName>ppt_x</p:attrName>
                                        </p:attrNameLst>
                                      </p:cBhvr>
                                      <p:tavLst>
                                        <p:tav tm="0">
                                          <p:val>
                                            <p:strVal val="#ppt_x"/>
                                          </p:val>
                                        </p:tav>
                                        <p:tav tm="100000">
                                          <p:val>
                                            <p:strVal val="#ppt_x"/>
                                          </p:val>
                                        </p:tav>
                                      </p:tavLst>
                                    </p:anim>
                                    <p:anim calcmode="lin" valueType="num">
                                      <p:cBhvr additive="base">
                                        <p:cTn id="44"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anim calcmode="lin" valueType="num">
                                      <p:cBhvr additive="base">
                                        <p:cTn id="49"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0"/>
                                        </p:tgtEl>
                                        <p:attrNameLst>
                                          <p:attrName>style.visibility</p:attrName>
                                        </p:attrNameLst>
                                      </p:cBhvr>
                                      <p:to>
                                        <p:strVal val="visible"/>
                                      </p:to>
                                    </p:set>
                                    <p:anim calcmode="lin" valueType="num">
                                      <p:cBhvr additive="base">
                                        <p:cTn id="55" dur="500" fill="hold"/>
                                        <p:tgtEl>
                                          <p:spTgt spid="80"/>
                                        </p:tgtEl>
                                        <p:attrNameLst>
                                          <p:attrName>ppt_x</p:attrName>
                                        </p:attrNameLst>
                                      </p:cBhvr>
                                      <p:tavLst>
                                        <p:tav tm="0">
                                          <p:val>
                                            <p:strVal val="#ppt_x"/>
                                          </p:val>
                                        </p:tav>
                                        <p:tav tm="100000">
                                          <p:val>
                                            <p:strVal val="#ppt_x"/>
                                          </p:val>
                                        </p:tav>
                                      </p:tavLst>
                                    </p:anim>
                                    <p:anim calcmode="lin" valueType="num">
                                      <p:cBhvr additive="base">
                                        <p:cTn id="56"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5">
                                            <p:txEl>
                                              <p:pRg st="0" end="0"/>
                                            </p:txEl>
                                          </p:spTgt>
                                        </p:tgtEl>
                                        <p:attrNameLst>
                                          <p:attrName>style.visibility</p:attrName>
                                        </p:attrNameLst>
                                      </p:cBhvr>
                                      <p:to>
                                        <p:strVal val="visible"/>
                                      </p:to>
                                    </p:set>
                                    <p:anim calcmode="lin" valueType="num">
                                      <p:cBhvr additive="base">
                                        <p:cTn id="6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82"/>
                                        </p:tgtEl>
                                        <p:attrNameLst>
                                          <p:attrName>style.visibility</p:attrName>
                                        </p:attrNameLst>
                                      </p:cBhvr>
                                      <p:to>
                                        <p:strVal val="visible"/>
                                      </p:to>
                                    </p:set>
                                    <p:anim calcmode="lin" valueType="num">
                                      <p:cBhvr additive="base">
                                        <p:cTn id="67" dur="500" fill="hold"/>
                                        <p:tgtEl>
                                          <p:spTgt spid="82"/>
                                        </p:tgtEl>
                                        <p:attrNameLst>
                                          <p:attrName>ppt_x</p:attrName>
                                        </p:attrNameLst>
                                      </p:cBhvr>
                                      <p:tavLst>
                                        <p:tav tm="0">
                                          <p:val>
                                            <p:strVal val="#ppt_x"/>
                                          </p:val>
                                        </p:tav>
                                        <p:tav tm="100000">
                                          <p:val>
                                            <p:strVal val="#ppt_x"/>
                                          </p:val>
                                        </p:tav>
                                      </p:tavLst>
                                    </p:anim>
                                    <p:anim calcmode="lin" valueType="num">
                                      <p:cBhvr additive="base">
                                        <p:cTn id="68"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8">
                                            <p:txEl>
                                              <p:pRg st="0" end="0"/>
                                            </p:txEl>
                                          </p:spTgt>
                                        </p:tgtEl>
                                        <p:attrNameLst>
                                          <p:attrName>style.visibility</p:attrName>
                                        </p:attrNameLst>
                                      </p:cBhvr>
                                      <p:to>
                                        <p:strVal val="visible"/>
                                      </p:to>
                                    </p:set>
                                    <p:anim calcmode="lin" valueType="num">
                                      <p:cBhvr additive="base">
                                        <p:cTn id="73"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89"/>
                                        </p:tgtEl>
                                        <p:attrNameLst>
                                          <p:attrName>style.visibility</p:attrName>
                                        </p:attrNameLst>
                                      </p:cBhvr>
                                      <p:to>
                                        <p:strVal val="visible"/>
                                      </p:to>
                                    </p:set>
                                    <p:anim calcmode="lin" valueType="num">
                                      <p:cBhvr additive="base">
                                        <p:cTn id="79" dur="500" fill="hold"/>
                                        <p:tgtEl>
                                          <p:spTgt spid="89"/>
                                        </p:tgtEl>
                                        <p:attrNameLst>
                                          <p:attrName>ppt_x</p:attrName>
                                        </p:attrNameLst>
                                      </p:cBhvr>
                                      <p:tavLst>
                                        <p:tav tm="0">
                                          <p:val>
                                            <p:strVal val="#ppt_x"/>
                                          </p:val>
                                        </p:tav>
                                        <p:tav tm="100000">
                                          <p:val>
                                            <p:strVal val="#ppt_x"/>
                                          </p:val>
                                        </p:tav>
                                      </p:tavLst>
                                    </p:anim>
                                    <p:anim calcmode="lin" valueType="num">
                                      <p:cBhvr additive="base">
                                        <p:cTn id="80"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2">
                                            <p:txEl>
                                              <p:pRg st="0" end="0"/>
                                            </p:txEl>
                                          </p:spTgt>
                                        </p:tgtEl>
                                        <p:attrNameLst>
                                          <p:attrName>style.visibility</p:attrName>
                                        </p:attrNameLst>
                                      </p:cBhvr>
                                      <p:to>
                                        <p:strVal val="visible"/>
                                      </p:to>
                                    </p:set>
                                    <p:anim calcmode="lin" valueType="num">
                                      <p:cBhvr additive="base">
                                        <p:cTn id="85"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5" grpId="0" build="p"/>
      <p:bldP spid="18" grpId="0" build="p"/>
      <p:bldP spid="24" grpId="0" build="p"/>
      <p:bldP spid="27" grpId="0" build="p"/>
      <p:bldP spid="7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990725" y="2516710"/>
            <a:ext cx="6245912" cy="846675"/>
          </a:xfrm>
        </p:spPr>
        <p:txBody>
          <a:bodyPr/>
          <a:lstStyle/>
          <a:p>
            <a:r>
              <a:rPr lang="en-US">
                <a:latin typeface="Times New Roman" panose="02020603050405020304" pitchFamily="18" charset="0"/>
                <a:cs typeface="Times New Roman" panose="02020603050405020304" pitchFamily="18" charset="0"/>
              </a:rPr>
              <a:t>GIỚI THIỆU</a:t>
            </a:r>
          </a:p>
        </p:txBody>
      </p:sp>
      <p:pic>
        <p:nvPicPr>
          <p:cNvPr id="5" name="Graphic 4" descr="Badge 1 with solid fill">
            <a:extLst>
              <a:ext uri="{FF2B5EF4-FFF2-40B4-BE49-F238E27FC236}">
                <a16:creationId xmlns:a16="http://schemas.microsoft.com/office/drawing/2014/main" id="{CC190511-EBAA-B69A-26E2-97C957468F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5238" y="2112423"/>
            <a:ext cx="1465487" cy="1390650"/>
          </a:xfrm>
          <a:prstGeom prst="rect">
            <a:avLst/>
          </a:prstGeom>
        </p:spPr>
      </p:pic>
    </p:spTree>
    <p:extLst>
      <p:ext uri="{BB962C8B-B14F-4D97-AF65-F5344CB8AC3E}">
        <p14:creationId xmlns:p14="http://schemas.microsoft.com/office/powerpoint/2010/main" val="34467973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2752725" y="542926"/>
            <a:ext cx="4924425" cy="904874"/>
          </a:xfrm>
        </p:spPr>
        <p:txBody>
          <a:bodyPr/>
          <a:lstStyle/>
          <a:p>
            <a:pPr algn="ctr"/>
            <a:r>
              <a:rPr lang="en-US" sz="3500">
                <a:solidFill>
                  <a:schemeClr val="accent1"/>
                </a:solidFill>
                <a:latin typeface="Times New Roman" panose="02020603050405020304" pitchFamily="18" charset="0"/>
                <a:cs typeface="Times New Roman" panose="02020603050405020304" pitchFamily="18" charset="0"/>
              </a:rPr>
              <a:t>GIỚI THIỆU ĐỒ ÁN</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209177" y="1628776"/>
            <a:ext cx="11363698" cy="4314824"/>
          </a:xfrm>
        </p:spPr>
        <p:txBody>
          <a:bodyPr vert="horz" lIns="91440" tIns="45720" rIns="91440" bIns="45720" rtlCol="0" anchor="t">
            <a:normAutofit/>
          </a:bodyPr>
          <a:lstStyle/>
          <a:p>
            <a:pPr marL="482600" marR="609600" algn="just">
              <a:spcBef>
                <a:spcPts val="100"/>
              </a:spcBef>
              <a:spcAft>
                <a:spcPts val="0"/>
              </a:spcAft>
            </a:pP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Ngành</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nghệ</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đang</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triển</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khá</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mạnh</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mẽ</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khá</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nhiều</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đời</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sống</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nay.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học</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hóa</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đời</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sống</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giúp</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gian</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lưu</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trữ</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tránh</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thất</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lạc</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động</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hóa</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cụ</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hóa</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theo</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nhu</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nền</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kinh</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tế</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đang</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triển</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nay,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nhiều</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ngành</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nghề</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đang</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nổi</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trổi</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bán</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trang</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shop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quần</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áo</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482600" marR="609600" algn="just">
              <a:spcBef>
                <a:spcPts val="100"/>
              </a:spcBef>
              <a:spcAft>
                <a:spcPts val="0"/>
              </a:spcAft>
            </a:pPr>
            <a:endParaRPr lang="en-US">
              <a:effectLst/>
              <a:latin typeface="Times New Roman" panose="02020603050405020304" pitchFamily="18" charset="0"/>
              <a:ea typeface="Times New Roman" panose="02020603050405020304" pitchFamily="18" charset="0"/>
              <a:cs typeface="Times New Roman" panose="02020603050405020304" pitchFamily="18" charset="0"/>
            </a:endParaRPr>
          </a:p>
          <a:p>
            <a:pPr marL="482600" marR="609600" algn="just">
              <a:spcBef>
                <a:spcPts val="100"/>
              </a:spcBef>
              <a:spcAft>
                <a:spcPts val="0"/>
              </a:spcAft>
            </a:pP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bán</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cần</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lưu</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nhiều</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ty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xí</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nghiệp</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đều</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cần</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phải</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lí</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kho</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hóa</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cách</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chuẩn</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hỗ</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trợ</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quá</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bán</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kiểm</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soát</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nguồn</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giúp</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tiết</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kiệm</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gian</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hiệu</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hơn</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lí</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kho</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còn</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giúp</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tránh</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thất</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thoát</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quá</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bán</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482600" marR="609600" algn="just">
              <a:spcBef>
                <a:spcPts val="100"/>
              </a:spcBef>
              <a:spcAft>
                <a:spcPts val="0"/>
              </a:spcAft>
            </a:pPr>
            <a:endParaRPr lang="en-US">
              <a:effectLst/>
              <a:latin typeface="Times New Roman" panose="02020603050405020304" pitchFamily="18" charset="0"/>
              <a:ea typeface="Times New Roman" panose="02020603050405020304" pitchFamily="18" charset="0"/>
              <a:cs typeface="Times New Roman" panose="02020603050405020304" pitchFamily="18" charset="0"/>
            </a:endParaRPr>
          </a:p>
          <a:p>
            <a:pPr marL="482600" marR="609600" algn="just">
              <a:spcBef>
                <a:spcPts val="100"/>
              </a:spcBef>
              <a:spcAft>
                <a:spcPts val="0"/>
              </a:spcAft>
            </a:pP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vì</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vậy</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học</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hóa</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lĩnh</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vực</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lí</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cửa</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bán</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quần</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áo</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tất</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yếu</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cần</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muốn</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lí</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tốt</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cần</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mềm</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tốt</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mền</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phải</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đảm</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bảo</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độ</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bảo</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mật</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cao</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dễ</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nhiều</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tiện</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ích</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đề</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lí</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kho</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quần</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áo</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cần</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mọi</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cửa</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mềm</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lí</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kho</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quần</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áo</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nó</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theo</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dõi</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kiểm</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soát</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vấn</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đề</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nhập</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kho</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xuất</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kho</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vận</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chuyển</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kho</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nội</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bộ</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theo</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dõi</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lượng</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hóa</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a:p>
        </p:txBody>
      </p:sp>
    </p:spTree>
    <p:extLst>
      <p:ext uri="{BB962C8B-B14F-4D97-AF65-F5344CB8AC3E}">
        <p14:creationId xmlns:p14="http://schemas.microsoft.com/office/powerpoint/2010/main" val="25631196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FC4C2-80D3-A5B3-12BD-700C5CB6CD8C}"/>
              </a:ext>
            </a:extLst>
          </p:cNvPr>
          <p:cNvSpPr>
            <a:spLocks noGrp="1"/>
          </p:cNvSpPr>
          <p:nvPr>
            <p:ph type="ctrTitle"/>
          </p:nvPr>
        </p:nvSpPr>
        <p:spPr>
          <a:xfrm>
            <a:off x="1762125" y="2647397"/>
            <a:ext cx="6245912" cy="1042475"/>
          </a:xfrm>
        </p:spPr>
        <p:txBody>
          <a:bodyPr/>
          <a:lstStyle/>
          <a:p>
            <a:r>
              <a:rPr lang="en-US" sz="4500">
                <a:latin typeface="Times New Roman" panose="02020603050405020304" pitchFamily="18" charset="0"/>
                <a:cs typeface="Times New Roman" panose="02020603050405020304" pitchFamily="18" charset="0"/>
              </a:rPr>
              <a:t>PHÂN TÍCH ĐỀ TÀI</a:t>
            </a:r>
          </a:p>
        </p:txBody>
      </p:sp>
      <p:pic>
        <p:nvPicPr>
          <p:cNvPr id="5" name="Graphic 4" descr="Badge with solid fill">
            <a:extLst>
              <a:ext uri="{FF2B5EF4-FFF2-40B4-BE49-F238E27FC236}">
                <a16:creationId xmlns:a16="http://schemas.microsoft.com/office/drawing/2014/main" id="{6531AEC5-57ED-BCC2-1455-C97F7D2A84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3812" y="2585498"/>
            <a:ext cx="1208313" cy="1166275"/>
          </a:xfrm>
          <a:prstGeom prst="rect">
            <a:avLst/>
          </a:prstGeom>
        </p:spPr>
      </p:pic>
    </p:spTree>
    <p:extLst>
      <p:ext uri="{BB962C8B-B14F-4D97-AF65-F5344CB8AC3E}">
        <p14:creationId xmlns:p14="http://schemas.microsoft.com/office/powerpoint/2010/main" val="27030388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2228850" y="0"/>
            <a:ext cx="5391149" cy="1095375"/>
          </a:xfrm>
        </p:spPr>
        <p:txBody>
          <a:bodyPr/>
          <a:lstStyle/>
          <a:p>
            <a:r>
              <a:rPr lang="en-US" sz="3000">
                <a:solidFill>
                  <a:schemeClr val="accent1"/>
                </a:solidFill>
                <a:latin typeface="Times New Roman" panose="02020603050405020304" pitchFamily="18" charset="0"/>
                <a:cs typeface="Times New Roman" panose="02020603050405020304" pitchFamily="18" charset="0"/>
              </a:rPr>
              <a:t>PHÂN TÍCH ĐỀ TÀI</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764847" y="1620838"/>
            <a:ext cx="9500507" cy="806675"/>
          </a:xfrm>
        </p:spPr>
        <p:txBody>
          <a:bodyPr/>
          <a:lstStyle/>
          <a:p>
            <a:pPr marL="0" marR="0">
              <a:lnSpc>
                <a:spcPct val="106000"/>
              </a:lnSpc>
              <a:spcBef>
                <a:spcPts val="200"/>
              </a:spcBef>
              <a:spcAft>
                <a:spcPts val="0"/>
              </a:spcAft>
            </a:pPr>
            <a:r>
              <a:rPr lang="en-US" sz="2000" b="1"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 </a:t>
            </a:r>
            <a:r>
              <a:rPr lang="en-US" sz="2000" b="1" i="1"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2000" b="1"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i="1"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tích</a:t>
            </a:r>
            <a:r>
              <a:rPr lang="en-US" sz="2000" b="1"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i="1"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2000" b="1"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i="1"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2000" b="1"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i="1"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2000" b="1"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i="1"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2000" b="1"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i="1"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2000" b="1"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b="1">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6000"/>
              </a:lnSpc>
              <a:spcBef>
                <a:spcPts val="1200"/>
              </a:spcBef>
              <a:spcAft>
                <a:spcPts val="1200"/>
              </a:spcAft>
            </a:pPr>
            <a:r>
              <a:rPr lang="en-US" sz="200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Đối</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tượng</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DengXian" panose="02010600030101010101" pitchFamily="2" charset="-122"/>
              <a:cs typeface="Times New Roman" panose="02020603050405020304" pitchFamily="18" charset="0"/>
            </a:endParaRPr>
          </a:p>
          <a:p>
            <a:pPr marL="0" marR="0">
              <a:lnSpc>
                <a:spcPct val="106000"/>
              </a:lnSpc>
              <a:spcBef>
                <a:spcPts val="1200"/>
              </a:spcBef>
              <a:spcAft>
                <a:spcPts val="120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trị</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endParaRPr lang="en-US" sz="2000">
              <a:effectLst/>
              <a:latin typeface="Times New Roman" panose="02020603050405020304" pitchFamily="18" charset="0"/>
              <a:ea typeface="DengXian" panose="02010600030101010101" pitchFamily="2" charset="-122"/>
              <a:cs typeface="Times New Roman" panose="02020603050405020304" pitchFamily="18" charset="0"/>
            </a:endParaRPr>
          </a:p>
          <a:p>
            <a:pPr marL="0" marR="0">
              <a:lnSpc>
                <a:spcPct val="106000"/>
              </a:lnSpc>
              <a:spcBef>
                <a:spcPts val="1200"/>
              </a:spcBef>
              <a:spcAft>
                <a:spcPts val="120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bán</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hàng</a:t>
            </a:r>
            <a:endParaRPr lang="en-US" sz="2000">
              <a:effectLst/>
              <a:latin typeface="Times New Roman" panose="02020603050405020304" pitchFamily="18" charset="0"/>
              <a:ea typeface="DengXian" panose="02010600030101010101" pitchFamily="2" charset="-122"/>
              <a:cs typeface="Times New Roman" panose="02020603050405020304" pitchFamily="18" charset="0"/>
            </a:endParaRPr>
          </a:p>
          <a:p>
            <a:endParaRPr lang="en-US"/>
          </a:p>
        </p:txBody>
      </p:sp>
      <p:pic>
        <p:nvPicPr>
          <p:cNvPr id="9" name="Picture 8">
            <a:extLst>
              <a:ext uri="{FF2B5EF4-FFF2-40B4-BE49-F238E27FC236}">
                <a16:creationId xmlns:a16="http://schemas.microsoft.com/office/drawing/2014/main" id="{6AE7F631-911B-1D4F-387B-449E30550E0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7234" b="97660" l="9961" r="89961">
                        <a14:foregroundMark x1="42902" y1="79681" x2="51137" y2="83511"/>
                        <a14:foregroundMark x1="51137" y1="83511" x2="51922" y2="83511"/>
                        <a14:foregroundMark x1="46588" y1="94574" x2="43922" y2="95745"/>
                        <a14:foregroundMark x1="53569" y1="94149" x2="54431" y2="96489"/>
                        <a14:foregroundMark x1="54980" y1="93617" x2="53725" y2="95319"/>
                        <a14:foregroundMark x1="53255" y1="96064" x2="52863" y2="95532"/>
                        <a14:foregroundMark x1="44549" y1="95745" x2="42902" y2="97660"/>
                        <a14:foregroundMark x1="26824" y1="95851" x2="22745" y2="92660"/>
                        <a14:foregroundMark x1="22039" y1="93617" x2="26745" y2="95851"/>
                        <a14:foregroundMark x1="20000" y1="91915" x2="20000" y2="97553"/>
                        <a14:foregroundMark x1="73255" y1="7234" x2="68471" y2="12660"/>
                        <a14:foregroundMark x1="68471" y1="12660" x2="68314" y2="13298"/>
                        <a14:foregroundMark x1="57176" y1="17128" x2="58039" y2="14255"/>
                        <a14:foregroundMark x1="53838" y1="13298" x2="56157" y2="11809"/>
                        <a14:foregroundMark x1="53176" y1="13723" x2="53838" y2="13298"/>
                        <a14:backgroundMark x1="55451" y1="13298" x2="55451" y2="13298"/>
                      </a14:backgroundRemoval>
                    </a14:imgEffect>
                  </a14:imgLayer>
                </a14:imgProps>
              </a:ext>
            </a:extLst>
          </a:blip>
          <a:stretch>
            <a:fillRect/>
          </a:stretch>
        </p:blipFill>
        <p:spPr>
          <a:xfrm>
            <a:off x="7317765" y="560613"/>
            <a:ext cx="5064463" cy="3733800"/>
          </a:xfrm>
          <a:prstGeom prst="rect">
            <a:avLst/>
          </a:prstGeom>
        </p:spPr>
      </p:pic>
    </p:spTree>
    <p:extLst>
      <p:ext uri="{BB962C8B-B14F-4D97-AF65-F5344CB8AC3E}">
        <p14:creationId xmlns:p14="http://schemas.microsoft.com/office/powerpoint/2010/main" val="22593088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a:t>
            </a:fld>
            <a:endParaRPr lang="en-US"/>
          </a:p>
        </p:txBody>
      </p:sp>
      <p:sp>
        <p:nvSpPr>
          <p:cNvPr id="14" name="Content Placeholder 13">
            <a:extLst>
              <a:ext uri="{FF2B5EF4-FFF2-40B4-BE49-F238E27FC236}">
                <a16:creationId xmlns:a16="http://schemas.microsoft.com/office/drawing/2014/main" id="{1ED5E94B-5D8D-4B3D-FE62-5DA2FE8B7130}"/>
              </a:ext>
            </a:extLst>
          </p:cNvPr>
          <p:cNvSpPr>
            <a:spLocks noGrp="1"/>
          </p:cNvSpPr>
          <p:nvPr>
            <p:ph idx="1"/>
          </p:nvPr>
        </p:nvSpPr>
        <p:spPr>
          <a:xfrm>
            <a:off x="477467" y="1020761"/>
            <a:ext cx="9779182" cy="3366815"/>
          </a:xfrm>
        </p:spPr>
        <p:txBody>
          <a:bodyPr/>
          <a:lstStyle/>
          <a:p>
            <a:pPr marL="0" marR="0" fontAlgn="base">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Kho</a:t>
            </a:r>
            <a:r>
              <a:rPr lang="vi-VN"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Hàng:</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fontAlgn="base">
              <a:spcBef>
                <a:spcPts val="0"/>
              </a:spcBef>
              <a:spcAft>
                <a:spcPts val="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fontAlgn="base">
              <a:spcBef>
                <a:spcPts val="0"/>
              </a:spcBef>
              <a:spcAft>
                <a:spcPts val="0"/>
              </a:spcAft>
            </a:pPr>
            <a:r>
              <a:rPr lang="vi-VN" sz="2000" b="1"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Nhập Hàng</a:t>
            </a:r>
            <a:r>
              <a:rPr lang="vi-VN"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:Sau mỗi lần lấy hàng bộ phận quản lí kho sẽ ghi lại chi tiết hàng hóa xuất </a:t>
            </a: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vào, để tiện theo dõi hàng hóa trong kho. Khi mặt hàng nào đó sắp hết hoặc đã hết thì bộ phận quản lí kho sẽ tiến hanh báo cáo cho ban quản lí. Khi hàng đã được mua về kho, bộ phận kho sẽ nhận phiếu giao hàng và kiểm tra số lượng và chất lượng xuất phiếu nhập kho.</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fontAlgn="base">
              <a:spcBef>
                <a:spcPts val="0"/>
              </a:spcBef>
              <a:spcAft>
                <a:spcPts val="0"/>
              </a:spcAft>
            </a:pP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fontAlgn="base">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 </a:t>
            </a: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công việc cần làm:</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fontAlgn="base">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Nhập hàng theo đung danh mục và số lượng trong hóa đơn mua hàng của cửa hàng bán quần áo.</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fontAlgn="base">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Hàng nhập : được theo dõi dựa trên mã hàng,nhóm hàng,số lượng, đơn giá, chất liệu, nơi nhập, ngày nhập hàng, thành tiền, tổng cộng số lượng. Số hàng nhận này có sự xác nhận của bên người quản lí kiểm đếm hàng kho.</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fontAlgn="base">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 </a:t>
            </a: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ra báo cáo hàng nhập trong kỳ.</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a:p>
        </p:txBody>
      </p:sp>
      <p:sp>
        <p:nvSpPr>
          <p:cNvPr id="16" name="Title 1">
            <a:extLst>
              <a:ext uri="{FF2B5EF4-FFF2-40B4-BE49-F238E27FC236}">
                <a16:creationId xmlns:a16="http://schemas.microsoft.com/office/drawing/2014/main" id="{839B3069-3E02-D462-F00A-7B4BCB8A57DD}"/>
              </a:ext>
            </a:extLst>
          </p:cNvPr>
          <p:cNvSpPr txBox="1">
            <a:spLocks/>
          </p:cNvSpPr>
          <p:nvPr/>
        </p:nvSpPr>
        <p:spPr>
          <a:xfrm>
            <a:off x="867991" y="-403380"/>
            <a:ext cx="9779183" cy="13255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a:lnSpc>
                <a:spcPct val="106000"/>
              </a:lnSpc>
              <a:spcBef>
                <a:spcPts val="200"/>
              </a:spcBef>
              <a:spcAft>
                <a:spcPts val="0"/>
              </a:spcAft>
            </a:pPr>
            <a:r>
              <a:rPr lang="en-US" sz="2500" b="1" i="1">
                <a:effectLst/>
                <a:latin typeface="Times New Roman" panose="02020603050405020304" pitchFamily="18" charset="0"/>
                <a:ea typeface="Times New Roman" panose="02020603050405020304" pitchFamily="18" charset="0"/>
                <a:cs typeface="Times New Roman" panose="02020603050405020304" pitchFamily="18" charset="0"/>
              </a:rPr>
              <a:t>1.2 Yêu cầu chức năng của hệ thống:</a:t>
            </a:r>
            <a:endParaRPr lang="en-US" sz="2500" b="1">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368CB484-AA40-60B0-D234-264A3098B88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382" b="95411" l="2827" r="93463">
                        <a14:foregroundMark x1="46716" y1="9986" x2="47703" y2="10145"/>
                        <a14:foregroundMark x1="44700" y1="9662" x2="46332" y2="9924"/>
                        <a14:foregroundMark x1="50177" y1="43720" x2="50883" y2="51449"/>
                        <a14:foregroundMark x1="53710" y1="43961" x2="59541" y2="49034"/>
                        <a14:foregroundMark x1="55477" y1="40580" x2="62014" y2="47101"/>
                        <a14:foregroundMark x1="57774" y1="36473" x2="67314" y2="48309"/>
                        <a14:foregroundMark x1="67314" y1="48309" x2="76855" y2="53140"/>
                        <a14:foregroundMark x1="76855" y1="53140" x2="72968" y2="47826"/>
                        <a14:foregroundMark x1="78799" y1="38647" x2="77032" y2="37198"/>
                        <a14:foregroundMark x1="7067" y1="54589" x2="10071" y2="65459"/>
                        <a14:foregroundMark x1="16784" y1="64010" x2="31625" y2="68357"/>
                        <a14:foregroundMark x1="34452" y1="69807" x2="45053" y2="73671"/>
                        <a14:foregroundMark x1="45053" y1="73671" x2="43110" y2="73913"/>
                        <a14:foregroundMark x1="40106" y1="90097" x2="35866" y2="90338"/>
                        <a14:foregroundMark x1="47880" y1="64493" x2="51060" y2="69565"/>
                        <a14:foregroundMark x1="54594" y1="37440" x2="56360" y2="35507"/>
                        <a14:foregroundMark x1="37633" y1="91304" x2="37809" y2="95411"/>
                        <a14:foregroundMark x1="39576" y1="76329" x2="45583" y2="76570"/>
                        <a14:foregroundMark x1="49647" y1="57729" x2="51943" y2="69565"/>
                        <a14:foregroundMark x1="51943" y1="69565" x2="51590" y2="68116"/>
                        <a14:foregroundMark x1="2827" y1="40821" x2="4240" y2="44686"/>
                        <a14:foregroundMark x1="83216" y1="17391" x2="71908" y2="23913"/>
                        <a14:foregroundMark x1="71908" y1="23913" x2="71908" y2="23913"/>
                        <a14:foregroundMark x1="83922" y1="14251" x2="72792" y2="16425"/>
                        <a14:foregroundMark x1="93463" y1="20048" x2="89223" y2="31884"/>
                        <a14:foregroundMark x1="89223" y1="31884" x2="89223" y2="31884"/>
                        <a14:foregroundMark x1="86396" y1="14734" x2="74382" y2="15217"/>
                        <a14:foregroundMark x1="74382" y1="15217" x2="73675" y2="16908"/>
                        <a14:foregroundMark x1="82686" y1="10386" x2="69611" y2="20048"/>
                        <a14:foregroundMark x1="69611" y1="20048" x2="69611" y2="20048"/>
                        <a14:foregroundMark x1="81272" y1="9662" x2="70848" y2="15459"/>
                        <a14:foregroundMark x1="82155" y1="9420" x2="73322" y2="12319"/>
                        <a14:foregroundMark x1="73322" y1="12319" x2="67138" y2="18357"/>
                        <a14:foregroundMark x1="70318" y1="13043" x2="77915" y2="8213"/>
                        <a14:foregroundMark x1="78622" y1="8213" x2="85159" y2="5314"/>
                        <a14:foregroundMark x1="79505" y1="7729" x2="66431" y2="15942"/>
                        <a14:foregroundMark x1="66431" y1="15942" x2="65901" y2="18116"/>
                        <a14:foregroundMark x1="77032" y1="10386" x2="83392" y2="4348"/>
                        <a14:foregroundMark x1="83569" y1="7005" x2="73145" y2="11111"/>
                        <a14:foregroundMark x1="47173" y1="3865" x2="46820" y2="3382"/>
                        <a14:backgroundMark x1="50000" y1="1932" x2="51767" y2="5556"/>
                      </a14:backgroundRemoval>
                    </a14:imgEffect>
                  </a14:imgLayer>
                </a14:imgProps>
              </a:ext>
            </a:extLst>
          </a:blip>
          <a:stretch>
            <a:fillRect/>
          </a:stretch>
        </p:blipFill>
        <p:spPr>
          <a:xfrm>
            <a:off x="8356385" y="4092808"/>
            <a:ext cx="3664165" cy="2680149"/>
          </a:xfrm>
          <a:prstGeom prst="rect">
            <a:avLst/>
          </a:prstGeom>
        </p:spPr>
      </p:pic>
    </p:spTree>
    <p:extLst>
      <p:ext uri="{BB962C8B-B14F-4D97-AF65-F5344CB8AC3E}">
        <p14:creationId xmlns:p14="http://schemas.microsoft.com/office/powerpoint/2010/main" val="15273869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FF49A-C84C-60A7-9F02-BF7B70690D90}"/>
              </a:ext>
            </a:extLst>
          </p:cNvPr>
          <p:cNvSpPr>
            <a:spLocks noGrp="1"/>
          </p:cNvSpPr>
          <p:nvPr>
            <p:ph type="title"/>
          </p:nvPr>
        </p:nvSpPr>
        <p:spPr>
          <a:xfrm>
            <a:off x="862693" y="555349"/>
            <a:ext cx="6985908" cy="649288"/>
          </a:xfrm>
        </p:spPr>
        <p:txBody>
          <a:bodyPr/>
          <a:lstStyle/>
          <a:p>
            <a:pPr marL="0" marR="0" lvl="0" indent="0" defTabSz="914400" rtl="0" eaLnBrk="1" fontAlgn="auto" latinLnBrk="0" hangingPunct="1">
              <a:lnSpc>
                <a:spcPct val="106000"/>
              </a:lnSpc>
              <a:spcBef>
                <a:spcPts val="200"/>
              </a:spcBef>
              <a:spcAft>
                <a:spcPts val="0"/>
              </a:spcAft>
              <a:tabLst/>
              <a:defRPr/>
            </a:pPr>
            <a:r>
              <a:rPr kumimoji="0" lang="en-US" sz="2500" b="1" i="1"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1.2 Yêu cầu chức năng của hệ thống:</a:t>
            </a:r>
            <a:endParaRPr kumimoji="0" lang="en-US" sz="2500" b="1" i="0" u="none" strike="noStrike" kern="1200" cap="none" spc="0" normalizeH="0" baseline="0" noProof="0">
              <a:ln>
                <a:noFill/>
              </a:ln>
              <a:solidFill>
                <a:srgbClr val="2F5496"/>
              </a:solidFill>
              <a:effectLst/>
              <a:uLnTx/>
              <a:uFillTx/>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F5C106-6AC6-A376-1239-0FF8F240E70C}"/>
              </a:ext>
            </a:extLst>
          </p:cNvPr>
          <p:cNvSpPr>
            <a:spLocks noGrp="1"/>
          </p:cNvSpPr>
          <p:nvPr>
            <p:ph idx="1"/>
          </p:nvPr>
        </p:nvSpPr>
        <p:spPr>
          <a:xfrm>
            <a:off x="776968" y="1516061"/>
            <a:ext cx="9779182" cy="3366815"/>
          </a:xfrm>
        </p:spPr>
        <p:txBody>
          <a:bodyPr/>
          <a:lstStyle/>
          <a:p>
            <a:pPr marL="0" marR="0" lvl="0" indent="0" algn="l" defTabSz="914400" rtl="0" eaLnBrk="1" fontAlgn="base" latinLnBrk="0" hangingPunct="1">
              <a:lnSpc>
                <a:spcPct val="90000"/>
              </a:lnSpc>
              <a:spcBef>
                <a:spcPts val="0"/>
              </a:spcBef>
              <a:spcAft>
                <a:spcPts val="0"/>
              </a:spcAft>
              <a:buClrTx/>
              <a:buSzTx/>
              <a:buFont typeface="Arial" panose="020B0604020202020204" pitchFamily="34" charset="0"/>
              <a:buNone/>
              <a:tabLst/>
              <a:defRPr/>
            </a:pPr>
            <a:r>
              <a:rPr kumimoji="0" lang="en-US" sz="2000"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Kho</a:t>
            </a:r>
            <a:r>
              <a:rPr kumimoji="0" lang="vi-VN" sz="2000"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Hàng:</a:t>
            </a:r>
            <a:r>
              <a:rPr kumimoji="0" lang="en-US" sz="2000"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1" fontAlgn="base" latinLnBrk="0" hangingPunct="1">
              <a:lnSpc>
                <a:spcPct val="90000"/>
              </a:lnSpc>
              <a:spcBef>
                <a:spcPts val="0"/>
              </a:spcBef>
              <a:spcAft>
                <a:spcPts val="0"/>
              </a:spcAft>
              <a:buClrTx/>
              <a:buSzTx/>
              <a:buFont typeface="Arial" panose="020B0604020202020204" pitchFamily="34" charset="0"/>
              <a:buNone/>
              <a:tabLst/>
              <a:defRPr/>
            </a:pPr>
            <a:endParaRPr kumimoji="0" lang="en-US" sz="2000"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fontAlgn="base">
              <a:spcBef>
                <a:spcPts val="0"/>
              </a:spcBef>
              <a:spcAft>
                <a:spcPts val="0"/>
              </a:spcAft>
            </a:pPr>
            <a:r>
              <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a:effectLst/>
                <a:latin typeface="Times New Roman" panose="02020603050405020304" pitchFamily="18" charset="0"/>
                <a:ea typeface="Times New Roman" panose="02020603050405020304" pitchFamily="18" charset="0"/>
                <a:cs typeface="Times New Roman" panose="02020603050405020304" pitchFamily="18" charset="0"/>
              </a:rPr>
              <a:t>Xuất</a:t>
            </a:r>
            <a:r>
              <a:rPr lang="vi-VN"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Hàng</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Bộ phận này nhận yêu cầu mua hàng của khách hàng. Khách ở đây có thể mua lẻ hoặc mua sỉ. Bộ phận này có chức năng nhận yêu cầu và gửi đến bộ phận kho. Bộ phận kho sẽ kiểm tra số lượng hàng hóa có đủ đáp ứng hay không và thông báo lại cho bộ phận bán hàng và xuất phiếu xuất kho. Khi xuất hàng thông tin về mặt hàng xuất phải được đối chiếu kiểm tra.</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fontAlgn="base">
              <a:spcBef>
                <a:spcPts val="0"/>
              </a:spcBef>
              <a:spcAft>
                <a:spcPts val="0"/>
              </a:spcAft>
            </a:pP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fontAlgn="base">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 </a:t>
            </a: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công việc cần làm:</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fontAlgn="base">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Hàng xuất ra quầy được theo dõi qua mã hàng, nhóm hàng, chất liệu, số lượng, ngày xuất</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fontAlgn="base">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 </a:t>
            </a: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báo cáo số lượng hàng xuất</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4C13967F-D1B9-25E4-249A-1010B2AB03CA}"/>
              </a:ext>
            </a:extLst>
          </p:cNvPr>
          <p:cNvSpPr>
            <a:spLocks noGrp="1"/>
          </p:cNvSpPr>
          <p:nvPr>
            <p:ph type="sldNum" sz="quarter" idx="4"/>
          </p:nvPr>
        </p:nvSpPr>
        <p:spPr/>
        <p:txBody>
          <a:bodyPr/>
          <a:lstStyle/>
          <a:p>
            <a:fld id="{294A09A9-5501-47C1-A89A-A340965A2BE2}" type="slidenum">
              <a:rPr lang="en-US" smtClean="0"/>
              <a:pPr/>
              <a:t>9</a:t>
            </a:fld>
            <a:endParaRPr lang="en-US"/>
          </a:p>
        </p:txBody>
      </p:sp>
      <p:pic>
        <p:nvPicPr>
          <p:cNvPr id="7" name="Picture 6">
            <a:extLst>
              <a:ext uri="{FF2B5EF4-FFF2-40B4-BE49-F238E27FC236}">
                <a16:creationId xmlns:a16="http://schemas.microsoft.com/office/drawing/2014/main" id="{5734D755-F755-B145-11C3-5E8673A1AA5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67" b="96000" l="5200" r="94400">
                        <a14:foregroundMark x1="16667" y1="60222" x2="14933" y2="77556"/>
                        <a14:foregroundMark x1="14933" y1="77556" x2="18267" y2="73778"/>
                        <a14:foregroundMark x1="24667" y1="62000" x2="24133" y2="60444"/>
                        <a14:foregroundMark x1="24667" y1="50444" x2="24667" y2="50444"/>
                        <a14:foregroundMark x1="26667" y1="45778" x2="30267" y2="61556"/>
                        <a14:foregroundMark x1="28533" y1="65111" x2="25600" y2="82444"/>
                        <a14:foregroundMark x1="14267" y1="70000" x2="5867" y2="65778"/>
                        <a14:foregroundMark x1="5867" y1="65778" x2="5733" y2="65111"/>
                        <a14:foregroundMark x1="5333" y1="61778" x2="9733" y2="73111"/>
                        <a14:foregroundMark x1="10533" y1="89111" x2="9600" y2="96444"/>
                        <a14:foregroundMark x1="49600" y1="17556" x2="45067" y2="8667"/>
                        <a14:foregroundMark x1="45067" y1="8667" x2="42000" y2="16222"/>
                        <a14:foregroundMark x1="47733" y1="6667" x2="53467" y2="12889"/>
                        <a14:foregroundMark x1="53467" y1="12889" x2="54933" y2="16000"/>
                        <a14:foregroundMark x1="46000" y1="3111" x2="46000" y2="667"/>
                        <a14:foregroundMark x1="89600" y1="58222" x2="90000" y2="75333"/>
                        <a14:foregroundMark x1="88000" y1="61556" x2="86533" y2="48889"/>
                        <a14:foregroundMark x1="90400" y1="58000" x2="94400" y2="63333"/>
                      </a14:backgroundRemoval>
                    </a14:imgEffect>
                  </a14:imgLayer>
                </a14:imgProps>
              </a:ext>
            </a:extLst>
          </a:blip>
          <a:stretch>
            <a:fillRect/>
          </a:stretch>
        </p:blipFill>
        <p:spPr>
          <a:xfrm>
            <a:off x="8394511" y="4639922"/>
            <a:ext cx="3696796" cy="2218078"/>
          </a:xfrm>
          <a:prstGeom prst="rect">
            <a:avLst/>
          </a:prstGeom>
        </p:spPr>
      </p:pic>
    </p:spTree>
    <p:extLst>
      <p:ext uri="{BB962C8B-B14F-4D97-AF65-F5344CB8AC3E}">
        <p14:creationId xmlns:p14="http://schemas.microsoft.com/office/powerpoint/2010/main" val="24238258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{9F322C9E-8D6B-4990-918B-16A98272DB2D}tf45331398_win32</Template>
  <TotalTime>308</TotalTime>
  <Words>1623</Words>
  <Application>Microsoft Office PowerPoint</Application>
  <PresentationFormat>Màn hình rộng</PresentationFormat>
  <Paragraphs>231</Paragraphs>
  <Slides>28</Slides>
  <Notes>0</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28</vt:i4>
      </vt:variant>
    </vt:vector>
  </HeadingPairs>
  <TitlesOfParts>
    <vt:vector size="36" baseType="lpstr">
      <vt:lpstr>Arial</vt:lpstr>
      <vt:lpstr>Calibri</vt:lpstr>
      <vt:lpstr>Calibri Light</vt:lpstr>
      <vt:lpstr>Segoe UI Symbol</vt:lpstr>
      <vt:lpstr>Tenorite</vt:lpstr>
      <vt:lpstr>Times</vt:lpstr>
      <vt:lpstr>Times New Roman</vt:lpstr>
      <vt:lpstr>Office Theme</vt:lpstr>
      <vt:lpstr>TRƯỜNG ĐẠI HỌC TÀI NGUYÊN VÀ MÔI TRƯỜNG KHOA HỆ THỐNG THÔNG TIN VÀ VIỄN THÁM        ĐỒ ÁN MÔN HỌC </vt:lpstr>
      <vt:lpstr>TRƯỜNG ĐẠI HỌC TÀI NGUYÊN VÀ MÔI TRƯỜNG KHOA HỆ THỐNG THÔNG TIN VÀ VIỄN THÁM       ĐỒ ÁN MÔN HỌC </vt:lpstr>
      <vt:lpstr>Bản trình bày PowerPoint</vt:lpstr>
      <vt:lpstr>GIỚI THIỆU</vt:lpstr>
      <vt:lpstr>GIỚI THIỆU ĐỒ ÁN</vt:lpstr>
      <vt:lpstr>PHÂN TÍCH ĐỀ TÀI</vt:lpstr>
      <vt:lpstr>PHÂN TÍCH ĐỀ TÀI</vt:lpstr>
      <vt:lpstr>Bản trình bày PowerPoint</vt:lpstr>
      <vt:lpstr>1.2 Yêu cầu chức năng của hệ thống:</vt:lpstr>
      <vt:lpstr>1.3 Yêu cầu phi chức năng: </vt:lpstr>
      <vt:lpstr> 1.4 Các dữ liệu: </vt:lpstr>
      <vt:lpstr>XÁC ĐỊNH CÁC LỚP CỦA BÀI TOÁN</vt:lpstr>
      <vt:lpstr>1. Class KhoHang</vt:lpstr>
      <vt:lpstr>  2. Class NhapHang kế thừa từ class KhoHang </vt:lpstr>
      <vt:lpstr>3. Class XuatHang kế thừa từ class KhoHang </vt:lpstr>
      <vt:lpstr>MÔ TẢ THUẬT TOÁN</vt:lpstr>
      <vt:lpstr>Bản trình bày PowerPoint</vt:lpstr>
      <vt:lpstr>MÔ HÌNH UML</vt:lpstr>
      <vt:lpstr>Bản trình bày PowerPoint</vt:lpstr>
      <vt:lpstr>DỮ LIỆU</vt:lpstr>
      <vt:lpstr>Dữ liệu Mặt Hàng Trong Kho   </vt:lpstr>
      <vt:lpstr>Dữ liệu Nhap của Kho </vt:lpstr>
      <vt:lpstr>CHẠY THỬ CHƯƠNG TRÌNH</vt:lpstr>
      <vt:lpstr>Nhập lựa chọn và thông tin sản phẩm</vt:lpstr>
      <vt:lpstr>Nhập lựa chọn kiểm tra sản phẩm </vt:lpstr>
      <vt:lpstr>   Nhập lựa chọn xuất danh sách </vt:lpstr>
      <vt:lpstr>Nhập lựa chọn xóa mặt hàng ra khỏi danh sách </vt:lpstr>
      <vt:lpstr>CẢM ƠN THẦY VÀ CÁC BẠN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TÀI NGUYÊN VÀ MÔI TRƯỜNG KHOA HỆ THỐNG THÔNG TIN VÀ VIỄN THÁM        ĐỒ ÁN MÔN HỌC </dc:title>
  <dc:creator>Thùy Trang Phạm</dc:creator>
  <cp:lastModifiedBy>Hằng Giang</cp:lastModifiedBy>
  <cp:revision>4</cp:revision>
  <dcterms:created xsi:type="dcterms:W3CDTF">2023-04-09T03:56:56Z</dcterms:created>
  <dcterms:modified xsi:type="dcterms:W3CDTF">2023-04-10T06:34:26Z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