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2" r:id="rId2"/>
    <p:sldId id="291" r:id="rId3"/>
    <p:sldId id="294" r:id="rId4"/>
    <p:sldId id="344" r:id="rId5"/>
    <p:sldId id="346" r:id="rId6"/>
    <p:sldId id="347" r:id="rId7"/>
    <p:sldId id="345" r:id="rId8"/>
    <p:sldId id="295" r:id="rId9"/>
    <p:sldId id="353" r:id="rId10"/>
    <p:sldId id="356" r:id="rId11"/>
    <p:sldId id="355" r:id="rId12"/>
    <p:sldId id="337" r:id="rId13"/>
    <p:sldId id="348" r:id="rId14"/>
    <p:sldId id="349" r:id="rId15"/>
    <p:sldId id="350" r:id="rId16"/>
    <p:sldId id="351" r:id="rId17"/>
    <p:sldId id="335" r:id="rId18"/>
    <p:sldId id="352" r:id="rId19"/>
    <p:sldId id="35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FF4B4B"/>
    <a:srgbClr val="FFD85C"/>
    <a:srgbClr val="FFFFFF"/>
    <a:srgbClr val="337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16" autoAdjust="0"/>
  </p:normalViewPr>
  <p:slideViewPr>
    <p:cSldViewPr showGuides="1">
      <p:cViewPr varScale="1">
        <p:scale>
          <a:sx n="90" d="100"/>
          <a:sy n="90" d="100"/>
        </p:scale>
        <p:origin x="666" y="7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171D-C726-446E-A98C-589BBF68FE2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0F720-A2FA-4745-950A-DCA11FC90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sz="1200" dirty="0" err="1" smtClean="0"/>
              <a:t>쿠팡같은</a:t>
            </a:r>
            <a:r>
              <a:rPr lang="ko-KR" altLang="en-US" sz="1200" dirty="0" smtClean="0"/>
              <a:t> 쇼핑몰은 현재 수많은 사람들이 사용 중이며 그중 </a:t>
            </a:r>
            <a:r>
              <a:rPr lang="ko-KR" altLang="en-US" sz="1200" dirty="0" err="1" smtClean="0"/>
              <a:t>판매자는</a:t>
            </a:r>
            <a:r>
              <a:rPr lang="ko-KR" altLang="en-US" sz="1200" dirty="0" smtClean="0"/>
              <a:t> 본인의 제품에 대해 더 좋은 평점을 받기 위해 상품 리뷰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상품문의 같은 구매자들의 요구에 성실하게 답하여야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지금은 직원이 하나하나 답변을 작성하고 있어 노동력이 요구 </a:t>
            </a:r>
            <a:r>
              <a:rPr lang="ko-KR" altLang="en-US" sz="1200" dirty="0" err="1" smtClean="0"/>
              <a:t>되는것을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AI</a:t>
            </a:r>
            <a:r>
              <a:rPr lang="ko-KR" altLang="en-US" sz="1200" dirty="0" smtClean="0"/>
              <a:t>를 통해 자동 답변이 가능하도록 함으로서 판매자의 편의성을 개선하고자 한다</a:t>
            </a:r>
            <a:r>
              <a:rPr lang="en-US" altLang="ko-KR" sz="1200" dirty="0" smtClean="0"/>
              <a:t>.</a:t>
            </a:r>
            <a:endParaRPr lang="en-US" altLang="ko-KR" sz="1200" i="1" dirty="0" smtClean="0"/>
          </a:p>
          <a:p>
            <a:pPr latinLnBrk="0"/>
            <a:endParaRPr lang="en-US" altLang="ko-KR" sz="1200" dirty="0" smtClean="0"/>
          </a:p>
          <a:p>
            <a:pPr latinLnBrk="0"/>
            <a:endParaRPr lang="en-US" altLang="ko-KR" sz="1200" dirty="0" smtClean="0"/>
          </a:p>
          <a:p>
            <a:pPr latinLnBrk="0"/>
            <a:r>
              <a:rPr lang="ko-KR" altLang="en-US" sz="1200" dirty="0" smtClean="0"/>
              <a:t>또한 모델이 각 상품의 상세설명을 학습하고 구매자들의 </a:t>
            </a:r>
            <a:r>
              <a:rPr lang="en-US" altLang="ko-KR" sz="1200" dirty="0" smtClean="0"/>
              <a:t>'Needs, Wants, Demands'</a:t>
            </a:r>
            <a:r>
              <a:rPr lang="ko-KR" altLang="en-US" sz="1200" dirty="0" smtClean="0"/>
              <a:t>를 파악해 </a:t>
            </a:r>
            <a:r>
              <a:rPr lang="ko-KR" altLang="en-US" sz="1200" dirty="0" err="1" smtClean="0"/>
              <a:t>챗봇</a:t>
            </a:r>
            <a:r>
              <a:rPr lang="ko-KR" altLang="en-US" sz="1200" dirty="0" smtClean="0"/>
              <a:t> 형태 상담을 통한 제품을 추천하는 </a:t>
            </a:r>
            <a:r>
              <a:rPr lang="en-US" altLang="ko-KR" sz="1200" dirty="0" smtClean="0"/>
              <a:t>AI</a:t>
            </a:r>
            <a:r>
              <a:rPr lang="ko-KR" altLang="en-US" sz="1200" dirty="0" smtClean="0"/>
              <a:t>를 구현하고자 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0F720-A2FA-4745-950A-DCA11FC907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2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2000" dirty="0" smtClean="0"/>
              <a:t>1. </a:t>
            </a:r>
            <a:r>
              <a:rPr lang="en-US" altLang="ko-KR" sz="1200" dirty="0" smtClean="0"/>
              <a:t>AI </a:t>
            </a:r>
            <a:r>
              <a:rPr lang="ko-KR" altLang="en-US" sz="1200" dirty="0" smtClean="0"/>
              <a:t>모델이 크롤링한 상품 설명을 참조하여 </a:t>
            </a:r>
            <a:r>
              <a:rPr lang="ko-KR" altLang="en-US" sz="1200" dirty="0" err="1" smtClean="0"/>
              <a:t>상품리뷰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상품문의에</a:t>
            </a:r>
            <a:r>
              <a:rPr lang="ko-KR" altLang="en-US" sz="1200" dirty="0" smtClean="0"/>
              <a:t> 대해 자동으로 자연스럽고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질문에 대한 정확한 답변을 하도록 설계한다</a:t>
            </a:r>
            <a:r>
              <a:rPr lang="en-US" altLang="ko-KR" sz="1200" dirty="0" smtClean="0"/>
              <a:t>.</a:t>
            </a:r>
          </a:p>
          <a:p>
            <a:pPr latinLnBrk="0"/>
            <a:endParaRPr lang="en-US" altLang="ko-KR" sz="1200" dirty="0" smtClean="0"/>
          </a:p>
          <a:p>
            <a:pPr latinLnBrk="0"/>
            <a:endParaRPr lang="en-US" altLang="ko-KR" sz="1200" dirty="0" smtClean="0"/>
          </a:p>
          <a:p>
            <a:pPr latinLnBrk="0"/>
            <a:r>
              <a:rPr lang="en-US" altLang="ko-KR" sz="2000" dirty="0" smtClean="0"/>
              <a:t>2. </a:t>
            </a:r>
            <a:r>
              <a:rPr lang="ko-KR" altLang="en-US" sz="1200" dirty="0" smtClean="0"/>
              <a:t>학습한 정보들을 토대로 소비자들과 상담하여 </a:t>
            </a:r>
            <a:r>
              <a:rPr lang="en-US" altLang="ko-KR" sz="1200" dirty="0" smtClean="0"/>
              <a:t>LLM</a:t>
            </a:r>
            <a:r>
              <a:rPr lang="ko-KR" altLang="en-US" sz="1200" dirty="0" smtClean="0"/>
              <a:t>을 기반으로 고민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특징에 대한 적절한 상품을 추천해주는 </a:t>
            </a:r>
            <a:r>
              <a:rPr lang="ko-KR" altLang="en-US" sz="1200" dirty="0" err="1" smtClean="0"/>
              <a:t>챗봇을</a:t>
            </a:r>
            <a:r>
              <a:rPr lang="ko-KR" altLang="en-US" sz="1200" dirty="0" smtClean="0"/>
              <a:t> 구현한다</a:t>
            </a:r>
            <a:r>
              <a:rPr lang="en-US" altLang="ko-KR" sz="1200" dirty="0" smtClean="0"/>
              <a:t>.</a:t>
            </a:r>
          </a:p>
          <a:p>
            <a:pPr latinLnBrk="0"/>
            <a:endParaRPr lang="en-US" altLang="ko-KR" sz="1200" dirty="0" smtClean="0"/>
          </a:p>
          <a:p>
            <a:pPr latinLnBrk="0"/>
            <a:endParaRPr lang="en-US" altLang="ko-KR" sz="1200" dirty="0" smtClean="0"/>
          </a:p>
          <a:p>
            <a:pPr latinLnBrk="0"/>
            <a:r>
              <a:rPr lang="en-US" altLang="ko-KR" sz="2000" dirty="0" smtClean="0"/>
              <a:t>3. </a:t>
            </a:r>
            <a:r>
              <a:rPr lang="ko-KR" altLang="en-US" sz="1200" dirty="0" smtClean="0"/>
              <a:t>위 기능이 실현되는 것을 확인할 수 있도록 </a:t>
            </a:r>
            <a:r>
              <a:rPr lang="ko-KR" altLang="en-US" sz="1200" dirty="0" err="1" smtClean="0"/>
              <a:t>웹페이지를</a:t>
            </a:r>
            <a:r>
              <a:rPr lang="ko-KR" altLang="en-US" sz="1200" dirty="0" smtClean="0"/>
              <a:t> 구현한다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구매자가 쇼핑몰의 </a:t>
            </a:r>
            <a:r>
              <a:rPr lang="ko-KR" altLang="en-US" sz="1200" dirty="0" err="1" smtClean="0"/>
              <a:t>재품에</a:t>
            </a:r>
            <a:r>
              <a:rPr lang="ko-KR" altLang="en-US" sz="1200" dirty="0" smtClean="0"/>
              <a:t> 대한 상담을 </a:t>
            </a:r>
            <a:r>
              <a:rPr lang="ko-KR" altLang="en-US" sz="1200" dirty="0" err="1" smtClean="0"/>
              <a:t>할수있는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채팅박스와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재품문의를</a:t>
            </a:r>
            <a:r>
              <a:rPr lang="ko-KR" altLang="en-US" sz="1200" dirty="0" smtClean="0"/>
              <a:t> 받았을 경우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가정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자동으로 답변해주는 예시를 보여줄 수 있도록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0F720-A2FA-4745-950A-DCA11FC907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4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구매자 문의에 대해 </a:t>
            </a:r>
            <a:r>
              <a:rPr lang="en-US" altLang="ko-KR" sz="1400" b="1" dirty="0" smtClean="0"/>
              <a:t>CS </a:t>
            </a:r>
            <a:r>
              <a:rPr lang="ko-KR" altLang="en-US" sz="1400" b="1" dirty="0" smtClean="0"/>
              <a:t>답변 제공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배송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결제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제품 소개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이벤트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기타</a:t>
            </a:r>
            <a:r>
              <a:rPr lang="en-US" altLang="ko-KR" sz="1400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r>
              <a:rPr lang="ko-KR" altLang="en-US" sz="1200" dirty="0" smtClean="0"/>
              <a:t>기계적인 답변이 아닌 고객을 응대하는 판매자 같이 자연스럽게 말하기</a:t>
            </a:r>
          </a:p>
          <a:p>
            <a:r>
              <a:rPr lang="en-US" altLang="ko-KR" sz="1200" dirty="0" smtClean="0"/>
              <a:t>ex)</a:t>
            </a:r>
            <a:br>
              <a:rPr lang="en-US" altLang="ko-KR" sz="1200" dirty="0" smtClean="0"/>
            </a:br>
            <a:r>
              <a:rPr lang="ko-KR" altLang="en-US" sz="1200" dirty="0" smtClean="0"/>
              <a:t>카메라가 달려있나요</a:t>
            </a:r>
            <a:r>
              <a:rPr lang="en-US" altLang="ko-KR" sz="1200" dirty="0" smtClean="0"/>
              <a:t>? --&gt; </a:t>
            </a:r>
            <a:r>
              <a:rPr lang="ko-KR" altLang="en-US" sz="1200" dirty="0" smtClean="0"/>
              <a:t>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 상단에 부착되어 있습니다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반품하고 싶어요</a:t>
            </a:r>
            <a:r>
              <a:rPr lang="en-US" altLang="ko-KR" sz="1200" dirty="0" smtClean="0"/>
              <a:t>. --&gt; </a:t>
            </a:r>
            <a:r>
              <a:rPr lang="ko-KR" altLang="en-US" sz="1200" dirty="0" err="1" smtClean="0"/>
              <a:t>반품신청을</a:t>
            </a:r>
            <a:r>
              <a:rPr lang="ko-KR" altLang="en-US" sz="1200" dirty="0" smtClean="0"/>
              <a:t> 하시면 </a:t>
            </a:r>
            <a:r>
              <a:rPr lang="ko-KR" altLang="en-US" sz="1200" dirty="0" err="1" smtClean="0"/>
              <a:t>반품절차가</a:t>
            </a:r>
            <a:r>
              <a:rPr lang="ko-KR" altLang="en-US" sz="1200" dirty="0" smtClean="0"/>
              <a:t> 진행됩니다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그러나 단순변심의 경우 </a:t>
            </a:r>
            <a:r>
              <a:rPr lang="en-US" altLang="ko-KR" sz="1200" dirty="0" smtClean="0"/>
              <a:t>...</a:t>
            </a:r>
            <a:br>
              <a:rPr lang="en-US" altLang="ko-KR" sz="1200" dirty="0" smtClean="0"/>
            </a:br>
            <a:r>
              <a:rPr lang="ko-KR" altLang="en-US" sz="1200" dirty="0" smtClean="0"/>
              <a:t>배송이 왜 이렇게 늦나요</a:t>
            </a:r>
            <a:r>
              <a:rPr lang="en-US" altLang="ko-KR" sz="1200" dirty="0" smtClean="0"/>
              <a:t>? --&gt; </a:t>
            </a:r>
            <a:r>
              <a:rPr lang="ko-KR" altLang="en-US" sz="1200" dirty="0" smtClean="0"/>
              <a:t>현재 제품 수요량이 과포화 상태로 </a:t>
            </a:r>
            <a:r>
              <a:rPr lang="en-US" altLang="ko-KR" sz="1200" dirty="0" smtClean="0"/>
              <a:t>... </a:t>
            </a:r>
            <a:r>
              <a:rPr lang="ko-KR" altLang="en-US" sz="1200" dirty="0" smtClean="0"/>
              <a:t>배송이 늦어진 점 죄송합니다</a:t>
            </a:r>
            <a:r>
              <a:rPr lang="en-US" altLang="ko-KR" sz="12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소비자가 원하는 것이 무엇인지 </a:t>
            </a:r>
            <a:r>
              <a:rPr lang="ko-KR" altLang="en-US" sz="1400" b="1" dirty="0" err="1" smtClean="0"/>
              <a:t>챗봇</a:t>
            </a:r>
            <a:r>
              <a:rPr lang="ko-KR" altLang="en-US" sz="1400" b="1" dirty="0" smtClean="0"/>
              <a:t> 형태의 상담을 통해 제품 추천</a:t>
            </a:r>
            <a:endParaRPr lang="en-US" altLang="ko-KR" sz="1400" b="1" dirty="0" smtClean="0"/>
          </a:p>
          <a:p>
            <a:endParaRPr lang="ko-KR" altLang="en-US" sz="1400" b="1" dirty="0" smtClean="0"/>
          </a:p>
          <a:p>
            <a:r>
              <a:rPr lang="ko-KR" altLang="en-US" sz="1200" dirty="0" smtClean="0"/>
              <a:t>단순 필터에 따른 제품 나열이 아닌 상담형식으로 소비자의 고민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특징 등을 통해 제품 추천</a:t>
            </a:r>
          </a:p>
          <a:p>
            <a:r>
              <a:rPr lang="en-US" altLang="ko-KR" sz="1200" dirty="0" smtClean="0"/>
              <a:t>ex)</a:t>
            </a:r>
            <a:br>
              <a:rPr lang="en-US" altLang="ko-KR" sz="1200" dirty="0" smtClean="0"/>
            </a:br>
            <a:r>
              <a:rPr lang="ko-KR" altLang="en-US" sz="1200" dirty="0" smtClean="0"/>
              <a:t>난 고등학생인데 학교가 언덕 위에 있어서 </a:t>
            </a:r>
            <a:r>
              <a:rPr lang="ko-KR" altLang="en-US" sz="1200" dirty="0" err="1" smtClean="0"/>
              <a:t>등하교</a:t>
            </a:r>
            <a:r>
              <a:rPr lang="ko-KR" altLang="en-US" sz="1200" dirty="0" smtClean="0"/>
              <a:t> 하는게 너무 힘들어</a:t>
            </a:r>
            <a:br>
              <a:rPr lang="ko-KR" altLang="en-US" sz="1200" dirty="0" smtClean="0"/>
            </a:br>
            <a:r>
              <a:rPr lang="en-US" altLang="ko-KR" sz="1200" dirty="0" smtClean="0"/>
              <a:t>LLM --&gt; </a:t>
            </a:r>
            <a:r>
              <a:rPr lang="ko-KR" altLang="en-US" sz="1200" dirty="0" smtClean="0"/>
              <a:t>공감 </a:t>
            </a:r>
            <a:r>
              <a:rPr lang="en-US" altLang="ko-KR" sz="1200" dirty="0" smtClean="0"/>
              <a:t>--&gt; </a:t>
            </a:r>
            <a:r>
              <a:rPr lang="ko-KR" altLang="en-US" sz="1200" dirty="0" smtClean="0"/>
              <a:t>고민에 따라 전기자전거 추천 </a:t>
            </a:r>
            <a:r>
              <a:rPr lang="en-US" altLang="ko-KR" sz="1200" dirty="0" smtClean="0"/>
              <a:t>--&gt; </a:t>
            </a:r>
            <a:r>
              <a:rPr lang="ko-KR" altLang="en-US" sz="1200" dirty="0" err="1" smtClean="0"/>
              <a:t>학생임으로</a:t>
            </a:r>
            <a:r>
              <a:rPr lang="ko-KR" altLang="en-US" sz="1200" dirty="0" smtClean="0"/>
              <a:t> 저렴한 모델 추천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endParaRPr lang="ko-KR" altLang="en-US" sz="1400" dirty="0" smtClean="0"/>
          </a:p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고객이 긍정적인 댓글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부정적인 리뷰에 대해 자동으로 댓글 생성</a:t>
            </a:r>
            <a:endParaRPr lang="en-US" altLang="ko-KR" sz="1400" b="1" dirty="0" smtClean="0"/>
          </a:p>
          <a:p>
            <a:endParaRPr lang="ko-KR" altLang="en-US" sz="1400" b="1" dirty="0" smtClean="0"/>
          </a:p>
          <a:p>
            <a:r>
              <a:rPr lang="ko-KR" altLang="en-US" sz="1200" dirty="0" smtClean="0"/>
              <a:t>댓글은 일정 템플릿에 따라 생성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항상 똑같은 감사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사과가 아닌 고객 리뷰에 따라 자연스럽게 보이도록 </a:t>
            </a:r>
            <a:r>
              <a:rPr lang="ko-KR" altLang="en-US" sz="1200" dirty="0" err="1" smtClean="0"/>
              <a:t>생성형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AI</a:t>
            </a:r>
            <a:r>
              <a:rPr lang="ko-KR" altLang="en-US" sz="1200" dirty="0" smtClean="0"/>
              <a:t>를 적극 활용</a:t>
            </a:r>
          </a:p>
          <a:p>
            <a:r>
              <a:rPr lang="en-US" altLang="ko-KR" sz="1200" dirty="0" smtClean="0"/>
              <a:t>(1) </a:t>
            </a:r>
            <a:r>
              <a:rPr lang="ko-KR" altLang="en-US" sz="1200" dirty="0" smtClean="0"/>
              <a:t>긍정적 리뷰의 경우 댓글 </a:t>
            </a:r>
            <a:r>
              <a:rPr lang="en-US" altLang="ko-KR" sz="1200" dirty="0" smtClean="0"/>
              <a:t>--&gt; </a:t>
            </a:r>
            <a:r>
              <a:rPr lang="ko-KR" altLang="en-US" sz="1200" dirty="0" smtClean="0"/>
              <a:t>감사의 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제품 외에 같이 쓰면 좋은 제품 추천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추가 구매에 대한 권유 순</a:t>
            </a:r>
            <a:br>
              <a:rPr lang="ko-KR" altLang="en-US" sz="1200" dirty="0" smtClean="0"/>
            </a:br>
            <a:r>
              <a:rPr lang="en-US" altLang="ko-KR" sz="1200" dirty="0" smtClean="0"/>
              <a:t>(2) </a:t>
            </a:r>
            <a:r>
              <a:rPr lang="ko-KR" altLang="en-US" sz="1200" dirty="0" smtClean="0"/>
              <a:t>부정적 리뷰의 경우 댓글 </a:t>
            </a:r>
            <a:r>
              <a:rPr lang="en-US" altLang="ko-KR" sz="1200" dirty="0" smtClean="0"/>
              <a:t>--&gt; </a:t>
            </a:r>
            <a:r>
              <a:rPr lang="ko-KR" altLang="en-US" sz="1200" dirty="0" smtClean="0"/>
              <a:t>사과의 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향후 개선을 위한 노력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다시 사과의 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재방문하면 권유 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0F720-A2FA-4745-950A-DCA11FC907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5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사용자중 </a:t>
            </a:r>
            <a:r>
              <a:rPr lang="ko-KR" altLang="en-US" sz="1200" b="1" dirty="0" err="1" smtClean="0"/>
              <a:t>판매자</a:t>
            </a:r>
            <a:r>
              <a:rPr lang="ko-KR" altLang="en-US" sz="1200" dirty="0" err="1" smtClean="0"/>
              <a:t>는</a:t>
            </a:r>
            <a:r>
              <a:rPr lang="ko-KR" altLang="en-US" sz="1200" dirty="0" smtClean="0"/>
              <a:t> 고객 응대 업무에서 오는 부담을 줄이고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보다 효율적으로 비즈니스를 운영할 수 있게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반복적인 문의에 대한 자동 응답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주문 및 배송 관련 상담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 설명 등의 업무를 </a:t>
            </a:r>
            <a:r>
              <a:rPr lang="en-US" altLang="ko-KR" sz="1200" dirty="0" smtClean="0"/>
              <a:t>AI</a:t>
            </a:r>
            <a:r>
              <a:rPr lang="ko-KR" altLang="en-US" sz="1200" dirty="0" smtClean="0"/>
              <a:t>가 처리함으로써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판매자는</a:t>
            </a:r>
            <a:r>
              <a:rPr lang="ko-KR" altLang="en-US" sz="1200" dirty="0" smtClean="0"/>
              <a:t> 보다 중요한 의사 결정과 비즈니스 성장에 집중할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AI</a:t>
            </a:r>
            <a:r>
              <a:rPr lang="ko-KR" altLang="en-US" sz="1200" dirty="0" smtClean="0"/>
              <a:t>를 활용한 </a:t>
            </a:r>
            <a:r>
              <a:rPr lang="en-US" altLang="ko-KR" sz="1200" dirty="0" smtClean="0"/>
              <a:t>24</a:t>
            </a:r>
            <a:r>
              <a:rPr lang="ko-KR" altLang="en-US" sz="1200" dirty="0" smtClean="0"/>
              <a:t>시간 고객 지원 시스템을 통해 고객의 만족도를 높이고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빠르고 일관된 응대를 제공하여 신뢰를 구축하는 것이 목표이다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사용자중 </a:t>
            </a:r>
            <a:r>
              <a:rPr lang="ko-KR" altLang="en-US" sz="1200" b="1" dirty="0" smtClean="0"/>
              <a:t>구매자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AI </a:t>
            </a:r>
            <a:r>
              <a:rPr lang="ko-KR" altLang="en-US" sz="1200" dirty="0" smtClean="0"/>
              <a:t>모델을 통해 보다 빠르고 신뢰성 있는 상담을 받을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제품에 대한 궁금증을 즉각적으로 해소하고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자신의 취향과 필요에 맞는 맞춤형 제품 추천을 받을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AI</a:t>
            </a:r>
            <a:r>
              <a:rPr lang="ko-KR" altLang="en-US" sz="1200" dirty="0" smtClean="0"/>
              <a:t>가 제공하는 응답이 친절하고 정확하며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개인화된 정보를 바탕으로 보다 나은 쇼핑 경험을 제공한다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특히</a:t>
            </a:r>
            <a:r>
              <a:rPr lang="en-US" altLang="ko-KR" sz="1200" dirty="0" smtClean="0"/>
              <a:t>, AI</a:t>
            </a:r>
            <a:r>
              <a:rPr lang="ko-KR" altLang="en-US" sz="1200" dirty="0" smtClean="0"/>
              <a:t>가 실시간으로 문의를 처리함으로써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기다림 없이 원활한 쇼핑이 가능해지며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보다 신속하고 만족스러운 고객 서비스를 경험할 수 있게 된다</a:t>
            </a:r>
            <a:r>
              <a:rPr lang="en-US" altLang="ko-KR" sz="12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판매자에게는 업무 효율성을 높이고 고객 만족도를 극대화하는 도구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구매자에게는 신속하고 정확한 상담을 제공하여 더욱 편리한 쇼핑 경험을 제공</a:t>
            </a:r>
            <a:endParaRPr lang="en-US" altLang="ko-KR" sz="1400" b="1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0F720-A2FA-4745-950A-DCA11FC907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5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OCR </a:t>
            </a:r>
            <a:r>
              <a:rPr lang="ko-KR" altLang="en-US" dirty="0" err="1" smtClean="0"/>
              <a:t>풀네임</a:t>
            </a:r>
            <a:r>
              <a:rPr lang="ko-KR" altLang="en-US" dirty="0" smtClean="0"/>
              <a:t> 한번 적기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상담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좀 구체적으로 짜기</a:t>
            </a:r>
            <a:r>
              <a:rPr lang="en-US" altLang="ko-KR" dirty="0" smtClean="0"/>
              <a:t>, 8p - RAG </a:t>
            </a:r>
            <a:r>
              <a:rPr lang="ko-KR" altLang="en-US" dirty="0" smtClean="0"/>
              <a:t>설명 추가</a:t>
            </a:r>
            <a:r>
              <a:rPr lang="en-US" altLang="ko-KR" dirty="0" smtClean="0"/>
              <a:t>, 9p - </a:t>
            </a:r>
            <a:r>
              <a:rPr lang="ko-KR" altLang="en-US" dirty="0" smtClean="0"/>
              <a:t>표 추출 </a:t>
            </a:r>
            <a:r>
              <a:rPr lang="ko-KR" altLang="en-US" dirty="0" err="1" smtClean="0"/>
              <a:t>볼드체로</a:t>
            </a:r>
            <a:r>
              <a:rPr lang="ko-KR" altLang="en-US" dirty="0" smtClean="0"/>
              <a:t> 강조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결과를 </a:t>
            </a:r>
            <a:r>
              <a:rPr lang="ko-KR" altLang="en-US" dirty="0" err="1" smtClean="0"/>
              <a:t>보여줄때는</a:t>
            </a:r>
            <a:r>
              <a:rPr lang="ko-KR" altLang="en-US" dirty="0" smtClean="0"/>
              <a:t> 표 형식을 사용하는게 좋음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발표가 너무 길어지지 않게 흐름을 구성하는게 필요할 듯 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0F720-A2FA-4745-950A-DCA11FC907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9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0F720-A2FA-4745-950A-DCA11FC907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0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0F720-A2FA-4745-950A-DCA11FC907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78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고민을 입력하면 고민 상담을 해주며 충분한 데이터를 수집한다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어느정도 정보가 모이면 </a:t>
            </a:r>
            <a:r>
              <a:rPr lang="ko-KR" altLang="en-US" dirty="0" err="1" smtClean="0"/>
              <a:t>챗봇은</a:t>
            </a:r>
            <a:r>
              <a:rPr lang="ko-KR" altLang="en-US" dirty="0" smtClean="0"/>
              <a:t> 그 상황을 해결해줄 제품을 추천하고 </a:t>
            </a:r>
            <a:r>
              <a:rPr lang="ko-KR" altLang="en-US" dirty="0" err="1" smtClean="0"/>
              <a:t>쿠팡</a:t>
            </a:r>
            <a:r>
              <a:rPr lang="ko-KR" altLang="en-US" dirty="0" smtClean="0"/>
              <a:t> 링크를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0F720-A2FA-4745-950A-DCA11FC907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2.svg"/><Relationship Id="rId7" Type="http://schemas.openxmlformats.org/officeDocument/2006/relationships/image" Target="../media/image36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4.png"/><Relationship Id="rId9" Type="http://schemas.openxmlformats.org/officeDocument/2006/relationships/image" Target="../media/image3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9.svg"/><Relationship Id="rId3" Type="http://schemas.openxmlformats.org/officeDocument/2006/relationships/image" Target="../media/image39.png"/><Relationship Id="rId7" Type="http://schemas.openxmlformats.org/officeDocument/2006/relationships/image" Target="../media/image97.sv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76.svg"/><Relationship Id="rId5" Type="http://schemas.openxmlformats.org/officeDocument/2006/relationships/image" Target="../media/image96.svg"/><Relationship Id="rId15" Type="http://schemas.openxmlformats.org/officeDocument/2006/relationships/image" Target="../media/image33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9.svg"/><Relationship Id="rId3" Type="http://schemas.openxmlformats.org/officeDocument/2006/relationships/image" Target="../media/image39.png"/><Relationship Id="rId7" Type="http://schemas.openxmlformats.org/officeDocument/2006/relationships/image" Target="../media/image97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76.svg"/><Relationship Id="rId5" Type="http://schemas.openxmlformats.org/officeDocument/2006/relationships/image" Target="../media/image96.svg"/><Relationship Id="rId15" Type="http://schemas.openxmlformats.org/officeDocument/2006/relationships/image" Target="../media/image46.jpe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&#53216;&#54049;qa.store/" TargetMode="External"/><Relationship Id="rId7" Type="http://schemas.openxmlformats.org/officeDocument/2006/relationships/image" Target="../media/image76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6.svg"/><Relationship Id="rId2" Type="http://schemas.openxmlformats.org/officeDocument/2006/relationships/hyperlink" Target="https://&#53216;&#54049;qa.stor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16.png"/><Relationship Id="rId7" Type="http://schemas.openxmlformats.org/officeDocument/2006/relationships/image" Target="../media/image76.sv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6" Type="http://schemas.openxmlformats.org/officeDocument/2006/relationships/image" Target="../media/image57.JP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53.png"/><Relationship Id="rId5" Type="http://schemas.openxmlformats.org/officeDocument/2006/relationships/image" Target="../media/image25.png"/><Relationship Id="rId15" Type="http://schemas.openxmlformats.org/officeDocument/2006/relationships/image" Target="../media/image56.JPG"/><Relationship Id="rId10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5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hyperlink" Target="https://&#53216;&#54049;qa.store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6.png"/><Relationship Id="rId7" Type="http://schemas.openxmlformats.org/officeDocument/2006/relationships/image" Target="../media/image76.svg"/><Relationship Id="rId2" Type="http://schemas.openxmlformats.org/officeDocument/2006/relationships/hyperlink" Target="https://&#53216;&#54049;qa.store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7" Type="http://schemas.openxmlformats.org/officeDocument/2006/relationships/image" Target="../media/image7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6.svg"/><Relationship Id="rId7" Type="http://schemas.openxmlformats.org/officeDocument/2006/relationships/image" Target="../media/image121.svg"/><Relationship Id="rId12" Type="http://schemas.openxmlformats.org/officeDocument/2006/relationships/image" Target="../media/image2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11" Type="http://schemas.openxmlformats.org/officeDocument/2006/relationships/image" Target="../media/image24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6.svg"/><Relationship Id="rId7" Type="http://schemas.openxmlformats.org/officeDocument/2006/relationships/image" Target="../media/image121.svg"/><Relationship Id="rId12" Type="http://schemas.openxmlformats.org/officeDocument/2006/relationships/image" Target="../media/image2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11" Type="http://schemas.openxmlformats.org/officeDocument/2006/relationships/image" Target="../media/image24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4.svg"/><Relationship Id="rId18" Type="http://schemas.openxmlformats.org/officeDocument/2006/relationships/image" Target="../media/image13.png"/><Relationship Id="rId21" Type="http://schemas.openxmlformats.org/officeDocument/2006/relationships/image" Target="../media/image56.svg"/><Relationship Id="rId7" Type="http://schemas.openxmlformats.org/officeDocument/2006/relationships/image" Target="../media/image48.svg"/><Relationship Id="rId12" Type="http://schemas.openxmlformats.org/officeDocument/2006/relationships/image" Target="../media/image10.png"/><Relationship Id="rId17" Type="http://schemas.openxmlformats.org/officeDocument/2006/relationships/image" Target="../media/image11.svg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9.svg"/><Relationship Id="rId10" Type="http://schemas.openxmlformats.org/officeDocument/2006/relationships/image" Target="../media/image9.png"/><Relationship Id="rId19" Type="http://schemas.openxmlformats.org/officeDocument/2006/relationships/image" Target="../media/image13.svg"/><Relationship Id="rId9" Type="http://schemas.openxmlformats.org/officeDocument/2006/relationships/image" Target="../media/image50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21.png"/><Relationship Id="rId3" Type="http://schemas.openxmlformats.org/officeDocument/2006/relationships/image" Target="../media/image15.jpe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67.sv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1.svg"/><Relationship Id="rId20" Type="http://schemas.openxmlformats.org/officeDocument/2006/relationships/image" Target="../media/image7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svg"/><Relationship Id="rId11" Type="http://schemas.openxmlformats.org/officeDocument/2006/relationships/image" Target="../media/image20.png"/><Relationship Id="rId24" Type="http://schemas.openxmlformats.org/officeDocument/2006/relationships/image" Target="../media/image26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76.svg"/><Relationship Id="rId10" Type="http://schemas.openxmlformats.org/officeDocument/2006/relationships/image" Target="../media/image65.sv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69.sv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67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1.svg"/><Relationship Id="rId20" Type="http://schemas.openxmlformats.org/officeDocument/2006/relationships/image" Target="../media/image7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svg"/><Relationship Id="rId11" Type="http://schemas.openxmlformats.org/officeDocument/2006/relationships/image" Target="../media/image20.png"/><Relationship Id="rId15" Type="http://schemas.openxmlformats.org/officeDocument/2006/relationships/image" Target="../media/image22.png"/><Relationship Id="rId23" Type="http://schemas.openxmlformats.org/officeDocument/2006/relationships/image" Target="../media/image76.svg"/><Relationship Id="rId10" Type="http://schemas.openxmlformats.org/officeDocument/2006/relationships/image" Target="../media/image65.sv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69.sv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67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1.svg"/><Relationship Id="rId20" Type="http://schemas.openxmlformats.org/officeDocument/2006/relationships/image" Target="../media/image7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svg"/><Relationship Id="rId11" Type="http://schemas.openxmlformats.org/officeDocument/2006/relationships/image" Target="../media/image20.png"/><Relationship Id="rId15" Type="http://schemas.openxmlformats.org/officeDocument/2006/relationships/image" Target="../media/image22.png"/><Relationship Id="rId23" Type="http://schemas.openxmlformats.org/officeDocument/2006/relationships/image" Target="../media/image76.svg"/><Relationship Id="rId10" Type="http://schemas.openxmlformats.org/officeDocument/2006/relationships/image" Target="../media/image65.sv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69.sv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67.svg"/><Relationship Id="rId17" Type="http://schemas.openxmlformats.org/officeDocument/2006/relationships/image" Target="../media/image23.png"/><Relationship Id="rId25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1.svg"/><Relationship Id="rId20" Type="http://schemas.openxmlformats.org/officeDocument/2006/relationships/image" Target="../media/image7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svg"/><Relationship Id="rId11" Type="http://schemas.openxmlformats.org/officeDocument/2006/relationships/image" Target="../media/image20.png"/><Relationship Id="rId24" Type="http://schemas.openxmlformats.org/officeDocument/2006/relationships/image" Target="../media/image28.jpg"/><Relationship Id="rId15" Type="http://schemas.openxmlformats.org/officeDocument/2006/relationships/image" Target="../media/image22.png"/><Relationship Id="rId23" Type="http://schemas.openxmlformats.org/officeDocument/2006/relationships/image" Target="../media/image76.svg"/><Relationship Id="rId10" Type="http://schemas.openxmlformats.org/officeDocument/2006/relationships/image" Target="../media/image65.sv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69.sv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21.png"/><Relationship Id="rId26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67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71.svg"/><Relationship Id="rId20" Type="http://schemas.openxmlformats.org/officeDocument/2006/relationships/image" Target="../media/image73.svg"/><Relationship Id="rId29" Type="http://schemas.openxmlformats.org/officeDocument/2006/relationships/image" Target="../media/image3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svg"/><Relationship Id="rId11" Type="http://schemas.openxmlformats.org/officeDocument/2006/relationships/image" Target="../media/image20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15" Type="http://schemas.openxmlformats.org/officeDocument/2006/relationships/image" Target="../media/image22.png"/><Relationship Id="rId23" Type="http://schemas.openxmlformats.org/officeDocument/2006/relationships/image" Target="../media/image76.svg"/><Relationship Id="rId28" Type="http://schemas.openxmlformats.org/officeDocument/2006/relationships/image" Target="../media/image34.png"/><Relationship Id="rId10" Type="http://schemas.openxmlformats.org/officeDocument/2006/relationships/image" Target="../media/image65.svg"/><Relationship Id="rId31" Type="http://schemas.openxmlformats.org/officeDocument/2006/relationships/image" Target="../media/image37.png"/><Relationship Id="rId9" Type="http://schemas.openxmlformats.org/officeDocument/2006/relationships/image" Target="../media/image19.png"/><Relationship Id="rId14" Type="http://schemas.openxmlformats.org/officeDocument/2006/relationships/image" Target="../media/image69.svg"/><Relationship Id="rId22" Type="http://schemas.openxmlformats.org/officeDocument/2006/relationships/image" Target="../media/image25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9.svg"/><Relationship Id="rId7" Type="http://schemas.openxmlformats.org/officeDocument/2006/relationships/image" Target="../media/image97.svg"/><Relationship Id="rId12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76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9.svg"/><Relationship Id="rId3" Type="http://schemas.openxmlformats.org/officeDocument/2006/relationships/image" Target="../media/image39.png"/><Relationship Id="rId7" Type="http://schemas.openxmlformats.org/officeDocument/2006/relationships/image" Target="../media/image97.svg"/><Relationship Id="rId12" Type="http://schemas.openxmlformats.org/officeDocument/2006/relationships/image" Target="../media/image4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76.svg"/><Relationship Id="rId5" Type="http://schemas.openxmlformats.org/officeDocument/2006/relationships/image" Target="../media/image96.svg"/><Relationship Id="rId15" Type="http://schemas.openxmlformats.org/officeDocument/2006/relationships/image" Target="../media/image16.png"/><Relationship Id="rId9" Type="http://schemas.openxmlformats.org/officeDocument/2006/relationships/image" Target="../media/image25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96784" y="2122247"/>
            <a:ext cx="63706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/>
              <a:t>생성형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AI </a:t>
            </a:r>
            <a:r>
              <a:rPr lang="ko-KR" altLang="en-US" sz="2400" b="1" dirty="0"/>
              <a:t>기반 쇼핑몰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쿠팡</a:t>
            </a:r>
            <a:r>
              <a:rPr lang="en-US" altLang="ko-KR" sz="2400" b="1" dirty="0" smtClean="0"/>
              <a:t>) </a:t>
            </a:r>
          </a:p>
          <a:p>
            <a:r>
              <a:rPr lang="ko-KR" altLang="en-US" sz="4000" b="1" dirty="0" err="1" smtClean="0"/>
              <a:t>상담챗봇</a:t>
            </a:r>
            <a:r>
              <a:rPr lang="ko-KR" altLang="en-US" sz="4000" b="1" dirty="0" smtClean="0"/>
              <a:t> </a:t>
            </a:r>
            <a:r>
              <a:rPr lang="ko-KR" altLang="en-US" sz="4000" b="1" dirty="0"/>
              <a:t>및 </a:t>
            </a:r>
            <a:r>
              <a:rPr lang="ko-KR" altLang="en-US" sz="4000" b="1" dirty="0" err="1"/>
              <a:t>답글생성</a:t>
            </a:r>
            <a:r>
              <a:rPr lang="ko-KR" altLang="en-US" sz="4000" b="1" dirty="0"/>
              <a:t> 개발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6784" y="161902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한컴</a:t>
            </a:r>
            <a:r>
              <a:rPr lang="ko-KR" altLang="en-US" sz="1600" dirty="0" smtClean="0"/>
              <a:t> 아카데미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7982" y="4567067"/>
            <a:ext cx="2699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Creator – </a:t>
            </a:r>
            <a:r>
              <a:rPr lang="ko-KR" altLang="en-US" dirty="0" smtClean="0"/>
              <a:t>송호성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Mentor – </a:t>
            </a:r>
            <a:r>
              <a:rPr lang="ko-KR" altLang="en-US" dirty="0" smtClean="0"/>
              <a:t>김민수 강사님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표 이미지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OCR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7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569382" y="2710267"/>
            <a:ext cx="2869122" cy="1088669"/>
            <a:chOff x="8663481" y="3232402"/>
            <a:chExt cx="2869122" cy="1088669"/>
          </a:xfrm>
        </p:grpSpPr>
        <p:pic>
          <p:nvPicPr>
            <p:cNvPr id="69" name="Picture 14" descr="업스테이지 입사 후 1년 소감, 회고, 후기 — JuHyung Son"/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889" y="3232402"/>
              <a:ext cx="2372307" cy="76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8663481" y="4013294"/>
              <a:ext cx="286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400" dirty="0" smtClean="0"/>
                <a:t>OCR</a:t>
              </a:r>
              <a:r>
                <a:rPr lang="ko-KR" altLang="en-US" sz="1400" dirty="0" smtClean="0"/>
                <a:t>된 데이터 </a:t>
              </a:r>
              <a:r>
                <a:rPr lang="en-US" altLang="ko-KR" sz="1400" dirty="0" smtClean="0"/>
                <a:t>html</a:t>
              </a:r>
              <a:r>
                <a:rPr lang="ko-KR" altLang="en-US" sz="1400" dirty="0" smtClean="0"/>
                <a:t>로 반환</a:t>
              </a:r>
              <a:endParaRPr lang="en-US" altLang="ko-KR" sz="1400" dirty="0" smtClean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7590" y="2649264"/>
            <a:ext cx="3817005" cy="3063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47393" y="2860981"/>
            <a:ext cx="3717576" cy="2639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687" y="4819624"/>
            <a:ext cx="2572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 smtClean="0"/>
              <a:t>추가 </a:t>
            </a:r>
            <a:r>
              <a:rPr lang="ko-KR" altLang="en-US" sz="1400" dirty="0" err="1" smtClean="0"/>
              <a:t>로직으로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데이터를 </a:t>
            </a:r>
            <a:r>
              <a:rPr lang="en-US" altLang="ko-KR" sz="1400" dirty="0" err="1" smtClean="0"/>
              <a:t>OpenAI</a:t>
            </a:r>
            <a:r>
              <a:rPr lang="ko-KR" altLang="en-US" sz="1400" dirty="0" smtClean="0"/>
              <a:t>가 인식하기 쉬운 </a:t>
            </a:r>
            <a:r>
              <a:rPr lang="ko-KR" altLang="en-US" sz="1400" dirty="0" err="1" smtClean="0"/>
              <a:t>마크다운</a:t>
            </a:r>
            <a:r>
              <a:rPr lang="ko-KR" altLang="en-US" sz="1400" dirty="0" smtClean="0"/>
              <a:t> 방식으로 변환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547322" y="581895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표 이미지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808663" y="58189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결과</a:t>
            </a:r>
            <a:endParaRPr lang="ko-KR" altLang="en-US" sz="1600" dirty="0"/>
          </a:p>
        </p:txBody>
      </p:sp>
      <p:sp>
        <p:nvSpPr>
          <p:cNvPr id="33" name="오른쪽 화살표 32"/>
          <p:cNvSpPr/>
          <p:nvPr/>
        </p:nvSpPr>
        <p:spPr>
          <a:xfrm>
            <a:off x="4085870" y="2992368"/>
            <a:ext cx="540541" cy="20389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5400000">
            <a:off x="5632243" y="4195720"/>
            <a:ext cx="540541" cy="20389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7479819" y="5087006"/>
            <a:ext cx="540541" cy="20389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이미지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OCR </a:t>
              </a: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후 데이터 정리 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7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8" y="2024052"/>
            <a:ext cx="594717" cy="4778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942788" y="2314210"/>
            <a:ext cx="8621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기존 방법</a:t>
            </a:r>
            <a:r>
              <a:rPr lang="en-US" altLang="ko-KR" sz="1600" b="1" dirty="0" smtClean="0"/>
              <a:t>: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이미지 </a:t>
            </a:r>
            <a:r>
              <a:rPr lang="en-US" altLang="ko-KR" sz="1600" dirty="0" smtClean="0"/>
              <a:t>OCR -&gt; OCR</a:t>
            </a:r>
            <a:r>
              <a:rPr lang="ko-KR" altLang="en-US" sz="1600" dirty="0" smtClean="0"/>
              <a:t>된 데이터를 여러문단으로 쪼갬</a:t>
            </a:r>
            <a:r>
              <a:rPr lang="en-US" altLang="ko-KR" sz="1600" dirty="0" smtClean="0"/>
              <a:t>(+</a:t>
            </a:r>
            <a:r>
              <a:rPr lang="ko-KR" altLang="en-US" sz="1600" dirty="0" smtClean="0"/>
              <a:t>오버랩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벡터 </a:t>
            </a:r>
            <a:r>
              <a:rPr lang="en-US" altLang="ko-KR" sz="1600" dirty="0" err="1"/>
              <a:t>db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큰 이미지의 경우 </a:t>
            </a:r>
            <a:r>
              <a:rPr lang="en-US" altLang="ko-KR" sz="1600" dirty="0" smtClean="0"/>
              <a:t>OCR </a:t>
            </a:r>
            <a:r>
              <a:rPr lang="ko-KR" altLang="en-US" sz="1600" dirty="0" smtClean="0"/>
              <a:t>성능이 떨어짐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942788" y="4755538"/>
            <a:ext cx="998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신규 방법</a:t>
            </a:r>
            <a:r>
              <a:rPr lang="en-US" altLang="ko-KR" sz="1600" b="1" dirty="0" smtClean="0"/>
              <a:t>: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이미지 전처리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흑백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선명도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이미지 자체를 쪼갬</a:t>
            </a:r>
            <a:r>
              <a:rPr lang="en-US" altLang="ko-KR" sz="1600" dirty="0" smtClean="0"/>
              <a:t>(+</a:t>
            </a:r>
            <a:r>
              <a:rPr lang="ko-KR" altLang="en-US" sz="1600" dirty="0" smtClean="0"/>
              <a:t>오버랩</a:t>
            </a:r>
            <a:r>
              <a:rPr lang="en-US" altLang="ko-KR" sz="1600" dirty="0" smtClean="0"/>
              <a:t>) -&gt; </a:t>
            </a:r>
            <a:r>
              <a:rPr lang="ko-KR" altLang="en-US" sz="1600" dirty="0" smtClean="0"/>
              <a:t>이미지 </a:t>
            </a:r>
            <a:r>
              <a:rPr lang="en-US" altLang="ko-KR" sz="1600" dirty="0" smtClean="0"/>
              <a:t>OCR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벡터 </a:t>
            </a:r>
            <a:r>
              <a:rPr lang="en-US" altLang="ko-KR" sz="1600" dirty="0" err="1"/>
              <a:t>db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이미지가 작아져 성능 개선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다만 </a:t>
            </a:r>
            <a:r>
              <a:rPr lang="en-US" altLang="ko-KR" sz="1600" dirty="0" smtClean="0"/>
              <a:t>OCR </a:t>
            </a:r>
            <a:r>
              <a:rPr lang="ko-KR" altLang="en-US" sz="1600" dirty="0" smtClean="0"/>
              <a:t>가격 상승</a:t>
            </a:r>
            <a:endParaRPr lang="en-US" altLang="ko-KR" sz="1600" dirty="0"/>
          </a:p>
        </p:txBody>
      </p:sp>
      <p:sp>
        <p:nvSpPr>
          <p:cNvPr id="18" name="오른쪽 화살표 17"/>
          <p:cNvSpPr/>
          <p:nvPr/>
        </p:nvSpPr>
        <p:spPr>
          <a:xfrm>
            <a:off x="1348839" y="5298313"/>
            <a:ext cx="540541" cy="20389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1348839" y="2873979"/>
            <a:ext cx="540541" cy="20389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91" y="2033639"/>
            <a:ext cx="9861417" cy="471499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7484094" cy="830997"/>
            <a:chOff x="376102" y="333243"/>
            <a:chExt cx="7484094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63984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자동응답 </a:t>
              </a:r>
              <a:r>
                <a:rPr lang="ko-KR" altLang="en-US" sz="28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웹페이지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: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3"/>
                </a:rPr>
                <a:t>https://</a:t>
              </a:r>
              <a:r>
                <a:rPr lang="ko-KR" altLang="en-US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3"/>
                </a:rPr>
                <a:t>쿠팡</a:t>
              </a:r>
              <a:r>
                <a:rPr lang="en-US" altLang="ko-KR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3"/>
                </a:rPr>
                <a:t>qa.store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3"/>
                </a:rPr>
                <a:t>/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251684" y="4759656"/>
            <a:ext cx="2224016" cy="2715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59696" y="5148004"/>
            <a:ext cx="1303587" cy="1857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51684" y="5439566"/>
            <a:ext cx="5148572" cy="7290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69287" y="6168657"/>
            <a:ext cx="954506" cy="182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03664" y="6172978"/>
            <a:ext cx="2544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사용자 </a:t>
            </a:r>
            <a:r>
              <a:rPr lang="en-US" altLang="ko-KR" sz="1400" b="1" dirty="0" err="1" smtClean="0"/>
              <a:t>ip</a:t>
            </a:r>
            <a:r>
              <a:rPr lang="ko-KR" altLang="en-US" sz="1400" b="1" dirty="0" smtClean="0"/>
              <a:t>의 남은 검색 횟수 </a:t>
            </a:r>
            <a:r>
              <a:rPr lang="en-US" altLang="ko-KR" sz="1200" dirty="0" smtClean="0"/>
              <a:t>(3</a:t>
            </a:r>
            <a:r>
              <a:rPr lang="ko-KR" altLang="en-US" sz="1200" dirty="0" smtClean="0"/>
              <a:t>회 </a:t>
            </a:r>
            <a:r>
              <a:rPr lang="ko-KR" altLang="en-US" sz="1200" dirty="0" smtClean="0"/>
              <a:t>제한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두시간 간격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987988" y="4449500"/>
            <a:ext cx="2089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테스트 데이터 불러오기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 err="1"/>
              <a:t>쿠팡이</a:t>
            </a:r>
            <a:r>
              <a:rPr lang="ko-KR" altLang="en-US" sz="1200" dirty="0"/>
              <a:t> 서버</a:t>
            </a:r>
            <a:r>
              <a:rPr lang="en-US" altLang="ko-KR" sz="1200" dirty="0" err="1"/>
              <a:t>ip</a:t>
            </a:r>
            <a:r>
              <a:rPr lang="ko-KR" altLang="en-US" sz="1200" dirty="0"/>
              <a:t>를 차단하여 링크를 불러올 수 없는 경우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60958" y="5086986"/>
            <a:ext cx="208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사용자의 </a:t>
            </a:r>
            <a:r>
              <a:rPr lang="en-US" altLang="ko-KR" sz="1400" b="1" dirty="0" err="1" smtClean="0"/>
              <a:t>ip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표시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780076" y="5712653"/>
            <a:ext cx="208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쿠팡</a:t>
            </a:r>
            <a:r>
              <a:rPr lang="ko-KR" altLang="en-US" sz="1400" b="1" dirty="0" smtClean="0"/>
              <a:t> 링크 </a:t>
            </a:r>
            <a:r>
              <a:rPr lang="ko-KR" altLang="en-US" sz="1400" b="1" dirty="0" err="1" smtClean="0"/>
              <a:t>입력칸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475700" y="4926553"/>
            <a:ext cx="5482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7484094" cy="830997"/>
            <a:chOff x="376102" y="333243"/>
            <a:chExt cx="7484094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63984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자동응답 </a:t>
              </a:r>
              <a:r>
                <a:rPr lang="ko-KR" altLang="en-US" sz="28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웹페이지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: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2"/>
                </a:rPr>
                <a:t>https://</a:t>
              </a:r>
              <a:r>
                <a:rPr lang="ko-KR" altLang="en-US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2"/>
                </a:rPr>
                <a:t>쿠팡</a:t>
              </a:r>
              <a:r>
                <a:rPr lang="en-US" altLang="ko-KR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2"/>
                </a:rPr>
                <a:t>qa.store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2"/>
                </a:rPr>
                <a:t>/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156479" y="2054297"/>
            <a:ext cx="7796680" cy="4687950"/>
            <a:chOff x="3863752" y="2044806"/>
            <a:chExt cx="7796680" cy="46879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752" y="2077410"/>
              <a:ext cx="7796680" cy="4578660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384076" y="3738594"/>
              <a:ext cx="2988288" cy="7124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71765" y="5603126"/>
              <a:ext cx="1008112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71765" y="6129598"/>
              <a:ext cx="5400599" cy="603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372364" y="2044806"/>
              <a:ext cx="2288068" cy="32261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723348" y="5295886"/>
            <a:ext cx="2171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검색한 제품의 </a:t>
            </a:r>
            <a:r>
              <a:rPr lang="ko-KR" altLang="en-US" sz="1400" b="1" dirty="0" err="1" smtClean="0"/>
              <a:t>판매명과</a:t>
            </a:r>
            <a:r>
              <a:rPr lang="ko-KR" altLang="en-US" sz="1400" b="1" dirty="0" smtClean="0"/>
              <a:t> 대표 사진</a:t>
            </a:r>
            <a:endParaRPr lang="en-US" altLang="ko-KR" sz="14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195900" y="3201989"/>
            <a:ext cx="22920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>
                <a:latin typeface="+mj-lt"/>
              </a:rPr>
              <a:t>테스트 데이터를 선택했을 경우 판매 링크 표시</a:t>
            </a:r>
            <a:endParaRPr lang="en-US" altLang="ko-KR" sz="1400" b="1" dirty="0">
              <a:latin typeface="+mj-lt"/>
            </a:endParaRPr>
          </a:p>
          <a:p>
            <a:pPr latinLnBrk="0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72604" y="5612617"/>
            <a:ext cx="208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횟수 차감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6357784"/>
            <a:ext cx="208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상품문의 </a:t>
            </a:r>
            <a:r>
              <a:rPr lang="ko-KR" altLang="en-US" sz="1400" b="1" dirty="0" err="1" smtClean="0"/>
              <a:t>입력칸</a:t>
            </a:r>
            <a:endParaRPr lang="ko-KR" altLang="en-US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9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7366322" y="4351645"/>
            <a:ext cx="1947970" cy="1713331"/>
            <a:chOff x="5500240" y="1652875"/>
            <a:chExt cx="1947970" cy="1713331"/>
          </a:xfrm>
        </p:grpSpPr>
        <p:pic>
          <p:nvPicPr>
            <p:cNvPr id="30" name="Picture 24" descr="LangChain으로 크롤링을 해보자 | 개발자 Story | SKT Enterprise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3777" y="1652875"/>
              <a:ext cx="1480901" cy="1480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5500240" y="2842986"/>
              <a:ext cx="1947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4</a:t>
              </a:r>
              <a:r>
                <a:rPr lang="en-US" altLang="ko-KR" sz="1400" b="1" dirty="0" smtClean="0"/>
                <a:t>. </a:t>
              </a:r>
              <a:r>
                <a:rPr lang="ko-KR" altLang="en-US" sz="1400" b="1" dirty="0" smtClean="0"/>
                <a:t>데이터를 </a:t>
              </a:r>
              <a:r>
                <a:rPr lang="ko-KR" altLang="en-US" sz="1400" b="1" dirty="0" err="1" smtClean="0"/>
                <a:t>임베딩</a:t>
              </a:r>
              <a:r>
                <a:rPr lang="ko-KR" altLang="en-US" sz="1400" b="1" dirty="0" smtClean="0"/>
                <a:t> 후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벡터</a:t>
              </a:r>
              <a:r>
                <a:rPr lang="en-US" altLang="ko-KR" sz="1400" b="1" dirty="0" smtClean="0"/>
                <a:t>DB</a:t>
              </a:r>
              <a:r>
                <a:rPr lang="ko-KR" altLang="en-US" sz="1400" b="1" dirty="0" smtClean="0"/>
                <a:t>에 보내기</a:t>
              </a:r>
              <a:endParaRPr lang="en-US" altLang="ko-KR" sz="1400" b="1" dirty="0" smtClean="0"/>
            </a:p>
          </p:txBody>
        </p:sp>
      </p:grpSp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7484094" cy="830997"/>
            <a:chOff x="376102" y="333243"/>
            <a:chExt cx="7484094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63984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자동응답 </a:t>
              </a:r>
              <a:r>
                <a:rPr lang="ko-KR" altLang="en-US" sz="28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412031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376102" y="1726865"/>
            <a:ext cx="4760899" cy="1431552"/>
            <a:chOff x="376100" y="2150430"/>
            <a:chExt cx="4760899" cy="143155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100" y="2158648"/>
              <a:ext cx="4760899" cy="113467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571769" y="3274205"/>
              <a:ext cx="2369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1. </a:t>
              </a:r>
              <a:r>
                <a:rPr lang="ko-KR" altLang="en-US" sz="1400" b="1" dirty="0" smtClean="0"/>
                <a:t>사용자가 </a:t>
              </a:r>
              <a:r>
                <a:rPr lang="ko-KR" altLang="en-US" sz="1400" b="1" dirty="0" err="1" smtClean="0"/>
                <a:t>쿠팡</a:t>
              </a:r>
              <a:r>
                <a:rPr lang="ko-KR" altLang="en-US" sz="1400" b="1" dirty="0" smtClean="0"/>
                <a:t> 링크 입력</a:t>
              </a:r>
              <a:endParaRPr lang="ko-KR" altLang="en-US" sz="14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6100" y="2150430"/>
              <a:ext cx="4760899" cy="117976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4145" y="4057634"/>
            <a:ext cx="3113353" cy="2475388"/>
            <a:chOff x="336270" y="4243482"/>
            <a:chExt cx="3113353" cy="2475388"/>
          </a:xfrm>
        </p:grpSpPr>
        <p:grpSp>
          <p:nvGrpSpPr>
            <p:cNvPr id="18" name="그룹 17"/>
            <p:cNvGrpSpPr/>
            <p:nvPr/>
          </p:nvGrpSpPr>
          <p:grpSpPr>
            <a:xfrm>
              <a:off x="336270" y="4327488"/>
              <a:ext cx="3113353" cy="2391382"/>
              <a:chOff x="-1484626" y="3588689"/>
              <a:chExt cx="3113353" cy="2391382"/>
            </a:xfrm>
          </p:grpSpPr>
          <p:pic>
            <p:nvPicPr>
              <p:cNvPr id="1026" name="Picture 2" descr="이미지 설명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435" y="3588689"/>
                <a:ext cx="921171" cy="1911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-1484626" y="5672294"/>
                <a:ext cx="3113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2</a:t>
                </a:r>
                <a:r>
                  <a:rPr lang="en-US" altLang="ko-KR" sz="1400" b="1" dirty="0" smtClean="0"/>
                  <a:t>. </a:t>
                </a:r>
                <a:r>
                  <a:rPr lang="ko-KR" altLang="en-US" sz="1400" b="1" dirty="0" smtClean="0"/>
                  <a:t>이미지</a:t>
                </a:r>
                <a:r>
                  <a:rPr lang="en-US" altLang="ko-KR" sz="1400" b="1" dirty="0" smtClean="0"/>
                  <a:t>, </a:t>
                </a:r>
                <a:r>
                  <a:rPr lang="ko-KR" altLang="en-US" sz="1400" b="1" dirty="0" smtClean="0"/>
                  <a:t>대표 사진</a:t>
                </a:r>
                <a:r>
                  <a:rPr lang="en-US" altLang="ko-KR" sz="1400" b="1" dirty="0" smtClean="0"/>
                  <a:t>, </a:t>
                </a:r>
                <a:r>
                  <a:rPr lang="ko-KR" altLang="en-US" sz="1400" b="1" dirty="0" smtClean="0"/>
                  <a:t>가격 등 </a:t>
                </a:r>
                <a:r>
                  <a:rPr lang="ko-KR" altLang="en-US" sz="1400" b="1" dirty="0" err="1" smtClean="0"/>
                  <a:t>크롤링</a:t>
                </a:r>
                <a:endParaRPr lang="ko-KR" altLang="en-US" sz="1400" b="1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76100" y="4243482"/>
              <a:ext cx="1663172" cy="2075171"/>
              <a:chOff x="747401" y="3441673"/>
              <a:chExt cx="2455283" cy="3063503"/>
            </a:xfrm>
          </p:grpSpPr>
          <p:pic>
            <p:nvPicPr>
              <p:cNvPr id="43" name="Picture 4" descr="20230419 TIL - 파이썬의 HTML Parser, BeautifulSoup"/>
              <p:cNvPicPr>
                <a:picLocks noChangeAspect="1" noChangeArrowheads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187" y="3441673"/>
                <a:ext cx="2124400" cy="1592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테스트 오픈 소스 자동화 라이브러리, Playwright란 무엇인가?"/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401" y="4624424"/>
                <a:ext cx="2455283" cy="18807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486369" y="4253249"/>
              <a:ext cx="2793402" cy="206540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76540" y="4068043"/>
            <a:ext cx="2757226" cy="2680422"/>
            <a:chOff x="4692226" y="3830087"/>
            <a:chExt cx="2999876" cy="2916312"/>
          </a:xfrm>
        </p:grpSpPr>
        <p:pic>
          <p:nvPicPr>
            <p:cNvPr id="1028" name="Picture 4" descr="https://velog.velcdn.com/images/lone4749/post/8c076477-1eaf-4223-9ce1-10087a7514ba/image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481"/>
            <a:stretch/>
          </p:blipFill>
          <p:spPr bwMode="auto">
            <a:xfrm>
              <a:off x="6334227" y="3896807"/>
              <a:ext cx="1284758" cy="218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4795182" y="6177133"/>
              <a:ext cx="2793965" cy="569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3</a:t>
              </a:r>
              <a:r>
                <a:rPr lang="en-US" altLang="ko-KR" sz="1400" b="1" dirty="0" smtClean="0"/>
                <a:t>. </a:t>
              </a:r>
              <a:r>
                <a:rPr lang="ko-KR" altLang="en-US" sz="1400" b="1" dirty="0" smtClean="0"/>
                <a:t>이미지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 err="1" smtClean="0"/>
                <a:t>ocr</a:t>
              </a:r>
              <a:r>
                <a:rPr lang="en-US" altLang="ko-KR" sz="1400" b="1" dirty="0" smtClean="0"/>
                <a:t>, html </a:t>
              </a:r>
              <a:r>
                <a:rPr lang="ko-KR" altLang="en-US" sz="1400" b="1" dirty="0" smtClean="0"/>
                <a:t>데이터를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/>
                <a:t>텍</a:t>
              </a:r>
              <a:r>
                <a:rPr lang="ko-KR" altLang="en-US" sz="1400" b="1" dirty="0" smtClean="0"/>
                <a:t>스트로 정리</a:t>
              </a:r>
              <a:endParaRPr lang="en-US" altLang="ko-KR" sz="1400" b="1" dirty="0" smtClean="0"/>
            </a:p>
          </p:txBody>
        </p:sp>
        <p:pic>
          <p:nvPicPr>
            <p:cNvPr id="52" name="Picture 14" descr="업스테이지 입사 후 1년 소감, 회고, 후기 — JuHyung Son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730" y="4247490"/>
              <a:ext cx="1372669" cy="444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8" descr="OpenAI - 나무위키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730" y="5211625"/>
              <a:ext cx="1372669" cy="371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4692226" y="3830087"/>
              <a:ext cx="2999876" cy="231552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9797671" y="4656069"/>
            <a:ext cx="2216790" cy="1251396"/>
            <a:chOff x="9062736" y="2185640"/>
            <a:chExt cx="2011705" cy="1135624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736" y="2185640"/>
              <a:ext cx="2011705" cy="761766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9305398" y="301348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5. </a:t>
              </a:r>
              <a:r>
                <a:rPr lang="ko-KR" altLang="en-US" sz="1400" b="1" dirty="0" smtClean="0"/>
                <a:t>사용자가 질문</a:t>
              </a:r>
              <a:endParaRPr lang="en-US" altLang="ko-KR" sz="1400" b="1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791004" y="3409842"/>
            <a:ext cx="2151038" cy="759772"/>
            <a:chOff x="9444281" y="2420792"/>
            <a:chExt cx="2151038" cy="759772"/>
          </a:xfrm>
        </p:grpSpPr>
        <p:pic>
          <p:nvPicPr>
            <p:cNvPr id="36" name="Picture 18" descr="OpenAI - 나무위키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3750" y="2420792"/>
              <a:ext cx="1528464" cy="413959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9444281" y="2872787"/>
              <a:ext cx="2151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6</a:t>
              </a:r>
              <a:r>
                <a:rPr lang="en-US" altLang="ko-KR" sz="1400" b="1" dirty="0" smtClean="0"/>
                <a:t>. RAG</a:t>
              </a:r>
              <a:r>
                <a:rPr lang="ko-KR" altLang="en-US" sz="1400" b="1" dirty="0" smtClean="0"/>
                <a:t>기반 </a:t>
              </a:r>
              <a:r>
                <a:rPr lang="ko-KR" altLang="en-US" sz="1400" b="1" dirty="0" err="1" smtClean="0"/>
                <a:t>챗봇</a:t>
              </a:r>
              <a:r>
                <a:rPr lang="ko-KR" altLang="en-US" sz="1400" b="1" dirty="0" smtClean="0"/>
                <a:t> 활성화</a:t>
              </a:r>
              <a:endParaRPr lang="en-US" altLang="ko-KR" sz="1400" b="1" dirty="0" smtClean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96000" y="1662431"/>
            <a:ext cx="5360922" cy="970397"/>
            <a:chOff x="6692240" y="5395569"/>
            <a:chExt cx="5360922" cy="970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240" y="5395569"/>
              <a:ext cx="5360922" cy="595068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69" name="TextBox 68"/>
            <p:cNvSpPr txBox="1"/>
            <p:nvPr/>
          </p:nvSpPr>
          <p:spPr>
            <a:xfrm>
              <a:off x="8994232" y="6058189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7. </a:t>
              </a:r>
              <a:r>
                <a:rPr lang="ko-KR" altLang="en-US" sz="1400" b="1" dirty="0" smtClean="0"/>
                <a:t>답변</a:t>
              </a:r>
              <a:endParaRPr lang="en-US" altLang="ko-KR" sz="1400" b="1" dirty="0" smtClean="0"/>
            </a:p>
          </p:txBody>
        </p:sp>
      </p:grpSp>
      <p:grpSp>
        <p:nvGrpSpPr>
          <p:cNvPr id="67" name="그룹 66"/>
          <p:cNvGrpSpPr/>
          <p:nvPr/>
        </p:nvGrpSpPr>
        <p:grpSpPr>
          <a:xfrm rot="2700000">
            <a:off x="1992846" y="3274027"/>
            <a:ext cx="188720" cy="610492"/>
            <a:chOff x="2104971" y="3382476"/>
            <a:chExt cx="188720" cy="610492"/>
          </a:xfrm>
          <a:solidFill>
            <a:srgbClr val="FF4B4B"/>
          </a:solidFill>
        </p:grpSpPr>
        <p:sp>
          <p:nvSpPr>
            <p:cNvPr id="72" name="타원 71"/>
            <p:cNvSpPr/>
            <p:nvPr/>
          </p:nvSpPr>
          <p:spPr>
            <a:xfrm>
              <a:off x="2104971" y="3804248"/>
              <a:ext cx="188720" cy="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161818" y="3382476"/>
              <a:ext cx="75023" cy="75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138156" y="3553064"/>
              <a:ext cx="122345" cy="1223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 rot="16200000">
            <a:off x="3452825" y="4842390"/>
            <a:ext cx="188720" cy="610492"/>
            <a:chOff x="2104971" y="3382476"/>
            <a:chExt cx="188720" cy="610492"/>
          </a:xfrm>
          <a:solidFill>
            <a:srgbClr val="FF4B4B"/>
          </a:solidFill>
        </p:grpSpPr>
        <p:sp>
          <p:nvSpPr>
            <p:cNvPr id="78" name="타원 77"/>
            <p:cNvSpPr/>
            <p:nvPr/>
          </p:nvSpPr>
          <p:spPr>
            <a:xfrm>
              <a:off x="2104971" y="3804248"/>
              <a:ext cx="188720" cy="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2161818" y="3382476"/>
              <a:ext cx="75023" cy="75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2138156" y="3553064"/>
              <a:ext cx="122345" cy="1223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7800000">
            <a:off x="10179742" y="4045322"/>
            <a:ext cx="188720" cy="610492"/>
            <a:chOff x="2104971" y="3382476"/>
            <a:chExt cx="188720" cy="610492"/>
          </a:xfrm>
          <a:solidFill>
            <a:srgbClr val="FF4B4B"/>
          </a:solidFill>
        </p:grpSpPr>
        <p:sp>
          <p:nvSpPr>
            <p:cNvPr id="82" name="타원 81"/>
            <p:cNvSpPr/>
            <p:nvPr/>
          </p:nvSpPr>
          <p:spPr>
            <a:xfrm>
              <a:off x="2104971" y="3804248"/>
              <a:ext cx="188720" cy="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2161818" y="3382476"/>
              <a:ext cx="75023" cy="75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2138156" y="3553064"/>
              <a:ext cx="122345" cy="1223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 rot="16200000">
            <a:off x="7057836" y="4841890"/>
            <a:ext cx="188720" cy="610492"/>
            <a:chOff x="2104971" y="3382476"/>
            <a:chExt cx="188720" cy="610492"/>
          </a:xfrm>
          <a:solidFill>
            <a:srgbClr val="FF4B4B"/>
          </a:solidFill>
        </p:grpSpPr>
        <p:sp>
          <p:nvSpPr>
            <p:cNvPr id="86" name="타원 85"/>
            <p:cNvSpPr/>
            <p:nvPr/>
          </p:nvSpPr>
          <p:spPr>
            <a:xfrm>
              <a:off x="2104971" y="3804248"/>
              <a:ext cx="188720" cy="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2161818" y="3382476"/>
              <a:ext cx="75023" cy="75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2138156" y="3553064"/>
              <a:ext cx="122345" cy="1223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 rot="16200000">
            <a:off x="9291816" y="4826912"/>
            <a:ext cx="188720" cy="610492"/>
            <a:chOff x="2104971" y="3382476"/>
            <a:chExt cx="188720" cy="610492"/>
          </a:xfrm>
          <a:solidFill>
            <a:srgbClr val="FF4B4B"/>
          </a:solidFill>
        </p:grpSpPr>
        <p:sp>
          <p:nvSpPr>
            <p:cNvPr id="90" name="타원 89"/>
            <p:cNvSpPr/>
            <p:nvPr/>
          </p:nvSpPr>
          <p:spPr>
            <a:xfrm>
              <a:off x="2104971" y="3804248"/>
              <a:ext cx="188720" cy="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161818" y="3382476"/>
              <a:ext cx="75023" cy="75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2138156" y="3553064"/>
              <a:ext cx="122345" cy="1223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 rot="10800000">
            <a:off x="8772163" y="2700380"/>
            <a:ext cx="188720" cy="610492"/>
            <a:chOff x="2104971" y="3382476"/>
            <a:chExt cx="188720" cy="610492"/>
          </a:xfrm>
          <a:solidFill>
            <a:srgbClr val="FF4B4B"/>
          </a:solidFill>
        </p:grpSpPr>
        <p:sp>
          <p:nvSpPr>
            <p:cNvPr id="94" name="타원 93"/>
            <p:cNvSpPr/>
            <p:nvPr/>
          </p:nvSpPr>
          <p:spPr>
            <a:xfrm>
              <a:off x="2104971" y="3804248"/>
              <a:ext cx="188720" cy="188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2161818" y="3382476"/>
              <a:ext cx="75023" cy="75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138156" y="3553064"/>
              <a:ext cx="122345" cy="1223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0359" y="2899324"/>
            <a:ext cx="161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4B4B"/>
                </a:solidFill>
                <a:latin typeface="+mj-lt"/>
                <a:ea typeface="궁서" panose="02030600000101010101" pitchFamily="18" charset="-127"/>
              </a:rPr>
              <a:t>Pipeline</a:t>
            </a:r>
            <a:endParaRPr lang="ko-KR" altLang="en-US" sz="2800" b="1" dirty="0">
              <a:solidFill>
                <a:srgbClr val="FF4B4B"/>
              </a:solidFill>
              <a:latin typeface="+mj-lt"/>
              <a:ea typeface="궁서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5859" y="2863672"/>
            <a:ext cx="2367517" cy="859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위로 구부러진 화살표 14"/>
          <p:cNvSpPr/>
          <p:nvPr/>
        </p:nvSpPr>
        <p:spPr>
          <a:xfrm>
            <a:off x="4976339" y="2925549"/>
            <a:ext cx="2045986" cy="665384"/>
          </a:xfrm>
          <a:prstGeom prst="curvedUp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43" y="2033639"/>
            <a:ext cx="9838313" cy="470906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7484094" cy="830997"/>
            <a:chOff x="376102" y="333243"/>
            <a:chExt cx="7484094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63984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고민상담 </a:t>
              </a:r>
              <a:r>
                <a:rPr lang="ko-KR" altLang="en-US" sz="28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웹페이지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: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4"/>
                </a:rPr>
                <a:t>https://</a:t>
              </a:r>
              <a:r>
                <a:rPr lang="ko-KR" altLang="en-US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4"/>
                </a:rPr>
                <a:t>쿠팡</a:t>
              </a:r>
              <a:r>
                <a:rPr lang="en-US" altLang="ko-KR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4"/>
                </a:rPr>
                <a:t>qa.store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4"/>
                </a:rPr>
                <a:t>/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971764" y="4388172"/>
            <a:ext cx="592917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 smtClean="0"/>
              <a:t>사용자 </a:t>
            </a:r>
            <a:r>
              <a:rPr lang="ko-KR" altLang="en-US" sz="1600" b="1" dirty="0"/>
              <a:t>고민 </a:t>
            </a:r>
            <a:r>
              <a:rPr lang="ko-KR" altLang="en-US" sz="1600" b="1" dirty="0" smtClean="0"/>
              <a:t>입력  →  </a:t>
            </a:r>
            <a:r>
              <a:rPr lang="en-US" altLang="ko-KR" sz="1600" b="1" dirty="0" smtClean="0"/>
              <a:t>AI </a:t>
            </a:r>
            <a:r>
              <a:rPr lang="ko-KR" altLang="en-US" sz="1600" b="1" dirty="0" smtClean="0"/>
              <a:t>상담  →  데이터 수집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→  정보 충족  →  제품 추천 </a:t>
            </a:r>
            <a:r>
              <a:rPr lang="en-US" altLang="ko-KR" sz="1600" b="1" dirty="0" smtClean="0"/>
              <a:t>&amp; </a:t>
            </a:r>
            <a:r>
              <a:rPr lang="ko-KR" altLang="en-US" sz="1600" b="1" dirty="0" err="1" smtClean="0"/>
              <a:t>쿠팡</a:t>
            </a:r>
            <a:r>
              <a:rPr lang="ko-KR" altLang="en-US" sz="1600" b="1" dirty="0" smtClean="0"/>
              <a:t> 링크 제공 →  지속해서 상담 가능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8035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7484094" cy="830997"/>
            <a:chOff x="376102" y="333243"/>
            <a:chExt cx="7484094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63984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고민상담 </a:t>
              </a:r>
              <a:r>
                <a:rPr lang="ko-KR" altLang="en-US" sz="28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웹페이지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: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2"/>
                </a:rPr>
                <a:t>https://</a:t>
              </a:r>
              <a:r>
                <a:rPr lang="ko-KR" altLang="en-US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2"/>
                </a:rPr>
                <a:t>쿠팡</a:t>
              </a:r>
              <a:r>
                <a:rPr lang="en-US" altLang="ko-KR" b="1" spc="-1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2"/>
                </a:rPr>
                <a:t>qa.store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hlinkClick r:id="rId2"/>
                </a:rPr>
                <a:t>/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3062" y="2706518"/>
            <a:ext cx="5424413" cy="25788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14575" y="2698069"/>
            <a:ext cx="5094414" cy="3367249"/>
            <a:chOff x="184675" y="2620618"/>
            <a:chExt cx="5094414" cy="336724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9460" y="2620618"/>
              <a:ext cx="4654746" cy="2587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84675" y="5464647"/>
              <a:ext cx="50944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데이터가 충분하지 </a:t>
              </a:r>
              <a:r>
                <a:rPr lang="ko-KR" altLang="en-US" sz="1400" dirty="0" smtClean="0"/>
                <a:t>않으면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제품 </a:t>
              </a:r>
              <a:r>
                <a:rPr lang="ko-KR" altLang="en-US" sz="1400" dirty="0" smtClean="0"/>
                <a:t>추천 없이 상담을 이어나간다</a:t>
              </a:r>
              <a:endParaRPr lang="ko-KR" altLang="en-US" sz="1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67556" y="5510813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제품을 추천할만한 질문이 </a:t>
            </a:r>
            <a:r>
              <a:rPr lang="ko-KR" altLang="en-US" sz="1400" dirty="0" smtClean="0"/>
              <a:t>나오면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쿠팡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링크와 함께 제품을 추천한다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5269421" y="3649665"/>
            <a:ext cx="913663" cy="684076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7016042" cy="830997"/>
            <a:chOff x="376102" y="333243"/>
            <a:chExt cx="7016042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59304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의견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425733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990620" y="2394495"/>
            <a:ext cx="10615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사용자가 </a:t>
            </a:r>
            <a:r>
              <a:rPr lang="ko-KR" altLang="en-US" sz="1400" dirty="0" err="1" smtClean="0"/>
              <a:t>곂칠</a:t>
            </a:r>
            <a:r>
              <a:rPr lang="ko-KR" altLang="en-US" sz="1400" dirty="0" smtClean="0"/>
              <a:t> 경우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동시에 다른 곳에서 사용할 경우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사용자마다 별도로 환경을 분리해서 사용하지 않고 통합 환경에서 데이터를 관리하기에 꼬일 가능성이 있다</a:t>
            </a:r>
            <a:r>
              <a:rPr lang="en-US" altLang="ko-KR" sz="1400" dirty="0" smtClean="0"/>
              <a:t>.</a:t>
            </a:r>
          </a:p>
          <a:p>
            <a:pPr latinLnBrk="0"/>
            <a:r>
              <a:rPr lang="en-US" altLang="ko-KR" sz="1400" dirty="0" smtClean="0"/>
              <a:t>-&gt; </a:t>
            </a:r>
            <a:r>
              <a:rPr lang="ko-KR" altLang="en-US" sz="1400" dirty="0" smtClean="0"/>
              <a:t>사용자 개인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폴더를 만들고 그곳에 개별로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세션이 종료되면 삭제</a:t>
            </a:r>
            <a:endParaRPr lang="en-US" altLang="ko-KR" sz="1400" dirty="0" smtClean="0"/>
          </a:p>
          <a:p>
            <a:pPr marL="342900" indent="-342900" latinLnBrk="0">
              <a:buAutoNum type="arabicPeriod"/>
            </a:pPr>
            <a:endParaRPr lang="en-US" altLang="ko-KR" sz="1400" dirty="0"/>
          </a:p>
          <a:p>
            <a:pPr latinLnBrk="0"/>
            <a:r>
              <a:rPr lang="ko-KR" altLang="en-US" sz="1400" dirty="0" err="1" smtClean="0"/>
              <a:t>판매자는</a:t>
            </a:r>
            <a:r>
              <a:rPr lang="ko-KR" altLang="en-US" sz="1400" dirty="0" smtClean="0"/>
              <a:t> 자신의 판매 </a:t>
            </a:r>
            <a:r>
              <a:rPr lang="ko-KR" altLang="en-US" sz="1400" dirty="0"/>
              <a:t>제</a:t>
            </a:r>
            <a:r>
              <a:rPr lang="ko-KR" altLang="en-US" sz="1400" dirty="0" smtClean="0"/>
              <a:t>품 상세설명 이미지를 </a:t>
            </a:r>
            <a:r>
              <a:rPr lang="en-US" altLang="ko-KR" sz="1400" dirty="0" err="1" smtClean="0"/>
              <a:t>ocr</a:t>
            </a:r>
            <a:r>
              <a:rPr lang="ko-KR" altLang="en-US" sz="1400" dirty="0" smtClean="0"/>
              <a:t>할 필요없이 본인만의 제품정보 데이터가 존재할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실제로는 그 데이터를 벡터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넣어 활용하는 것이 훨씬 정확하고 확실한 방법이다</a:t>
            </a:r>
            <a:r>
              <a:rPr lang="en-US" altLang="ko-KR" sz="1400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dirty="0"/>
          </a:p>
          <a:p>
            <a:pPr latinLnBrk="0"/>
            <a:r>
              <a:rPr lang="ko-KR" altLang="en-US" sz="1400" dirty="0" smtClean="0"/>
              <a:t>사용자 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를 통한 검색 횟수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 제한은 사실 큰 의미가 </a:t>
            </a:r>
            <a:r>
              <a:rPr lang="ko-KR" altLang="en-US" sz="1400" dirty="0" err="1" smtClean="0"/>
              <a:t>없는것이</a:t>
            </a:r>
            <a:r>
              <a:rPr lang="ko-KR" altLang="en-US" sz="1400" dirty="0" smtClean="0"/>
              <a:t> 다른 여러 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를 통하여 과도하게 </a:t>
            </a:r>
            <a:r>
              <a:rPr lang="ko-KR" altLang="en-US" sz="1400" dirty="0" err="1" smtClean="0"/>
              <a:t>크롤링</a:t>
            </a:r>
            <a:r>
              <a:rPr lang="ko-KR" altLang="en-US" sz="1400" dirty="0" smtClean="0"/>
              <a:t> 할 경우 결국 서버 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는 차단을 당한다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개인 사용자의 데이터를 별도로 저장하여 관리하는 것을 학습해보고 싶어 만든 기능이다</a:t>
            </a:r>
            <a:r>
              <a:rPr lang="en-US" altLang="ko-KR" sz="1400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dirty="0"/>
          </a:p>
          <a:p>
            <a:pPr latinLnBrk="0"/>
            <a:r>
              <a:rPr lang="ko-KR" altLang="en-US" sz="1400" dirty="0" smtClean="0"/>
              <a:t>서버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쿠팡에게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차단 당했을 경우 차단을 우회하기 위한 코드가 부족하다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방화벽을 </a:t>
            </a:r>
            <a:r>
              <a:rPr lang="ko-KR" altLang="en-US" sz="1400" dirty="0" err="1" smtClean="0"/>
              <a:t>뚫어내기</a:t>
            </a:r>
            <a:r>
              <a:rPr lang="ko-KR" altLang="en-US" sz="1400" dirty="0" smtClean="0"/>
              <a:t> 위한 프로젝트는 아니기에 크게 시간을 들이지는 않았다</a:t>
            </a:r>
            <a:r>
              <a:rPr lang="en-US" altLang="ko-KR" sz="1400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dirty="0"/>
          </a:p>
          <a:p>
            <a:pPr latinLnBrk="0"/>
            <a:r>
              <a:rPr lang="ko-KR" altLang="en-US" sz="1400" dirty="0" err="1" smtClean="0"/>
              <a:t>쿠팡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파트너스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api</a:t>
            </a:r>
            <a:r>
              <a:rPr lang="ko-KR" altLang="en-US" sz="1400" dirty="0" smtClean="0"/>
              <a:t>가 존재한다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이걸 활용하면 고민을 통한 제품 추천을 좀더 효율적으로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</a:t>
            </a:r>
            <a:r>
              <a:rPr lang="en-US" altLang="ko-KR" sz="1400" dirty="0" err="1" smtClean="0"/>
              <a:t>api</a:t>
            </a:r>
            <a:r>
              <a:rPr lang="ko-KR" altLang="en-US" sz="1400" dirty="0" smtClean="0"/>
              <a:t>를 받기 위해서는 </a:t>
            </a:r>
            <a:r>
              <a:rPr lang="ko-KR" altLang="en-US" sz="1400" dirty="0" err="1" smtClean="0"/>
              <a:t>쿠팡의</a:t>
            </a:r>
            <a:r>
              <a:rPr lang="ko-KR" altLang="en-US" sz="1400" dirty="0" smtClean="0"/>
              <a:t> 허가와 </a:t>
            </a:r>
            <a:r>
              <a:rPr lang="ko-KR" altLang="en-US" sz="1400" dirty="0" err="1" smtClean="0"/>
              <a:t>쿠팡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파트너스를</a:t>
            </a:r>
            <a:r>
              <a:rPr lang="ko-KR" altLang="en-US" sz="1400" dirty="0" smtClean="0"/>
              <a:t> 통한 최소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만원의 수익이 생겨야 정식으로 이용할 수 있다</a:t>
            </a:r>
            <a:r>
              <a:rPr lang="en-US" altLang="ko-KR" sz="1400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dirty="0"/>
          </a:p>
          <a:p>
            <a:pPr latinLnBrk="0"/>
            <a:r>
              <a:rPr lang="ko-KR" altLang="en-US" sz="1400" dirty="0" err="1" smtClean="0"/>
              <a:t>더많은</a:t>
            </a:r>
            <a:r>
              <a:rPr lang="ko-KR" altLang="en-US" sz="1400" dirty="0" smtClean="0"/>
              <a:t> 기능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리뷰 자동 정리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 판매 자동 등록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미 구현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3928" y="2382311"/>
            <a:ext cx="32412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4.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5.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63928" y="183787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모델의 한계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개선 </a:t>
            </a:r>
            <a:r>
              <a:rPr lang="ko-KR" altLang="en-US" sz="1600" b="1" dirty="0" smtClean="0"/>
              <a:t>요소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359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7016042" cy="830997"/>
            <a:chOff x="376102" y="333243"/>
            <a:chExt cx="7016042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59304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의견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425733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394026" y="3593947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Q&amp;A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6011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4570414" cy="584775"/>
            <a:chOff x="6242109" y="3175385"/>
            <a:chExt cx="4570414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2" y="3315668"/>
              <a:ext cx="379873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5290495" cy="584775"/>
            <a:chOff x="6242109" y="3974691"/>
            <a:chExt cx="52904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45188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프로젝트 수행 경과 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–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자동응답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챗봇</a:t>
              </a:r>
              <a:endPara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5290495" cy="584775"/>
            <a:chOff x="6242109" y="4773997"/>
            <a:chExt cx="5290495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45188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프로젝트 수행 경과 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–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고민상담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챗봇</a:t>
              </a:r>
              <a:endPara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문의 접수 완료 – Pickc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40" y="1412558"/>
            <a:ext cx="5350223" cy="29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6602219" cy="830997"/>
            <a:chOff x="376102" y="333243"/>
            <a:chExt cx="6602219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55166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이유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08102"/>
            <a:ext cx="12192000" cy="6423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86674" y="4076124"/>
            <a:ext cx="65761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sz="1400" dirty="0" smtClean="0"/>
              <a:t>현재 </a:t>
            </a:r>
            <a:r>
              <a:rPr lang="ko-KR" altLang="en-US" sz="1400" b="1" dirty="0" err="1"/>
              <a:t>판매자</a:t>
            </a:r>
            <a:r>
              <a:rPr lang="ko-KR" altLang="en-US" sz="1400" dirty="0" err="1"/>
              <a:t>는</a:t>
            </a:r>
            <a:r>
              <a:rPr lang="ko-KR" altLang="en-US" sz="1400" dirty="0"/>
              <a:t> </a:t>
            </a:r>
            <a:r>
              <a:rPr lang="ko-KR" altLang="en-US" sz="1400" b="1" dirty="0"/>
              <a:t>리뷰</a:t>
            </a:r>
            <a:r>
              <a:rPr lang="ko-KR" altLang="en-US" sz="1400" dirty="0"/>
              <a:t> 및 </a:t>
            </a:r>
            <a:r>
              <a:rPr lang="ko-KR" altLang="en-US" sz="1400" b="1" dirty="0"/>
              <a:t>상품 문의</a:t>
            </a:r>
            <a:r>
              <a:rPr lang="ko-KR" altLang="en-US" sz="1400" dirty="0"/>
              <a:t>에 직접 답변해야 하며 </a:t>
            </a:r>
            <a:r>
              <a:rPr lang="ko-KR" altLang="en-US" sz="1400" b="1" dirty="0"/>
              <a:t>노동력 소모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큼</a:t>
            </a:r>
            <a:endParaRPr lang="en-US" altLang="ko-KR" sz="1400" dirty="0"/>
          </a:p>
          <a:p>
            <a:pPr marL="285750" indent="-285750" latinLnBrk="0">
              <a:buFontTx/>
              <a:buChar char="-"/>
            </a:pPr>
            <a:endParaRPr lang="en-US" altLang="ko-KR" sz="1400" dirty="0" smtClean="0"/>
          </a:p>
          <a:p>
            <a:pPr marL="285750" indent="-285750" latinLnBrk="0">
              <a:buFontTx/>
              <a:buChar char="-"/>
            </a:pPr>
            <a:endParaRPr lang="en-US" altLang="ko-KR" sz="1400" dirty="0" smtClean="0"/>
          </a:p>
          <a:p>
            <a:pPr marL="285750" indent="-285750" latinLnBrk="0">
              <a:buFontTx/>
              <a:buChar char="-"/>
            </a:pPr>
            <a:r>
              <a:rPr lang="en-US" altLang="ko-KR" sz="1400" b="1" dirty="0" smtClean="0"/>
              <a:t>AI</a:t>
            </a:r>
            <a:r>
              <a:rPr lang="ko-KR" altLang="en-US" sz="1400" dirty="0"/>
              <a:t>를 활용해 </a:t>
            </a:r>
            <a:r>
              <a:rPr lang="ko-KR" altLang="en-US" sz="1400" b="1" dirty="0"/>
              <a:t>자동 응대 시스템</a:t>
            </a:r>
            <a:r>
              <a:rPr lang="ko-KR" altLang="en-US" sz="1400" dirty="0"/>
              <a:t>을 도입하여 </a:t>
            </a:r>
            <a:r>
              <a:rPr lang="ko-KR" altLang="en-US" sz="1400" b="1" dirty="0"/>
              <a:t>판매자의 편의성 </a:t>
            </a:r>
            <a:r>
              <a:rPr lang="ko-KR" altLang="en-US" sz="1400" b="1" dirty="0" smtClean="0"/>
              <a:t>개선</a:t>
            </a:r>
            <a:endParaRPr lang="en-US" altLang="ko-KR" sz="1400" b="1" dirty="0"/>
          </a:p>
          <a:p>
            <a:pPr marL="285750" indent="-285750" latinLnBrk="0">
              <a:buFontTx/>
              <a:buChar char="-"/>
            </a:pPr>
            <a:endParaRPr lang="en-US" altLang="ko-KR" sz="1400" dirty="0" smtClean="0"/>
          </a:p>
          <a:p>
            <a:pPr marL="285750" indent="-285750" latinLnBrk="0">
              <a:buFontTx/>
              <a:buChar char="-"/>
            </a:pPr>
            <a:endParaRPr lang="en-US" altLang="ko-KR" sz="1400" dirty="0" smtClean="0"/>
          </a:p>
          <a:p>
            <a:pPr marL="285750" indent="-285750" latinLnBrk="0">
              <a:buFontTx/>
              <a:buChar char="-"/>
            </a:pPr>
            <a:r>
              <a:rPr lang="ko-KR" altLang="en-US" sz="1400" b="1" dirty="0" smtClean="0"/>
              <a:t>상담</a:t>
            </a:r>
            <a:r>
              <a:rPr lang="ko-KR" altLang="en-US" sz="1400" dirty="0" smtClean="0"/>
              <a:t>을 </a:t>
            </a:r>
            <a:r>
              <a:rPr lang="ko-KR" altLang="en-US" sz="1400" dirty="0" smtClean="0"/>
              <a:t>통한 </a:t>
            </a:r>
            <a:r>
              <a:rPr lang="ko-KR" altLang="en-US" sz="1400" b="1" dirty="0" smtClean="0"/>
              <a:t>구매자</a:t>
            </a:r>
            <a:r>
              <a:rPr lang="ko-KR" altLang="en-US" sz="1400" dirty="0" smtClean="0"/>
              <a:t>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Needs, Wants, Demands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분석해 </a:t>
            </a:r>
            <a:r>
              <a:rPr lang="ko-KR" altLang="en-US" sz="1400" b="1" dirty="0" smtClean="0"/>
              <a:t>제품 추천</a:t>
            </a:r>
            <a:r>
              <a:rPr lang="ko-KR" altLang="en-US" sz="1400" dirty="0" smtClean="0"/>
              <a:t>을 해주는 </a:t>
            </a:r>
            <a:r>
              <a:rPr lang="ko-KR" altLang="en-US" sz="1400" b="1" dirty="0" err="1" smtClean="0"/>
              <a:t>챗봇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구현</a:t>
            </a:r>
            <a:endParaRPr lang="en-US" altLang="ko-KR" sz="1400" b="1" dirty="0"/>
          </a:p>
          <a:p>
            <a:pPr marL="285750" indent="-285750" latinLnBrk="0">
              <a:buFontTx/>
              <a:buChar char="-"/>
            </a:pPr>
            <a:endParaRPr lang="en-US" altLang="ko-KR" sz="1400" dirty="0" smtClean="0"/>
          </a:p>
          <a:p>
            <a:pPr marL="285750" indent="-285750" latinLnBrk="0">
              <a:buFontTx/>
              <a:buChar char="-"/>
            </a:pPr>
            <a:endParaRPr lang="en-US" altLang="ko-KR" sz="1400" dirty="0" smtClean="0"/>
          </a:p>
          <a:p>
            <a:pPr marL="285750" indent="-285750" latinLnBrk="0">
              <a:buFontTx/>
              <a:buChar char="-"/>
            </a:pPr>
            <a:r>
              <a:rPr lang="ko-KR" altLang="en-US" sz="1400" dirty="0" smtClean="0"/>
              <a:t>빠르고 </a:t>
            </a:r>
            <a:r>
              <a:rPr lang="ko-KR" altLang="en-US" sz="1400" dirty="0"/>
              <a:t>정확한 응대 </a:t>
            </a:r>
            <a:r>
              <a:rPr lang="en-US" altLang="ko-KR" sz="1400" dirty="0"/>
              <a:t>+ </a:t>
            </a:r>
            <a:r>
              <a:rPr lang="ko-KR" altLang="en-US" sz="1400" dirty="0"/>
              <a:t>맞춤형 추천 → 구매 </a:t>
            </a:r>
            <a:r>
              <a:rPr lang="ko-KR" altLang="en-US" sz="1400" dirty="0" err="1"/>
              <a:t>전환율</a:t>
            </a:r>
            <a:r>
              <a:rPr lang="ko-KR" altLang="en-US" sz="1400" dirty="0"/>
              <a:t> 증가 </a:t>
            </a:r>
            <a:r>
              <a:rPr lang="en-US" altLang="ko-KR" sz="1400" dirty="0"/>
              <a:t>&amp; </a:t>
            </a:r>
            <a:r>
              <a:rPr lang="ko-KR" altLang="en-US" sz="1400" dirty="0"/>
              <a:t>고객 만족도 </a:t>
            </a:r>
            <a:r>
              <a:rPr lang="ko-KR" altLang="en-US" sz="1400" dirty="0" smtClean="0"/>
              <a:t>향상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02862" y="3733724"/>
            <a:ext cx="4765934" cy="2804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02863" y="1653037"/>
            <a:ext cx="4765934" cy="20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08102"/>
            <a:ext cx="12192000" cy="6423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027548" y="2689713"/>
            <a:ext cx="804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/>
              <a:t>1. </a:t>
            </a:r>
            <a:r>
              <a:rPr lang="en-US" altLang="ko-KR" sz="1600" b="1" dirty="0" smtClean="0"/>
              <a:t>AI </a:t>
            </a:r>
            <a:r>
              <a:rPr lang="ko-KR" altLang="en-US" sz="1600" b="1" dirty="0"/>
              <a:t>모델</a:t>
            </a:r>
            <a:r>
              <a:rPr lang="ko-KR" altLang="en-US" sz="1600" dirty="0"/>
              <a:t>이 </a:t>
            </a:r>
            <a:r>
              <a:rPr lang="ko-KR" altLang="en-US" sz="1600" b="1" dirty="0" smtClean="0"/>
              <a:t>크롤링한 상품 </a:t>
            </a:r>
            <a:r>
              <a:rPr lang="ko-KR" altLang="en-US" sz="1600" b="1" dirty="0"/>
              <a:t>설명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참조하여 </a:t>
            </a:r>
            <a:r>
              <a:rPr lang="ko-KR" altLang="en-US" sz="1600" b="1" dirty="0" smtClean="0"/>
              <a:t>상품 리뷰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상품 문의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대해 </a:t>
            </a:r>
            <a:r>
              <a:rPr lang="ko-KR" altLang="en-US" sz="1600" b="1" dirty="0"/>
              <a:t>자동으로 자연스럽고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질문에 대한 정확한 답변</a:t>
            </a:r>
            <a:r>
              <a:rPr lang="ko-KR" altLang="en-US" sz="1600" dirty="0"/>
              <a:t>을 하도록 설계한다</a:t>
            </a:r>
            <a:r>
              <a:rPr lang="en-US" altLang="ko-KR" sz="1600" dirty="0"/>
              <a:t>.</a:t>
            </a:r>
          </a:p>
          <a:p>
            <a:pPr latinLnBrk="0"/>
            <a:endParaRPr lang="en-US" altLang="ko-KR" sz="1600" dirty="0" smtClean="0"/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2800" dirty="0"/>
              <a:t>2. </a:t>
            </a:r>
            <a:r>
              <a:rPr lang="ko-KR" altLang="en-US" sz="1600" b="1" dirty="0"/>
              <a:t>학습한 정보</a:t>
            </a:r>
            <a:r>
              <a:rPr lang="ko-KR" altLang="en-US" sz="1600" dirty="0"/>
              <a:t>들을 토대로 </a:t>
            </a:r>
            <a:r>
              <a:rPr lang="ko-KR" altLang="en-US" sz="1600" b="1" dirty="0"/>
              <a:t>소비자들과 상담</a:t>
            </a:r>
            <a:r>
              <a:rPr lang="ko-KR" altLang="en-US" sz="1600" dirty="0"/>
              <a:t>하여 </a:t>
            </a:r>
            <a:r>
              <a:rPr lang="en-US" altLang="ko-KR" sz="1600" dirty="0"/>
              <a:t>LLM</a:t>
            </a:r>
            <a:r>
              <a:rPr lang="ko-KR" altLang="en-US" sz="1600" dirty="0"/>
              <a:t>을 기반으로 고민</a:t>
            </a:r>
            <a:r>
              <a:rPr lang="en-US" altLang="ko-KR" sz="1600" dirty="0"/>
              <a:t>, </a:t>
            </a:r>
            <a:r>
              <a:rPr lang="ko-KR" altLang="en-US" sz="1600" dirty="0"/>
              <a:t>특징에 대한 적절한 상품을 추천해주는 </a:t>
            </a:r>
            <a:r>
              <a:rPr lang="ko-KR" altLang="en-US" sz="1600" dirty="0" err="1"/>
              <a:t>챗봇을</a:t>
            </a:r>
            <a:r>
              <a:rPr lang="ko-KR" altLang="en-US" sz="1600" dirty="0"/>
              <a:t> 구현한다</a:t>
            </a:r>
            <a:r>
              <a:rPr lang="en-US" altLang="ko-KR" sz="1600" dirty="0"/>
              <a:t>.</a:t>
            </a:r>
          </a:p>
          <a:p>
            <a:pPr latinLnBrk="0"/>
            <a:endParaRPr lang="en-US" altLang="ko-KR" sz="1600" dirty="0" smtClean="0"/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2800" dirty="0"/>
              <a:t>3. </a:t>
            </a:r>
            <a:r>
              <a:rPr lang="ko-KR" altLang="en-US" sz="1600" dirty="0"/>
              <a:t>위 기능이 실현되는 것을 확인할 수 있도록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구현한다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26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08102"/>
            <a:ext cx="12192000" cy="6423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64848" y="2315604"/>
            <a:ext cx="517245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구매자 문의에 대해 </a:t>
            </a:r>
            <a:r>
              <a:rPr lang="en-US" altLang="ko-KR" sz="1600" b="1" dirty="0"/>
              <a:t>CS </a:t>
            </a:r>
            <a:r>
              <a:rPr lang="ko-KR" altLang="en-US" sz="1600" b="1" dirty="0"/>
              <a:t>답변 제공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배송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결제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제품 소개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이벤트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등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ko-KR" altLang="en-US" sz="1400" dirty="0"/>
              <a:t>기계적인 답변이 아닌 고객을 응대하는 판매자 같이 자연스럽게 </a:t>
            </a:r>
            <a:r>
              <a:rPr lang="ko-KR" altLang="en-US" sz="1400" dirty="0" smtClean="0"/>
              <a:t>대답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ko-KR" altLang="en-US" sz="1400" dirty="0" smtClean="0"/>
              <a:t>예시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Q: </a:t>
            </a:r>
            <a:r>
              <a:rPr lang="ko-KR" altLang="en-US" sz="1400" dirty="0" smtClean="0"/>
              <a:t>카메라가 </a:t>
            </a:r>
            <a:r>
              <a:rPr lang="ko-KR" altLang="en-US" sz="1400" dirty="0"/>
              <a:t>달려있나요</a:t>
            </a:r>
            <a:r>
              <a:rPr lang="en-US" altLang="ko-KR" sz="1400" dirty="0"/>
              <a:t>? </a:t>
            </a:r>
            <a:endParaRPr lang="en-US" altLang="ko-KR" sz="1400" dirty="0" smtClean="0"/>
          </a:p>
          <a:p>
            <a:r>
              <a:rPr lang="en-US" altLang="ko-KR" sz="1400" dirty="0" smtClean="0"/>
              <a:t>A: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제품 상단에 부착되어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dirty="0" smtClean="0"/>
              <a:t>Q: </a:t>
            </a:r>
            <a:r>
              <a:rPr lang="ko-KR" altLang="en-US" sz="1400" dirty="0" smtClean="0"/>
              <a:t>반품하고 </a:t>
            </a:r>
            <a:r>
              <a:rPr lang="ko-KR" altLang="en-US" sz="1400" dirty="0" smtClean="0"/>
              <a:t>싶어요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A: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반품신청을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하시면 </a:t>
            </a:r>
            <a:r>
              <a:rPr lang="ko-KR" altLang="en-US" sz="1400" dirty="0" err="1"/>
              <a:t>반품절차가</a:t>
            </a:r>
            <a:r>
              <a:rPr lang="ko-KR" altLang="en-US" sz="1400" dirty="0"/>
              <a:t>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단순변심의 경우 </a:t>
            </a:r>
            <a:r>
              <a:rPr lang="en-US" altLang="ko-KR" sz="1400" dirty="0" smtClean="0"/>
              <a:t>...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Q: </a:t>
            </a:r>
            <a:r>
              <a:rPr lang="ko-KR" altLang="en-US" sz="1400" dirty="0" smtClean="0"/>
              <a:t>배송이 </a:t>
            </a:r>
            <a:r>
              <a:rPr lang="ko-KR" altLang="en-US" sz="1400" dirty="0"/>
              <a:t>왜 이렇게 늦나요</a:t>
            </a:r>
            <a:r>
              <a:rPr lang="en-US" altLang="ko-KR" sz="1400" dirty="0"/>
              <a:t>? </a:t>
            </a:r>
            <a:endParaRPr lang="en-US" altLang="ko-KR" sz="1400" dirty="0" smtClean="0"/>
          </a:p>
          <a:p>
            <a:r>
              <a:rPr lang="en-US" altLang="ko-KR" sz="1400" dirty="0" smtClean="0"/>
              <a:t>A: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현재 제품 수요량이 과포화 상태로 </a:t>
            </a:r>
            <a:r>
              <a:rPr lang="en-US" altLang="ko-KR" sz="1400" dirty="0"/>
              <a:t>... </a:t>
            </a:r>
            <a:r>
              <a:rPr lang="ko-KR" altLang="en-US" sz="1400" dirty="0"/>
              <a:t>배송이 늦어진 점 죄송합니다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1712" y="2315604"/>
            <a:ext cx="51724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소비자가 원하는 것이 무엇인지 </a:t>
            </a:r>
            <a:r>
              <a:rPr lang="ko-KR" altLang="en-US" sz="1600" b="1" dirty="0" err="1"/>
              <a:t>챗봇</a:t>
            </a:r>
            <a:r>
              <a:rPr lang="ko-KR" altLang="en-US" sz="1600" b="1" dirty="0"/>
              <a:t> 형태의 상담을 통해 제품 추천</a:t>
            </a:r>
            <a:endParaRPr lang="en-US" altLang="ko-KR" sz="1600" b="1" dirty="0"/>
          </a:p>
          <a:p>
            <a:endParaRPr lang="ko-KR" altLang="en-US" b="1" dirty="0"/>
          </a:p>
          <a:p>
            <a:r>
              <a:rPr lang="ko-KR" altLang="en-US" sz="1400" dirty="0"/>
              <a:t>단순 필터에 따른 제품 나열이 아닌 상담형식으로 소비자의 고민</a:t>
            </a:r>
            <a:r>
              <a:rPr lang="en-US" altLang="ko-KR" sz="1400" dirty="0"/>
              <a:t>, </a:t>
            </a:r>
            <a:r>
              <a:rPr lang="ko-KR" altLang="en-US" sz="1400" dirty="0"/>
              <a:t>특징 등을 통해 제품 </a:t>
            </a:r>
            <a:r>
              <a:rPr lang="ko-KR" altLang="en-US" sz="1400" dirty="0" smtClean="0"/>
              <a:t>추천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ko-KR" altLang="en-US" sz="1400" dirty="0" smtClean="0"/>
              <a:t>예시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Q: </a:t>
            </a:r>
            <a:r>
              <a:rPr lang="ko-KR" altLang="en-US" sz="1400" dirty="0" smtClean="0"/>
              <a:t>난 </a:t>
            </a:r>
            <a:r>
              <a:rPr lang="ko-KR" altLang="en-US" sz="1400" dirty="0"/>
              <a:t>고등학생인데 학교가 언덕 위에 있어서 </a:t>
            </a:r>
            <a:r>
              <a:rPr lang="ko-KR" altLang="en-US" sz="1400" dirty="0" err="1"/>
              <a:t>등하교</a:t>
            </a:r>
            <a:r>
              <a:rPr lang="ko-KR" altLang="en-US" sz="1400" dirty="0"/>
              <a:t> 하는게 너무 </a:t>
            </a:r>
            <a:r>
              <a:rPr lang="ko-KR" altLang="en-US" sz="1400" dirty="0" smtClean="0"/>
              <a:t>힘들어</a:t>
            </a:r>
            <a:endParaRPr lang="en-US" altLang="ko-KR" sz="1400" dirty="0" smtClean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A: LLM </a:t>
            </a:r>
            <a:r>
              <a:rPr lang="en-US" altLang="ko-KR" sz="1400" dirty="0"/>
              <a:t>--&gt; </a:t>
            </a:r>
            <a:r>
              <a:rPr lang="ko-KR" altLang="en-US" sz="1400" dirty="0"/>
              <a:t>공감 </a:t>
            </a:r>
            <a:r>
              <a:rPr lang="en-US" altLang="ko-KR" sz="1400" dirty="0"/>
              <a:t>--&gt; </a:t>
            </a:r>
            <a:r>
              <a:rPr lang="ko-KR" altLang="en-US" sz="1400" dirty="0"/>
              <a:t>고민에 따라 전기자전거 추천 </a:t>
            </a:r>
            <a:r>
              <a:rPr lang="en-US" altLang="ko-KR" sz="1400" dirty="0"/>
              <a:t>--&gt; </a:t>
            </a:r>
            <a:r>
              <a:rPr lang="ko-KR" altLang="en-US" sz="1400" dirty="0" err="1"/>
              <a:t>학생임으로</a:t>
            </a:r>
            <a:r>
              <a:rPr lang="ko-KR" altLang="en-US" sz="1400" dirty="0"/>
              <a:t> 저렴한 모델 추천</a:t>
            </a:r>
            <a:endParaRPr lang="en-US" altLang="ko-KR" sz="1400" dirty="0"/>
          </a:p>
          <a:p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454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기대효과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08102"/>
            <a:ext cx="12192000" cy="6423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738694" y="2156593"/>
            <a:ext cx="3602545" cy="4092493"/>
            <a:chOff x="1347092" y="2169656"/>
            <a:chExt cx="3602545" cy="4092493"/>
          </a:xfrm>
        </p:grpSpPr>
        <p:sp>
          <p:nvSpPr>
            <p:cNvPr id="6" name="TextBox 5"/>
            <p:cNvSpPr txBox="1"/>
            <p:nvPr/>
          </p:nvSpPr>
          <p:spPr>
            <a:xfrm>
              <a:off x="1347092" y="5615818"/>
              <a:ext cx="3602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2000" b="1" dirty="0" smtClean="0"/>
                <a:t>판매자</a:t>
              </a:r>
              <a:r>
                <a:rPr lang="ko-KR" altLang="en-US" sz="1600" dirty="0" smtClean="0"/>
                <a:t>에게는 </a:t>
              </a:r>
              <a:r>
                <a:rPr lang="ko-KR" altLang="en-US" sz="1600" dirty="0"/>
                <a:t>업무 효율성을 높이고 고객 만족도를 극대화하는 </a:t>
              </a:r>
              <a:r>
                <a:rPr lang="ko-KR" altLang="en-US" sz="1600" dirty="0" smtClean="0"/>
                <a:t>도</a:t>
              </a:r>
              <a:r>
                <a:rPr lang="ko-KR" altLang="en-US" sz="1600" dirty="0"/>
                <a:t>구</a:t>
              </a:r>
              <a:endParaRPr lang="en-US" altLang="ko-KR" sz="1600" dirty="0" smtClean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377" y="2169656"/>
              <a:ext cx="3285976" cy="3285976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641683" y="2169656"/>
            <a:ext cx="3806583" cy="4079430"/>
            <a:chOff x="7123138" y="2169656"/>
            <a:chExt cx="3806583" cy="4079430"/>
          </a:xfrm>
        </p:grpSpPr>
        <p:sp>
          <p:nvSpPr>
            <p:cNvPr id="24" name="TextBox 23"/>
            <p:cNvSpPr txBox="1"/>
            <p:nvPr/>
          </p:nvSpPr>
          <p:spPr>
            <a:xfrm>
              <a:off x="7123138" y="5602755"/>
              <a:ext cx="3806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2000" b="1" dirty="0" smtClean="0"/>
                <a:t>구매자</a:t>
              </a:r>
              <a:r>
                <a:rPr lang="ko-KR" altLang="en-US" sz="1600" dirty="0" smtClean="0"/>
                <a:t>에게는 </a:t>
              </a:r>
              <a:r>
                <a:rPr lang="ko-KR" altLang="en-US" sz="1600" dirty="0"/>
                <a:t>신속하고 정확한 상담을 제공하여 더욱 편리한 쇼핑 경험을 </a:t>
              </a:r>
              <a:r>
                <a:rPr lang="ko-KR" altLang="en-US" sz="1600" dirty="0" smtClean="0"/>
                <a:t>제공</a:t>
              </a:r>
              <a:endParaRPr lang="en-US" altLang="ko-KR" sz="1600" dirty="0" smtClean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290" y="2169656"/>
              <a:ext cx="3284280" cy="3284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9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7592106" cy="830997"/>
            <a:chOff x="376102" y="333243"/>
            <a:chExt cx="7592106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650648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</a:t>
              </a:r>
              <a:r>
                <a:rPr lang="ko-KR" altLang="en-US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 </a:t>
              </a:r>
              <a:r>
                <a:rPr lang="en-US" altLang="ko-KR" sz="28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기술 스택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(tech stack)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08102"/>
            <a:ext cx="12192000" cy="6423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3162335" y="2230624"/>
            <a:ext cx="2455283" cy="3318789"/>
            <a:chOff x="3221324" y="1975388"/>
            <a:chExt cx="2455283" cy="3318789"/>
          </a:xfrm>
        </p:grpSpPr>
        <p:pic>
          <p:nvPicPr>
            <p:cNvPr id="1028" name="Picture 4" descr="20230419 TIL - 파이썬의 HTML Parser, BeautifulSoup"/>
            <p:cNvPicPr>
              <a:picLocks noChangeAspect="1" noChangeArrowheads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765" y="1975388"/>
              <a:ext cx="2124400" cy="1592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테스트 오픈 소스 자동화 라이브러리, Playwright란 무엇인가?"/>
            <p:cNvPicPr>
              <a:picLocks noChangeAspect="1" noChangeArrowheads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324" y="3074520"/>
              <a:ext cx="2455283" cy="188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642633" y="4555513"/>
              <a:ext cx="16010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400" b="1" dirty="0" smtClean="0"/>
                <a:t>웹 </a:t>
              </a:r>
              <a:r>
                <a:rPr lang="ko-KR" altLang="en-US" sz="1400" b="1" dirty="0" err="1" smtClean="0"/>
                <a:t>스크래핑</a:t>
              </a:r>
              <a:r>
                <a:rPr lang="en-US" altLang="ko-KR" sz="1400" b="1" dirty="0"/>
                <a:t>: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Playwright, </a:t>
              </a:r>
              <a:r>
                <a:rPr lang="en-US" altLang="ko-KR" sz="1400" dirty="0" err="1" smtClean="0"/>
                <a:t>BeautifulSoup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88368" y="2186961"/>
            <a:ext cx="2177581" cy="1872473"/>
            <a:chOff x="2582190" y="1200161"/>
            <a:chExt cx="2177581" cy="1872473"/>
          </a:xfrm>
        </p:grpSpPr>
        <p:sp>
          <p:nvSpPr>
            <p:cNvPr id="6" name="TextBox 5"/>
            <p:cNvSpPr txBox="1"/>
            <p:nvPr/>
          </p:nvSpPr>
          <p:spPr>
            <a:xfrm>
              <a:off x="3124244" y="2549414"/>
              <a:ext cx="1093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400" b="1" dirty="0" smtClean="0"/>
                <a:t>개발 언어</a:t>
              </a:r>
              <a:r>
                <a:rPr lang="en-US" altLang="ko-KR" sz="1400" b="1" dirty="0" smtClean="0"/>
                <a:t>: </a:t>
              </a:r>
            </a:p>
            <a:p>
              <a:pPr algn="ctr" latinLnBrk="0"/>
              <a:r>
                <a:rPr lang="en-US" altLang="ko-KR" sz="1400" dirty="0" smtClean="0"/>
                <a:t>Python</a:t>
              </a:r>
              <a:endParaRPr lang="ko-KR" altLang="en-US" sz="1400" dirty="0"/>
            </a:p>
          </p:txBody>
        </p:sp>
        <p:pic>
          <p:nvPicPr>
            <p:cNvPr id="1036" name="Picture 12" descr="점프 투 파이썬 요약 - 제 1장 파이썬 기초 익히기 — 펭구 랩"/>
            <p:cNvPicPr>
              <a:picLocks noChangeAspect="1" noChangeArrowheads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190" y="1200161"/>
              <a:ext cx="2177581" cy="1224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9086072" y="2050331"/>
            <a:ext cx="2112835" cy="1204553"/>
            <a:chOff x="5259831" y="2146056"/>
            <a:chExt cx="2112835" cy="1204553"/>
          </a:xfrm>
        </p:grpSpPr>
        <p:sp>
          <p:nvSpPr>
            <p:cNvPr id="10" name="TextBox 9"/>
            <p:cNvSpPr txBox="1"/>
            <p:nvPr/>
          </p:nvSpPr>
          <p:spPr>
            <a:xfrm>
              <a:off x="5714161" y="2827389"/>
              <a:ext cx="12041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이미지 </a:t>
              </a:r>
              <a:r>
                <a:rPr lang="en-US" altLang="ko-KR" sz="1400" b="1" dirty="0" smtClean="0"/>
                <a:t>OCR:</a:t>
              </a:r>
            </a:p>
            <a:p>
              <a:pPr algn="ctr"/>
              <a:r>
                <a:rPr lang="en-US" altLang="ko-KR" sz="1400" dirty="0" smtClean="0"/>
                <a:t>Upstage</a:t>
              </a:r>
              <a:endParaRPr lang="ko-KR" altLang="en-US" sz="1400" dirty="0"/>
            </a:p>
          </p:txBody>
        </p:sp>
        <p:pic>
          <p:nvPicPr>
            <p:cNvPr id="1038" name="Picture 14" descr="업스테이지 입사 후 1년 소감, 회고, 후기 — JuHyung Son"/>
            <p:cNvPicPr>
              <a:picLocks noChangeAspect="1" noChangeArrowheads="1"/>
            </p:cNvPicPr>
            <p:nvPr/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831" y="2146056"/>
              <a:ext cx="2112835" cy="68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841704" y="4918586"/>
            <a:ext cx="2075922" cy="1230821"/>
            <a:chOff x="8098996" y="4254802"/>
            <a:chExt cx="2075922" cy="1230821"/>
          </a:xfrm>
        </p:grpSpPr>
        <p:sp>
          <p:nvSpPr>
            <p:cNvPr id="33" name="TextBox 32"/>
            <p:cNvSpPr txBox="1"/>
            <p:nvPr/>
          </p:nvSpPr>
          <p:spPr>
            <a:xfrm>
              <a:off x="8102860" y="4962403"/>
              <a:ext cx="20681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데이터 정리</a:t>
              </a:r>
              <a:r>
                <a:rPr lang="en-US" altLang="ko-KR" sz="1400" b="1" dirty="0" smtClean="0"/>
                <a:t>, </a:t>
              </a:r>
              <a:r>
                <a:rPr lang="ko-KR" altLang="en-US" sz="1400" b="1" dirty="0" err="1" smtClean="0"/>
                <a:t>챗봇</a:t>
              </a:r>
              <a:r>
                <a:rPr lang="ko-KR" altLang="en-US" sz="1400" b="1" dirty="0" smtClean="0"/>
                <a:t> 구현</a:t>
              </a:r>
              <a:r>
                <a:rPr lang="en-US" altLang="ko-KR" sz="1400" b="1" dirty="0" smtClean="0"/>
                <a:t>:</a:t>
              </a:r>
            </a:p>
            <a:p>
              <a:pPr algn="ctr"/>
              <a:r>
                <a:rPr lang="en-US" altLang="ko-KR" sz="1400" dirty="0" err="1" smtClean="0"/>
                <a:t>OpenAI</a:t>
              </a:r>
              <a:endParaRPr lang="ko-KR" altLang="en-US" sz="1400" dirty="0"/>
            </a:p>
          </p:txBody>
        </p:sp>
        <p:pic>
          <p:nvPicPr>
            <p:cNvPr id="1042" name="Picture 18" descr="OpenAI - 나무위키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996" y="4254802"/>
              <a:ext cx="2075922" cy="56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6057994" y="4593337"/>
            <a:ext cx="2236011" cy="1583350"/>
            <a:chOff x="6136445" y="2536509"/>
            <a:chExt cx="2236011" cy="1583350"/>
          </a:xfrm>
        </p:grpSpPr>
        <p:pic>
          <p:nvPicPr>
            <p:cNvPr id="1044" name="Picture 20" descr="Python Streamlit 패키지를 이용한 대시보드 만들기 – 차라투 블로그"/>
            <p:cNvPicPr>
              <a:picLocks noChangeAspect="1" noChangeArrowheads="1"/>
            </p:cNvPicPr>
            <p:nvPr/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6445" y="2536509"/>
              <a:ext cx="2236011" cy="116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572213" y="3596639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웹페이지</a:t>
              </a:r>
              <a:r>
                <a:rPr lang="ko-KR" altLang="en-US" sz="1400" b="1" dirty="0" smtClean="0"/>
                <a:t> 구현</a:t>
              </a:r>
              <a:r>
                <a:rPr lang="en-US" altLang="ko-KR" sz="1400" b="1" dirty="0" smtClean="0"/>
                <a:t>:</a:t>
              </a:r>
            </a:p>
            <a:p>
              <a:pPr algn="ctr"/>
              <a:r>
                <a:rPr lang="en-US" altLang="ko-KR" sz="1400" dirty="0" err="1" smtClean="0"/>
                <a:t>Streamlit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31361" y="3521310"/>
            <a:ext cx="2422259" cy="2396090"/>
            <a:chOff x="7385648" y="2735956"/>
            <a:chExt cx="2422259" cy="2396090"/>
          </a:xfrm>
        </p:grpSpPr>
        <p:pic>
          <p:nvPicPr>
            <p:cNvPr id="1048" name="Picture 24" descr="LangChain으로 크롤링을 해보자 | 개발자 Story | SKT Enterprise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655" y="2735956"/>
              <a:ext cx="1995980" cy="199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7385648" y="4393382"/>
              <a:ext cx="24222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챗봇</a:t>
              </a:r>
              <a:r>
                <a:rPr lang="ko-KR" altLang="en-US" sz="1400" b="1" dirty="0" smtClean="0"/>
                <a:t> 프레임워크</a:t>
              </a:r>
              <a:r>
                <a:rPr lang="en-US" altLang="ko-KR" sz="1400" b="1" dirty="0" smtClean="0"/>
                <a:t>, </a:t>
              </a:r>
              <a:r>
                <a:rPr lang="ko-KR" altLang="en-US" sz="1400" b="1" dirty="0" smtClean="0"/>
                <a:t>디버깅</a:t>
              </a:r>
              <a:endParaRPr lang="en-US" altLang="ko-KR" sz="1400" b="1" dirty="0" smtClean="0"/>
            </a:p>
            <a:p>
              <a:pPr algn="ctr"/>
              <a:r>
                <a:rPr lang="en-US" altLang="ko-KR" sz="1400" dirty="0" err="1" smtClean="0"/>
                <a:t>LangChain</a:t>
              </a:r>
              <a:r>
                <a:rPr lang="en-US" altLang="ko-KR" sz="1400" dirty="0" smtClean="0"/>
                <a:t>,</a:t>
              </a:r>
            </a:p>
            <a:p>
              <a:pPr algn="ctr"/>
              <a:r>
                <a:rPr lang="en-US" altLang="ko-KR" sz="1400" dirty="0" err="1" smtClean="0"/>
                <a:t>LangSmith</a:t>
              </a:r>
              <a:endParaRPr lang="ko-KR" altLang="en-US" sz="1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964869" y="2032672"/>
            <a:ext cx="2422259" cy="2415860"/>
            <a:chOff x="4565563" y="4745426"/>
            <a:chExt cx="2422259" cy="2415860"/>
          </a:xfrm>
        </p:grpSpPr>
        <p:pic>
          <p:nvPicPr>
            <p:cNvPr id="1050" name="Picture 26" descr="Vultr - 나무위키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053" y="5825446"/>
              <a:ext cx="1997278" cy="47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565563" y="6422622"/>
              <a:ext cx="24222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서버 구축</a:t>
              </a:r>
              <a:r>
                <a:rPr lang="en-US" altLang="ko-KR" sz="1400" b="1" dirty="0" smtClean="0"/>
                <a:t>, </a:t>
              </a:r>
              <a:r>
                <a:rPr lang="ko-KR" altLang="en-US" sz="1400" b="1" dirty="0" smtClean="0"/>
                <a:t>데이터 관리</a:t>
              </a:r>
              <a:r>
                <a:rPr lang="en-US" altLang="ko-KR" sz="1400" b="1" dirty="0" smtClean="0"/>
                <a:t>:</a:t>
              </a:r>
            </a:p>
            <a:p>
              <a:pPr algn="ctr"/>
              <a:r>
                <a:rPr lang="en-US" altLang="ko-KR" sz="1400" dirty="0" err="1" smtClean="0"/>
                <a:t>Vultr</a:t>
              </a:r>
              <a:r>
                <a:rPr lang="en-US" altLang="ko-KR" sz="1400" dirty="0" smtClean="0"/>
                <a:t>,</a:t>
              </a:r>
            </a:p>
            <a:p>
              <a:pPr algn="ctr"/>
              <a:r>
                <a:rPr lang="en-US" altLang="ko-KR" sz="1400" dirty="0" smtClean="0"/>
                <a:t>GitHub</a:t>
              </a:r>
              <a:endParaRPr lang="ko-KR" altLang="en-US" sz="1400" dirty="0"/>
            </a:p>
          </p:txBody>
        </p:sp>
        <p:pic>
          <p:nvPicPr>
            <p:cNvPr id="1052" name="Picture 28" descr="Github] 사용법"/>
            <p:cNvPicPr>
              <a:picLocks noChangeAspect="1" noChangeArrowheads="1"/>
            </p:cNvPicPr>
            <p:nvPr/>
          </p:nvPicPr>
          <p:blipFill>
            <a:blip r:embed="rId3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551" y="4745426"/>
              <a:ext cx="1616264" cy="90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43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430623"/>
            <a:ext cx="12192000" cy="2335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65685"/>
              </p:ext>
            </p:extLst>
          </p:nvPr>
        </p:nvGraphicFramePr>
        <p:xfrm>
          <a:off x="524528" y="1733352"/>
          <a:ext cx="11218265" cy="468622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389004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010389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 선정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2/10(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크롤링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전처리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챗봇</a:t>
                      </a:r>
                      <a:r>
                        <a:rPr lang="en-US" altLang="ko-KR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2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 페이지 </a:t>
                      </a:r>
                      <a:endParaRPr lang="en-US" altLang="ko-KR" sz="120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2/20(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2/24(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2/25(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상담 </a:t>
                      </a:r>
                      <a:r>
                        <a:rPr lang="ko-KR" altLang="en-US" sz="1200" b="1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챗봇</a:t>
                      </a:r>
                      <a:r>
                        <a:rPr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구현</a:t>
                      </a: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보고서 정리</a:t>
                      </a: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en-US" altLang="ko-KR" sz="12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/5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3/7(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148248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14633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2219418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74A2055-007B-2583-88F1-46E92C0E4311}"/>
                  </a:ext>
                </a:extLst>
              </p:cNvPr>
              <p:cNvSpPr/>
              <p:nvPr/>
            </p:nvSpPr>
            <p:spPr>
              <a:xfrm>
                <a:off x="4665551" y="3307757"/>
                <a:ext cx="335031" cy="326913"/>
              </a:xfrm>
              <a:prstGeom prst="ellipse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2159836"/>
            <a:ext cx="2376737" cy="461665"/>
            <a:chOff x="7383737" y="3248175"/>
            <a:chExt cx="2376737" cy="46166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248175"/>
              <a:ext cx="2376737" cy="461665"/>
              <a:chOff x="4665551" y="3248175"/>
              <a:chExt cx="2376737" cy="461665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F7042F3-8D75-1DD9-4294-AE00C5FD31F5}"/>
                  </a:ext>
                </a:extLst>
              </p:cNvPr>
              <p:cNvSpPr/>
              <p:nvPr/>
            </p:nvSpPr>
            <p:spPr>
              <a:xfrm>
                <a:off x="4665551" y="3307757"/>
                <a:ext cx="335031" cy="326913"/>
              </a:xfrm>
              <a:prstGeom prst="ellipse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248175"/>
                <a:ext cx="20236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간단한 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RAG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기반 </a:t>
                </a:r>
                <a:r>
                  <a:rPr lang="ko-KR" altLang="en-US" sz="1200" b="1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챗봇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구현 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학습용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2752818"/>
            <a:ext cx="335031" cy="326913"/>
            <a:chOff x="4574111" y="3841157"/>
            <a:chExt cx="335031" cy="326913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1BC6DA3-FFD4-0534-D4E1-8B56407D7977}"/>
                </a:ext>
              </a:extLst>
            </p:cNvPr>
            <p:cNvSpPr/>
            <p:nvPr/>
          </p:nvSpPr>
          <p:spPr>
            <a:xfrm>
              <a:off x="4574111" y="3841157"/>
              <a:ext cx="335031" cy="326913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3281455"/>
            <a:ext cx="4746524" cy="326913"/>
            <a:chOff x="4574111" y="4369794"/>
            <a:chExt cx="4746524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4746524" cy="326913"/>
              <a:chOff x="4665551" y="3307757"/>
              <a:chExt cx="4746524" cy="326913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9F59F47-FAF7-0CDE-8C5F-5CB9BE8DB0C8}"/>
                  </a:ext>
                </a:extLst>
              </p:cNvPr>
              <p:cNvSpPr/>
              <p:nvPr/>
            </p:nvSpPr>
            <p:spPr>
              <a:xfrm>
                <a:off x="4665551" y="3307757"/>
                <a:ext cx="335031" cy="326913"/>
              </a:xfrm>
              <a:prstGeom prst="ellipse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439341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 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OCR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후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정리 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z="1200" b="1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easyocr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en-US" altLang="ko-KR" sz="1200" b="1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naver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b="1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clova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upstage)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3808505"/>
            <a:ext cx="2602009" cy="326913"/>
            <a:chOff x="4574111" y="4896844"/>
            <a:chExt cx="2602009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602009" cy="326913"/>
              <a:chOff x="4665551" y="3307757"/>
              <a:chExt cx="2602009" cy="326913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E20FC97-1169-EB3D-C18F-8768D8E1244D}"/>
                  </a:ext>
                </a:extLst>
              </p:cNvPr>
              <p:cNvSpPr/>
              <p:nvPr/>
            </p:nvSpPr>
            <p:spPr>
              <a:xfrm>
                <a:off x="4665551" y="3307757"/>
                <a:ext cx="335031" cy="326913"/>
              </a:xfrm>
              <a:prstGeom prst="ellipse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2489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RAG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기반 자동응답 </a:t>
                </a:r>
                <a:r>
                  <a:rPr lang="ko-KR" altLang="en-US" sz="1200" b="1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챗봇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4338730"/>
            <a:ext cx="335031" cy="326913"/>
            <a:chOff x="4574111" y="5427069"/>
            <a:chExt cx="335031" cy="326913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A64813E-02E1-AB0E-776B-F41AF9BB336B}"/>
                </a:ext>
              </a:extLst>
            </p:cNvPr>
            <p:cNvSpPr/>
            <p:nvPr/>
          </p:nvSpPr>
          <p:spPr>
            <a:xfrm>
              <a:off x="4574111" y="5427069"/>
              <a:ext cx="335031" cy="326913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13753A6-3463-661C-1655-AAB129980639}"/>
              </a:ext>
            </a:extLst>
          </p:cNvPr>
          <p:cNvSpPr txBox="1"/>
          <p:nvPr/>
        </p:nvSpPr>
        <p:spPr>
          <a:xfrm>
            <a:off x="4909142" y="2774295"/>
            <a:ext cx="3419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쿠팡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 구현 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등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7383737" y="3808505"/>
            <a:ext cx="2324617" cy="326913"/>
            <a:chOff x="4574111" y="4896844"/>
            <a:chExt cx="2324617" cy="326913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324617" cy="326913"/>
              <a:chOff x="4665551" y="3307757"/>
              <a:chExt cx="2324617" cy="326913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5E20FC97-1169-EB3D-C18F-8768D8E1244D}"/>
                  </a:ext>
                </a:extLst>
              </p:cNvPr>
              <p:cNvSpPr/>
              <p:nvPr/>
            </p:nvSpPr>
            <p:spPr>
              <a:xfrm>
                <a:off x="4665551" y="3307757"/>
                <a:ext cx="335031" cy="326913"/>
              </a:xfrm>
              <a:prstGeom prst="ellipse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웹 페이지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4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F4CF284-F5E9-7E56-4BF0-D714FE48825D}"/>
              </a:ext>
            </a:extLst>
          </p:cNvPr>
          <p:cNvSpPr txBox="1"/>
          <p:nvPr/>
        </p:nvSpPr>
        <p:spPr>
          <a:xfrm>
            <a:off x="4909142" y="4384655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구매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구축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4914128"/>
            <a:ext cx="335031" cy="326913"/>
            <a:chOff x="4574111" y="5427069"/>
            <a:chExt cx="335031" cy="32691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A64813E-02E1-AB0E-776B-F41AF9BB336B}"/>
                </a:ext>
              </a:extLst>
            </p:cNvPr>
            <p:cNvSpPr/>
            <p:nvPr/>
          </p:nvSpPr>
          <p:spPr>
            <a:xfrm>
              <a:off x="4574111" y="5427069"/>
              <a:ext cx="335031" cy="326913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01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F4CF284-F5E9-7E56-4BF0-D714FE48825D}"/>
              </a:ext>
            </a:extLst>
          </p:cNvPr>
          <p:cNvSpPr txBox="1"/>
          <p:nvPr/>
        </p:nvSpPr>
        <p:spPr>
          <a:xfrm>
            <a:off x="4909142" y="4960053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 </a:t>
            </a:r>
            <a:r>
              <a:rPr lang="ko-KR" altLang="en-US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38854"/>
            <a:ext cx="335031" cy="326913"/>
            <a:chOff x="4574111" y="5427069"/>
            <a:chExt cx="335031" cy="32691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A64813E-02E1-AB0E-776B-F41AF9BB336B}"/>
                </a:ext>
              </a:extLst>
            </p:cNvPr>
            <p:cNvSpPr/>
            <p:nvPr/>
          </p:nvSpPr>
          <p:spPr>
            <a:xfrm>
              <a:off x="4574111" y="5427069"/>
              <a:ext cx="335031" cy="326913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12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AF4CF284-F5E9-7E56-4BF0-D714FE48825D}"/>
              </a:ext>
            </a:extLst>
          </p:cNvPr>
          <p:cNvSpPr txBox="1"/>
          <p:nvPr/>
        </p:nvSpPr>
        <p:spPr>
          <a:xfrm>
            <a:off x="4909142" y="5484779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보고서 작성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블로그 정리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209984" y="2212824"/>
            <a:ext cx="2266396" cy="4292274"/>
            <a:chOff x="1265940" y="2798967"/>
            <a:chExt cx="2266396" cy="4292274"/>
          </a:xfrm>
        </p:grpSpPr>
        <p:sp>
          <p:nvSpPr>
            <p:cNvPr id="65" name="TextBox 64"/>
            <p:cNvSpPr txBox="1"/>
            <p:nvPr/>
          </p:nvSpPr>
          <p:spPr>
            <a:xfrm>
              <a:off x="1265940" y="4413585"/>
              <a:ext cx="226639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1. Easy OCR</a:t>
              </a:r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r>
                <a:rPr lang="ko-KR" altLang="en-US" sz="1400" b="1" dirty="0" smtClean="0"/>
                <a:t>장점</a:t>
              </a:r>
              <a:r>
                <a:rPr lang="en-US" altLang="ko-KR" sz="1400" b="1" dirty="0" smtClean="0"/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/>
                <a:t>무료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/>
                <a:t>한국어 지원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/>
                <a:t>사용하기 쉬움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endParaRPr lang="en-US" altLang="ko-KR" sz="1400" dirty="0"/>
            </a:p>
            <a:p>
              <a:r>
                <a:rPr lang="ko-KR" altLang="en-US" sz="1400" b="1" dirty="0" smtClean="0"/>
                <a:t>단점</a:t>
              </a:r>
              <a:r>
                <a:rPr lang="en-US" altLang="ko-KR" sz="1400" b="1" dirty="0" smtClean="0"/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/>
                <a:t>한국어 인식 성능 부족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/>
                <a:t>표 데이터 단순 텍스트만 추출</a:t>
              </a:r>
              <a:endParaRPr lang="en-US" altLang="ko-KR" sz="1400" dirty="0" smtClean="0"/>
            </a:p>
          </p:txBody>
        </p:sp>
        <p:pic>
          <p:nvPicPr>
            <p:cNvPr id="1026" name="Picture 2" descr="Jaided AI - Distribute the benefits of AI to the worl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895" y="2798967"/>
              <a:ext cx="2018485" cy="1511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이미지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OCR </a:t>
              </a: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도구 비교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7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96051" y="2278901"/>
            <a:ext cx="2819561" cy="4207416"/>
            <a:chOff x="4398750" y="2438005"/>
            <a:chExt cx="2819561" cy="4207416"/>
          </a:xfrm>
        </p:grpSpPr>
        <p:pic>
          <p:nvPicPr>
            <p:cNvPr id="1030" name="Picture 6" descr="AI 기반 B2B 비즈니스 가속화 나섰다... 네이버 클로바, 수천 장 은행서류 AI로 자동 판독 &lt; 기업 &lt; FOCUS &lt; 기사본문  - 인공지능신문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3" t="9326" r="8458" b="17932"/>
            <a:stretch/>
          </p:blipFill>
          <p:spPr bwMode="auto">
            <a:xfrm>
              <a:off x="4620398" y="2438005"/>
              <a:ext cx="2376264" cy="1404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4398750" y="3967765"/>
              <a:ext cx="281956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400" dirty="0" smtClean="0"/>
                <a:t>2. </a:t>
              </a:r>
              <a:r>
                <a:rPr lang="ko-KR" altLang="en-US" sz="1400" dirty="0" smtClean="0"/>
                <a:t>네이버 </a:t>
              </a:r>
              <a:r>
                <a:rPr lang="en-US" altLang="ko-KR" sz="1400" dirty="0" err="1" smtClean="0"/>
                <a:t>Clova</a:t>
              </a:r>
              <a:r>
                <a:rPr lang="en-US" altLang="ko-KR" sz="1400" dirty="0" smtClean="0"/>
                <a:t> OCR</a:t>
              </a:r>
            </a:p>
            <a:p>
              <a:pPr latinLnBrk="0"/>
              <a:endParaRPr lang="en-US" altLang="ko-KR" sz="1400" dirty="0" smtClean="0"/>
            </a:p>
            <a:p>
              <a:pPr latinLnBrk="0"/>
              <a:endParaRPr lang="en-US" altLang="ko-KR" sz="1400" dirty="0"/>
            </a:p>
            <a:p>
              <a:pPr latinLnBrk="0"/>
              <a:r>
                <a:rPr lang="ko-KR" altLang="en-US" sz="1400" b="1" dirty="0" smtClean="0"/>
                <a:t>장점</a:t>
              </a:r>
              <a:r>
                <a:rPr lang="en-US" altLang="ko-KR" sz="1400" b="1" dirty="0" smtClean="0"/>
                <a:t>:</a:t>
              </a:r>
            </a:p>
            <a:p>
              <a:pPr marL="285750" indent="-285750" latinLnBrk="0">
                <a:buFontTx/>
                <a:buChar char="-"/>
              </a:pPr>
              <a:r>
                <a:rPr lang="ko-KR" altLang="en-US" sz="1400" dirty="0" smtClean="0"/>
                <a:t>한국어 인식 성능 최강</a:t>
              </a:r>
              <a:endParaRPr lang="en-US" altLang="ko-KR" sz="1400" dirty="0"/>
            </a:p>
            <a:p>
              <a:pPr marL="285750" indent="-285750" latinLnBrk="0">
                <a:buFontTx/>
                <a:buChar char="-"/>
              </a:pPr>
              <a:r>
                <a:rPr lang="ko-KR" altLang="en-US" sz="1400" dirty="0" smtClean="0"/>
                <a:t>표 이미지도 인식</a:t>
              </a:r>
              <a:endParaRPr lang="en-US" altLang="ko-KR" sz="1400" dirty="0"/>
            </a:p>
            <a:p>
              <a:pPr marL="285750" indent="-285750" latinLnBrk="0">
                <a:buFontTx/>
                <a:buChar char="-"/>
              </a:pPr>
              <a:r>
                <a:rPr lang="ko-KR" altLang="en-US" sz="1400" dirty="0" err="1" smtClean="0"/>
                <a:t>유료지만</a:t>
              </a:r>
              <a:r>
                <a:rPr lang="ko-KR" altLang="en-US" sz="1400" dirty="0" smtClean="0"/>
                <a:t> 저렴한 가격</a:t>
              </a:r>
              <a:endParaRPr lang="en-US" altLang="ko-KR" sz="1400" dirty="0" smtClean="0"/>
            </a:p>
            <a:p>
              <a:pPr marL="285750" indent="-285750" latinLnBrk="0">
                <a:buFontTx/>
                <a:buChar char="-"/>
              </a:pPr>
              <a:endParaRPr lang="en-US" altLang="ko-KR" sz="1400" dirty="0"/>
            </a:p>
            <a:p>
              <a:pPr latinLnBrk="0"/>
              <a:r>
                <a:rPr lang="ko-KR" altLang="en-US" sz="1400" b="1" dirty="0" smtClean="0"/>
                <a:t>단점</a:t>
              </a:r>
              <a:r>
                <a:rPr lang="en-US" altLang="ko-KR" sz="1400" b="1" dirty="0" smtClean="0"/>
                <a:t>:</a:t>
              </a:r>
            </a:p>
            <a:p>
              <a:pPr marL="285750" indent="-285750" latinLnBrk="0">
                <a:buFontTx/>
                <a:buChar char="-"/>
              </a:pPr>
              <a:r>
                <a:rPr lang="en-US" altLang="ko-KR" sz="1400" dirty="0" smtClean="0"/>
                <a:t>API </a:t>
              </a:r>
              <a:r>
                <a:rPr lang="ko-KR" altLang="en-US" sz="1400" dirty="0" smtClean="0"/>
                <a:t>키를 사용할 때랑 네이버 자체 플랫폼을 사용할 때랑 다른 결과가 나옴</a:t>
              </a:r>
              <a:endParaRPr lang="en-US" altLang="ko-KR" sz="1400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335283" y="2688115"/>
            <a:ext cx="2869122" cy="3386096"/>
            <a:chOff x="8663482" y="3232402"/>
            <a:chExt cx="2869122" cy="3386096"/>
          </a:xfrm>
        </p:grpSpPr>
        <p:pic>
          <p:nvPicPr>
            <p:cNvPr id="69" name="Picture 14" descr="업스테이지 입사 후 1년 소감, 회고, 후기 — JuHyung Son"/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889" y="3232402"/>
              <a:ext cx="2372307" cy="76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8663482" y="4371729"/>
              <a:ext cx="286912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400" dirty="0" smtClean="0"/>
                <a:t>3. </a:t>
              </a:r>
              <a:r>
                <a:rPr lang="en-US" altLang="ko-KR" sz="1400" dirty="0" err="1" smtClean="0"/>
                <a:t>UpStage</a:t>
              </a:r>
              <a:r>
                <a:rPr lang="en-US" altLang="ko-KR" sz="1400" dirty="0" smtClean="0"/>
                <a:t> OCR</a:t>
              </a:r>
            </a:p>
            <a:p>
              <a:pPr latinLnBrk="0"/>
              <a:endParaRPr lang="en-US" altLang="ko-KR" sz="1400" dirty="0" smtClean="0"/>
            </a:p>
            <a:p>
              <a:pPr latinLnBrk="0"/>
              <a:endParaRPr lang="en-US" altLang="ko-KR" sz="1400" dirty="0"/>
            </a:p>
            <a:p>
              <a:pPr latinLnBrk="0"/>
              <a:r>
                <a:rPr lang="ko-KR" altLang="en-US" sz="1400" b="1" dirty="0" smtClean="0"/>
                <a:t>장점</a:t>
              </a:r>
              <a:r>
                <a:rPr lang="en-US" altLang="ko-KR" sz="1400" b="1" dirty="0" smtClean="0"/>
                <a:t>:</a:t>
              </a:r>
            </a:p>
            <a:p>
              <a:pPr latinLnBrk="0"/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한국어 인식 성능 좋음</a:t>
              </a:r>
              <a:endParaRPr lang="en-US" altLang="ko-KR" sz="1400" dirty="0" smtClean="0"/>
            </a:p>
            <a:p>
              <a:pPr latinLnBrk="0"/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복잡한 레이아웃도 </a:t>
              </a:r>
              <a:r>
                <a:rPr lang="en-US" altLang="ko-KR" sz="1400" dirty="0" smtClean="0"/>
                <a:t>html</a:t>
              </a:r>
              <a:r>
                <a:rPr lang="ko-KR" altLang="en-US" sz="1400" dirty="0" smtClean="0"/>
                <a:t>로 변환</a:t>
              </a:r>
              <a:endParaRPr lang="en-US" altLang="ko-KR" sz="1400" dirty="0" smtClean="0"/>
            </a:p>
            <a:p>
              <a:pPr latinLnBrk="0"/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사용하기 쉬움</a:t>
              </a:r>
              <a:endParaRPr lang="en-US" altLang="ko-KR" sz="1400" dirty="0" smtClean="0"/>
            </a:p>
            <a:p>
              <a:pPr marL="285750" indent="-285750" latinLnBrk="0">
                <a:buFontTx/>
                <a:buChar char="-"/>
              </a:pPr>
              <a:endParaRPr lang="en-US" altLang="ko-KR" sz="1400" dirty="0"/>
            </a:p>
            <a:p>
              <a:pPr latinLnBrk="0"/>
              <a:r>
                <a:rPr lang="ko-KR" altLang="en-US" sz="1400" b="1" dirty="0" smtClean="0"/>
                <a:t>단점</a:t>
              </a:r>
              <a:r>
                <a:rPr lang="en-US" altLang="ko-KR" sz="1400" b="1" dirty="0" smtClean="0"/>
                <a:t>:</a:t>
              </a:r>
            </a:p>
            <a:p>
              <a:pPr latinLnBrk="0"/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유</a:t>
              </a:r>
              <a:r>
                <a:rPr lang="ko-KR" altLang="en-US" sz="1400" dirty="0"/>
                <a:t>료</a:t>
              </a:r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734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1570</Words>
  <Application>Microsoft Office PowerPoint</Application>
  <PresentationFormat>와이드스크린</PresentationFormat>
  <Paragraphs>303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궁서</vt:lpstr>
      <vt:lpstr>맑은 고딕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INN10</cp:lastModifiedBy>
  <cp:revision>101</cp:revision>
  <dcterms:created xsi:type="dcterms:W3CDTF">2023-12-20T03:00:25Z</dcterms:created>
  <dcterms:modified xsi:type="dcterms:W3CDTF">2025-03-07T08:25:20Z</dcterms:modified>
</cp:coreProperties>
</file>