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114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94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90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10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45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3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7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74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5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2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48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55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16BB5-C631-4E5A-9B7F-8BF46521B327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2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7973/Example/Index/MyID" TargetMode="External"/><Relationship Id="rId2" Type="http://schemas.openxmlformats.org/officeDocument/2006/relationships/hyperlink" Target="http://localhost:7973/Home/Abou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ysite.com/Admin/Inde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ydomain.com/MyHome/Index" TargetMode="External"/><Relationship Id="rId2" Type="http://schemas.openxmlformats.org/officeDocument/2006/relationships/hyperlink" Target="http://mydomain.com/Public/Home/Inde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ydomain.com/Shop/Inde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Asp.net MVC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10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 Routing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/>
              <a:t>Generating URLs (not links)</a:t>
            </a:r>
          </a:p>
          <a:p>
            <a:pPr marL="0" indent="0">
              <a:buNone/>
            </a:pPr>
            <a:r>
              <a:rPr lang="en-US" altLang="zh-CN" sz="2400" dirty="0"/>
              <a:t>@</a:t>
            </a:r>
            <a:r>
              <a:rPr lang="en-US" altLang="zh-CN" sz="2400" dirty="0" err="1"/>
              <a:t>Url.Action</a:t>
            </a:r>
            <a:r>
              <a:rPr lang="en-US" altLang="zh-CN" sz="2400" dirty="0"/>
              <a:t>("Edit", "Product", new { id = 0 </a:t>
            </a:r>
            <a:r>
              <a:rPr lang="en-US" altLang="zh-CN" sz="2400" dirty="0" smtClean="0"/>
              <a:t>})</a:t>
            </a:r>
          </a:p>
          <a:p>
            <a:pPr marL="0" indent="0">
              <a:buNone/>
            </a:pPr>
            <a:r>
              <a:rPr lang="en-US" altLang="zh-CN" sz="2400" dirty="0"/>
              <a:t>/Product/Edit/0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049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Controllers and Actions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Responsible for </a:t>
            </a:r>
            <a:r>
              <a:rPr lang="en-US" altLang="zh-CN" sz="2400" dirty="0"/>
              <a:t>processing incoming </a:t>
            </a:r>
            <a:r>
              <a:rPr lang="en-US" altLang="zh-CN" sz="2400" dirty="0" smtClean="0"/>
              <a:t>requests, performing </a:t>
            </a:r>
            <a:r>
              <a:rPr lang="en-US" altLang="zh-CN" sz="2400" dirty="0"/>
              <a:t>operations on the domain </a:t>
            </a:r>
            <a:r>
              <a:rPr lang="en-US" altLang="zh-CN" sz="2400" dirty="0" smtClean="0"/>
              <a:t>model</a:t>
            </a:r>
            <a:r>
              <a:rPr lang="en-US" altLang="zh-CN" sz="2400" dirty="0"/>
              <a:t>, and selecting views to render to the </a:t>
            </a:r>
            <a:r>
              <a:rPr lang="en-US" altLang="zh-CN" sz="2400" dirty="0" smtClean="0"/>
              <a:t>user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 err="1" smtClean="0"/>
              <a:t>System.Web.Mvc.Controller</a:t>
            </a:r>
            <a:r>
              <a:rPr lang="en-US" altLang="zh-CN" sz="2400" b="1" dirty="0" smtClean="0"/>
              <a:t> is the class </a:t>
            </a:r>
            <a:r>
              <a:rPr lang="en-US" altLang="zh-CN" sz="2400" dirty="0"/>
              <a:t>provides three key </a:t>
            </a:r>
            <a:r>
              <a:rPr lang="en-US" altLang="zh-CN" sz="2400" dirty="0" smtClean="0"/>
              <a:t>features:</a:t>
            </a:r>
          </a:p>
          <a:p>
            <a:pPr marL="0" indent="0">
              <a:buNone/>
            </a:pPr>
            <a:r>
              <a:rPr lang="en-US" altLang="zh-CN" sz="2400" dirty="0" smtClean="0"/>
              <a:t>Action methods, Action results, Filters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549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Controllers and Actions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Receiving Input</a:t>
            </a:r>
          </a:p>
          <a:p>
            <a:pPr marL="0" indent="0">
              <a:buNone/>
            </a:pPr>
            <a:r>
              <a:rPr lang="en-US" altLang="zh-CN" sz="2400" dirty="0" smtClean="0"/>
              <a:t>Getting Data from Context Objects (extract manually)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   </a:t>
            </a:r>
            <a:r>
              <a:rPr lang="en-US" altLang="zh-CN" sz="2000" dirty="0" err="1" smtClean="0"/>
              <a:t>ViewBag.RequestUrl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Request.Url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ViewBag.UserHostAddress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Request.UserHostAddress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            string </a:t>
            </a:r>
            <a:r>
              <a:rPr lang="en-US" altLang="zh-CN" sz="2000" dirty="0" err="1"/>
              <a:t>serverName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Server.MachineName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            string </a:t>
            </a:r>
            <a:r>
              <a:rPr lang="en-US" altLang="zh-CN" sz="2000" dirty="0" err="1"/>
              <a:t>userName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User.Identity.Name</a:t>
            </a:r>
            <a:r>
              <a:rPr lang="en-US" altLang="zh-CN" sz="2000" dirty="0"/>
              <a:t>;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400" dirty="0" smtClean="0"/>
              <a:t>Using Action Method Parameters (value providers &amp; model binders)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57763"/>
            <a:ext cx="3048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3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Controllers and Actions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Producing Output</a:t>
            </a:r>
          </a:p>
          <a:p>
            <a:pPr marL="0" indent="0">
              <a:buNone/>
            </a:pPr>
            <a:r>
              <a:rPr lang="en-US" altLang="zh-CN" sz="2400" dirty="0" smtClean="0"/>
              <a:t>Return an object derived from the </a:t>
            </a:r>
            <a:r>
              <a:rPr lang="en-US" altLang="zh-CN" sz="2400" dirty="0" err="1" smtClean="0"/>
              <a:t>ActionResult</a:t>
            </a:r>
            <a:r>
              <a:rPr lang="en-US" altLang="zh-CN" sz="2400" dirty="0" smtClean="0"/>
              <a:t>, MVC Framework calls the </a:t>
            </a:r>
            <a:r>
              <a:rPr lang="en-US" altLang="zh-CN" sz="2400" dirty="0" err="1" smtClean="0"/>
              <a:t>ExecuteResult</a:t>
            </a:r>
            <a:r>
              <a:rPr lang="en-US" altLang="zh-CN" sz="2400" dirty="0" smtClean="0"/>
              <a:t> method defined by </a:t>
            </a:r>
            <a:r>
              <a:rPr lang="en-US" altLang="zh-CN" sz="2400" dirty="0" err="1" smtClean="0"/>
              <a:t>ActionResult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ActionResult</a:t>
            </a:r>
            <a:r>
              <a:rPr lang="en-US" altLang="zh-CN" sz="2400" dirty="0" smtClean="0"/>
              <a:t> Types:</a:t>
            </a:r>
          </a:p>
          <a:p>
            <a:pPr marL="0" indent="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87750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Controllers and Actions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929852"/>
              </p:ext>
            </p:extLst>
          </p:nvPr>
        </p:nvGraphicFramePr>
        <p:xfrm>
          <a:off x="618187" y="1825625"/>
          <a:ext cx="11359166" cy="4812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351"/>
                <a:gridCol w="5623444"/>
                <a:gridCol w="2902371"/>
              </a:tblGrid>
              <a:tr h="197319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Helper Methods</a:t>
                      </a:r>
                      <a:endParaRPr lang="zh-CN" altLang="en-US" dirty="0"/>
                    </a:p>
                  </a:txBody>
                  <a:tcPr/>
                </a:tc>
              </a:tr>
              <a:tr h="197319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Renders the specified or default view template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endParaRPr lang="zh-CN" altLang="en-US" dirty="0"/>
                    </a:p>
                  </a:txBody>
                  <a:tcPr/>
                </a:tc>
              </a:tr>
              <a:tr h="197319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PartialViewResult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Renders the specified or default partial view template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PartialView</a:t>
                      </a:r>
                      <a:endParaRPr lang="zh-CN" altLang="en-US" dirty="0"/>
                    </a:p>
                  </a:txBody>
                  <a:tcPr/>
                </a:tc>
              </a:tr>
              <a:tr h="937267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Issues an HTTP 301 or 302 redirection to an action method or specific route entry, generating a URL according to your routing configuration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RedirectToAction</a:t>
                      </a:r>
                      <a:endParaRPr lang="en-US" altLang="zh-CN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RedirectToActionPermanent</a:t>
                      </a:r>
                      <a:endParaRPr lang="en-US" altLang="zh-CN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</a:t>
                      </a:r>
                      <a:endParaRPr lang="en-US" altLang="zh-CN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RedirectToRoutePermanent</a:t>
                      </a:r>
                      <a:endParaRPr lang="zh-CN" altLang="en-US" dirty="0"/>
                    </a:p>
                  </a:txBody>
                  <a:tcPr/>
                </a:tc>
              </a:tr>
              <a:tr h="789278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HttpUnauthorizedResult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 the response HTTP status code to 401 (meaning “not authorized”), ask the visitor to log 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CN" altLang="en-US" dirty="0"/>
                    </a:p>
                  </a:txBody>
                  <a:tcPr/>
                </a:tc>
              </a:tr>
              <a:tr h="197319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HttpNotFoundResult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HTTP 404—Not found 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HttpNotFound</a:t>
                      </a:r>
                      <a:endParaRPr lang="zh-CN" altLang="en-US" dirty="0"/>
                    </a:p>
                  </a:txBody>
                  <a:tcPr/>
                </a:tc>
              </a:tr>
              <a:tr h="345309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Issues an HTTP 301 or 302 redirection to a specific 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</a:t>
                      </a:r>
                    </a:p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RedirectPermanent</a:t>
                      </a:r>
                      <a:endParaRPr lang="zh-CN" altLang="en-US" dirty="0"/>
                    </a:p>
                  </a:txBody>
                  <a:tcPr/>
                </a:tc>
              </a:tr>
              <a:tr h="197319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JsonResult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Serialize</a:t>
                      </a:r>
                      <a:r>
                        <a:rPr lang="en-US" altLang="zh-CN" baseline="0" dirty="0" smtClean="0"/>
                        <a:t> data to </a:t>
                      </a:r>
                      <a:r>
                        <a:rPr lang="en-US" altLang="zh-CN" baseline="0" dirty="0" err="1" smtClean="0"/>
                        <a:t>json</a:t>
                      </a:r>
                      <a:r>
                        <a:rPr lang="en-US" altLang="zh-CN" baseline="0" dirty="0" smtClean="0"/>
                        <a:t> format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8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97319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Does nothing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CN" altLang="en-US" sz="18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6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Controllers and Actions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Passing Data from an Action Method to a 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Providing a View Model Object</a:t>
            </a:r>
          </a:p>
          <a:p>
            <a:pPr marL="457200" lvl="1" indent="0">
              <a:buNone/>
            </a:pPr>
            <a:r>
              <a:rPr lang="en-US" altLang="zh-CN" sz="1600" dirty="0"/>
              <a:t>public </a:t>
            </a:r>
            <a:r>
              <a:rPr lang="en-US" altLang="zh-CN" sz="1600" dirty="0" err="1"/>
              <a:t>ViewResult</a:t>
            </a:r>
            <a:r>
              <a:rPr lang="en-US" altLang="zh-CN" sz="1600" dirty="0"/>
              <a:t> Index() {</a:t>
            </a:r>
          </a:p>
          <a:p>
            <a:pPr marL="914400" lvl="2" indent="0">
              <a:buNone/>
            </a:pPr>
            <a:r>
              <a:rPr lang="en-US" altLang="zh-CN" sz="1600" dirty="0" err="1"/>
              <a:t>DateTime</a:t>
            </a:r>
            <a:r>
              <a:rPr lang="en-US" altLang="zh-CN" sz="1600" dirty="0"/>
              <a:t> date = </a:t>
            </a:r>
            <a:r>
              <a:rPr lang="en-US" altLang="zh-CN" sz="1600" dirty="0" err="1"/>
              <a:t>DateTime.Now</a:t>
            </a:r>
            <a:r>
              <a:rPr lang="en-US" altLang="zh-CN" sz="1600" dirty="0"/>
              <a:t>;</a:t>
            </a:r>
          </a:p>
          <a:p>
            <a:pPr marL="914400" lvl="2" indent="0">
              <a:buNone/>
            </a:pPr>
            <a:r>
              <a:rPr lang="en-US" altLang="zh-CN" sz="1600" dirty="0"/>
              <a:t>return View(date);</a:t>
            </a:r>
          </a:p>
          <a:p>
            <a:pPr marL="457200" lvl="1" indent="0">
              <a:buNone/>
            </a:pPr>
            <a:r>
              <a:rPr lang="en-US" altLang="zh-CN" sz="1600" dirty="0" smtClean="0"/>
              <a:t>}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 smtClean="0"/>
              <a:t>public </a:t>
            </a:r>
            <a:r>
              <a:rPr lang="en-US" altLang="zh-CN" sz="1600" dirty="0" err="1" smtClean="0"/>
              <a:t>ActionResult</a:t>
            </a:r>
            <a:r>
              <a:rPr lang="en-US" altLang="zh-CN" sz="1600" dirty="0" smtClean="0"/>
              <a:t> Index()</a:t>
            </a:r>
          </a:p>
          <a:p>
            <a:pPr marL="457200" lvl="1" indent="0">
              <a:buNone/>
            </a:pPr>
            <a:r>
              <a:rPr lang="en-US" altLang="zh-CN" sz="1600" dirty="0" smtClean="0"/>
              <a:t>{</a:t>
            </a:r>
          </a:p>
          <a:p>
            <a:pPr marL="457200" lvl="1" indent="0">
              <a:buNone/>
            </a:pPr>
            <a:r>
              <a:rPr lang="en-US" altLang="zh-CN" sz="1600" dirty="0" smtClean="0"/>
              <a:t>            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products = </a:t>
            </a:r>
            <a:r>
              <a:rPr lang="en-US" altLang="zh-CN" sz="1600" dirty="0" err="1" smtClean="0"/>
              <a:t>db.Products.Include</a:t>
            </a:r>
            <a:r>
              <a:rPr lang="en-US" altLang="zh-CN" sz="1600" dirty="0" smtClean="0"/>
              <a:t>(p =&gt; </a:t>
            </a:r>
            <a:r>
              <a:rPr lang="en-US" altLang="zh-CN" sz="1600" dirty="0" err="1" smtClean="0"/>
              <a:t>p.Categories</a:t>
            </a:r>
            <a:r>
              <a:rPr lang="en-US" altLang="zh-CN" sz="1600" dirty="0" smtClean="0"/>
              <a:t>).Include(p =&gt; </a:t>
            </a:r>
            <a:r>
              <a:rPr lang="en-US" altLang="zh-CN" sz="1600" dirty="0" err="1" smtClean="0"/>
              <a:t>p.Suppliers</a:t>
            </a:r>
            <a:r>
              <a:rPr lang="en-US" altLang="zh-CN" sz="1600" dirty="0" smtClean="0"/>
              <a:t>);</a:t>
            </a:r>
          </a:p>
          <a:p>
            <a:pPr marL="457200" lvl="1" indent="0">
              <a:buNone/>
            </a:pPr>
            <a:r>
              <a:rPr lang="en-US" altLang="zh-CN" sz="1600" dirty="0" smtClean="0"/>
              <a:t>            return View(</a:t>
            </a:r>
            <a:r>
              <a:rPr lang="en-US" altLang="zh-CN" sz="1600" dirty="0" err="1" smtClean="0"/>
              <a:t>products.ToList</a:t>
            </a:r>
            <a:r>
              <a:rPr lang="en-US" altLang="zh-CN" sz="1600" dirty="0" smtClean="0"/>
              <a:t>());</a:t>
            </a:r>
          </a:p>
          <a:p>
            <a:pPr marL="457200" lvl="1" indent="0">
              <a:buNone/>
            </a:pPr>
            <a:r>
              <a:rPr lang="en-US" altLang="zh-CN" sz="1600" dirty="0" smtClean="0"/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Passing Data with the View Bag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50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Controllers and Actions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Performing Redirections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public </a:t>
            </a:r>
            <a:r>
              <a:rPr lang="en-US" altLang="zh-CN" sz="2000" dirty="0" err="1"/>
              <a:t>RedirectResult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RedirectToAbout</a:t>
            </a:r>
            <a:r>
              <a:rPr lang="en-US" altLang="zh-CN" sz="2000" dirty="0"/>
              <a:t>()</a:t>
            </a:r>
          </a:p>
          <a:p>
            <a:pPr marL="0" indent="0"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            return Redirect("/Home/About");</a:t>
            </a:r>
          </a:p>
          <a:p>
            <a:pPr marL="0" indent="0">
              <a:buNone/>
            </a:pPr>
            <a:r>
              <a:rPr lang="en-US" altLang="zh-CN" sz="2000" dirty="0"/>
              <a:t>            //return </a:t>
            </a:r>
            <a:r>
              <a:rPr lang="en-US" altLang="zh-CN" sz="2000" dirty="0" err="1"/>
              <a:t>RedirectPermanent</a:t>
            </a:r>
            <a:r>
              <a:rPr lang="en-US" altLang="zh-CN" sz="2000" dirty="0"/>
              <a:t>("/Home/About");</a:t>
            </a:r>
          </a:p>
          <a:p>
            <a:pPr marL="0" indent="0">
              <a:buNone/>
            </a:pPr>
            <a:r>
              <a:rPr lang="zh-CN" altLang="en-US" sz="2000" dirty="0"/>
              <a:t>        </a:t>
            </a:r>
            <a:r>
              <a:rPr lang="en-US" altLang="zh-CN" sz="2000" dirty="0" smtClean="0"/>
              <a:t>}</a:t>
            </a:r>
          </a:p>
          <a:p>
            <a:pPr marL="0" indent="0">
              <a:buNone/>
            </a:pPr>
            <a:r>
              <a:rPr lang="en-US" altLang="zh-CN" sz="2000" dirty="0" smtClean="0">
                <a:hlinkClick r:id="rId2"/>
              </a:rPr>
              <a:t>http://localhost:7973/Home/About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public </a:t>
            </a:r>
            <a:r>
              <a:rPr lang="en-US" altLang="zh-CN" sz="2000" dirty="0" err="1"/>
              <a:t>RedirectToRouteResult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RedirectToRouteResult</a:t>
            </a:r>
            <a:r>
              <a:rPr lang="en-US" altLang="zh-CN" sz="2000" dirty="0"/>
              <a:t>()</a:t>
            </a:r>
          </a:p>
          <a:p>
            <a:pPr marL="0" indent="0"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            return </a:t>
            </a:r>
            <a:r>
              <a:rPr lang="en-US" altLang="zh-CN" sz="2000" dirty="0" err="1"/>
              <a:t>RedirectToRoute</a:t>
            </a:r>
            <a:r>
              <a:rPr lang="en-US" altLang="zh-CN" sz="2000" dirty="0"/>
              <a:t>(new { controller = "Example", action = "Index", ID = "</a:t>
            </a:r>
            <a:r>
              <a:rPr lang="en-US" altLang="zh-CN" sz="2000" dirty="0" err="1"/>
              <a:t>MyID</a:t>
            </a:r>
            <a:r>
              <a:rPr lang="en-US" altLang="zh-CN" sz="2000" dirty="0"/>
              <a:t>" });</a:t>
            </a:r>
          </a:p>
          <a:p>
            <a:pPr marL="0" indent="0">
              <a:buNone/>
            </a:pPr>
            <a:r>
              <a:rPr lang="zh-CN" altLang="en-US" sz="2000" dirty="0"/>
              <a:t>        </a:t>
            </a:r>
            <a:r>
              <a:rPr lang="en-US" altLang="zh-CN" sz="2000" dirty="0" smtClean="0"/>
              <a:t>}</a:t>
            </a:r>
          </a:p>
          <a:p>
            <a:pPr marL="0" indent="0">
              <a:buNone/>
            </a:pPr>
            <a:r>
              <a:rPr lang="en-US" altLang="zh-CN" sz="2000" dirty="0" smtClean="0">
                <a:hlinkClick r:id="rId3"/>
              </a:rPr>
              <a:t>http://localhost:7973/Example/Index/MyID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9635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b="1" dirty="0" smtClean="0"/>
              <a:t>Razor Engine</a:t>
            </a:r>
          </a:p>
          <a:p>
            <a:pPr marL="0" indent="0">
              <a:buNone/>
            </a:pPr>
            <a:r>
              <a:rPr lang="en-US" altLang="zh-CN" sz="2400" dirty="0"/>
              <a:t>Razor is the view engine that was introduced with MVC 3 and replaced the </a:t>
            </a:r>
            <a:r>
              <a:rPr lang="en-US" altLang="zh-CN" sz="2400" dirty="0" smtClean="0"/>
              <a:t>previous view </a:t>
            </a:r>
            <a:r>
              <a:rPr lang="en-US" altLang="zh-CN" sz="2400" dirty="0"/>
              <a:t>engine (known as the ASPX or Web Forms engine</a:t>
            </a:r>
            <a:r>
              <a:rPr lang="en-US" altLang="zh-CN" sz="2400" dirty="0" smtClean="0"/>
              <a:t>).</a:t>
            </a:r>
          </a:p>
          <a:p>
            <a:r>
              <a:rPr lang="en-US" altLang="zh-CN" b="1" dirty="0"/>
              <a:t>Using </a:t>
            </a:r>
            <a:r>
              <a:rPr lang="en-US" altLang="zh-CN" b="1" dirty="0" smtClean="0"/>
              <a:t>Sections</a:t>
            </a:r>
          </a:p>
          <a:p>
            <a:pPr marL="0" indent="0">
              <a:buNone/>
            </a:pPr>
            <a:r>
              <a:rPr lang="en-US" altLang="zh-CN" sz="2400" dirty="0"/>
              <a:t>Provides regions of contents within a </a:t>
            </a:r>
            <a:r>
              <a:rPr lang="en-US" altLang="zh-CN" sz="2400" dirty="0" smtClean="0"/>
              <a:t>layout</a:t>
            </a:r>
          </a:p>
          <a:p>
            <a:pPr marL="0" indent="0">
              <a:buNone/>
            </a:pPr>
            <a:r>
              <a:rPr lang="en-US" sz="2400" dirty="0"/>
              <a:t>@section Footer {</a:t>
            </a:r>
          </a:p>
          <a:p>
            <a:pPr marL="0" indent="0">
              <a:buNone/>
            </a:pPr>
            <a:r>
              <a:rPr lang="en-US" sz="2400" dirty="0"/>
              <a:t>    &lt;div class="view"&gt;</a:t>
            </a:r>
          </a:p>
          <a:p>
            <a:pPr marL="0" indent="0">
              <a:buNone/>
            </a:pPr>
            <a:r>
              <a:rPr lang="en-US" sz="2400" dirty="0"/>
              <a:t>        This is the footer</a:t>
            </a:r>
          </a:p>
          <a:p>
            <a:pPr marL="0" indent="0">
              <a:buNone/>
            </a:pPr>
            <a:r>
              <a:rPr lang="en-US" sz="2400" dirty="0"/>
              <a:t>    &lt;/div&gt;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en-US" altLang="zh-CN" sz="2400" dirty="0"/>
          </a:p>
          <a:p>
            <a:r>
              <a:rPr lang="en-US" altLang="zh-CN" b="1" dirty="0"/>
              <a:t>Using Partial </a:t>
            </a:r>
            <a:r>
              <a:rPr lang="en-US" altLang="zh-CN" b="1" dirty="0" smtClean="0"/>
              <a:t>Views</a:t>
            </a:r>
          </a:p>
          <a:p>
            <a:pPr marL="0" indent="0">
              <a:buNone/>
            </a:pPr>
            <a:r>
              <a:rPr lang="en-US" sz="2400" dirty="0"/>
              <a:t>@</a:t>
            </a:r>
            <a:r>
              <a:rPr lang="en-US" sz="2400" dirty="0" err="1"/>
              <a:t>Html.Partial</a:t>
            </a:r>
            <a:r>
              <a:rPr lang="en-US" sz="2400" dirty="0"/>
              <a:t>("</a:t>
            </a:r>
            <a:r>
              <a:rPr lang="en-US" sz="2400" dirty="0" err="1"/>
              <a:t>MyPartial</a:t>
            </a:r>
            <a:r>
              <a:rPr lang="en-US" sz="2400" dirty="0"/>
              <a:t>")</a:t>
            </a:r>
            <a:endParaRPr lang="en-US" altLang="zh-CN" sz="2400" dirty="0"/>
          </a:p>
          <a:p>
            <a:r>
              <a:rPr lang="en-US" altLang="zh-CN" b="1" dirty="0"/>
              <a:t>Using Child </a:t>
            </a:r>
            <a:r>
              <a:rPr lang="en-US" altLang="zh-CN" b="1" dirty="0" smtClean="0"/>
              <a:t>Actions</a:t>
            </a:r>
          </a:p>
          <a:p>
            <a:pPr marL="0" indent="0">
              <a:buNone/>
            </a:pPr>
            <a:r>
              <a:rPr lang="en-US" dirty="0"/>
              <a:t> [</a:t>
            </a:r>
            <a:r>
              <a:rPr lang="en-US" dirty="0" err="1"/>
              <a:t>ChildActionOnly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ActionResult</a:t>
            </a:r>
            <a:r>
              <a:rPr lang="en-US" dirty="0"/>
              <a:t> Time()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return </a:t>
            </a:r>
            <a:r>
              <a:rPr lang="en-US" dirty="0" err="1"/>
              <a:t>PartialView</a:t>
            </a:r>
            <a:r>
              <a:rPr lang="en-US" dirty="0"/>
              <a:t>(</a:t>
            </a:r>
            <a:r>
              <a:rPr lang="en-US" dirty="0" err="1"/>
              <a:t>DateTime.Now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}</a:t>
            </a:r>
            <a:endParaRPr lang="en-US" altLang="zh-CN" dirty="0" smtClean="0"/>
          </a:p>
          <a:p>
            <a:pPr marL="0" indent="0">
              <a:buNone/>
            </a:pPr>
            <a:r>
              <a:rPr lang="en-US" sz="2400" dirty="0"/>
              <a:t>@</a:t>
            </a:r>
            <a:r>
              <a:rPr lang="en-US" sz="2400" dirty="0" err="1"/>
              <a:t>Html.Action</a:t>
            </a:r>
            <a:r>
              <a:rPr lang="en-US" sz="2400" dirty="0"/>
              <a:t>("Time")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5289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706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Built-in Helper Methods</a:t>
            </a:r>
          </a:p>
          <a:p>
            <a:pPr marL="0" indent="0">
              <a:buNone/>
            </a:pPr>
            <a:r>
              <a:rPr lang="en-US" dirty="0" err="1"/>
              <a:t>BeginForm</a:t>
            </a:r>
            <a:r>
              <a:rPr lang="en-US" dirty="0"/>
              <a:t>()	</a:t>
            </a:r>
          </a:p>
          <a:p>
            <a:pPr marL="0" indent="0">
              <a:buNone/>
            </a:pPr>
            <a:r>
              <a:rPr lang="en-US" dirty="0" err="1"/>
              <a:t>Html.CheckBox</a:t>
            </a:r>
            <a:r>
              <a:rPr lang="en-US" dirty="0"/>
              <a:t>("</a:t>
            </a:r>
            <a:r>
              <a:rPr lang="en-US" dirty="0" err="1"/>
              <a:t>myCheckbox</a:t>
            </a:r>
            <a:r>
              <a:rPr lang="en-US" dirty="0"/>
              <a:t>", false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400" b="1" i="1" dirty="0"/>
              <a:t>&lt;input id="</a:t>
            </a:r>
            <a:r>
              <a:rPr lang="en-US" sz="2400" b="1" i="1" dirty="0" err="1"/>
              <a:t>myCheckbox</a:t>
            </a:r>
            <a:r>
              <a:rPr lang="en-US" sz="2400" b="1" i="1" dirty="0"/>
              <a:t>" name="</a:t>
            </a:r>
            <a:r>
              <a:rPr lang="en-US" sz="2400" b="1" i="1" dirty="0" err="1"/>
              <a:t>myCheckbox</a:t>
            </a:r>
            <a:r>
              <a:rPr lang="en-US" sz="2400" b="1" i="1" dirty="0"/>
              <a:t>" type="checkbox" value="true" /&gt;</a:t>
            </a:r>
          </a:p>
          <a:p>
            <a:pPr marL="0" indent="0">
              <a:buNone/>
            </a:pPr>
            <a:r>
              <a:rPr lang="en-US" sz="2400" b="1" i="1" dirty="0"/>
              <a:t>&lt;input name="</a:t>
            </a:r>
            <a:r>
              <a:rPr lang="en-US" sz="2400" b="1" i="1" dirty="0" err="1"/>
              <a:t>myCheckbox</a:t>
            </a:r>
            <a:r>
              <a:rPr lang="en-US" sz="2400" b="1" i="1" dirty="0"/>
              <a:t>" type="hidden" value="false" /&gt;</a:t>
            </a:r>
            <a:endParaRPr lang="en-US" sz="2400" i="1" dirty="0"/>
          </a:p>
          <a:p>
            <a:pPr marL="0" indent="0">
              <a:buNone/>
            </a:pPr>
            <a:r>
              <a:rPr lang="en-US" dirty="0" err="1"/>
              <a:t>Html.Hidden</a:t>
            </a:r>
            <a:r>
              <a:rPr lang="en-US" dirty="0"/>
              <a:t>("</a:t>
            </a:r>
            <a:r>
              <a:rPr lang="en-US" dirty="0" err="1"/>
              <a:t>myHidden</a:t>
            </a:r>
            <a:r>
              <a:rPr lang="en-US" dirty="0"/>
              <a:t>", "</a:t>
            </a:r>
            <a:r>
              <a:rPr lang="en-US" dirty="0" err="1"/>
              <a:t>val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Html.RadioButton</a:t>
            </a:r>
            <a:r>
              <a:rPr lang="en-US" dirty="0"/>
              <a:t>("</a:t>
            </a:r>
            <a:r>
              <a:rPr lang="en-US" dirty="0" err="1"/>
              <a:t>myRadiobutton</a:t>
            </a:r>
            <a:r>
              <a:rPr lang="en-US" dirty="0"/>
              <a:t>", "</a:t>
            </a:r>
            <a:r>
              <a:rPr lang="en-US" dirty="0" err="1"/>
              <a:t>val</a:t>
            </a:r>
            <a:r>
              <a:rPr lang="en-US" dirty="0"/>
              <a:t>", true)</a:t>
            </a:r>
          </a:p>
          <a:p>
            <a:pPr marL="0" indent="0">
              <a:buNone/>
            </a:pPr>
            <a:r>
              <a:rPr lang="en-US" dirty="0" err="1"/>
              <a:t>Html.Password</a:t>
            </a:r>
            <a:r>
              <a:rPr lang="en-US" dirty="0"/>
              <a:t>("</a:t>
            </a:r>
            <a:r>
              <a:rPr lang="en-US" dirty="0" err="1"/>
              <a:t>myPassword</a:t>
            </a:r>
            <a:r>
              <a:rPr lang="en-US" dirty="0"/>
              <a:t>", "</a:t>
            </a:r>
            <a:r>
              <a:rPr lang="en-US" dirty="0" err="1"/>
              <a:t>val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Html.TextArea</a:t>
            </a:r>
            <a:r>
              <a:rPr lang="en-US" dirty="0"/>
              <a:t>("</a:t>
            </a:r>
            <a:r>
              <a:rPr lang="en-US" dirty="0" err="1"/>
              <a:t>myTextarea</a:t>
            </a:r>
            <a:r>
              <a:rPr lang="en-US" dirty="0"/>
              <a:t>", "</a:t>
            </a:r>
            <a:r>
              <a:rPr lang="en-US" dirty="0" err="1"/>
              <a:t>val</a:t>
            </a:r>
            <a:r>
              <a:rPr lang="en-US" dirty="0"/>
              <a:t>", 5, 20, null)</a:t>
            </a:r>
          </a:p>
          <a:p>
            <a:pPr marL="0" indent="0">
              <a:buNone/>
            </a:pPr>
            <a:r>
              <a:rPr lang="en-US" dirty="0" err="1"/>
              <a:t>Html.TextBox</a:t>
            </a:r>
            <a:r>
              <a:rPr lang="en-US" dirty="0"/>
              <a:t>("</a:t>
            </a:r>
            <a:r>
              <a:rPr lang="en-US" dirty="0" err="1"/>
              <a:t>myTextbox</a:t>
            </a:r>
            <a:r>
              <a:rPr lang="en-US" dirty="0"/>
              <a:t>", "</a:t>
            </a:r>
            <a:r>
              <a:rPr lang="en-US" dirty="0" err="1"/>
              <a:t>val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sz="2400" b="1" i="1" dirty="0"/>
              <a:t>&lt;input id="</a:t>
            </a:r>
            <a:r>
              <a:rPr lang="en-US" sz="2400" b="1" i="1" dirty="0" err="1"/>
              <a:t>myTextbox</a:t>
            </a:r>
            <a:r>
              <a:rPr lang="en-US" sz="2400" b="1" i="1" dirty="0"/>
              <a:t>" name="</a:t>
            </a:r>
            <a:r>
              <a:rPr lang="en-US" sz="2400" b="1" i="1" dirty="0" err="1"/>
              <a:t>myTextbox</a:t>
            </a:r>
            <a:r>
              <a:rPr lang="en-US" sz="2400" b="1" i="1" dirty="0"/>
              <a:t>" type="text" value="</a:t>
            </a:r>
            <a:r>
              <a:rPr lang="en-US" sz="2400" b="1" i="1" dirty="0" err="1"/>
              <a:t>val</a:t>
            </a:r>
            <a:r>
              <a:rPr lang="en-US" sz="2400" b="1" i="1" dirty="0"/>
              <a:t>" /&gt;</a:t>
            </a:r>
          </a:p>
          <a:p>
            <a:pPr marL="0" indent="0">
              <a:buNone/>
            </a:pPr>
            <a:r>
              <a:rPr lang="en-US" dirty="0" err="1"/>
              <a:t>Html.Label</a:t>
            </a:r>
            <a:r>
              <a:rPr lang="en-US" dirty="0"/>
              <a:t>("</a:t>
            </a:r>
            <a:r>
              <a:rPr lang="en-US" dirty="0" err="1"/>
              <a:t>ProductName</a:t>
            </a:r>
            <a:r>
              <a:rPr lang="en-US" dirty="0"/>
              <a:t>","Product Name")</a:t>
            </a:r>
          </a:p>
          <a:p>
            <a:pPr marL="0" indent="0">
              <a:buNone/>
            </a:pPr>
            <a:r>
              <a:rPr lang="en-US" altLang="zh-CN" sz="2400" b="1" i="1" dirty="0"/>
              <a:t>&lt;</a:t>
            </a:r>
            <a:r>
              <a:rPr lang="en-US" altLang="zh-CN" sz="2400" b="1" i="1" dirty="0"/>
              <a:t>label for="</a:t>
            </a:r>
            <a:r>
              <a:rPr lang="en-US" altLang="zh-CN" sz="2400" b="1" i="1" dirty="0" err="1"/>
              <a:t>ProductName</a:t>
            </a:r>
            <a:r>
              <a:rPr lang="en-US" altLang="zh-CN" sz="2400" b="1" i="1" dirty="0"/>
              <a:t>"&gt;Product Name&lt;/label&gt;</a:t>
            </a:r>
            <a:endParaRPr lang="zh-CN" altLang="en-US" sz="2400" b="1" i="1" dirty="0"/>
          </a:p>
        </p:txBody>
      </p:sp>
      <p:sp>
        <p:nvSpPr>
          <p:cNvPr id="4" name="Rounded Rectangle 3"/>
          <p:cNvSpPr/>
          <p:nvPr/>
        </p:nvSpPr>
        <p:spPr>
          <a:xfrm>
            <a:off x="4394717" y="1259632"/>
            <a:ext cx="6839340" cy="1250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/>
              <a:t>Html.TextBoxFor</a:t>
            </a:r>
            <a:r>
              <a:rPr lang="en-US" b="1" dirty="0"/>
              <a:t>(x =&gt; </a:t>
            </a:r>
            <a:r>
              <a:rPr lang="en-US" b="1" dirty="0" err="1"/>
              <a:t>x.FirstName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&lt;</a:t>
            </a:r>
            <a:r>
              <a:rPr lang="en-US" b="1" dirty="0"/>
              <a:t>input id="</a:t>
            </a:r>
            <a:r>
              <a:rPr lang="en-US" b="1" dirty="0" err="1"/>
              <a:t>FirstName</a:t>
            </a:r>
            <a:r>
              <a:rPr lang="en-US" b="1" dirty="0"/>
              <a:t>" name="</a:t>
            </a:r>
            <a:r>
              <a:rPr lang="en-US" b="1" dirty="0" err="1"/>
              <a:t>FirstName</a:t>
            </a:r>
            <a:r>
              <a:rPr lang="en-US" b="1" dirty="0"/>
              <a:t>" type="text" value=""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6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 Helper </a:t>
            </a:r>
            <a:r>
              <a:rPr lang="en-US" altLang="zh-CN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smtClean="0"/>
              <a:t>library </a:t>
            </a:r>
          </a:p>
          <a:p>
            <a:pPr marL="0" indent="0">
              <a:buNone/>
            </a:pPr>
            <a:r>
              <a:rPr lang="en-US" sz="2400" dirty="0" smtClean="0"/>
              <a:t>jquery.unobtrusive-ajax.js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 err="1"/>
              <a:t>bundles.Add</a:t>
            </a:r>
            <a:r>
              <a:rPr lang="en-US" sz="2400" dirty="0"/>
              <a:t>(new </a:t>
            </a:r>
            <a:r>
              <a:rPr lang="en-US" sz="2400" dirty="0" err="1"/>
              <a:t>ScriptBundle</a:t>
            </a:r>
            <a:r>
              <a:rPr lang="en-US" sz="2400" dirty="0"/>
              <a:t>("~/bundles/</a:t>
            </a:r>
            <a:r>
              <a:rPr lang="en-US" sz="2400" dirty="0" err="1"/>
              <a:t>jquery</a:t>
            </a:r>
            <a:r>
              <a:rPr lang="en-US" sz="2400" dirty="0"/>
              <a:t>").Include(</a:t>
            </a:r>
          </a:p>
          <a:p>
            <a:pPr marL="0" indent="0">
              <a:buNone/>
            </a:pPr>
            <a:r>
              <a:rPr lang="en-US" sz="2400" dirty="0"/>
              <a:t>                        "~/Scripts/</a:t>
            </a:r>
            <a:r>
              <a:rPr lang="en-US" sz="2400" dirty="0" err="1"/>
              <a:t>jquery</a:t>
            </a:r>
            <a:r>
              <a:rPr lang="en-US" sz="2400" dirty="0"/>
              <a:t>-{version}.</a:t>
            </a:r>
            <a:r>
              <a:rPr lang="en-US" sz="2400" dirty="0" err="1"/>
              <a:t>js</a:t>
            </a:r>
            <a:r>
              <a:rPr lang="en-US" sz="2400" dirty="0"/>
              <a:t>", "~/Scripts/</a:t>
            </a:r>
            <a:r>
              <a:rPr lang="en-US" sz="2400" dirty="0" err="1"/>
              <a:t>jquery.unobtrusive</a:t>
            </a:r>
            <a:r>
              <a:rPr lang="en-US" sz="2400" dirty="0" smtClean="0"/>
              <a:t>*"));</a:t>
            </a:r>
          </a:p>
          <a:p>
            <a:pPr marL="0" indent="0">
              <a:buNone/>
            </a:pPr>
            <a:r>
              <a:rPr lang="en-US" sz="2400" dirty="0" smtClean="0"/>
              <a:t>2.  use </a:t>
            </a:r>
            <a:r>
              <a:rPr lang="en-US" sz="2400" dirty="0"/>
              <a:t> @</a:t>
            </a:r>
            <a:r>
              <a:rPr lang="en-US" sz="2400" dirty="0" err="1"/>
              <a:t>RenderSection</a:t>
            </a:r>
            <a:r>
              <a:rPr lang="en-US" sz="2400" dirty="0"/>
              <a:t>("scripts", required: false)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71" y="4613599"/>
            <a:ext cx="58769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22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Asp.net MVC overview</a:t>
            </a:r>
          </a:p>
          <a:p>
            <a:r>
              <a:rPr lang="en-US" altLang="zh-CN" dirty="0" smtClean="0"/>
              <a:t>URL Routing</a:t>
            </a:r>
          </a:p>
          <a:p>
            <a:r>
              <a:rPr lang="en-US" altLang="zh-CN" dirty="0" smtClean="0"/>
              <a:t>Controller and Actions</a:t>
            </a:r>
          </a:p>
          <a:p>
            <a:r>
              <a:rPr lang="en-US" altLang="zh-CN" dirty="0" smtClean="0"/>
              <a:t>Views</a:t>
            </a:r>
          </a:p>
          <a:p>
            <a:r>
              <a:rPr lang="en-US" altLang="zh-CN" dirty="0"/>
              <a:t>Ajax Helper </a:t>
            </a:r>
            <a:r>
              <a:rPr lang="en-US" altLang="zh-CN" dirty="0" smtClean="0"/>
              <a:t>Methods</a:t>
            </a:r>
            <a:endParaRPr lang="en-US" altLang="zh-CN" dirty="0" smtClean="0"/>
          </a:p>
          <a:p>
            <a:r>
              <a:rPr lang="en-US" altLang="zh-CN" dirty="0" smtClean="0"/>
              <a:t>Model Binding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6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 Helper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Ajax Link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Model-View-Controller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75"/>
              </a:lnSpc>
              <a:spcBef>
                <a:spcPts val="600"/>
              </a:spcBef>
              <a:spcAft>
                <a:spcPts val="600"/>
              </a:spcAft>
              <a:buClr>
                <a:srgbClr val="B5DBE5"/>
              </a:buClr>
              <a:buSzPct val="70000"/>
              <a:buFont typeface="Wingdings 2" panose="05020102010507070707" pitchFamily="18" charset="2"/>
              <a:buChar char=""/>
            </a:pPr>
            <a:r>
              <a:rPr lang="en-US" altLang="zh-CN" b="1" dirty="0" smtClean="0">
                <a:latin typeface="Corbel" panose="020B0503020204020204" pitchFamily="34" charset="0"/>
              </a:rPr>
              <a:t>Controller - responsible for handling all user input</a:t>
            </a:r>
          </a:p>
          <a:p>
            <a:pPr>
              <a:lnSpc>
                <a:spcPts val="3775"/>
              </a:lnSpc>
              <a:spcBef>
                <a:spcPts val="600"/>
              </a:spcBef>
              <a:spcAft>
                <a:spcPts val="600"/>
              </a:spcAft>
              <a:buClr>
                <a:srgbClr val="B5DBE5"/>
              </a:buClr>
              <a:buSzPct val="70000"/>
              <a:buFont typeface="Wingdings 2" panose="05020102010507070707" pitchFamily="18" charset="2"/>
              <a:buChar char=""/>
            </a:pPr>
            <a:r>
              <a:rPr lang="en-US" altLang="zh-CN" b="1" dirty="0" smtClean="0">
                <a:latin typeface="Corbel" panose="020B0503020204020204" pitchFamily="34" charset="0"/>
              </a:rPr>
              <a:t>View - the visual representation of the model</a:t>
            </a:r>
          </a:p>
          <a:p>
            <a:pPr>
              <a:lnSpc>
                <a:spcPts val="3775"/>
              </a:lnSpc>
              <a:spcBef>
                <a:spcPts val="600"/>
              </a:spcBef>
              <a:spcAft>
                <a:spcPts val="600"/>
              </a:spcAft>
              <a:buClr>
                <a:srgbClr val="B5DBE5"/>
              </a:buClr>
              <a:buSzPct val="70000"/>
              <a:buFont typeface="Wingdings 2" panose="05020102010507070707" pitchFamily="18" charset="2"/>
              <a:buChar char=""/>
            </a:pPr>
            <a:r>
              <a:rPr lang="en-US" altLang="zh-CN" b="1" dirty="0" smtClean="0">
                <a:latin typeface="Corbel" panose="020B0503020204020204" pitchFamily="34" charset="0"/>
              </a:rPr>
              <a:t>Model - represents the logic of the application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37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classes must have names that end with Controller, such as </a:t>
            </a:r>
            <a:r>
              <a:rPr lang="en-US" dirty="0" err="1" smtClean="0"/>
              <a:t>ProductController</a:t>
            </a:r>
            <a:r>
              <a:rPr lang="en-US" dirty="0" smtClean="0"/>
              <a:t>, </a:t>
            </a:r>
            <a:r>
              <a:rPr lang="en-US" dirty="0" err="1" smtClean="0"/>
              <a:t>AdminController</a:t>
            </a:r>
            <a:r>
              <a:rPr lang="en-US" dirty="0"/>
              <a:t>, and </a:t>
            </a:r>
            <a:r>
              <a:rPr lang="en-US" dirty="0" err="1" smtClean="0"/>
              <a:t>HomeController</a:t>
            </a:r>
            <a:endParaRPr lang="en-US" dirty="0" smtClean="0"/>
          </a:p>
          <a:p>
            <a:r>
              <a:rPr lang="en-US" dirty="0"/>
              <a:t>Views and partial views go into the folder /Views/</a:t>
            </a:r>
            <a:r>
              <a:rPr lang="en-US" i="1" dirty="0" err="1"/>
              <a:t>Controllername</a:t>
            </a:r>
            <a:r>
              <a:rPr lang="en-US" dirty="0"/>
              <a:t>. For example, a view associated </a:t>
            </a:r>
            <a:r>
              <a:rPr lang="en-US" dirty="0" smtClean="0"/>
              <a:t>with the </a:t>
            </a:r>
            <a:r>
              <a:rPr lang="en-US" dirty="0" err="1"/>
              <a:t>ProductController</a:t>
            </a:r>
            <a:r>
              <a:rPr lang="en-US" dirty="0"/>
              <a:t> class would go in the /Views/Product folder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Views/Shared/_</a:t>
            </a:r>
            <a:r>
              <a:rPr lang="en-US" dirty="0" err="1" smtClean="0"/>
              <a:t>Layout.cshtml</a:t>
            </a:r>
            <a:r>
              <a:rPr lang="en-US" dirty="0" smtClean="0"/>
              <a:t>, _</a:t>
            </a:r>
            <a:r>
              <a:rPr lang="en-US" dirty="0" err="1" smtClean="0"/>
              <a:t>ViewStart.cshtml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3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 Routing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URL Pattern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http://mysite.com/Admin/Index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{controller}/{action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Creating and Registering a Simple Route</a:t>
            </a:r>
          </a:p>
          <a:p>
            <a:r>
              <a:rPr lang="en-US" altLang="zh-CN" dirty="0" smtClean="0"/>
              <a:t>Defining Default Values</a:t>
            </a:r>
          </a:p>
          <a:p>
            <a:pPr marL="0" indent="0">
              <a:buNone/>
            </a:pPr>
            <a:r>
              <a:rPr lang="en-US" altLang="zh-CN" sz="2000" dirty="0" err="1"/>
              <a:t>routes.MapRoute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MyRoute</a:t>
            </a:r>
            <a:r>
              <a:rPr lang="en-US" altLang="zh-CN" sz="2000" dirty="0"/>
              <a:t>", "{controller}/{action}",</a:t>
            </a:r>
          </a:p>
          <a:p>
            <a:pPr marL="0" indent="0">
              <a:buNone/>
            </a:pPr>
            <a:r>
              <a:rPr lang="en-US" altLang="zh-CN" sz="2000" dirty="0"/>
              <a:t>new { controller = "Home", action = "Index" </a:t>
            </a:r>
            <a:r>
              <a:rPr lang="en-US" altLang="zh-CN" sz="2000" dirty="0" smtClean="0"/>
              <a:t>});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804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URL Routing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Using </a:t>
            </a:r>
            <a:r>
              <a:rPr lang="en-US" altLang="zh-CN" dirty="0" err="1"/>
              <a:t>satic</a:t>
            </a:r>
            <a:r>
              <a:rPr lang="en-US" altLang="zh-CN" dirty="0"/>
              <a:t> URL Segments</a:t>
            </a:r>
          </a:p>
          <a:p>
            <a:pPr marL="0" indent="0">
              <a:buNone/>
            </a:pPr>
            <a:r>
              <a:rPr lang="en-US" altLang="zh-CN" sz="2000" b="1" dirty="0">
                <a:hlinkClick r:id="rId2"/>
              </a:rPr>
              <a:t>http://</a:t>
            </a:r>
            <a:r>
              <a:rPr lang="en-US" altLang="zh-CN" sz="2000" b="1" dirty="0" smtClean="0">
                <a:hlinkClick r:id="rId2"/>
              </a:rPr>
              <a:t>mydomain.com/Public/Home/Index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dirty="0" err="1" smtClean="0"/>
              <a:t>routes.MapRoute</a:t>
            </a:r>
            <a:r>
              <a:rPr lang="en-US" altLang="zh-CN" sz="2000" dirty="0"/>
              <a:t>("", "Public/{controller}/{action}",</a:t>
            </a:r>
          </a:p>
          <a:p>
            <a:pPr marL="0" indent="0">
              <a:buNone/>
            </a:pPr>
            <a:r>
              <a:rPr lang="en-US" altLang="zh-CN" sz="2000" dirty="0"/>
              <a:t>new { controller = "Home", action = "Index" </a:t>
            </a:r>
            <a:r>
              <a:rPr lang="en-US" altLang="zh-CN" sz="2000" dirty="0" smtClean="0"/>
              <a:t>});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>
                <a:hlinkClick r:id="rId3"/>
              </a:rPr>
              <a:t>http://</a:t>
            </a:r>
            <a:r>
              <a:rPr lang="en-US" altLang="zh-CN" sz="2000" b="1" dirty="0" smtClean="0">
                <a:hlinkClick r:id="rId3"/>
              </a:rPr>
              <a:t>mydomain.com/MyHome/Index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dirty="0" err="1"/>
              <a:t>routes.MapRoute</a:t>
            </a:r>
            <a:r>
              <a:rPr lang="en-US" altLang="zh-CN" sz="2000" dirty="0"/>
              <a:t>("", </a:t>
            </a:r>
            <a:r>
              <a:rPr lang="en-US" altLang="zh-CN" sz="2000" dirty="0" smtClean="0"/>
              <a:t>“My{controller</a:t>
            </a:r>
            <a:r>
              <a:rPr lang="en-US" altLang="zh-CN" sz="2000" dirty="0"/>
              <a:t>}/{action</a:t>
            </a:r>
            <a:r>
              <a:rPr lang="en-US" altLang="zh-CN" sz="2000" dirty="0" smtClean="0"/>
              <a:t>}");</a:t>
            </a:r>
          </a:p>
          <a:p>
            <a:pPr marL="0" indent="0">
              <a:buNone/>
            </a:pPr>
            <a:r>
              <a:rPr lang="en-US" altLang="zh-CN" sz="2000" b="1" dirty="0">
                <a:hlinkClick r:id="rId4"/>
              </a:rPr>
              <a:t>http://</a:t>
            </a:r>
            <a:r>
              <a:rPr lang="en-US" altLang="zh-CN" sz="2000" b="1" dirty="0" smtClean="0">
                <a:hlinkClick r:id="rId4"/>
              </a:rPr>
              <a:t>mydomain.com/Shop/Index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dirty="0" err="1"/>
              <a:t>routes.MapRoute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ShopSchema</a:t>
            </a:r>
            <a:r>
              <a:rPr lang="en-US" altLang="zh-CN" sz="2000" dirty="0"/>
              <a:t>", "Shop/{action</a:t>
            </a:r>
            <a:r>
              <a:rPr lang="en-US" altLang="zh-CN" sz="2000" dirty="0" smtClean="0"/>
              <a:t>}", new </a:t>
            </a:r>
            <a:r>
              <a:rPr lang="en-US" altLang="zh-CN" sz="2000" dirty="0"/>
              <a:t>{ controller = "Home" });</a:t>
            </a: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40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 Routing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Constrianing</a:t>
            </a:r>
            <a:r>
              <a:rPr lang="en-US" altLang="zh-CN" dirty="0" smtClean="0"/>
              <a:t> Routes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 smtClean="0"/>
              <a:t>Constrianing</a:t>
            </a:r>
            <a:r>
              <a:rPr lang="en-US" altLang="zh-CN" sz="2000" dirty="0" smtClean="0"/>
              <a:t> a Route Using a </a:t>
            </a:r>
            <a:r>
              <a:rPr lang="en-US" altLang="zh-CN" sz="2000" dirty="0" err="1" smtClean="0"/>
              <a:t>Regrular</a:t>
            </a:r>
            <a:r>
              <a:rPr lang="en-US" altLang="zh-CN" sz="2000" dirty="0" smtClean="0"/>
              <a:t> Expression</a:t>
            </a:r>
          </a:p>
          <a:p>
            <a:pPr marL="457200" lvl="1" indent="0">
              <a:buNone/>
            </a:pPr>
            <a:r>
              <a:rPr lang="en-US" altLang="zh-CN" sz="1600" dirty="0" err="1" smtClean="0"/>
              <a:t>routes.MapRoute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MyRoute</a:t>
            </a:r>
            <a:r>
              <a:rPr lang="en-US" altLang="zh-CN" sz="1600" dirty="0"/>
              <a:t>", "{controller}/{action}/{id}/{*catchall}",</a:t>
            </a:r>
          </a:p>
          <a:p>
            <a:pPr marL="457200" lvl="1" indent="0">
              <a:buNone/>
            </a:pPr>
            <a:r>
              <a:rPr lang="en-US" altLang="zh-CN" sz="1600" dirty="0"/>
              <a:t>new { controller = "Home", action = "Index", id = </a:t>
            </a:r>
            <a:r>
              <a:rPr lang="en-US" altLang="zh-CN" sz="1600" dirty="0" err="1"/>
              <a:t>UrlParameter.Optional</a:t>
            </a:r>
            <a:r>
              <a:rPr lang="en-US" altLang="zh-CN" sz="1600" dirty="0"/>
              <a:t> },</a:t>
            </a:r>
          </a:p>
          <a:p>
            <a:pPr marL="457200" lvl="1" indent="0">
              <a:buNone/>
            </a:pPr>
            <a:r>
              <a:rPr lang="en-US" altLang="zh-CN" sz="1600" b="1" dirty="0"/>
              <a:t>new { controller = "^H</a:t>
            </a:r>
            <a:r>
              <a:rPr lang="en-US" altLang="zh-CN" sz="1600" b="1" dirty="0" smtClean="0"/>
              <a:t>.*"}</a:t>
            </a:r>
            <a:r>
              <a:rPr lang="en-US" altLang="zh-CN" sz="1600" dirty="0" smtClean="0"/>
              <a:t>);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Constraining a Route to a Set of Specific </a:t>
            </a:r>
            <a:r>
              <a:rPr lang="en-US" altLang="zh-CN" sz="2000" dirty="0" smtClean="0"/>
              <a:t>Values</a:t>
            </a:r>
          </a:p>
          <a:p>
            <a:pPr marL="457200" lvl="1" indent="0">
              <a:buNone/>
            </a:pPr>
            <a:r>
              <a:rPr lang="en-US" altLang="zh-CN" sz="1600" dirty="0" err="1" smtClean="0"/>
              <a:t>routes.MapRoute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MyRoute</a:t>
            </a:r>
            <a:r>
              <a:rPr lang="en-US" altLang="zh-CN" sz="1600" dirty="0"/>
              <a:t>", "{controller}/{action}/{id}/{*catchall}",</a:t>
            </a:r>
          </a:p>
          <a:p>
            <a:pPr marL="457200" lvl="1" indent="0">
              <a:buNone/>
            </a:pPr>
            <a:r>
              <a:rPr lang="en-US" altLang="zh-CN" sz="1600" dirty="0"/>
              <a:t>new { controller = "Home", action = "Index", id = </a:t>
            </a:r>
            <a:r>
              <a:rPr lang="en-US" altLang="zh-CN" sz="1600" dirty="0" err="1"/>
              <a:t>UrlParameter.Optional</a:t>
            </a:r>
            <a:r>
              <a:rPr lang="en-US" altLang="zh-CN" sz="1600" dirty="0"/>
              <a:t> },</a:t>
            </a:r>
          </a:p>
          <a:p>
            <a:pPr marL="457200" lvl="1" indent="0">
              <a:buNone/>
            </a:pPr>
            <a:r>
              <a:rPr lang="en-US" altLang="zh-CN" sz="1600" b="1" dirty="0"/>
              <a:t>new { controller = "^H.*", action </a:t>
            </a:r>
            <a:r>
              <a:rPr lang="en-US" altLang="zh-CN" sz="1600" b="1" dirty="0" smtClean="0"/>
              <a:t>= "^Index$|^About$"}</a:t>
            </a:r>
            <a:r>
              <a:rPr lang="en-US" altLang="zh-CN" sz="1600" dirty="0" smtClean="0"/>
              <a:t>);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Constraining a Route Using HTTP </a:t>
            </a:r>
            <a:r>
              <a:rPr lang="en-US" altLang="zh-CN" sz="2000" dirty="0" smtClean="0"/>
              <a:t>Methods</a:t>
            </a:r>
          </a:p>
          <a:p>
            <a:pPr marL="457200" lvl="1" indent="0">
              <a:buNone/>
            </a:pPr>
            <a:r>
              <a:rPr lang="en-US" altLang="zh-CN" sz="1600" dirty="0" err="1" smtClean="0"/>
              <a:t>routes.MapRoute</a:t>
            </a:r>
            <a:r>
              <a:rPr lang="en-US" altLang="zh-CN" sz="1600" dirty="0" smtClean="0"/>
              <a:t>("</a:t>
            </a:r>
            <a:r>
              <a:rPr lang="en-US" altLang="zh-CN" sz="1600" dirty="0" err="1" smtClean="0"/>
              <a:t>MyRoute</a:t>
            </a:r>
            <a:r>
              <a:rPr lang="en-US" altLang="zh-CN" sz="1600" dirty="0" smtClean="0"/>
              <a:t>", "{controller}/{action}/{id}/{*catchall}",</a:t>
            </a:r>
          </a:p>
          <a:p>
            <a:pPr marL="457200" lvl="1" indent="0">
              <a:buNone/>
            </a:pPr>
            <a:r>
              <a:rPr lang="en-US" altLang="zh-CN" sz="1600" dirty="0" smtClean="0"/>
              <a:t>new { controller = "Home", action = "Index", id = </a:t>
            </a:r>
            <a:r>
              <a:rPr lang="en-US" altLang="zh-CN" sz="1600" dirty="0" err="1" smtClean="0"/>
              <a:t>UrlParameter.Optional</a:t>
            </a:r>
            <a:r>
              <a:rPr lang="en-US" altLang="zh-CN" sz="1600" dirty="0" smtClean="0"/>
              <a:t> },</a:t>
            </a:r>
          </a:p>
          <a:p>
            <a:pPr marL="457200" lvl="1" indent="0">
              <a:buNone/>
            </a:pPr>
            <a:r>
              <a:rPr lang="en-US" altLang="zh-CN" sz="1600" b="1" dirty="0" smtClean="0"/>
              <a:t>new { controller = "^H.*", action = "</a:t>
            </a:r>
            <a:r>
              <a:rPr lang="en-US" altLang="zh-CN" sz="1600" b="1" dirty="0" err="1" smtClean="0"/>
              <a:t>Index|About</a:t>
            </a:r>
            <a:r>
              <a:rPr lang="en-US" altLang="zh-CN" sz="1600" b="1" dirty="0" smtClean="0"/>
              <a:t>", </a:t>
            </a:r>
            <a:r>
              <a:rPr lang="en-US" altLang="zh-CN" sz="1600" b="1" dirty="0" err="1" smtClean="0"/>
              <a:t>httpMethod</a:t>
            </a:r>
            <a:r>
              <a:rPr lang="en-US" altLang="zh-CN" sz="1600" b="1" dirty="0" smtClean="0"/>
              <a:t> = new </a:t>
            </a:r>
            <a:r>
              <a:rPr lang="en-US" altLang="zh-CN" sz="1600" b="1" dirty="0" err="1" smtClean="0"/>
              <a:t>HttpMethodConstraint</a:t>
            </a:r>
            <a:r>
              <a:rPr lang="en-US" altLang="zh-CN" sz="1600" b="1" dirty="0" smtClean="0"/>
              <a:t>("GET") }</a:t>
            </a:r>
            <a:r>
              <a:rPr lang="en-US" altLang="zh-CN" sz="1600" dirty="0" smtClean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Defining a Custom Constraint by implementing </a:t>
            </a:r>
            <a:r>
              <a:rPr lang="en-US" altLang="zh-CN" sz="2000" b="1" dirty="0" err="1"/>
              <a:t>IRouteConstraint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076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URL Routing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Generating Outgoing URL in Views</a:t>
            </a:r>
          </a:p>
          <a:p>
            <a:pPr marL="0" indent="0">
              <a:buNone/>
            </a:pPr>
            <a:r>
              <a:rPr lang="en-US" altLang="zh-CN" sz="2400" dirty="0" smtClean="0"/>
              <a:t>Using the Routing System to Generate an Outgoing URL</a:t>
            </a:r>
          </a:p>
          <a:p>
            <a:pPr marL="0" indent="0">
              <a:buNone/>
            </a:pPr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Html.ActionLink</a:t>
            </a:r>
            <a:r>
              <a:rPr lang="en-US" altLang="zh-CN" sz="2000" dirty="0" smtClean="0"/>
              <a:t>("Create New", "Create") based on based on the current routing configuration</a:t>
            </a:r>
          </a:p>
          <a:p>
            <a:pPr marL="0" indent="0">
              <a:buNone/>
            </a:pPr>
            <a:r>
              <a:rPr lang="en-US" altLang="zh-CN" sz="2000" dirty="0" smtClean="0"/>
              <a:t>&lt;a </a:t>
            </a:r>
            <a:r>
              <a:rPr lang="en-US" altLang="zh-CN" sz="2000" dirty="0" err="1" smtClean="0"/>
              <a:t>href</a:t>
            </a:r>
            <a:r>
              <a:rPr lang="en-US" altLang="zh-CN" sz="2000" dirty="0" smtClean="0"/>
              <a:t>="/Product/Create"&gt;Create New&lt;/a&gt;</a:t>
            </a:r>
          </a:p>
          <a:p>
            <a:pPr marL="0" indent="0">
              <a:buNone/>
            </a:pPr>
            <a:r>
              <a:rPr lang="en-US" altLang="zh-CN" sz="2400" dirty="0" smtClean="0"/>
              <a:t>Targeting </a:t>
            </a:r>
            <a:r>
              <a:rPr lang="en-US" altLang="zh-CN" sz="2400" dirty="0"/>
              <a:t>Other </a:t>
            </a:r>
            <a:r>
              <a:rPr lang="en-US" altLang="zh-CN" sz="2400" dirty="0" smtClean="0"/>
              <a:t>Controllers</a:t>
            </a:r>
          </a:p>
          <a:p>
            <a:pPr marL="0" indent="0">
              <a:buNone/>
            </a:pPr>
            <a:r>
              <a:rPr lang="en-US" altLang="zh-CN" sz="2000" dirty="0"/>
              <a:t> @</a:t>
            </a:r>
            <a:r>
              <a:rPr lang="en-US" altLang="zh-CN" sz="2000" dirty="0" err="1"/>
              <a:t>Html.ActionLink</a:t>
            </a:r>
            <a:r>
              <a:rPr lang="en-US" altLang="zh-CN" sz="2000" dirty="0"/>
              <a:t>("Target other controller - return to Home/Contact", "Contact", "Home</a:t>
            </a:r>
            <a:r>
              <a:rPr lang="en-US" altLang="zh-CN" sz="2000" dirty="0" smtClean="0"/>
              <a:t>")</a:t>
            </a:r>
          </a:p>
          <a:p>
            <a:pPr marL="0" indent="0">
              <a:buNone/>
            </a:pPr>
            <a:r>
              <a:rPr lang="en-US" altLang="zh-CN" sz="2400" dirty="0"/>
              <a:t>Passing Extra Values</a:t>
            </a:r>
          </a:p>
          <a:p>
            <a:pPr marL="0" indent="0">
              <a:buNone/>
            </a:pPr>
            <a:r>
              <a:rPr lang="en-US" altLang="zh-CN" sz="2000" dirty="0"/>
              <a:t>@</a:t>
            </a:r>
            <a:r>
              <a:rPr lang="en-US" altLang="zh-CN" sz="2000" dirty="0" err="1" smtClean="0"/>
              <a:t>Html.ActionLink</a:t>
            </a:r>
            <a:r>
              <a:rPr lang="en-US" altLang="zh-CN" sz="2000" dirty="0"/>
              <a:t>("Edit", "Edit", new { id=</a:t>
            </a:r>
            <a:r>
              <a:rPr lang="en-US" altLang="zh-CN" sz="2000" dirty="0" err="1"/>
              <a:t>item.ProductID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})</a:t>
            </a:r>
          </a:p>
          <a:p>
            <a:pPr marL="0" indent="0">
              <a:buNone/>
            </a:pPr>
            <a:r>
              <a:rPr lang="en-US" altLang="zh-CN" sz="2000" dirty="0"/>
              <a:t>&lt;a </a:t>
            </a:r>
            <a:r>
              <a:rPr lang="en-US" altLang="zh-CN" sz="2000" dirty="0" err="1"/>
              <a:t>href</a:t>
            </a:r>
            <a:r>
              <a:rPr lang="en-US" altLang="zh-CN" sz="2000" dirty="0"/>
              <a:t>="/Product/Edit/1"&gt;Edit&lt;/a&gt;</a:t>
            </a:r>
          </a:p>
        </p:txBody>
      </p:sp>
    </p:spTree>
    <p:extLst>
      <p:ext uri="{BB962C8B-B14F-4D97-AF65-F5344CB8AC3E}">
        <p14:creationId xmlns:p14="http://schemas.microsoft.com/office/powerpoint/2010/main" val="375741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URL Routing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/>
              <a:t>Specifying HTML Attributes</a:t>
            </a:r>
          </a:p>
          <a:p>
            <a:pPr marL="0" indent="0">
              <a:buNone/>
            </a:pPr>
            <a:r>
              <a:rPr lang="en-US" altLang="zh-CN" sz="2400" dirty="0"/>
              <a:t>@</a:t>
            </a:r>
            <a:r>
              <a:rPr lang="en-US" altLang="zh-CN" sz="2400" dirty="0" err="1"/>
              <a:t>Html.ActionLink</a:t>
            </a:r>
            <a:r>
              <a:rPr lang="en-US" altLang="zh-CN" sz="2400" dirty="0"/>
              <a:t>("Edit", "Edit", new { id = </a:t>
            </a:r>
            <a:r>
              <a:rPr lang="en-US" altLang="zh-CN" sz="2400" dirty="0" err="1"/>
              <a:t>item.ProductID</a:t>
            </a:r>
            <a:r>
              <a:rPr lang="en-US" altLang="zh-CN" sz="2400" dirty="0"/>
              <a:t> }, new { id="</a:t>
            </a:r>
            <a:r>
              <a:rPr lang="en-US" altLang="zh-CN" sz="2400" dirty="0" err="1"/>
              <a:t>anchorID</a:t>
            </a:r>
            <a:r>
              <a:rPr lang="en-US" altLang="zh-CN" sz="2400" dirty="0"/>
              <a:t>"+ </a:t>
            </a:r>
            <a:r>
              <a:rPr lang="en-US" altLang="zh-CN" sz="2400" dirty="0" err="1"/>
              <a:t>item.ProductID</a:t>
            </a:r>
            <a:r>
              <a:rPr lang="en-US" altLang="zh-CN" sz="2400" dirty="0"/>
              <a:t>, style = "</a:t>
            </a:r>
            <a:r>
              <a:rPr lang="en-US" altLang="zh-CN" sz="2400" dirty="0" err="1"/>
              <a:t>background-color:red</a:t>
            </a:r>
            <a:r>
              <a:rPr lang="en-US" altLang="zh-CN" sz="2400" dirty="0"/>
              <a:t>;" </a:t>
            </a:r>
            <a:r>
              <a:rPr lang="en-US" altLang="zh-CN" sz="2400" dirty="0" smtClean="0"/>
              <a:t>})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7325"/>
            <a:ext cx="72961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5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1761</TotalTime>
  <Words>1016</Words>
  <Application>Microsoft Office PowerPoint</Application>
  <PresentationFormat>Custom</PresentationFormat>
  <Paragraphs>189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Asp.net MVC</vt:lpstr>
      <vt:lpstr>Agenda</vt:lpstr>
      <vt:lpstr>Model-View-Controller</vt:lpstr>
      <vt:lpstr>MVC conventions</vt:lpstr>
      <vt:lpstr>URL Routing</vt:lpstr>
      <vt:lpstr>URL Routing</vt:lpstr>
      <vt:lpstr>URL Routing</vt:lpstr>
      <vt:lpstr>URL Routing</vt:lpstr>
      <vt:lpstr>URL Routing</vt:lpstr>
      <vt:lpstr>URL Routing</vt:lpstr>
      <vt:lpstr>Controllers and Actions</vt:lpstr>
      <vt:lpstr>Controllers and Actions</vt:lpstr>
      <vt:lpstr>Controllers and Actions</vt:lpstr>
      <vt:lpstr>Controllers and Actions</vt:lpstr>
      <vt:lpstr>Controllers and Actions</vt:lpstr>
      <vt:lpstr>Controllers and Actions</vt:lpstr>
      <vt:lpstr>Views</vt:lpstr>
      <vt:lpstr>Views</vt:lpstr>
      <vt:lpstr>Ajax Helper Methods</vt:lpstr>
      <vt:lpstr>Ajax Helper Methods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</dc:title>
  <dc:creator>Bruce Song</dc:creator>
  <cp:lastModifiedBy>EMC</cp:lastModifiedBy>
  <cp:revision>72</cp:revision>
  <dcterms:created xsi:type="dcterms:W3CDTF">2014-04-14T12:16:02Z</dcterms:created>
  <dcterms:modified xsi:type="dcterms:W3CDTF">2014-04-21T12:36:53Z</dcterms:modified>
</cp:coreProperties>
</file>