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93" r:id="rId3"/>
    <p:sldId id="307"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29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08"/>
    <p:restoredTop sz="86732"/>
  </p:normalViewPr>
  <p:slideViewPr>
    <p:cSldViewPr snapToGrid="0" snapToObjects="1">
      <p:cViewPr>
        <p:scale>
          <a:sx n="86" d="100"/>
          <a:sy n="86" d="100"/>
        </p:scale>
        <p:origin x="43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7F0C0-D026-C749-BBAE-CEC0F8F5E2FC}" type="datetimeFigureOut">
              <a:rPr kumimoji="1" lang="zh-CN" altLang="en-US" smtClean="0"/>
              <a:t>16/9/14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44CF3-2B61-1B4C-BB23-91A9DA26AF90}" type="slidenum">
              <a:rPr kumimoji="1" lang="zh-CN" altLang="en-US" smtClean="0"/>
              <a:t>‹#›</a:t>
            </a:fld>
            <a:endParaRPr kumimoji="1" lang="zh-CN" altLang="en-US"/>
          </a:p>
        </p:txBody>
      </p:sp>
    </p:spTree>
    <p:extLst>
      <p:ext uri="{BB962C8B-B14F-4D97-AF65-F5344CB8AC3E}">
        <p14:creationId xmlns:p14="http://schemas.microsoft.com/office/powerpoint/2010/main" val="1714636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0244CF3-2B61-1B4C-BB23-91A9DA26AF90}" type="slidenum">
              <a:rPr kumimoji="1" lang="zh-CN" altLang="en-US" smtClean="0"/>
              <a:t>1</a:t>
            </a:fld>
            <a:endParaRPr kumimoji="1" lang="zh-CN" altLang="en-US"/>
          </a:p>
        </p:txBody>
      </p:sp>
    </p:spTree>
    <p:extLst>
      <p:ext uri="{BB962C8B-B14F-4D97-AF65-F5344CB8AC3E}">
        <p14:creationId xmlns:p14="http://schemas.microsoft.com/office/powerpoint/2010/main" val="1957747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0244CF3-2B61-1B4C-BB23-91A9DA26AF90}" type="slidenum">
              <a:rPr kumimoji="1" lang="zh-CN" altLang="en-US" smtClean="0"/>
              <a:t>17</a:t>
            </a:fld>
            <a:endParaRPr kumimoji="1" lang="zh-CN" altLang="en-US"/>
          </a:p>
        </p:txBody>
      </p:sp>
    </p:spTree>
    <p:extLst>
      <p:ext uri="{BB962C8B-B14F-4D97-AF65-F5344CB8AC3E}">
        <p14:creationId xmlns:p14="http://schemas.microsoft.com/office/powerpoint/2010/main" val="31114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9/14/16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9/14/16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9/14/16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9/14/16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9/14/16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9/14/16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9/14/16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9/14/16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9/14/16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9/14/16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9/14/16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9/14/16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lnSpc>
                <a:spcPct val="150000"/>
              </a:lnSpc>
            </a:pPr>
            <a:r>
              <a:rPr lang="zh-CN" altLang="zh-CN" sz="4800" b="1" dirty="0"/>
              <a:t>低速率分布式拒绝服务攻击优化</a:t>
            </a:r>
            <a:r>
              <a:rPr lang="zh-CN" altLang="zh-CN" sz="4800" b="1" dirty="0" smtClean="0"/>
              <a:t>策</a:t>
            </a:r>
            <a:r>
              <a:rPr lang="zh-CN" altLang="en-US" sz="4800" b="1" dirty="0" smtClean="0"/>
              <a:t>略</a:t>
            </a:r>
            <a:br>
              <a:rPr lang="zh-CN" altLang="en-US" sz="4800" b="1" dirty="0" smtClean="0"/>
            </a:br>
            <a:r>
              <a:rPr lang="zh-CN" altLang="zh-CN" sz="4800" b="1" dirty="0" smtClean="0"/>
              <a:t>研究</a:t>
            </a:r>
            <a:r>
              <a:rPr lang="zh-CN" altLang="zh-CN" sz="4800" b="1" dirty="0"/>
              <a:t>与应用</a:t>
            </a:r>
            <a:r>
              <a:rPr lang="zh-CN" altLang="zh-CN" sz="4800" dirty="0"/>
              <a:t> </a:t>
            </a:r>
            <a:endParaRPr kumimoji="1" lang="zh-CN" altLang="en-US" sz="4800" dirty="0">
              <a:latin typeface="Xingkai SC Light" charset="-122"/>
              <a:ea typeface="Xingkai SC Light" charset="-122"/>
              <a:cs typeface="Xingkai SC Light" charset="-122"/>
            </a:endParaRPr>
          </a:p>
        </p:txBody>
      </p:sp>
      <p:sp>
        <p:nvSpPr>
          <p:cNvPr id="3" name="副标题 2"/>
          <p:cNvSpPr>
            <a:spLocks noGrp="1"/>
          </p:cNvSpPr>
          <p:nvPr>
            <p:ph type="subTitle" idx="1"/>
          </p:nvPr>
        </p:nvSpPr>
        <p:spPr>
          <a:xfrm>
            <a:off x="8244590" y="4455620"/>
            <a:ext cx="2913860" cy="1555436"/>
          </a:xfrm>
        </p:spPr>
        <p:txBody>
          <a:bodyPr>
            <a:normAutofit/>
          </a:bodyPr>
          <a:lstStyle/>
          <a:p>
            <a:r>
              <a:rPr kumimoji="1" lang="zh-CN" altLang="en-US" sz="1600" dirty="0" smtClean="0">
                <a:latin typeface="+mn-ea"/>
                <a:cs typeface="Xingkai SC Light" charset="-122"/>
              </a:rPr>
              <a:t>姓名：</a:t>
            </a:r>
            <a:r>
              <a:rPr kumimoji="1" lang="zh-CN" altLang="en-US" sz="1600" dirty="0" smtClean="0">
                <a:latin typeface="+mn-ea"/>
                <a:cs typeface="Xingkai SC Light" charset="-122"/>
              </a:rPr>
              <a:t>宋博宇</a:t>
            </a:r>
          </a:p>
          <a:p>
            <a:r>
              <a:rPr kumimoji="1" lang="zh-CN" altLang="en-US" sz="1600" dirty="0" smtClean="0">
                <a:latin typeface="+mn-ea"/>
                <a:cs typeface="Xingkai SC Light" charset="-122"/>
              </a:rPr>
              <a:t>专业：计算机科学与技术</a:t>
            </a:r>
            <a:endParaRPr kumimoji="1" lang="zh-CN" altLang="en-US" sz="1600" dirty="0">
              <a:latin typeface="+mn-ea"/>
              <a:cs typeface="Xingkai SC Light" charset="-122"/>
            </a:endParaRPr>
          </a:p>
          <a:p>
            <a:r>
              <a:rPr kumimoji="1" lang="zh-CN" altLang="en-US" sz="1600" dirty="0" smtClean="0">
                <a:latin typeface="+mn-ea"/>
                <a:cs typeface="Xingkai SC Light" charset="-122"/>
              </a:rPr>
              <a:t>导师：张伟哲</a:t>
            </a:r>
          </a:p>
          <a:p>
            <a:r>
              <a:rPr kumimoji="1" lang="zh-CN" altLang="en-US" sz="1600" dirty="0" smtClean="0">
                <a:latin typeface="+mn-ea"/>
                <a:cs typeface="Xingkai SC Light" charset="-122"/>
              </a:rPr>
              <a:t>日期：</a:t>
            </a:r>
            <a:r>
              <a:rPr kumimoji="1" lang="en-US" altLang="zh-CN" sz="1600" dirty="0" smtClean="0">
                <a:latin typeface="+mn-ea"/>
                <a:cs typeface="Xingkai SC Light" charset="-122"/>
              </a:rPr>
              <a:t>2016</a:t>
            </a:r>
            <a:r>
              <a:rPr kumimoji="1" lang="en-US" altLang="zh-CN" sz="1600" dirty="0" smtClean="0">
                <a:latin typeface="+mn-ea"/>
                <a:cs typeface="Xingkai SC Light" charset="-122"/>
              </a:rPr>
              <a:t>.</a:t>
            </a:r>
            <a:r>
              <a:rPr kumimoji="1" lang="en-US" altLang="zh-CN" sz="1600" dirty="0" smtClean="0">
                <a:latin typeface="+mn-ea"/>
                <a:cs typeface="Xingkai SC Light" charset="-122"/>
              </a:rPr>
              <a:t>09.14</a:t>
            </a:r>
            <a:endParaRPr kumimoji="1" lang="zh-CN" altLang="en-US" sz="1600" dirty="0">
              <a:latin typeface="+mn-ea"/>
              <a:cs typeface="Xingkai SC Light" charset="-122"/>
            </a:endParaRPr>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a:t>
            </a:r>
            <a:r>
              <a:rPr kumimoji="1" lang="zh-CN" altLang="en-US" dirty="0" smtClean="0"/>
              <a:t> </a:t>
            </a:r>
            <a:r>
              <a:rPr kumimoji="1" lang="en-US" altLang="zh-CN" dirty="0"/>
              <a:t>CXPST</a:t>
            </a:r>
            <a:r>
              <a:rPr kumimoji="1" lang="zh-CN" altLang="en-US" dirty="0"/>
              <a:t>策略分析</a:t>
            </a:r>
            <a:endParaRPr kumimoji="1" lang="zh-CN" altLang="en-US" dirty="0"/>
          </a:p>
        </p:txBody>
      </p:sp>
      <p:sp>
        <p:nvSpPr>
          <p:cNvPr id="5" name="内容占位符 4"/>
          <p:cNvSpPr>
            <a:spLocks noGrp="1"/>
          </p:cNvSpPr>
          <p:nvPr>
            <p:ph idx="1"/>
          </p:nvPr>
        </p:nvSpPr>
        <p:spPr>
          <a:xfrm>
            <a:off x="662567" y="1977203"/>
            <a:ext cx="5318510" cy="4023360"/>
          </a:xfrm>
        </p:spPr>
        <p:txBody>
          <a:bodyPr>
            <a:normAutofit fontScale="85000" lnSpcReduction="10000"/>
          </a:bodyPr>
          <a:lstStyle/>
          <a:p>
            <a:pPr>
              <a:lnSpc>
                <a:spcPct val="150000"/>
              </a:lnSpc>
            </a:pPr>
            <a:r>
              <a:rPr lang="en-US" altLang="zh-CN" dirty="0">
                <a:solidFill>
                  <a:srgbClr val="FF0000"/>
                </a:solidFill>
              </a:rPr>
              <a:t>2</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CXPST</a:t>
            </a:r>
            <a:r>
              <a:rPr lang="zh-CN" altLang="zh-CN" dirty="0">
                <a:solidFill>
                  <a:srgbClr val="FF0000"/>
                </a:solidFill>
              </a:rPr>
              <a:t>攻击策略存在的问题</a:t>
            </a:r>
            <a:r>
              <a:rPr lang="zh-CN" altLang="zh-CN" dirty="0">
                <a:solidFill>
                  <a:srgbClr val="FF0000"/>
                </a:solidFill>
              </a:rPr>
              <a:t> </a:t>
            </a:r>
            <a:r>
              <a:rPr lang="zh-CN" altLang="zh-CN" dirty="0" smtClean="0">
                <a:solidFill>
                  <a:srgbClr val="FF0000"/>
                </a:solidFill>
              </a:rPr>
              <a:t> </a:t>
            </a:r>
            <a:endParaRPr lang="zh-CN" altLang="en-US" dirty="0" smtClean="0">
              <a:solidFill>
                <a:srgbClr val="FF0000"/>
              </a:solidFill>
            </a:endParaRPr>
          </a:p>
          <a:p>
            <a:pPr>
              <a:lnSpc>
                <a:spcPct val="150000"/>
              </a:lnSpc>
            </a:pPr>
            <a:r>
              <a:rPr lang="zh-CN" altLang="en-US" dirty="0">
                <a:solidFill>
                  <a:srgbClr val="0070C0"/>
                </a:solidFill>
              </a:rPr>
              <a:t>（</a:t>
            </a:r>
            <a:r>
              <a:rPr lang="en-US" altLang="zh-CN" dirty="0">
                <a:solidFill>
                  <a:srgbClr val="0070C0"/>
                </a:solidFill>
              </a:rPr>
              <a:t>2</a:t>
            </a:r>
            <a:r>
              <a:rPr lang="zh-CN" altLang="en-US" dirty="0">
                <a:solidFill>
                  <a:srgbClr val="0070C0"/>
                </a:solidFill>
              </a:rPr>
              <a:t>）</a:t>
            </a:r>
            <a:r>
              <a:rPr lang="en-US" altLang="zh-CN" dirty="0">
                <a:solidFill>
                  <a:srgbClr val="0070C0"/>
                </a:solidFill>
              </a:rPr>
              <a:t>CXPST</a:t>
            </a:r>
            <a:r>
              <a:rPr lang="zh-CN" altLang="en-US" dirty="0">
                <a:solidFill>
                  <a:srgbClr val="0070C0"/>
                </a:solidFill>
              </a:rPr>
              <a:t>攻击部署策略的</a:t>
            </a:r>
            <a:r>
              <a:rPr lang="zh-CN" altLang="en-US" dirty="0" smtClean="0">
                <a:solidFill>
                  <a:srgbClr val="0070C0"/>
                </a:solidFill>
              </a:rPr>
              <a:t>缺陷</a:t>
            </a:r>
          </a:p>
          <a:p>
            <a:pPr>
              <a:lnSpc>
                <a:spcPct val="150000"/>
              </a:lnSpc>
            </a:pPr>
            <a:r>
              <a:rPr lang="zh-CN" altLang="en-US" dirty="0"/>
              <a:t>具体情况</a:t>
            </a:r>
            <a:r>
              <a:rPr lang="zh-CN" altLang="en-US" dirty="0" smtClean="0"/>
              <a:t>如图所</a:t>
            </a:r>
            <a:r>
              <a:rPr lang="zh-CN" altLang="en-US" dirty="0"/>
              <a:t>示</a:t>
            </a:r>
            <a:r>
              <a:rPr lang="en-US" altLang="zh-CN" dirty="0"/>
              <a:t>t1</a:t>
            </a:r>
            <a:r>
              <a:rPr lang="zh-CN" altLang="en-US" dirty="0"/>
              <a:t>，</a:t>
            </a:r>
            <a:r>
              <a:rPr lang="en-US" altLang="zh-CN" dirty="0"/>
              <a:t>t2</a:t>
            </a:r>
            <a:r>
              <a:rPr lang="zh-CN" altLang="en-US" dirty="0"/>
              <a:t>为选定的关键路径，假设</a:t>
            </a:r>
            <a:r>
              <a:rPr lang="en-US" altLang="zh-CN" dirty="0"/>
              <a:t>s1,s2,s3,s4,s5,s6</a:t>
            </a:r>
            <a:r>
              <a:rPr lang="zh-CN" altLang="en-US" dirty="0"/>
              <a:t>均为攻击链路上的节点，由于通过</a:t>
            </a:r>
            <a:r>
              <a:rPr lang="en-US" altLang="zh-CN" dirty="0"/>
              <a:t>s4,s5,s6</a:t>
            </a:r>
            <a:r>
              <a:rPr lang="zh-CN" altLang="en-US" dirty="0"/>
              <a:t>的攻击流量均通过</a:t>
            </a:r>
            <a:r>
              <a:rPr lang="en-US" altLang="zh-CN" dirty="0"/>
              <a:t>s1</a:t>
            </a:r>
            <a:r>
              <a:rPr lang="zh-CN" altLang="en-US" dirty="0"/>
              <a:t>而汇集到链路</a:t>
            </a:r>
            <a:r>
              <a:rPr lang="en-US" altLang="zh-CN" dirty="0"/>
              <a:t>s1-t1</a:t>
            </a:r>
            <a:r>
              <a:rPr lang="zh-CN" altLang="en-US" dirty="0"/>
              <a:t>上，如果</a:t>
            </a:r>
            <a:r>
              <a:rPr lang="zh-CN" altLang="en-US" dirty="0" smtClean="0"/>
              <a:t>采用</a:t>
            </a:r>
            <a:r>
              <a:rPr lang="en-US" altLang="zh-CN" dirty="0" smtClean="0"/>
              <a:t>CXPST</a:t>
            </a:r>
            <a:r>
              <a:rPr lang="zh-CN" altLang="en-US" dirty="0" smtClean="0"/>
              <a:t>的</a:t>
            </a:r>
            <a:r>
              <a:rPr lang="zh-CN" altLang="en-US" dirty="0"/>
              <a:t>攻击策略，则极有可能汇集在链路</a:t>
            </a:r>
            <a:r>
              <a:rPr lang="en-US" altLang="zh-CN" dirty="0"/>
              <a:t>s1-t1</a:t>
            </a:r>
            <a:r>
              <a:rPr lang="zh-CN" altLang="en-US" dirty="0"/>
              <a:t>上的攻击流量过高，导致链路</a:t>
            </a:r>
            <a:r>
              <a:rPr lang="en-US" altLang="zh-CN" dirty="0"/>
              <a:t>s1-t1</a:t>
            </a:r>
            <a:r>
              <a:rPr lang="zh-CN" altLang="en-US" dirty="0"/>
              <a:t>断开，从而导致这部分攻击流量无法到达关键路径</a:t>
            </a:r>
            <a:r>
              <a:rPr lang="en-US" altLang="zh-CN" dirty="0"/>
              <a:t>t1-t2</a:t>
            </a:r>
            <a:r>
              <a:rPr lang="zh-CN" altLang="en-US" dirty="0"/>
              <a:t>上，而从</a:t>
            </a:r>
            <a:r>
              <a:rPr lang="en-US" altLang="zh-CN" dirty="0"/>
              <a:t>s2,s3</a:t>
            </a:r>
            <a:r>
              <a:rPr lang="zh-CN" altLang="en-US" dirty="0"/>
              <a:t>上汇集的攻击流量不足以使关键路径</a:t>
            </a:r>
            <a:r>
              <a:rPr lang="en-US" altLang="zh-CN" dirty="0"/>
              <a:t>t1-t2</a:t>
            </a:r>
            <a:r>
              <a:rPr lang="zh-CN" altLang="en-US" dirty="0"/>
              <a:t>断开。</a:t>
            </a:r>
            <a:endParaRPr kumimoji="1" lang="zh-CN" altLang="en-US" dirty="0">
              <a:solidFill>
                <a:srgbClr val="0070C0"/>
              </a:solidFill>
            </a:endParaRPr>
          </a:p>
        </p:txBody>
      </p:sp>
      <p:sp>
        <p:nvSpPr>
          <p:cNvPr id="3" name="Rectangle 2"/>
          <p:cNvSpPr>
            <a:spLocks noChangeArrowheads="1"/>
          </p:cNvSpPr>
          <p:nvPr/>
        </p:nvSpPr>
        <p:spPr bwMode="auto">
          <a:xfrm>
            <a:off x="6955436" y="28631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524305153"/>
              </p:ext>
            </p:extLst>
          </p:nvPr>
        </p:nvGraphicFramePr>
        <p:xfrm>
          <a:off x="6550702" y="2922083"/>
          <a:ext cx="5029200" cy="2133600"/>
        </p:xfrm>
        <a:graphic>
          <a:graphicData uri="http://schemas.openxmlformats.org/presentationml/2006/ole">
            <mc:AlternateContent xmlns:mc="http://schemas.openxmlformats.org/markup-compatibility/2006">
              <mc:Choice xmlns:v="urn:schemas-microsoft-com:vml" Requires="v">
                <p:oleObj spid="_x0000_s1062" r:id="rId3" imgW="3086100" imgH="1320800" progId="Visio.Drawing.11">
                  <p:embed/>
                </p:oleObj>
              </mc:Choice>
              <mc:Fallback>
                <p:oleObj r:id="rId3" imgW="3086100" imgH="13208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0702" y="2922083"/>
                        <a:ext cx="50292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框架 5"/>
          <p:cNvSpPr/>
          <p:nvPr/>
        </p:nvSpPr>
        <p:spPr>
          <a:xfrm>
            <a:off x="6355830" y="2668249"/>
            <a:ext cx="944380" cy="2578308"/>
          </a:xfrm>
          <a:prstGeom prst="frame">
            <a:avLst>
              <a:gd name="adj1" fmla="val 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8" name="直线连接符 7"/>
          <p:cNvCxnSpPr/>
          <p:nvPr/>
        </p:nvCxnSpPr>
        <p:spPr>
          <a:xfrm flipV="1">
            <a:off x="8817964" y="3942413"/>
            <a:ext cx="494675" cy="149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138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4</a:t>
            </a:r>
            <a:r>
              <a:rPr kumimoji="1" lang="en-US" altLang="zh-CN" dirty="0" smtClean="0"/>
              <a:t>.</a:t>
            </a:r>
            <a:r>
              <a:rPr lang="zh-CN" altLang="zh-CN" dirty="0"/>
              <a:t>主要研究内容</a:t>
            </a:r>
            <a:r>
              <a:rPr lang="zh-CN" altLang="zh-CN" dirty="0"/>
              <a:t> </a:t>
            </a:r>
            <a:endParaRPr kumimoji="1" lang="zh-CN" altLang="en-US" dirty="0"/>
          </a:p>
        </p:txBody>
      </p:sp>
      <p:sp>
        <p:nvSpPr>
          <p:cNvPr id="3" name="Rectangle 2"/>
          <p:cNvSpPr>
            <a:spLocks noChangeArrowheads="1"/>
          </p:cNvSpPr>
          <p:nvPr/>
        </p:nvSpPr>
        <p:spPr bwMode="auto">
          <a:xfrm>
            <a:off x="6955436" y="28631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内容占位符 7"/>
          <p:cNvSpPr>
            <a:spLocks noGrp="1"/>
          </p:cNvSpPr>
          <p:nvPr>
            <p:ph idx="1"/>
          </p:nvPr>
        </p:nvSpPr>
        <p:spPr>
          <a:xfrm>
            <a:off x="1127260" y="2310429"/>
            <a:ext cx="10058400" cy="4023360"/>
          </a:xfrm>
        </p:spPr>
        <p:txBody>
          <a:bodyPr>
            <a:normAutofit fontScale="85000" lnSpcReduction="10000"/>
          </a:bodyPr>
          <a:lstStyle/>
          <a:p>
            <a:r>
              <a:rPr kumimoji="1" lang="en-US" altLang="zh-CN" dirty="0" smtClean="0">
                <a:solidFill>
                  <a:srgbClr val="FF0000"/>
                </a:solidFill>
              </a:rPr>
              <a:t>1.</a:t>
            </a:r>
            <a:r>
              <a:rPr kumimoji="1" lang="zh-CN" altLang="en-US" dirty="0" smtClean="0">
                <a:solidFill>
                  <a:srgbClr val="FF0000"/>
                </a:solidFill>
              </a:rPr>
              <a:t> 改进</a:t>
            </a:r>
            <a:r>
              <a:rPr kumimoji="1" lang="zh-CN" altLang="en-US" dirty="0">
                <a:solidFill>
                  <a:srgbClr val="FF0000"/>
                </a:solidFill>
              </a:rPr>
              <a:t>关键路径选择</a:t>
            </a:r>
            <a:r>
              <a:rPr kumimoji="1" lang="zh-CN" altLang="en-US" dirty="0" smtClean="0">
                <a:solidFill>
                  <a:srgbClr val="FF0000"/>
                </a:solidFill>
              </a:rPr>
              <a:t>策略</a:t>
            </a:r>
          </a:p>
          <a:p>
            <a:pPr>
              <a:lnSpc>
                <a:spcPct val="150000"/>
              </a:lnSpc>
            </a:pPr>
            <a:r>
              <a:rPr lang="en-US" altLang="zh-CN" dirty="0"/>
              <a:t>CXPST</a:t>
            </a:r>
            <a:r>
              <a:rPr lang="zh-CN" altLang="zh-CN" dirty="0"/>
              <a:t>攻击策略的关键路径选择策略具有一定的不足之处，因此，在后续研究实验中，将</a:t>
            </a:r>
            <a:r>
              <a:rPr lang="zh-CN" altLang="zh-CN" dirty="0">
                <a:solidFill>
                  <a:srgbClr val="FF0000"/>
                </a:solidFill>
              </a:rPr>
              <a:t>改进关键路径的选取策略</a:t>
            </a:r>
            <a:r>
              <a:rPr lang="zh-CN" altLang="zh-CN" dirty="0"/>
              <a:t>。不同于</a:t>
            </a:r>
            <a:r>
              <a:rPr lang="en-US" altLang="zh-CN" dirty="0"/>
              <a:t>CXPST</a:t>
            </a:r>
            <a:r>
              <a:rPr lang="zh-CN" altLang="zh-CN" dirty="0"/>
              <a:t>攻击策略中在被控制的僵尸结点之间的</a:t>
            </a:r>
            <a:r>
              <a:rPr lang="en-US" altLang="zh-CN" dirty="0" err="1"/>
              <a:t>Traceroute</a:t>
            </a:r>
            <a:r>
              <a:rPr lang="zh-CN" altLang="zh-CN" dirty="0"/>
              <a:t>，由于拓扑规模较小等因素，在后续实验中将采用在</a:t>
            </a:r>
            <a:r>
              <a:rPr lang="zh-CN" altLang="zh-CN" dirty="0">
                <a:solidFill>
                  <a:srgbClr val="FF0000"/>
                </a:solidFill>
              </a:rPr>
              <a:t>全局结点进行</a:t>
            </a:r>
            <a:r>
              <a:rPr lang="en-US" altLang="zh-CN" dirty="0" err="1">
                <a:solidFill>
                  <a:srgbClr val="FF0000"/>
                </a:solidFill>
              </a:rPr>
              <a:t>Traceroute</a:t>
            </a:r>
            <a:r>
              <a:rPr lang="zh-CN" altLang="zh-CN" dirty="0">
                <a:solidFill>
                  <a:srgbClr val="FF0000"/>
                </a:solidFill>
              </a:rPr>
              <a:t>测量</a:t>
            </a:r>
            <a:r>
              <a:rPr lang="zh-CN" altLang="zh-CN" dirty="0"/>
              <a:t>。通过获取全局结点的</a:t>
            </a:r>
            <a:r>
              <a:rPr lang="en-US" altLang="zh-CN" dirty="0" err="1"/>
              <a:t>Traceroute</a:t>
            </a:r>
            <a:r>
              <a:rPr lang="zh-CN" altLang="zh-CN" dirty="0"/>
              <a:t>信息，统计</a:t>
            </a:r>
            <a:r>
              <a:rPr lang="en-US" altLang="zh-CN" dirty="0" err="1"/>
              <a:t>Traceroute</a:t>
            </a:r>
            <a:r>
              <a:rPr lang="zh-CN" altLang="zh-CN" dirty="0"/>
              <a:t>通过最多的网络核心层的路径，并且将其作为关键路径。此时的关键路径必定是整个网络拓扑中影响范围最广，产生</a:t>
            </a:r>
            <a:r>
              <a:rPr lang="en-US" altLang="zh-CN" dirty="0"/>
              <a:t>UPDATE</a:t>
            </a:r>
            <a:r>
              <a:rPr lang="zh-CN" altLang="zh-CN" dirty="0"/>
              <a:t>报文数最多的路径</a:t>
            </a:r>
            <a:r>
              <a:rPr lang="zh-CN" altLang="zh-CN" dirty="0" smtClean="0"/>
              <a:t>。</a:t>
            </a:r>
            <a:endParaRPr lang="zh-CN" altLang="en-US" dirty="0" smtClean="0"/>
          </a:p>
          <a:p>
            <a:pPr>
              <a:lnSpc>
                <a:spcPct val="150000"/>
              </a:lnSpc>
            </a:pPr>
            <a:r>
              <a:rPr lang="zh-CN" altLang="zh-CN" dirty="0"/>
              <a:t>与初始的</a:t>
            </a:r>
            <a:r>
              <a:rPr lang="en-US" altLang="zh-CN" dirty="0"/>
              <a:t>CXPST</a:t>
            </a:r>
            <a:r>
              <a:rPr lang="zh-CN" altLang="zh-CN" dirty="0"/>
              <a:t>攻击的关键路径选取策略相比，改进后的关键路径选取策略将确保所选取的关键路径处于网络的核心层次，从而确保攻击能产生的</a:t>
            </a:r>
            <a:r>
              <a:rPr lang="en-US" altLang="zh-CN" dirty="0"/>
              <a:t>UPDATE</a:t>
            </a:r>
            <a:r>
              <a:rPr lang="zh-CN" altLang="zh-CN" dirty="0"/>
              <a:t>报文数量最多，相应的提高了攻击策略的有效性，但是由于改进后的关键路径选取策略需要</a:t>
            </a:r>
            <a:r>
              <a:rPr lang="zh-CN" altLang="zh-CN" dirty="0">
                <a:solidFill>
                  <a:srgbClr val="FF0000"/>
                </a:solidFill>
              </a:rPr>
              <a:t>全局节点</a:t>
            </a:r>
            <a:r>
              <a:rPr lang="zh-CN" altLang="zh-CN" dirty="0"/>
              <a:t>的参与，相比于初始的选取策略也存在另一方面的局限性。</a:t>
            </a:r>
          </a:p>
          <a:p>
            <a:pPr>
              <a:lnSpc>
                <a:spcPct val="150000"/>
              </a:lnSpc>
            </a:pPr>
            <a:endParaRPr kumimoji="1" lang="zh-CN" altLang="en-US" dirty="0">
              <a:solidFill>
                <a:srgbClr val="FF0000"/>
              </a:solidFill>
            </a:endParaRPr>
          </a:p>
        </p:txBody>
      </p:sp>
    </p:spTree>
    <p:extLst>
      <p:ext uri="{BB962C8B-B14F-4D97-AF65-F5344CB8AC3E}">
        <p14:creationId xmlns:p14="http://schemas.microsoft.com/office/powerpoint/2010/main" val="2030449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4</a:t>
            </a:r>
            <a:r>
              <a:rPr kumimoji="1" lang="en-US" altLang="zh-CN" dirty="0" smtClean="0"/>
              <a:t>.</a:t>
            </a:r>
            <a:r>
              <a:rPr lang="zh-CN" altLang="zh-CN" dirty="0"/>
              <a:t>主要研究内容</a:t>
            </a:r>
            <a:r>
              <a:rPr lang="zh-CN" altLang="zh-CN" dirty="0"/>
              <a:t> </a:t>
            </a:r>
            <a:endParaRPr kumimoji="1" lang="zh-CN" altLang="en-US" dirty="0"/>
          </a:p>
        </p:txBody>
      </p:sp>
      <p:sp>
        <p:nvSpPr>
          <p:cNvPr id="3" name="Rectangle 2"/>
          <p:cNvSpPr>
            <a:spLocks noChangeArrowheads="1"/>
          </p:cNvSpPr>
          <p:nvPr/>
        </p:nvSpPr>
        <p:spPr bwMode="auto">
          <a:xfrm>
            <a:off x="6955436" y="28631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内容占位符 7"/>
          <p:cNvSpPr>
            <a:spLocks noGrp="1"/>
          </p:cNvSpPr>
          <p:nvPr>
            <p:ph idx="1"/>
          </p:nvPr>
        </p:nvSpPr>
        <p:spPr>
          <a:xfrm>
            <a:off x="1097280" y="2310429"/>
            <a:ext cx="10058400" cy="3460784"/>
          </a:xfrm>
        </p:spPr>
        <p:txBody>
          <a:bodyPr>
            <a:normAutofit fontScale="85000" lnSpcReduction="10000"/>
          </a:bodyPr>
          <a:lstStyle/>
          <a:p>
            <a:r>
              <a:rPr kumimoji="1" lang="en-US" altLang="zh-CN" dirty="0" smtClean="0">
                <a:solidFill>
                  <a:srgbClr val="FF0000"/>
                </a:solidFill>
              </a:rPr>
              <a:t>2.</a:t>
            </a:r>
            <a:r>
              <a:rPr kumimoji="1" lang="zh-CN" altLang="en-US" dirty="0" smtClean="0">
                <a:solidFill>
                  <a:srgbClr val="FF0000"/>
                </a:solidFill>
              </a:rPr>
              <a:t> 优化</a:t>
            </a:r>
            <a:r>
              <a:rPr kumimoji="1" lang="en-US" altLang="zh-CN" dirty="0" err="1">
                <a:solidFill>
                  <a:srgbClr val="FF0000"/>
                </a:solidFill>
              </a:rPr>
              <a:t>LDDoS</a:t>
            </a:r>
            <a:r>
              <a:rPr kumimoji="1" lang="zh-CN" altLang="en-US" dirty="0">
                <a:solidFill>
                  <a:srgbClr val="FF0000"/>
                </a:solidFill>
              </a:rPr>
              <a:t>攻击部署</a:t>
            </a:r>
            <a:r>
              <a:rPr kumimoji="1" lang="zh-CN" altLang="en-US" dirty="0" smtClean="0">
                <a:solidFill>
                  <a:srgbClr val="FF0000"/>
                </a:solidFill>
              </a:rPr>
              <a:t>策略</a:t>
            </a:r>
          </a:p>
          <a:p>
            <a:pPr>
              <a:lnSpc>
                <a:spcPct val="160000"/>
              </a:lnSpc>
            </a:pPr>
            <a:r>
              <a:rPr kumimoji="1" lang="en-US" altLang="zh-CN" dirty="0">
                <a:solidFill>
                  <a:schemeClr val="tx1"/>
                </a:solidFill>
              </a:rPr>
              <a:t>CXPST</a:t>
            </a:r>
            <a:r>
              <a:rPr kumimoji="1" lang="zh-CN" altLang="en-US" dirty="0">
                <a:solidFill>
                  <a:schemeClr val="tx1"/>
                </a:solidFill>
              </a:rPr>
              <a:t>攻击策略中</a:t>
            </a:r>
            <a:r>
              <a:rPr kumimoji="1" lang="en-US" altLang="zh-CN" dirty="0" err="1">
                <a:solidFill>
                  <a:schemeClr val="tx1"/>
                </a:solidFill>
              </a:rPr>
              <a:t>LDDoS</a:t>
            </a:r>
            <a:r>
              <a:rPr kumimoji="1" lang="zh-CN" altLang="en-US" dirty="0">
                <a:solidFill>
                  <a:schemeClr val="tx1"/>
                </a:solidFill>
              </a:rPr>
              <a:t>攻击部署策略存在攻击流量难以汇集与被攻击路径的缺陷，为了避免这种情况，后续研究将设计一种优化的</a:t>
            </a:r>
            <a:r>
              <a:rPr kumimoji="1" lang="en-US" altLang="zh-CN" dirty="0" err="1">
                <a:solidFill>
                  <a:schemeClr val="tx1"/>
                </a:solidFill>
              </a:rPr>
              <a:t>LDDoS</a:t>
            </a:r>
            <a:r>
              <a:rPr kumimoji="1" lang="zh-CN" altLang="en-US" dirty="0">
                <a:solidFill>
                  <a:schemeClr val="tx1"/>
                </a:solidFill>
              </a:rPr>
              <a:t>攻击部署策略，合理的配置每个参与攻击的僵尸主机节点的攻击流量，以确保攻击成功。由于</a:t>
            </a:r>
            <a:r>
              <a:rPr kumimoji="1" lang="en-US" altLang="zh-CN" dirty="0">
                <a:solidFill>
                  <a:schemeClr val="tx1"/>
                </a:solidFill>
              </a:rPr>
              <a:t>CXPST</a:t>
            </a:r>
            <a:r>
              <a:rPr kumimoji="1" lang="zh-CN" altLang="en-US" dirty="0">
                <a:solidFill>
                  <a:schemeClr val="tx1"/>
                </a:solidFill>
              </a:rPr>
              <a:t>攻击策略的缺陷在于攻击流量汇集于被攻击链路外围链路时，可能超过部分外围链路的最大设定带宽，导致这部分外围链路断开，并最终导致攻击关键路径的攻击流量不足，为此后续研究的优化的</a:t>
            </a:r>
            <a:r>
              <a:rPr kumimoji="1" lang="en-US" altLang="zh-CN" dirty="0" err="1">
                <a:solidFill>
                  <a:schemeClr val="tx1"/>
                </a:solidFill>
              </a:rPr>
              <a:t>LDDoS</a:t>
            </a:r>
            <a:r>
              <a:rPr kumimoji="1" lang="zh-CN" altLang="en-US" dirty="0">
                <a:solidFill>
                  <a:schemeClr val="tx1"/>
                </a:solidFill>
              </a:rPr>
              <a:t>攻击部署策略会在已选定一定量的关键路径与攻击路径的基础上，通过确保关键路径外围路径所汇集的流量低于其设定带宽，同时确保这些外围路径汇集的攻击流量足以导致被选定的关键路径其断裂，选取相应的攻击路径集合，从而避免了</a:t>
            </a:r>
            <a:r>
              <a:rPr kumimoji="1" lang="en-US" altLang="zh-CN" dirty="0">
                <a:solidFill>
                  <a:schemeClr val="tx1"/>
                </a:solidFill>
              </a:rPr>
              <a:t>CXPST</a:t>
            </a:r>
            <a:r>
              <a:rPr kumimoji="1" lang="zh-CN" altLang="en-US" dirty="0">
                <a:solidFill>
                  <a:schemeClr val="tx1"/>
                </a:solidFill>
              </a:rPr>
              <a:t>攻击策略的缺陷。</a:t>
            </a:r>
          </a:p>
        </p:txBody>
      </p:sp>
    </p:spTree>
    <p:extLst>
      <p:ext uri="{BB962C8B-B14F-4D97-AF65-F5344CB8AC3E}">
        <p14:creationId xmlns:p14="http://schemas.microsoft.com/office/powerpoint/2010/main" val="1312994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4</a:t>
            </a:r>
            <a:r>
              <a:rPr kumimoji="1" lang="en-US" altLang="zh-CN" dirty="0" smtClean="0"/>
              <a:t>.</a:t>
            </a:r>
            <a:r>
              <a:rPr lang="zh-CN" altLang="zh-CN" dirty="0"/>
              <a:t>主要研究内容</a:t>
            </a:r>
            <a:r>
              <a:rPr lang="zh-CN" altLang="zh-CN" dirty="0"/>
              <a:t> </a:t>
            </a:r>
            <a:endParaRPr kumimoji="1" lang="zh-CN" altLang="en-US" dirty="0"/>
          </a:p>
        </p:txBody>
      </p:sp>
      <p:sp>
        <p:nvSpPr>
          <p:cNvPr id="3" name="Rectangle 2"/>
          <p:cNvSpPr>
            <a:spLocks noChangeArrowheads="1"/>
          </p:cNvSpPr>
          <p:nvPr/>
        </p:nvSpPr>
        <p:spPr bwMode="auto">
          <a:xfrm>
            <a:off x="6955436" y="28631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内容占位符 7"/>
          <p:cNvSpPr>
            <a:spLocks noGrp="1"/>
          </p:cNvSpPr>
          <p:nvPr>
            <p:ph idx="1"/>
          </p:nvPr>
        </p:nvSpPr>
        <p:spPr>
          <a:xfrm>
            <a:off x="1097280" y="2295439"/>
            <a:ext cx="10058400" cy="3535735"/>
          </a:xfrm>
        </p:spPr>
        <p:txBody>
          <a:bodyPr>
            <a:normAutofit fontScale="92500" lnSpcReduction="20000"/>
          </a:bodyPr>
          <a:lstStyle/>
          <a:p>
            <a:r>
              <a:rPr kumimoji="1" lang="en-US" altLang="zh-CN" dirty="0" smtClean="0">
                <a:solidFill>
                  <a:srgbClr val="FF0000"/>
                </a:solidFill>
              </a:rPr>
              <a:t>3. </a:t>
            </a:r>
            <a:r>
              <a:rPr kumimoji="1" lang="zh-CN" altLang="en-US" dirty="0">
                <a:solidFill>
                  <a:srgbClr val="FF0000"/>
                </a:solidFill>
              </a:rPr>
              <a:t>网络拓扑的选取</a:t>
            </a:r>
            <a:endParaRPr kumimoji="1" lang="zh-CN" altLang="en-US" dirty="0" smtClean="0">
              <a:solidFill>
                <a:srgbClr val="FF0000"/>
              </a:solidFill>
            </a:endParaRPr>
          </a:p>
          <a:p>
            <a:pPr>
              <a:lnSpc>
                <a:spcPct val="160000"/>
              </a:lnSpc>
            </a:pPr>
            <a:r>
              <a:rPr kumimoji="1" lang="zh-CN" altLang="en-US" dirty="0">
                <a:solidFill>
                  <a:schemeClr val="tx1"/>
                </a:solidFill>
              </a:rPr>
              <a:t>为真实的模拟</a:t>
            </a:r>
            <a:r>
              <a:rPr kumimoji="1" lang="en-US" altLang="zh-CN" dirty="0">
                <a:solidFill>
                  <a:schemeClr val="tx1"/>
                </a:solidFill>
              </a:rPr>
              <a:t>Internet</a:t>
            </a:r>
            <a:r>
              <a:rPr kumimoji="1" lang="zh-CN" altLang="en-US" dirty="0">
                <a:solidFill>
                  <a:schemeClr val="tx1"/>
                </a:solidFill>
              </a:rPr>
              <a:t>骨干网络，需要进行网络拓扑选取，将采用</a:t>
            </a:r>
            <a:r>
              <a:rPr kumimoji="1" lang="en-US" altLang="zh-CN" dirty="0">
                <a:solidFill>
                  <a:srgbClr val="FF0000"/>
                </a:solidFill>
              </a:rPr>
              <a:t>CAIDA</a:t>
            </a:r>
            <a:r>
              <a:rPr kumimoji="1" lang="zh-CN" altLang="en-US" dirty="0">
                <a:solidFill>
                  <a:srgbClr val="FF0000"/>
                </a:solidFill>
              </a:rPr>
              <a:t>提供的</a:t>
            </a:r>
            <a:r>
              <a:rPr kumimoji="1" lang="en-US" altLang="zh-CN" dirty="0">
                <a:solidFill>
                  <a:srgbClr val="FF0000"/>
                </a:solidFill>
              </a:rPr>
              <a:t>Internet</a:t>
            </a:r>
            <a:r>
              <a:rPr kumimoji="1" lang="zh-CN" altLang="en-US" dirty="0">
                <a:solidFill>
                  <a:srgbClr val="FF0000"/>
                </a:solidFill>
              </a:rPr>
              <a:t>骨干网网络拓扑数据</a:t>
            </a:r>
            <a:r>
              <a:rPr kumimoji="1" lang="zh-CN" altLang="en-US" dirty="0">
                <a:solidFill>
                  <a:schemeClr val="tx1"/>
                </a:solidFill>
              </a:rPr>
              <a:t>。</a:t>
            </a:r>
            <a:r>
              <a:rPr kumimoji="1" lang="en-US" altLang="zh-CN" dirty="0">
                <a:solidFill>
                  <a:schemeClr val="tx1"/>
                </a:solidFill>
              </a:rPr>
              <a:t>CAIDA</a:t>
            </a:r>
            <a:r>
              <a:rPr kumimoji="1" lang="zh-CN" altLang="en-US" dirty="0">
                <a:solidFill>
                  <a:schemeClr val="tx1"/>
                </a:solidFill>
              </a:rPr>
              <a:t>的全称是互联网数据分析合作协会</a:t>
            </a:r>
            <a:r>
              <a:rPr kumimoji="1" lang="en-US" altLang="zh-CN" dirty="0">
                <a:solidFill>
                  <a:schemeClr val="tx1"/>
                </a:solidFill>
              </a:rPr>
              <a:t>(Cooperative Association for Internet Data Analysis)</a:t>
            </a:r>
            <a:r>
              <a:rPr kumimoji="1" lang="zh-CN" altLang="en-US" dirty="0">
                <a:solidFill>
                  <a:schemeClr val="tx1"/>
                </a:solidFill>
              </a:rPr>
              <a:t>，它通过自行开发的</a:t>
            </a:r>
            <a:r>
              <a:rPr kumimoji="1" lang="en-US" altLang="zh-CN" dirty="0">
                <a:solidFill>
                  <a:schemeClr val="tx1"/>
                </a:solidFill>
              </a:rPr>
              <a:t>Skitter</a:t>
            </a:r>
            <a:r>
              <a:rPr kumimoji="1" lang="zh-CN" altLang="en-US" dirty="0">
                <a:solidFill>
                  <a:schemeClr val="tx1"/>
                </a:solidFill>
              </a:rPr>
              <a:t>工具 ，用主动测量方式获取宏观拓扑项目所需要的网络路径和链路延迟等数据。</a:t>
            </a:r>
          </a:p>
          <a:p>
            <a:pPr>
              <a:lnSpc>
                <a:spcPct val="160000"/>
              </a:lnSpc>
            </a:pPr>
            <a:r>
              <a:rPr kumimoji="1" lang="zh-CN" altLang="en-US" dirty="0">
                <a:solidFill>
                  <a:schemeClr val="tx1"/>
                </a:solidFill>
              </a:rPr>
              <a:t>鉴于实验采用的网络拓扑规模太大，网络模拟难以承受这个规模巨大的网络拓扑，所以将预计采用</a:t>
            </a:r>
            <a:r>
              <a:rPr kumimoji="1" lang="zh-CN" altLang="en-US" dirty="0">
                <a:solidFill>
                  <a:srgbClr val="FF0000"/>
                </a:solidFill>
              </a:rPr>
              <a:t>拓扑层次划分算法</a:t>
            </a:r>
            <a:r>
              <a:rPr kumimoji="1" lang="zh-CN" altLang="en-US" dirty="0">
                <a:solidFill>
                  <a:schemeClr val="tx1"/>
                </a:solidFill>
              </a:rPr>
              <a:t>，对节点的核心程度（核数）进行标志，并从中提取</a:t>
            </a:r>
            <a:r>
              <a:rPr kumimoji="1" lang="zh-CN" altLang="en-US" dirty="0">
                <a:solidFill>
                  <a:srgbClr val="FF0000"/>
                </a:solidFill>
              </a:rPr>
              <a:t>核心网络拓扑</a:t>
            </a:r>
            <a:r>
              <a:rPr kumimoji="1" lang="zh-CN" altLang="en-US" dirty="0">
                <a:solidFill>
                  <a:schemeClr val="tx1"/>
                </a:solidFill>
              </a:rPr>
              <a:t>。拓扑层次划分算法待研究确定。</a:t>
            </a:r>
          </a:p>
        </p:txBody>
      </p:sp>
    </p:spTree>
    <p:extLst>
      <p:ext uri="{BB962C8B-B14F-4D97-AF65-F5344CB8AC3E}">
        <p14:creationId xmlns:p14="http://schemas.microsoft.com/office/powerpoint/2010/main" val="1761250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4</a:t>
            </a:r>
            <a:r>
              <a:rPr kumimoji="1" lang="en-US" altLang="zh-CN" dirty="0" smtClean="0"/>
              <a:t>.</a:t>
            </a:r>
            <a:r>
              <a:rPr lang="zh-CN" altLang="zh-CN" dirty="0"/>
              <a:t>主要研究内容</a:t>
            </a:r>
            <a:r>
              <a:rPr lang="zh-CN" altLang="zh-CN" dirty="0"/>
              <a:t> </a:t>
            </a:r>
            <a:endParaRPr kumimoji="1" lang="zh-CN" altLang="en-US" dirty="0"/>
          </a:p>
        </p:txBody>
      </p:sp>
      <p:sp>
        <p:nvSpPr>
          <p:cNvPr id="3" name="Rectangle 2"/>
          <p:cNvSpPr>
            <a:spLocks noChangeArrowheads="1"/>
          </p:cNvSpPr>
          <p:nvPr/>
        </p:nvSpPr>
        <p:spPr bwMode="auto">
          <a:xfrm>
            <a:off x="6955436" y="28631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内容占位符 7"/>
          <p:cNvSpPr>
            <a:spLocks noGrp="1"/>
          </p:cNvSpPr>
          <p:nvPr>
            <p:ph idx="1"/>
          </p:nvPr>
        </p:nvSpPr>
        <p:spPr>
          <a:xfrm>
            <a:off x="1097280" y="2295439"/>
            <a:ext cx="10058400" cy="4023360"/>
          </a:xfrm>
        </p:spPr>
        <p:txBody>
          <a:bodyPr>
            <a:normAutofit/>
          </a:bodyPr>
          <a:lstStyle/>
          <a:p>
            <a:r>
              <a:rPr kumimoji="1" lang="en-US" altLang="zh-CN" dirty="0" smtClean="0">
                <a:solidFill>
                  <a:srgbClr val="FF0000"/>
                </a:solidFill>
              </a:rPr>
              <a:t>4. </a:t>
            </a:r>
            <a:r>
              <a:rPr kumimoji="1" lang="zh-CN" altLang="en-US" dirty="0">
                <a:solidFill>
                  <a:srgbClr val="FF0000"/>
                </a:solidFill>
              </a:rPr>
              <a:t>模拟仿真与</a:t>
            </a:r>
            <a:r>
              <a:rPr kumimoji="1" lang="zh-CN" altLang="en-US" dirty="0" smtClean="0">
                <a:solidFill>
                  <a:srgbClr val="FF0000"/>
                </a:solidFill>
              </a:rPr>
              <a:t>测试</a:t>
            </a:r>
          </a:p>
          <a:p>
            <a:pPr>
              <a:lnSpc>
                <a:spcPct val="150000"/>
              </a:lnSpc>
            </a:pPr>
            <a:r>
              <a:rPr kumimoji="1" lang="zh-CN" altLang="en-US" dirty="0">
                <a:solidFill>
                  <a:schemeClr val="tx1"/>
                </a:solidFill>
              </a:rPr>
              <a:t>为了测试优化后的</a:t>
            </a:r>
            <a:r>
              <a:rPr kumimoji="1" lang="en-US" altLang="zh-CN" dirty="0" err="1">
                <a:solidFill>
                  <a:schemeClr val="tx1"/>
                </a:solidFill>
              </a:rPr>
              <a:t>LDDoS</a:t>
            </a:r>
            <a:r>
              <a:rPr kumimoji="1" lang="zh-CN" altLang="en-US" dirty="0">
                <a:solidFill>
                  <a:schemeClr val="tx1"/>
                </a:solidFill>
              </a:rPr>
              <a:t>攻击部署策略的性能，后续实验将通过</a:t>
            </a:r>
            <a:r>
              <a:rPr kumimoji="1" lang="en-US" altLang="zh-CN" dirty="0" smtClean="0">
                <a:solidFill>
                  <a:srgbClr val="FF0000"/>
                </a:solidFill>
              </a:rPr>
              <a:t>GNS3</a:t>
            </a:r>
            <a:r>
              <a:rPr kumimoji="1" lang="zh-CN" altLang="en-US" dirty="0" smtClean="0">
                <a:solidFill>
                  <a:srgbClr val="FF0000"/>
                </a:solidFill>
              </a:rPr>
              <a:t>仿真</a:t>
            </a:r>
            <a:r>
              <a:rPr kumimoji="1" lang="zh-CN" altLang="en-US" dirty="0">
                <a:solidFill>
                  <a:srgbClr val="FF0000"/>
                </a:solidFill>
              </a:rPr>
              <a:t>软件</a:t>
            </a:r>
            <a:r>
              <a:rPr kumimoji="1" lang="zh-CN" altLang="en-US" dirty="0">
                <a:solidFill>
                  <a:schemeClr val="tx1"/>
                </a:solidFill>
              </a:rPr>
              <a:t>建立仿真环境对优化后的</a:t>
            </a:r>
            <a:r>
              <a:rPr kumimoji="1" lang="en-US" altLang="zh-CN" dirty="0" err="1">
                <a:solidFill>
                  <a:schemeClr val="tx1"/>
                </a:solidFill>
              </a:rPr>
              <a:t>LDDoS</a:t>
            </a:r>
            <a:r>
              <a:rPr kumimoji="1" lang="zh-CN" altLang="en-US" dirty="0">
                <a:solidFill>
                  <a:schemeClr val="tx1"/>
                </a:solidFill>
              </a:rPr>
              <a:t>策略进行仿真与测试。测试过程中，为能观测到优化后的</a:t>
            </a:r>
            <a:r>
              <a:rPr kumimoji="1" lang="en-US" altLang="zh-CN" dirty="0" err="1">
                <a:solidFill>
                  <a:schemeClr val="tx1"/>
                </a:solidFill>
              </a:rPr>
              <a:t>LDDoS</a:t>
            </a:r>
            <a:r>
              <a:rPr kumimoji="1" lang="zh-CN" altLang="en-US" dirty="0">
                <a:solidFill>
                  <a:schemeClr val="tx1"/>
                </a:solidFill>
              </a:rPr>
              <a:t>策略的攻击效果</a:t>
            </a:r>
            <a:r>
              <a:rPr kumimoji="1" lang="zh-CN" altLang="en-US" dirty="0" smtClean="0">
                <a:solidFill>
                  <a:schemeClr val="tx1"/>
                </a:solidFill>
              </a:rPr>
              <a:t>，假设仿真</a:t>
            </a:r>
            <a:r>
              <a:rPr kumimoji="1" lang="zh-CN" altLang="en-US" dirty="0">
                <a:solidFill>
                  <a:schemeClr val="tx1"/>
                </a:solidFill>
              </a:rPr>
              <a:t>环境中所有路由器型号和性能相同。在整个仿真过程中，所有路由器的仿真</a:t>
            </a:r>
            <a:r>
              <a:rPr kumimoji="1" lang="zh-CN" altLang="en-US" dirty="0" smtClean="0">
                <a:solidFill>
                  <a:schemeClr val="tx1"/>
                </a:solidFill>
              </a:rPr>
              <a:t>由</a:t>
            </a:r>
            <a:r>
              <a:rPr kumimoji="1" lang="en-US" altLang="zh-CN" dirty="0">
                <a:solidFill>
                  <a:schemeClr val="tx1"/>
                </a:solidFill>
              </a:rPr>
              <a:t>GNS3</a:t>
            </a:r>
            <a:r>
              <a:rPr kumimoji="1" lang="zh-CN" altLang="en-US" dirty="0" smtClean="0">
                <a:solidFill>
                  <a:schemeClr val="tx1"/>
                </a:solidFill>
              </a:rPr>
              <a:t>模拟</a:t>
            </a:r>
            <a:r>
              <a:rPr kumimoji="1" lang="zh-CN" altLang="en-US" dirty="0">
                <a:solidFill>
                  <a:schemeClr val="tx1"/>
                </a:solidFill>
              </a:rPr>
              <a:t>仿真软件自带的机制实现，因此路由器之间链路的连接与断开都可以从仿真输出信息中获得。</a:t>
            </a:r>
          </a:p>
        </p:txBody>
      </p:sp>
    </p:spTree>
    <p:extLst>
      <p:ext uri="{BB962C8B-B14F-4D97-AF65-F5344CB8AC3E}">
        <p14:creationId xmlns:p14="http://schemas.microsoft.com/office/powerpoint/2010/main" val="1242561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4</a:t>
            </a:r>
            <a:r>
              <a:rPr kumimoji="1" lang="en-US" altLang="zh-CN" dirty="0" smtClean="0"/>
              <a:t>.</a:t>
            </a:r>
            <a:r>
              <a:rPr lang="zh-CN" altLang="zh-CN" dirty="0"/>
              <a:t>主要研究内容</a:t>
            </a:r>
            <a:r>
              <a:rPr lang="zh-CN" altLang="zh-CN" dirty="0"/>
              <a:t> </a:t>
            </a:r>
            <a:endParaRPr kumimoji="1" lang="zh-CN" altLang="en-US" dirty="0"/>
          </a:p>
        </p:txBody>
      </p:sp>
      <p:sp>
        <p:nvSpPr>
          <p:cNvPr id="3" name="Rectangle 2"/>
          <p:cNvSpPr>
            <a:spLocks noChangeArrowheads="1"/>
          </p:cNvSpPr>
          <p:nvPr/>
        </p:nvSpPr>
        <p:spPr bwMode="auto">
          <a:xfrm>
            <a:off x="6955436" y="28631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内容占位符 7"/>
          <p:cNvSpPr>
            <a:spLocks noGrp="1"/>
          </p:cNvSpPr>
          <p:nvPr>
            <p:ph idx="1"/>
          </p:nvPr>
        </p:nvSpPr>
        <p:spPr>
          <a:xfrm>
            <a:off x="1097280" y="2295439"/>
            <a:ext cx="10058400" cy="3520745"/>
          </a:xfrm>
        </p:spPr>
        <p:txBody>
          <a:bodyPr>
            <a:normAutofit fontScale="85000" lnSpcReduction="10000"/>
          </a:bodyPr>
          <a:lstStyle/>
          <a:p>
            <a:r>
              <a:rPr kumimoji="1" lang="en-US" altLang="zh-CN" dirty="0" smtClean="0">
                <a:solidFill>
                  <a:srgbClr val="FF0000"/>
                </a:solidFill>
              </a:rPr>
              <a:t>5. </a:t>
            </a:r>
            <a:r>
              <a:rPr kumimoji="1" lang="zh-CN" altLang="en-US" dirty="0">
                <a:solidFill>
                  <a:srgbClr val="FF0000"/>
                </a:solidFill>
              </a:rPr>
              <a:t>低速率分布式拒绝服务攻击防范</a:t>
            </a:r>
            <a:r>
              <a:rPr kumimoji="1" lang="zh-CN" altLang="en-US" dirty="0" smtClean="0">
                <a:solidFill>
                  <a:srgbClr val="FF0000"/>
                </a:solidFill>
              </a:rPr>
              <a:t>方法</a:t>
            </a:r>
          </a:p>
          <a:p>
            <a:pPr>
              <a:lnSpc>
                <a:spcPct val="150000"/>
              </a:lnSpc>
            </a:pPr>
            <a:r>
              <a:rPr lang="zh-CN" altLang="zh-CN" dirty="0"/>
              <a:t>目前，针对</a:t>
            </a:r>
            <a:r>
              <a:rPr lang="en-US" altLang="zh-CN" dirty="0" err="1"/>
              <a:t>LDDoS</a:t>
            </a:r>
            <a:r>
              <a:rPr lang="zh-CN" altLang="zh-CN" dirty="0"/>
              <a:t>攻击的防御检测策略的研究仍处于基础阶段，提出防御方法主要有两类</a:t>
            </a:r>
            <a:r>
              <a:rPr lang="zh-CN" altLang="zh-CN" dirty="0" smtClean="0"/>
              <a:t>。</a:t>
            </a:r>
            <a:endParaRPr lang="zh-CN" altLang="en-US" dirty="0" smtClean="0"/>
          </a:p>
          <a:p>
            <a:pPr>
              <a:lnSpc>
                <a:spcPct val="150000"/>
              </a:lnSpc>
            </a:pPr>
            <a:r>
              <a:rPr lang="en-US" altLang="zh-CN" dirty="0" smtClean="0">
                <a:solidFill>
                  <a:srgbClr val="0070C0"/>
                </a:solidFill>
              </a:rPr>
              <a:t>1.</a:t>
            </a:r>
            <a:r>
              <a:rPr lang="zh-CN" altLang="en-US" dirty="0" smtClean="0">
                <a:solidFill>
                  <a:srgbClr val="0070C0"/>
                </a:solidFill>
              </a:rPr>
              <a:t> </a:t>
            </a:r>
            <a:r>
              <a:rPr lang="zh-CN" altLang="zh-CN" dirty="0" smtClean="0">
                <a:solidFill>
                  <a:srgbClr val="0070C0"/>
                </a:solidFill>
              </a:rPr>
              <a:t>对</a:t>
            </a:r>
            <a:r>
              <a:rPr lang="zh-CN" altLang="zh-CN" dirty="0">
                <a:solidFill>
                  <a:srgbClr val="0070C0"/>
                </a:solidFill>
              </a:rPr>
              <a:t>目前广泛使用的具体网络协议进行修改</a:t>
            </a:r>
            <a:r>
              <a:rPr lang="zh-CN" altLang="zh-CN" dirty="0"/>
              <a:t>，如在本次的实验中，可以通过对被攻击链路两端的路由器修改保持时间（</a:t>
            </a:r>
            <a:r>
              <a:rPr lang="en-US" altLang="zh-CN" dirty="0"/>
              <a:t>Hold Timer</a:t>
            </a:r>
            <a:r>
              <a:rPr lang="zh-CN" altLang="zh-CN" dirty="0"/>
              <a:t>）的方法来防御</a:t>
            </a:r>
            <a:r>
              <a:rPr lang="en-US" altLang="zh-CN" dirty="0" err="1"/>
              <a:t>LDDoS</a:t>
            </a:r>
            <a:r>
              <a:rPr lang="zh-CN" altLang="zh-CN" dirty="0"/>
              <a:t>攻击，然而这一类策略虽然在一定程度上能防御</a:t>
            </a:r>
            <a:r>
              <a:rPr lang="en-US" altLang="zh-CN" dirty="0" err="1"/>
              <a:t>LDDoS</a:t>
            </a:r>
            <a:r>
              <a:rPr lang="zh-CN" altLang="zh-CN" dirty="0"/>
              <a:t>攻击，但其具有部署的成本高昂，面对攻击反应迟缓以及降低</a:t>
            </a:r>
            <a:r>
              <a:rPr lang="en-US" altLang="zh-CN" dirty="0"/>
              <a:t>Internet</a:t>
            </a:r>
            <a:r>
              <a:rPr lang="zh-CN" altLang="zh-CN" dirty="0"/>
              <a:t>网络性能的缺陷</a:t>
            </a:r>
            <a:r>
              <a:rPr lang="zh-CN" altLang="zh-CN" dirty="0" smtClean="0"/>
              <a:t>。</a:t>
            </a:r>
            <a:endParaRPr lang="zh-CN" altLang="en-US" dirty="0" smtClean="0"/>
          </a:p>
          <a:p>
            <a:pPr>
              <a:lnSpc>
                <a:spcPct val="150000"/>
              </a:lnSpc>
            </a:pPr>
            <a:r>
              <a:rPr lang="en-US" altLang="zh-CN" dirty="0">
                <a:solidFill>
                  <a:srgbClr val="0070C0"/>
                </a:solidFill>
              </a:rPr>
              <a:t>2</a:t>
            </a:r>
            <a:r>
              <a:rPr lang="en-US" altLang="zh-CN" dirty="0" smtClean="0">
                <a:solidFill>
                  <a:srgbClr val="0070C0"/>
                </a:solidFill>
              </a:rPr>
              <a:t>.</a:t>
            </a:r>
            <a:r>
              <a:rPr lang="zh-CN" altLang="en-US" dirty="0" smtClean="0">
                <a:solidFill>
                  <a:srgbClr val="0070C0"/>
                </a:solidFill>
              </a:rPr>
              <a:t> </a:t>
            </a:r>
            <a:r>
              <a:rPr lang="zh-CN" altLang="zh-CN" dirty="0" smtClean="0">
                <a:solidFill>
                  <a:srgbClr val="0070C0"/>
                </a:solidFill>
              </a:rPr>
              <a:t>通过</a:t>
            </a:r>
            <a:r>
              <a:rPr lang="zh-CN" altLang="zh-CN" dirty="0">
                <a:solidFill>
                  <a:srgbClr val="0070C0"/>
                </a:solidFill>
              </a:rPr>
              <a:t>对攻击流流量的特征检测的方式</a:t>
            </a:r>
            <a:r>
              <a:rPr lang="zh-CN" altLang="zh-CN" dirty="0"/>
              <a:t>来检测和防范</a:t>
            </a:r>
            <a:r>
              <a:rPr lang="en-US" altLang="zh-CN" dirty="0" err="1"/>
              <a:t>LDDoS</a:t>
            </a:r>
            <a:r>
              <a:rPr lang="zh-CN" altLang="zh-CN" dirty="0"/>
              <a:t>攻击，其主要检测和防御策略是基于攻击流量的时域特征，频域特征以及其他特征的检测方式，如文献</a:t>
            </a:r>
            <a:r>
              <a:rPr lang="en-US" altLang="zh-CN" dirty="0"/>
              <a:t>[14]</a:t>
            </a:r>
            <a:r>
              <a:rPr lang="zh-CN" altLang="zh-CN" dirty="0"/>
              <a:t>中提出的基于时间窗统计的检测方法</a:t>
            </a:r>
            <a:r>
              <a:rPr lang="en-US" altLang="zh-CN" dirty="0"/>
              <a:t>[14]</a:t>
            </a:r>
            <a:r>
              <a:rPr lang="zh-CN" altLang="zh-CN" dirty="0"/>
              <a:t>等。</a:t>
            </a:r>
          </a:p>
        </p:txBody>
      </p:sp>
    </p:spTree>
    <p:extLst>
      <p:ext uri="{BB962C8B-B14F-4D97-AF65-F5344CB8AC3E}">
        <p14:creationId xmlns:p14="http://schemas.microsoft.com/office/powerpoint/2010/main" val="1738909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5.</a:t>
            </a:r>
            <a:r>
              <a:rPr lang="zh-CN" altLang="zh-CN" dirty="0"/>
              <a:t>进度安排</a:t>
            </a:r>
            <a:r>
              <a:rPr lang="zh-CN" altLang="zh-CN" dirty="0"/>
              <a:t> </a:t>
            </a:r>
            <a:endParaRPr kumimoji="1" lang="zh-CN" altLang="en-US" dirty="0"/>
          </a:p>
        </p:txBody>
      </p:sp>
      <p:sp>
        <p:nvSpPr>
          <p:cNvPr id="3" name="Rectangle 2"/>
          <p:cNvSpPr>
            <a:spLocks noChangeArrowheads="1"/>
          </p:cNvSpPr>
          <p:nvPr/>
        </p:nvSpPr>
        <p:spPr bwMode="auto">
          <a:xfrm>
            <a:off x="6955436" y="28631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670752506"/>
              </p:ext>
            </p:extLst>
          </p:nvPr>
        </p:nvGraphicFramePr>
        <p:xfrm>
          <a:off x="1273789" y="2383827"/>
          <a:ext cx="9881891" cy="3012633"/>
        </p:xfrm>
        <a:graphic>
          <a:graphicData uri="http://schemas.openxmlformats.org/drawingml/2006/table">
            <a:tbl>
              <a:tblPr firstRow="1" firstCol="1" bandRow="1"/>
              <a:tblGrid>
                <a:gridCol w="4940413"/>
                <a:gridCol w="4941478"/>
              </a:tblGrid>
              <a:tr h="374628">
                <a:tc>
                  <a:txBody>
                    <a:bodyPr/>
                    <a:lstStyle/>
                    <a:p>
                      <a:pPr algn="l">
                        <a:lnSpc>
                          <a:spcPct val="125000"/>
                        </a:lnSpc>
                        <a:spcAft>
                          <a:spcPts val="0"/>
                        </a:spcAft>
                      </a:pPr>
                      <a:r>
                        <a:rPr lang="zh-CN" sz="1800" kern="100" dirty="0">
                          <a:solidFill>
                            <a:srgbClr val="0070C0"/>
                          </a:solidFill>
                          <a:effectLst/>
                          <a:latin typeface="Times New Roman" charset="0"/>
                          <a:ea typeface="SimHei" charset="0"/>
                        </a:rPr>
                        <a:t>时间</a:t>
                      </a:r>
                      <a:endParaRPr lang="zh-CN" sz="1800" kern="100" dirty="0">
                        <a:solidFill>
                          <a:srgbClr val="0070C0"/>
                        </a:solidFill>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25000"/>
                        </a:lnSpc>
                        <a:spcAft>
                          <a:spcPts val="0"/>
                        </a:spcAft>
                      </a:pPr>
                      <a:r>
                        <a:rPr lang="zh-CN" sz="1800" kern="100" dirty="0">
                          <a:solidFill>
                            <a:srgbClr val="0070C0"/>
                          </a:solidFill>
                          <a:effectLst/>
                          <a:latin typeface="Times New Roman" charset="0"/>
                          <a:ea typeface="SimHei" charset="0"/>
                        </a:rPr>
                        <a:t>研究内容</a:t>
                      </a:r>
                      <a:endParaRPr lang="zh-CN" sz="1800" kern="100" dirty="0">
                        <a:solidFill>
                          <a:srgbClr val="0070C0"/>
                        </a:solidFill>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4628">
                <a:tc>
                  <a:txBody>
                    <a:bodyPr/>
                    <a:lstStyle/>
                    <a:p>
                      <a:pPr algn="just">
                        <a:lnSpc>
                          <a:spcPct val="125000"/>
                        </a:lnSpc>
                        <a:spcAft>
                          <a:spcPts val="0"/>
                        </a:spcAft>
                      </a:pPr>
                      <a:r>
                        <a:rPr lang="en-US" sz="1800" kern="100">
                          <a:effectLst/>
                          <a:latin typeface="Times New Roman" charset="0"/>
                          <a:ea typeface="宋体" charset="0"/>
                        </a:rPr>
                        <a:t>2016.06 </a:t>
                      </a:r>
                      <a:endParaRPr lang="zh-CN" sz="18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25000"/>
                        </a:lnSpc>
                        <a:spcAft>
                          <a:spcPts val="0"/>
                        </a:spcAft>
                      </a:pPr>
                      <a:r>
                        <a:rPr lang="zh-CN" sz="1800" kern="100">
                          <a:effectLst/>
                          <a:latin typeface="Times New Roman" charset="0"/>
                          <a:ea typeface="宋体" charset="0"/>
                        </a:rPr>
                        <a:t>阅读文献，了解国内外研究成果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4628">
                <a:tc>
                  <a:txBody>
                    <a:bodyPr/>
                    <a:lstStyle/>
                    <a:p>
                      <a:pPr algn="just">
                        <a:lnSpc>
                          <a:spcPct val="125000"/>
                        </a:lnSpc>
                        <a:spcAft>
                          <a:spcPts val="0"/>
                        </a:spcAft>
                      </a:pPr>
                      <a:r>
                        <a:rPr lang="en-US" sz="1800" kern="100">
                          <a:effectLst/>
                          <a:latin typeface="Times New Roman" charset="0"/>
                          <a:ea typeface="宋体" charset="0"/>
                        </a:rPr>
                        <a:t>2016.08</a:t>
                      </a:r>
                      <a:endParaRPr lang="zh-CN" sz="18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25000"/>
                        </a:lnSpc>
                        <a:spcAft>
                          <a:spcPts val="0"/>
                        </a:spcAft>
                      </a:pPr>
                      <a:r>
                        <a:rPr lang="zh-CN" sz="1800" kern="100">
                          <a:effectLst/>
                          <a:latin typeface="Times New Roman" charset="0"/>
                          <a:ea typeface="宋体" charset="0"/>
                        </a:rPr>
                        <a:t>总结</a:t>
                      </a:r>
                      <a:r>
                        <a:rPr lang="en-US" sz="1800" kern="100">
                          <a:effectLst/>
                          <a:latin typeface="Times New Roman" charset="0"/>
                          <a:ea typeface="宋体" charset="0"/>
                        </a:rPr>
                        <a:t>LDDoS</a:t>
                      </a:r>
                      <a:r>
                        <a:rPr lang="zh-CN" sz="1800" kern="100">
                          <a:effectLst/>
                          <a:latin typeface="Times New Roman" charset="0"/>
                          <a:ea typeface="宋体" charset="0"/>
                        </a:rPr>
                        <a:t>存在的问题与缺陷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4628">
                <a:tc>
                  <a:txBody>
                    <a:bodyPr/>
                    <a:lstStyle/>
                    <a:p>
                      <a:pPr algn="just">
                        <a:lnSpc>
                          <a:spcPct val="125000"/>
                        </a:lnSpc>
                        <a:spcAft>
                          <a:spcPts val="0"/>
                        </a:spcAft>
                      </a:pPr>
                      <a:r>
                        <a:rPr lang="en-US" sz="1800" kern="100" dirty="0">
                          <a:effectLst/>
                          <a:latin typeface="Times New Roman" charset="0"/>
                          <a:ea typeface="宋体" charset="0"/>
                        </a:rPr>
                        <a:t>2016.09</a:t>
                      </a:r>
                      <a:endParaRPr lang="zh-CN" sz="18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25000"/>
                        </a:lnSpc>
                        <a:spcAft>
                          <a:spcPts val="0"/>
                        </a:spcAft>
                      </a:pPr>
                      <a:r>
                        <a:rPr lang="zh-CN" sz="1800" kern="100">
                          <a:effectLst/>
                          <a:latin typeface="Times New Roman" charset="0"/>
                          <a:ea typeface="宋体" charset="0"/>
                        </a:rPr>
                        <a:t>改进关键路径选择策略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90237">
                <a:tc>
                  <a:txBody>
                    <a:bodyPr/>
                    <a:lstStyle/>
                    <a:p>
                      <a:pPr algn="just">
                        <a:lnSpc>
                          <a:spcPct val="125000"/>
                        </a:lnSpc>
                        <a:spcAft>
                          <a:spcPts val="0"/>
                        </a:spcAft>
                      </a:pPr>
                      <a:r>
                        <a:rPr lang="en-US" sz="1800" kern="100">
                          <a:effectLst/>
                          <a:latin typeface="Times New Roman" charset="0"/>
                          <a:ea typeface="宋体" charset="0"/>
                        </a:rPr>
                        <a:t>2016.12</a:t>
                      </a:r>
                      <a:endParaRPr lang="zh-CN" sz="18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25000"/>
                        </a:lnSpc>
                        <a:spcAft>
                          <a:spcPts val="0"/>
                        </a:spcAft>
                      </a:pPr>
                      <a:r>
                        <a:rPr lang="zh-CN" sz="1800" kern="100">
                          <a:effectLst/>
                          <a:latin typeface="Times New Roman" charset="0"/>
                          <a:ea typeface="宋体" charset="0"/>
                        </a:rPr>
                        <a:t>优化</a:t>
                      </a:r>
                      <a:r>
                        <a:rPr lang="en-US" sz="1800" kern="100">
                          <a:effectLst/>
                          <a:latin typeface="Times New Roman" charset="0"/>
                          <a:ea typeface="宋体" charset="0"/>
                        </a:rPr>
                        <a:t>LDDoS</a:t>
                      </a:r>
                      <a:r>
                        <a:rPr lang="zh-CN" sz="1800" kern="100">
                          <a:effectLst/>
                          <a:latin typeface="Times New Roman" charset="0"/>
                          <a:ea typeface="宋体" charset="0"/>
                        </a:rPr>
                        <a:t>攻击部署策略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4628">
                <a:tc>
                  <a:txBody>
                    <a:bodyPr/>
                    <a:lstStyle/>
                    <a:p>
                      <a:pPr algn="just">
                        <a:lnSpc>
                          <a:spcPct val="125000"/>
                        </a:lnSpc>
                        <a:spcAft>
                          <a:spcPts val="0"/>
                        </a:spcAft>
                      </a:pPr>
                      <a:r>
                        <a:rPr lang="en-US" sz="1800" kern="100">
                          <a:effectLst/>
                          <a:latin typeface="Times New Roman" charset="0"/>
                          <a:ea typeface="宋体" charset="0"/>
                        </a:rPr>
                        <a:t>2017.02</a:t>
                      </a:r>
                      <a:endParaRPr lang="zh-CN" sz="18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25000"/>
                        </a:lnSpc>
                        <a:spcAft>
                          <a:spcPts val="0"/>
                        </a:spcAft>
                      </a:pPr>
                      <a:r>
                        <a:rPr lang="zh-CN" sz="1800" kern="100">
                          <a:effectLst/>
                          <a:latin typeface="Times New Roman" charset="0"/>
                          <a:ea typeface="宋体" charset="0"/>
                        </a:rPr>
                        <a:t>模拟仿真实验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4628">
                <a:tc>
                  <a:txBody>
                    <a:bodyPr/>
                    <a:lstStyle/>
                    <a:p>
                      <a:pPr algn="just">
                        <a:lnSpc>
                          <a:spcPct val="125000"/>
                        </a:lnSpc>
                        <a:spcAft>
                          <a:spcPts val="0"/>
                        </a:spcAft>
                      </a:pPr>
                      <a:r>
                        <a:rPr lang="en-US" sz="1800" kern="100">
                          <a:effectLst/>
                          <a:latin typeface="Times New Roman" charset="0"/>
                          <a:ea typeface="宋体" charset="0"/>
                        </a:rPr>
                        <a:t>2017.05</a:t>
                      </a:r>
                      <a:endParaRPr lang="zh-CN" sz="18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25000"/>
                        </a:lnSpc>
                        <a:spcAft>
                          <a:spcPts val="0"/>
                        </a:spcAft>
                      </a:pPr>
                      <a:r>
                        <a:rPr lang="zh-CN" sz="1800" kern="100">
                          <a:effectLst/>
                          <a:latin typeface="Times New Roman" charset="0"/>
                          <a:ea typeface="宋体" charset="0"/>
                        </a:rPr>
                        <a:t>总结</a:t>
                      </a:r>
                      <a:r>
                        <a:rPr lang="en-US" sz="1800" kern="100">
                          <a:effectLst/>
                          <a:latin typeface="Times New Roman" charset="0"/>
                          <a:ea typeface="宋体" charset="0"/>
                        </a:rPr>
                        <a:t>LDDoS</a:t>
                      </a:r>
                      <a:r>
                        <a:rPr lang="zh-CN" sz="1800" kern="100">
                          <a:effectLst/>
                          <a:latin typeface="Times New Roman" charset="0"/>
                          <a:ea typeface="宋体" charset="0"/>
                        </a:rPr>
                        <a:t>防范方法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4628">
                <a:tc>
                  <a:txBody>
                    <a:bodyPr/>
                    <a:lstStyle/>
                    <a:p>
                      <a:pPr algn="just">
                        <a:lnSpc>
                          <a:spcPct val="125000"/>
                        </a:lnSpc>
                        <a:spcAft>
                          <a:spcPts val="0"/>
                        </a:spcAft>
                      </a:pPr>
                      <a:r>
                        <a:rPr lang="en-US" sz="1800" kern="100">
                          <a:effectLst/>
                          <a:latin typeface="Times New Roman" charset="0"/>
                          <a:ea typeface="宋体" charset="0"/>
                        </a:rPr>
                        <a:t>2017.06</a:t>
                      </a:r>
                      <a:endParaRPr lang="zh-CN" sz="18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25000"/>
                        </a:lnSpc>
                        <a:spcAft>
                          <a:spcPts val="0"/>
                        </a:spcAft>
                      </a:pPr>
                      <a:r>
                        <a:rPr lang="zh-CN" sz="1800" kern="100" dirty="0">
                          <a:effectLst/>
                          <a:latin typeface="Times New Roman" charset="0"/>
                          <a:ea typeface="宋体" charset="0"/>
                        </a:rPr>
                        <a:t>论文答辩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15209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kumimoji="1" lang="en-US" altLang="zh-CN" sz="8800" b="1" dirty="0" smtClean="0">
                <a:latin typeface="Britannic Bold" charset="0"/>
                <a:ea typeface="Britannic Bold" charset="0"/>
                <a:cs typeface="Britannic Bold" charset="0"/>
              </a:rPr>
              <a:t>Q&amp;A</a:t>
            </a:r>
            <a:endParaRPr kumimoji="1" lang="zh-CN" altLang="en-US" sz="8800" b="1" dirty="0">
              <a:latin typeface="Britannic Bold" charset="0"/>
              <a:ea typeface="Britannic Bold" charset="0"/>
              <a:cs typeface="Britannic Bold" charset="0"/>
            </a:endParaRPr>
          </a:p>
        </p:txBody>
      </p:sp>
      <p:sp>
        <p:nvSpPr>
          <p:cNvPr id="3" name="副标题 2"/>
          <p:cNvSpPr>
            <a:spLocks noGrp="1"/>
          </p:cNvSpPr>
          <p:nvPr>
            <p:ph type="subTitle" idx="1"/>
          </p:nvPr>
        </p:nvSpPr>
        <p:spPr>
          <a:xfrm>
            <a:off x="1100051" y="4455620"/>
            <a:ext cx="10058400" cy="1143000"/>
          </a:xfrm>
        </p:spPr>
        <p:txBody>
          <a:bodyPr/>
          <a:lstStyle/>
          <a:p>
            <a:endParaRPr kumimoji="1" lang="zh-CN" altLang="en-US" dirty="0">
              <a:latin typeface="Xingkai SC Light" charset="-122"/>
              <a:ea typeface="Xingkai SC Light" charset="-122"/>
              <a:cs typeface="Xingkai SC Light" charset="-122"/>
            </a:endParaRPr>
          </a:p>
        </p:txBody>
      </p:sp>
    </p:spTree>
    <p:extLst>
      <p:ext uri="{BB962C8B-B14F-4D97-AF65-F5344CB8AC3E}">
        <p14:creationId xmlns:p14="http://schemas.microsoft.com/office/powerpoint/2010/main" val="2030478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大纲</a:t>
            </a:r>
            <a:endParaRPr kumimoji="1" lang="zh-CN" altLang="en-US" dirty="0"/>
          </a:p>
        </p:txBody>
      </p:sp>
      <p:sp>
        <p:nvSpPr>
          <p:cNvPr id="5" name="内容占位符 4"/>
          <p:cNvSpPr>
            <a:spLocks noGrp="1"/>
          </p:cNvSpPr>
          <p:nvPr>
            <p:ph idx="1"/>
          </p:nvPr>
        </p:nvSpPr>
        <p:spPr>
          <a:xfrm>
            <a:off x="1097280" y="2008682"/>
            <a:ext cx="10058400" cy="3860412"/>
          </a:xfrm>
        </p:spPr>
        <p:txBody>
          <a:bodyPr>
            <a:normAutofit/>
          </a:bodyPr>
          <a:lstStyle/>
          <a:p>
            <a:pPr>
              <a:lnSpc>
                <a:spcPct val="150000"/>
              </a:lnSpc>
              <a:buFont typeface="Wingdings" charset="2"/>
              <a:buChar char="Ø"/>
            </a:pPr>
            <a:r>
              <a:rPr kumimoji="1" lang="zh-CN" altLang="en-US" dirty="0" smtClean="0"/>
              <a:t>  </a:t>
            </a:r>
            <a:r>
              <a:rPr kumimoji="1" lang="en-US" altLang="zh-CN" dirty="0" smtClean="0"/>
              <a:t>1.</a:t>
            </a:r>
            <a:r>
              <a:rPr kumimoji="1" lang="zh-CN" altLang="en-US" dirty="0" smtClean="0"/>
              <a:t> </a:t>
            </a:r>
            <a:r>
              <a:rPr kumimoji="1" lang="zh-CN" altLang="en-US" dirty="0" smtClean="0"/>
              <a:t>课题研究的背景和意义</a:t>
            </a:r>
          </a:p>
          <a:p>
            <a:pPr>
              <a:lnSpc>
                <a:spcPct val="150000"/>
              </a:lnSpc>
              <a:buFont typeface="Wingdings" charset="2"/>
              <a:buChar char="Ø"/>
            </a:pPr>
            <a:r>
              <a:rPr kumimoji="1" lang="zh-CN" altLang="en-US" dirty="0" smtClean="0"/>
              <a:t>  </a:t>
            </a:r>
            <a:r>
              <a:rPr kumimoji="1" lang="en-US" altLang="zh-CN" dirty="0" smtClean="0"/>
              <a:t>2.</a:t>
            </a:r>
            <a:r>
              <a:rPr kumimoji="1" lang="zh-CN" altLang="en-US" dirty="0" smtClean="0"/>
              <a:t> 国内外研究现状</a:t>
            </a:r>
          </a:p>
          <a:p>
            <a:pPr>
              <a:lnSpc>
                <a:spcPct val="150000"/>
              </a:lnSpc>
              <a:buFont typeface="Wingdings" charset="2"/>
              <a:buChar char="Ø"/>
            </a:pPr>
            <a:r>
              <a:rPr kumimoji="1" lang="zh-CN" altLang="en-US" dirty="0" smtClean="0"/>
              <a:t>  </a:t>
            </a:r>
            <a:r>
              <a:rPr kumimoji="1" lang="en-US" altLang="zh-CN" dirty="0" smtClean="0"/>
              <a:t>3.</a:t>
            </a:r>
            <a:r>
              <a:rPr kumimoji="1" lang="zh-CN" altLang="en-US" dirty="0" smtClean="0"/>
              <a:t> </a:t>
            </a:r>
            <a:r>
              <a:rPr kumimoji="1" lang="en-US" altLang="zh-CN" dirty="0"/>
              <a:t>CXPST</a:t>
            </a:r>
            <a:r>
              <a:rPr kumimoji="1" lang="zh-CN" altLang="en-US" dirty="0"/>
              <a:t>策略</a:t>
            </a:r>
            <a:r>
              <a:rPr kumimoji="1" lang="zh-CN" altLang="en-US" dirty="0" smtClean="0"/>
              <a:t>分析</a:t>
            </a:r>
          </a:p>
          <a:p>
            <a:pPr>
              <a:lnSpc>
                <a:spcPct val="150000"/>
              </a:lnSpc>
              <a:buFont typeface="Wingdings" charset="2"/>
              <a:buChar char="Ø"/>
            </a:pPr>
            <a:r>
              <a:rPr kumimoji="1" lang="zh-CN" altLang="en-US" dirty="0"/>
              <a:t> </a:t>
            </a:r>
            <a:r>
              <a:rPr kumimoji="1" lang="zh-CN" altLang="en-US" dirty="0" smtClean="0"/>
              <a:t> </a:t>
            </a:r>
            <a:r>
              <a:rPr kumimoji="1" lang="en-US" altLang="zh-CN" dirty="0" smtClean="0"/>
              <a:t>4.</a:t>
            </a:r>
            <a:r>
              <a:rPr kumimoji="1" lang="zh-CN" altLang="en-US" dirty="0" smtClean="0"/>
              <a:t> 主要研究内容</a:t>
            </a:r>
          </a:p>
          <a:p>
            <a:pPr>
              <a:lnSpc>
                <a:spcPct val="150000"/>
              </a:lnSpc>
              <a:buFont typeface="Wingdings" charset="2"/>
              <a:buChar char="Ø"/>
            </a:pPr>
            <a:r>
              <a:rPr kumimoji="1" lang="zh-CN" altLang="en-US" dirty="0" smtClean="0"/>
              <a:t>  </a:t>
            </a:r>
            <a:r>
              <a:rPr kumimoji="1" lang="en-US" altLang="zh-CN" dirty="0" smtClean="0"/>
              <a:t>5.</a:t>
            </a:r>
            <a:r>
              <a:rPr kumimoji="1" lang="zh-CN" altLang="en-US" dirty="0" smtClean="0"/>
              <a:t> 进度安排</a:t>
            </a:r>
            <a:endParaRPr kumimoji="1" lang="zh-CN" altLang="en-US" dirty="0"/>
          </a:p>
        </p:txBody>
      </p:sp>
    </p:spTree>
    <p:extLst>
      <p:ext uri="{BB962C8B-B14F-4D97-AF65-F5344CB8AC3E}">
        <p14:creationId xmlns:p14="http://schemas.microsoft.com/office/powerpoint/2010/main" val="1586903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a:t>
            </a:r>
            <a:r>
              <a:rPr kumimoji="1" lang="zh-CN" altLang="en-US" dirty="0" smtClean="0"/>
              <a:t> 课题</a:t>
            </a:r>
            <a:r>
              <a:rPr kumimoji="1" lang="zh-CN" altLang="en-US" dirty="0"/>
              <a:t>研究的背景和意义</a:t>
            </a:r>
            <a:endParaRPr kumimoji="1" lang="zh-CN" altLang="en-US" dirty="0"/>
          </a:p>
        </p:txBody>
      </p:sp>
      <p:sp>
        <p:nvSpPr>
          <p:cNvPr id="5" name="内容占位符 4"/>
          <p:cNvSpPr>
            <a:spLocks noGrp="1"/>
          </p:cNvSpPr>
          <p:nvPr>
            <p:ph idx="1"/>
          </p:nvPr>
        </p:nvSpPr>
        <p:spPr/>
        <p:txBody>
          <a:bodyPr>
            <a:normAutofit fontScale="85000" lnSpcReduction="10000"/>
          </a:bodyPr>
          <a:lstStyle/>
          <a:p>
            <a:pPr>
              <a:lnSpc>
                <a:spcPct val="150000"/>
              </a:lnSpc>
            </a:pPr>
            <a:r>
              <a:rPr lang="zh-CN" altLang="zh-CN" dirty="0" smtClean="0"/>
              <a:t>过去</a:t>
            </a:r>
            <a:r>
              <a:rPr lang="zh-CN" altLang="zh-CN" dirty="0"/>
              <a:t>几十年中，</a:t>
            </a:r>
            <a:r>
              <a:rPr lang="en-US" altLang="zh-CN" dirty="0"/>
              <a:t>Internet</a:t>
            </a:r>
            <a:r>
              <a:rPr lang="zh-CN" altLang="zh-CN" dirty="0"/>
              <a:t>网络的规模和复杂程度增长迅速。与此同时，针对</a:t>
            </a:r>
            <a:r>
              <a:rPr lang="en-US" altLang="zh-CN" dirty="0"/>
              <a:t>Internet</a:t>
            </a:r>
            <a:r>
              <a:rPr lang="zh-CN" altLang="zh-CN" dirty="0"/>
              <a:t>网络的各种的网络安全事件层出不穷。</a:t>
            </a:r>
            <a:r>
              <a:rPr lang="zh-CN" altLang="zh-CN" dirty="0"/>
              <a:t> </a:t>
            </a:r>
            <a:endParaRPr lang="zh-CN" altLang="en-US" dirty="0" smtClean="0"/>
          </a:p>
          <a:p>
            <a:pPr>
              <a:lnSpc>
                <a:spcPct val="150000"/>
              </a:lnSpc>
            </a:pPr>
            <a:r>
              <a:rPr lang="zh-CN" altLang="zh-CN" dirty="0"/>
              <a:t>低速率拒绝服务攻击</a:t>
            </a:r>
            <a:r>
              <a:rPr lang="en-US" altLang="zh-CN" dirty="0" err="1"/>
              <a:t>LDoS</a:t>
            </a:r>
            <a:r>
              <a:rPr lang="zh-CN" altLang="zh-CN" dirty="0"/>
              <a:t>（</a:t>
            </a:r>
            <a:r>
              <a:rPr lang="en-US" altLang="zh-CN" dirty="0"/>
              <a:t>low-rate denial of service</a:t>
            </a:r>
            <a:r>
              <a:rPr lang="zh-CN" altLang="zh-CN" dirty="0"/>
              <a:t>）不同于传统的</a:t>
            </a:r>
            <a:r>
              <a:rPr lang="en-US" altLang="zh-CN" dirty="0" err="1"/>
              <a:t>DoS</a:t>
            </a:r>
            <a:r>
              <a:rPr lang="zh-CN" altLang="zh-CN" dirty="0"/>
              <a:t>攻击，</a:t>
            </a:r>
            <a:r>
              <a:rPr lang="en-US" altLang="zh-CN" dirty="0" err="1"/>
              <a:t>LDoS</a:t>
            </a:r>
            <a:r>
              <a:rPr lang="zh-CN" altLang="zh-CN" dirty="0">
                <a:solidFill>
                  <a:srgbClr val="FF0000"/>
                </a:solidFill>
              </a:rPr>
              <a:t>不需要维持高频、高速率攻击流</a:t>
            </a:r>
            <a:r>
              <a:rPr lang="en-US" altLang="zh-CN" dirty="0"/>
              <a:t>, </a:t>
            </a:r>
            <a:r>
              <a:rPr lang="zh-CN" altLang="zh-CN" dirty="0"/>
              <a:t>而是利用</a:t>
            </a:r>
            <a:r>
              <a:rPr lang="en-US" altLang="zh-CN" dirty="0"/>
              <a:t>TCP/IP</a:t>
            </a:r>
            <a:r>
              <a:rPr lang="zh-CN" altLang="zh-CN" dirty="0">
                <a:solidFill>
                  <a:srgbClr val="FF0000"/>
                </a:solidFill>
              </a:rPr>
              <a:t>超时重传</a:t>
            </a:r>
            <a:r>
              <a:rPr lang="zh-CN" altLang="zh-CN" dirty="0"/>
              <a:t>（</a:t>
            </a:r>
            <a:r>
              <a:rPr lang="en-US" altLang="zh-CN" dirty="0"/>
              <a:t>RTO</a:t>
            </a:r>
            <a:r>
              <a:rPr lang="zh-CN" altLang="zh-CN" dirty="0"/>
              <a:t>，</a:t>
            </a:r>
            <a:r>
              <a:rPr lang="en-US" altLang="zh-CN" dirty="0"/>
              <a:t>retransmission time out</a:t>
            </a:r>
            <a:r>
              <a:rPr lang="zh-CN" altLang="zh-CN" dirty="0"/>
              <a:t>）机制的漏洞，以正常</a:t>
            </a:r>
            <a:r>
              <a:rPr lang="en-US" altLang="zh-CN" dirty="0"/>
              <a:t>TCP</a:t>
            </a:r>
            <a:r>
              <a:rPr lang="zh-CN" altLang="zh-CN" dirty="0"/>
              <a:t>流的</a:t>
            </a:r>
            <a:r>
              <a:rPr lang="en-US" altLang="zh-CN" dirty="0"/>
              <a:t>RTO</a:t>
            </a:r>
            <a:r>
              <a:rPr lang="zh-CN" altLang="zh-CN" dirty="0"/>
              <a:t>为周期，发送周期性的短脉冲（</a:t>
            </a:r>
            <a:r>
              <a:rPr lang="en-US" altLang="zh-CN" dirty="0"/>
              <a:t>pulse</a:t>
            </a:r>
            <a:r>
              <a:rPr lang="zh-CN" altLang="zh-CN" dirty="0"/>
              <a:t>）攻击，占用目标的网络带宽，从而降低被攻击端服务性能</a:t>
            </a:r>
            <a:r>
              <a:rPr lang="en-US" altLang="zh-CN" dirty="0"/>
              <a:t>[3]</a:t>
            </a:r>
            <a:r>
              <a:rPr lang="zh-CN" altLang="zh-CN" dirty="0" smtClean="0"/>
              <a:t>。</a:t>
            </a:r>
            <a:endParaRPr lang="zh-CN" altLang="en-US" dirty="0" smtClean="0"/>
          </a:p>
          <a:p>
            <a:pPr>
              <a:lnSpc>
                <a:spcPct val="150000"/>
              </a:lnSpc>
            </a:pPr>
            <a:r>
              <a:rPr lang="en-US" altLang="zh-CN" dirty="0" err="1" smtClean="0"/>
              <a:t>LDoS</a:t>
            </a:r>
            <a:r>
              <a:rPr lang="zh-CN" altLang="zh-CN" dirty="0"/>
              <a:t>攻击的平均流量比较传统的</a:t>
            </a:r>
            <a:r>
              <a:rPr lang="en-US" altLang="zh-CN" dirty="0" err="1"/>
              <a:t>DoS</a:t>
            </a:r>
            <a:r>
              <a:rPr lang="zh-CN" altLang="zh-CN" dirty="0"/>
              <a:t>攻击有很大的降低</a:t>
            </a:r>
            <a:r>
              <a:rPr lang="en-US" altLang="zh-CN" dirty="0"/>
              <a:t>, </a:t>
            </a:r>
            <a:r>
              <a:rPr lang="zh-CN" altLang="zh-CN" dirty="0"/>
              <a:t>近似于普通用户正常的数据流。因此许多针对传统</a:t>
            </a:r>
            <a:r>
              <a:rPr lang="en-US" altLang="zh-CN" dirty="0" err="1"/>
              <a:t>DoS</a:t>
            </a:r>
            <a:r>
              <a:rPr lang="zh-CN" altLang="zh-CN" dirty="0"/>
              <a:t>攻击的检测方法对</a:t>
            </a:r>
            <a:r>
              <a:rPr lang="en-US" altLang="zh-CN" dirty="0" err="1"/>
              <a:t>LDoS</a:t>
            </a:r>
            <a:r>
              <a:rPr lang="zh-CN" altLang="zh-CN" dirty="0"/>
              <a:t>攻击不起作用。低速率分布式拒绝服务攻击</a:t>
            </a:r>
            <a:r>
              <a:rPr lang="en-US" altLang="zh-CN" dirty="0" err="1"/>
              <a:t>LDDoS</a:t>
            </a:r>
            <a:r>
              <a:rPr lang="zh-CN" altLang="zh-CN" dirty="0"/>
              <a:t>攻击则是在</a:t>
            </a:r>
            <a:r>
              <a:rPr lang="en-US" altLang="zh-CN" dirty="0" err="1"/>
              <a:t>LDoS</a:t>
            </a:r>
            <a:r>
              <a:rPr lang="zh-CN" altLang="zh-CN" dirty="0"/>
              <a:t>攻击的基础上采用分布式攻击的方法，与传统的</a:t>
            </a:r>
            <a:r>
              <a:rPr lang="en-US" altLang="zh-CN" dirty="0" err="1"/>
              <a:t>DoS</a:t>
            </a:r>
            <a:r>
              <a:rPr lang="zh-CN" altLang="zh-CN" dirty="0"/>
              <a:t>，</a:t>
            </a:r>
            <a:r>
              <a:rPr lang="en-US" altLang="zh-CN" dirty="0" err="1"/>
              <a:t>DDoS</a:t>
            </a:r>
            <a:r>
              <a:rPr lang="zh-CN" altLang="zh-CN" dirty="0"/>
              <a:t>攻击相比</a:t>
            </a:r>
            <a:r>
              <a:rPr lang="en-US" altLang="zh-CN" dirty="0"/>
              <a:t>, </a:t>
            </a:r>
            <a:r>
              <a:rPr lang="zh-CN" altLang="zh-CN" dirty="0"/>
              <a:t>攻击</a:t>
            </a:r>
            <a:r>
              <a:rPr lang="zh-CN" altLang="zh-CN" dirty="0">
                <a:solidFill>
                  <a:srgbClr val="FF0000"/>
                </a:solidFill>
              </a:rPr>
              <a:t>方法更为精确</a:t>
            </a:r>
            <a:r>
              <a:rPr lang="en-US" altLang="zh-CN" dirty="0"/>
              <a:t>, </a:t>
            </a:r>
            <a:r>
              <a:rPr lang="zh-CN" altLang="zh-CN" dirty="0"/>
              <a:t>攻击</a:t>
            </a:r>
            <a:r>
              <a:rPr lang="zh-CN" altLang="zh-CN" dirty="0">
                <a:solidFill>
                  <a:srgbClr val="FF0000"/>
                </a:solidFill>
              </a:rPr>
              <a:t>效率有很大的提高</a:t>
            </a:r>
            <a:r>
              <a:rPr lang="en-US" altLang="zh-CN" dirty="0"/>
              <a:t>, </a:t>
            </a:r>
            <a:r>
              <a:rPr lang="zh-CN" altLang="zh-CN" dirty="0"/>
              <a:t>并且非常</a:t>
            </a:r>
            <a:r>
              <a:rPr lang="zh-CN" altLang="zh-CN" dirty="0">
                <a:solidFill>
                  <a:srgbClr val="FF0000"/>
                </a:solidFill>
              </a:rPr>
              <a:t>有效地躲避了检测和防范</a:t>
            </a:r>
            <a:r>
              <a:rPr lang="zh-CN" altLang="zh-CN" dirty="0"/>
              <a:t>，具有更大的危害性。</a:t>
            </a:r>
            <a:r>
              <a:rPr lang="zh-CN" altLang="zh-CN" dirty="0"/>
              <a:t> </a:t>
            </a:r>
            <a:endParaRPr kumimoji="1" lang="zh-CN" altLang="en-US" dirty="0"/>
          </a:p>
        </p:txBody>
      </p:sp>
    </p:spTree>
    <p:extLst>
      <p:ext uri="{BB962C8B-B14F-4D97-AF65-F5344CB8AC3E}">
        <p14:creationId xmlns:p14="http://schemas.microsoft.com/office/powerpoint/2010/main" val="63299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a:t>
            </a:r>
            <a:r>
              <a:rPr kumimoji="1" lang="zh-CN" altLang="en-US" dirty="0" smtClean="0"/>
              <a:t> 国内外</a:t>
            </a:r>
            <a:r>
              <a:rPr kumimoji="1" lang="zh-CN" altLang="en-US" dirty="0"/>
              <a:t>研究现状</a:t>
            </a:r>
            <a:endParaRPr kumimoji="1" lang="zh-CN" altLang="en-US" dirty="0"/>
          </a:p>
        </p:txBody>
      </p:sp>
      <p:sp>
        <p:nvSpPr>
          <p:cNvPr id="5" name="内容占位符 4"/>
          <p:cNvSpPr>
            <a:spLocks noGrp="1"/>
          </p:cNvSpPr>
          <p:nvPr>
            <p:ph idx="1"/>
          </p:nvPr>
        </p:nvSpPr>
        <p:spPr/>
        <p:txBody>
          <a:bodyPr>
            <a:normAutofit/>
          </a:bodyPr>
          <a:lstStyle/>
          <a:p>
            <a:pPr>
              <a:lnSpc>
                <a:spcPct val="150000"/>
              </a:lnSpc>
            </a:pPr>
            <a:r>
              <a:rPr lang="en-US" altLang="zh-CN" dirty="0"/>
              <a:t>2007 </a:t>
            </a:r>
            <a:r>
              <a:rPr lang="zh-CN" altLang="zh-CN" dirty="0"/>
              <a:t>年的网络和分布式系统安全座谈会（</a:t>
            </a:r>
            <a:r>
              <a:rPr lang="en-US" altLang="zh-CN" dirty="0"/>
              <a:t>NDSS</a:t>
            </a:r>
            <a:r>
              <a:rPr lang="zh-CN" altLang="zh-CN" dirty="0"/>
              <a:t>，</a:t>
            </a:r>
            <a:r>
              <a:rPr lang="en-US" altLang="zh-CN" dirty="0"/>
              <a:t>Network and Distributed System Security Symposium</a:t>
            </a:r>
            <a:r>
              <a:rPr lang="zh-CN" altLang="zh-CN" dirty="0"/>
              <a:t>）上</a:t>
            </a:r>
            <a:r>
              <a:rPr lang="en-US" altLang="zh-CN" dirty="0"/>
              <a:t> Zhang</a:t>
            </a:r>
            <a:r>
              <a:rPr lang="zh-CN" altLang="zh-CN" dirty="0"/>
              <a:t>、</a:t>
            </a:r>
            <a:r>
              <a:rPr lang="en-US" altLang="zh-CN" dirty="0"/>
              <a:t>Mao</a:t>
            </a:r>
            <a:r>
              <a:rPr lang="zh-CN" altLang="zh-CN" dirty="0"/>
              <a:t>、</a:t>
            </a:r>
            <a:r>
              <a:rPr lang="en-US" altLang="zh-CN" dirty="0"/>
              <a:t>Wang </a:t>
            </a:r>
            <a:r>
              <a:rPr lang="zh-CN" altLang="zh-CN" dirty="0"/>
              <a:t>三人在研究</a:t>
            </a:r>
            <a:r>
              <a:rPr lang="en-US" altLang="zh-CN" dirty="0"/>
              <a:t>[1]</a:t>
            </a:r>
            <a:r>
              <a:rPr lang="zh-CN" altLang="zh-CN" dirty="0"/>
              <a:t>中首次提出了一种针对运行于目标链路上的</a:t>
            </a:r>
            <a:r>
              <a:rPr lang="zh-CN" altLang="zh-CN" dirty="0">
                <a:solidFill>
                  <a:srgbClr val="FF0000"/>
                </a:solidFill>
              </a:rPr>
              <a:t>路由协议</a:t>
            </a:r>
            <a:r>
              <a:rPr lang="en-US" altLang="zh-CN" dirty="0">
                <a:solidFill>
                  <a:srgbClr val="FF0000"/>
                </a:solidFill>
              </a:rPr>
              <a:t>-BGP </a:t>
            </a:r>
            <a:r>
              <a:rPr lang="zh-CN" altLang="zh-CN" dirty="0">
                <a:solidFill>
                  <a:srgbClr val="FF0000"/>
                </a:solidFill>
              </a:rPr>
              <a:t>的</a:t>
            </a:r>
            <a:r>
              <a:rPr lang="en-US" altLang="zh-CN" dirty="0"/>
              <a:t> </a:t>
            </a:r>
            <a:r>
              <a:rPr lang="en-US" altLang="zh-CN" dirty="0" err="1"/>
              <a:t>LDoS</a:t>
            </a:r>
            <a:r>
              <a:rPr lang="en-US" altLang="zh-CN" dirty="0"/>
              <a:t> </a:t>
            </a:r>
            <a:r>
              <a:rPr lang="zh-CN" altLang="zh-CN" dirty="0"/>
              <a:t>攻击，文中指出此种攻击能延长网络收敛时间并引起</a:t>
            </a:r>
            <a:r>
              <a:rPr lang="en-US" altLang="zh-CN" dirty="0"/>
              <a:t> BGP </a:t>
            </a:r>
            <a:r>
              <a:rPr lang="zh-CN" altLang="zh-CN" dirty="0"/>
              <a:t>会话重置的严重后果，此种攻击一经推出便引起网络安全研究人员的广泛关注。</a:t>
            </a:r>
            <a:r>
              <a:rPr lang="zh-CN" altLang="zh-CN" dirty="0"/>
              <a:t> </a:t>
            </a:r>
            <a:endParaRPr lang="zh-CN" altLang="en-US" dirty="0" smtClean="0"/>
          </a:p>
          <a:p>
            <a:pPr>
              <a:lnSpc>
                <a:spcPct val="150000"/>
              </a:lnSpc>
            </a:pPr>
            <a:endParaRPr kumimoji="1" lang="zh-CN" altLang="en-US" dirty="0"/>
          </a:p>
        </p:txBody>
      </p:sp>
    </p:spTree>
    <p:extLst>
      <p:ext uri="{BB962C8B-B14F-4D97-AF65-F5344CB8AC3E}">
        <p14:creationId xmlns:p14="http://schemas.microsoft.com/office/powerpoint/2010/main" val="887077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a:t>
            </a:r>
            <a:r>
              <a:rPr kumimoji="1" lang="zh-CN" altLang="en-US" dirty="0" smtClean="0"/>
              <a:t> 国内外</a:t>
            </a:r>
            <a:r>
              <a:rPr kumimoji="1" lang="zh-CN" altLang="en-US" dirty="0"/>
              <a:t>研究现状</a:t>
            </a:r>
            <a:endParaRPr kumimoji="1" lang="zh-CN" altLang="en-US" dirty="0"/>
          </a:p>
        </p:txBody>
      </p:sp>
      <p:sp>
        <p:nvSpPr>
          <p:cNvPr id="5" name="内容占位符 4"/>
          <p:cNvSpPr>
            <a:spLocks noGrp="1"/>
          </p:cNvSpPr>
          <p:nvPr>
            <p:ph idx="1"/>
          </p:nvPr>
        </p:nvSpPr>
        <p:spPr/>
        <p:txBody>
          <a:bodyPr>
            <a:normAutofit fontScale="85000" lnSpcReduction="10000"/>
          </a:bodyPr>
          <a:lstStyle/>
          <a:p>
            <a:pPr>
              <a:lnSpc>
                <a:spcPct val="150000"/>
              </a:lnSpc>
            </a:pPr>
            <a:r>
              <a:rPr lang="zh-CN" altLang="zh-CN" dirty="0"/>
              <a:t>在</a:t>
            </a:r>
            <a:r>
              <a:rPr lang="en-US" altLang="zh-CN" dirty="0"/>
              <a:t> 2010 </a:t>
            </a:r>
            <a:r>
              <a:rPr lang="zh-CN" altLang="zh-CN" dirty="0"/>
              <a:t>年的</a:t>
            </a:r>
            <a:r>
              <a:rPr lang="en-US" altLang="zh-CN" dirty="0"/>
              <a:t> NDSS</a:t>
            </a:r>
            <a:r>
              <a:rPr lang="zh-CN" altLang="zh-CN" dirty="0"/>
              <a:t>会议上，明尼苏达大学的</a:t>
            </a:r>
            <a:r>
              <a:rPr lang="en-US" altLang="zh-CN" dirty="0"/>
              <a:t> Max </a:t>
            </a:r>
            <a:r>
              <a:rPr lang="en-US" altLang="zh-CN" dirty="0" err="1"/>
              <a:t>Schuchard</a:t>
            </a:r>
            <a:r>
              <a:rPr lang="en-US" altLang="zh-CN" dirty="0"/>
              <a:t> </a:t>
            </a:r>
            <a:r>
              <a:rPr lang="zh-CN" altLang="zh-CN" dirty="0"/>
              <a:t>等人在其研究</a:t>
            </a:r>
            <a:r>
              <a:rPr lang="en-US" altLang="zh-CN" dirty="0"/>
              <a:t>[4]</a:t>
            </a:r>
            <a:r>
              <a:rPr lang="zh-CN" altLang="zh-CN" dirty="0"/>
              <a:t>中将</a:t>
            </a:r>
            <a:r>
              <a:rPr lang="en-US" altLang="zh-CN" dirty="0"/>
              <a:t> Zhang</a:t>
            </a:r>
            <a:r>
              <a:rPr lang="zh-CN" altLang="zh-CN" dirty="0"/>
              <a:t>、</a:t>
            </a:r>
            <a:r>
              <a:rPr lang="en-US" altLang="zh-CN" dirty="0"/>
              <a:t>Mao</a:t>
            </a:r>
            <a:r>
              <a:rPr lang="zh-CN" altLang="zh-CN" dirty="0"/>
              <a:t>、</a:t>
            </a:r>
            <a:r>
              <a:rPr lang="en-US" altLang="zh-CN" dirty="0"/>
              <a:t>Wang </a:t>
            </a:r>
            <a:r>
              <a:rPr lang="zh-CN" altLang="zh-CN" dirty="0"/>
              <a:t>提出的攻击以三位研究人员首字母大写将其命名为</a:t>
            </a:r>
            <a:r>
              <a:rPr lang="en-US" altLang="zh-CN" dirty="0"/>
              <a:t> ZMW </a:t>
            </a:r>
            <a:r>
              <a:rPr lang="zh-CN" altLang="zh-CN" dirty="0"/>
              <a:t>攻击，并通过</a:t>
            </a:r>
            <a:r>
              <a:rPr lang="zh-CN" altLang="zh-CN" dirty="0">
                <a:solidFill>
                  <a:srgbClr val="FF0000"/>
                </a:solidFill>
              </a:rPr>
              <a:t>仿真证实利用</a:t>
            </a:r>
            <a:r>
              <a:rPr lang="en-US" altLang="zh-CN" dirty="0">
                <a:solidFill>
                  <a:srgbClr val="FF0000"/>
                </a:solidFill>
              </a:rPr>
              <a:t> 250,000 </a:t>
            </a:r>
            <a:r>
              <a:rPr lang="zh-CN" altLang="zh-CN" dirty="0">
                <a:solidFill>
                  <a:srgbClr val="FF0000"/>
                </a:solidFill>
              </a:rPr>
              <a:t>个僵尸节点</a:t>
            </a:r>
            <a:r>
              <a:rPr lang="zh-CN" altLang="zh-CN" dirty="0"/>
              <a:t>构成的网络对多个</a:t>
            </a:r>
            <a:r>
              <a:rPr lang="en-US" altLang="zh-CN" dirty="0"/>
              <a:t> BGP </a:t>
            </a:r>
            <a:r>
              <a:rPr lang="zh-CN" altLang="zh-CN" dirty="0"/>
              <a:t>会话对发动</a:t>
            </a:r>
            <a:r>
              <a:rPr lang="en-US" altLang="zh-CN" dirty="0"/>
              <a:t> ZMW </a:t>
            </a:r>
            <a:r>
              <a:rPr lang="zh-CN" altLang="zh-CN" dirty="0"/>
              <a:t>攻击，提出了针对</a:t>
            </a:r>
            <a:r>
              <a:rPr lang="en-US" altLang="zh-CN" dirty="0"/>
              <a:t>BGP</a:t>
            </a:r>
            <a:r>
              <a:rPr lang="zh-CN" altLang="zh-CN" dirty="0"/>
              <a:t>协议的低速率分布式拒绝服务攻击——</a:t>
            </a:r>
            <a:r>
              <a:rPr lang="en-US" altLang="zh-CN" dirty="0"/>
              <a:t>CXPST</a:t>
            </a:r>
            <a:r>
              <a:rPr lang="zh-CN" altLang="zh-CN" dirty="0"/>
              <a:t>（协同跨层面终止会话）攻击策略</a:t>
            </a:r>
            <a:r>
              <a:rPr lang="en-US" altLang="zh-CN" dirty="0"/>
              <a:t>[4]</a:t>
            </a:r>
            <a:r>
              <a:rPr lang="zh-CN" altLang="zh-CN" dirty="0"/>
              <a:t>，</a:t>
            </a:r>
            <a:r>
              <a:rPr lang="en-US" altLang="zh-CN" dirty="0"/>
              <a:t>CXPST</a:t>
            </a:r>
            <a:r>
              <a:rPr lang="zh-CN" altLang="zh-CN" dirty="0"/>
              <a:t>攻击策略并未利用</a:t>
            </a:r>
            <a:r>
              <a:rPr lang="en-US" altLang="zh-CN" dirty="0"/>
              <a:t>BGP</a:t>
            </a:r>
            <a:r>
              <a:rPr lang="zh-CN" altLang="zh-CN" dirty="0"/>
              <a:t>协议的安全漏洞，而是利用了</a:t>
            </a:r>
            <a:r>
              <a:rPr lang="en-US" altLang="zh-CN" dirty="0"/>
              <a:t>BGP</a:t>
            </a:r>
            <a:r>
              <a:rPr lang="zh-CN" altLang="zh-CN" dirty="0"/>
              <a:t>协议正常工作的工作原理，因此这种攻击策略的危害更为</a:t>
            </a:r>
            <a:r>
              <a:rPr lang="zh-CN" altLang="zh-CN" dirty="0" smtClean="0"/>
              <a:t>明显</a:t>
            </a:r>
            <a:r>
              <a:rPr lang="zh-CN" altLang="en-US" dirty="0" smtClean="0"/>
              <a:t>。</a:t>
            </a:r>
          </a:p>
          <a:p>
            <a:pPr>
              <a:lnSpc>
                <a:spcPct val="150000"/>
              </a:lnSpc>
            </a:pPr>
            <a:r>
              <a:rPr lang="zh-CN" altLang="en-US" dirty="0" smtClean="0"/>
              <a:t>这种攻击号称使用起来将</a:t>
            </a:r>
            <a:r>
              <a:rPr lang="en-US" altLang="zh-CN" dirty="0" smtClean="0"/>
              <a:t>”</a:t>
            </a:r>
            <a:r>
              <a:rPr lang="zh-CN" altLang="en-US" b="1" dirty="0">
                <a:solidFill>
                  <a:srgbClr val="FF0000"/>
                </a:solidFill>
              </a:rPr>
              <a:t>击垮整个</a:t>
            </a:r>
            <a:r>
              <a:rPr lang="zh-CN" altLang="en-US" b="1" dirty="0" smtClean="0">
                <a:solidFill>
                  <a:srgbClr val="FF0000"/>
                </a:solidFill>
              </a:rPr>
              <a:t>互联网</a:t>
            </a:r>
            <a:r>
              <a:rPr lang="en-US" altLang="zh-CN" dirty="0" smtClean="0"/>
              <a:t>”</a:t>
            </a:r>
            <a:r>
              <a:rPr lang="zh-CN" altLang="en-US" dirty="0" smtClean="0"/>
              <a:t>，</a:t>
            </a:r>
            <a:r>
              <a:rPr lang="zh-CN" altLang="en-US" dirty="0"/>
              <a:t>这种攻击一旦发动，通过技术手段是无法解决的，只能靠网络运营商彼此</a:t>
            </a:r>
            <a:r>
              <a:rPr lang="zh-CN" altLang="en-US" dirty="0" smtClean="0"/>
              <a:t>联系</a:t>
            </a:r>
            <a:r>
              <a:rPr lang="zh-CN" altLang="en-US" dirty="0"/>
              <a:t>，</a:t>
            </a:r>
            <a:r>
              <a:rPr lang="zh-CN" altLang="en-US" dirty="0" smtClean="0"/>
              <a:t>每</a:t>
            </a:r>
            <a:r>
              <a:rPr lang="zh-CN" altLang="en-US" dirty="0"/>
              <a:t>一台</a:t>
            </a:r>
            <a:r>
              <a:rPr lang="en-US" altLang="zh-CN" dirty="0"/>
              <a:t>BGP</a:t>
            </a:r>
            <a:r>
              <a:rPr lang="zh-CN" altLang="en-US" dirty="0"/>
              <a:t>路由器都必须手动重启。整个恢复过程少则几个小时，多则一两天。</a:t>
            </a:r>
            <a:r>
              <a:rPr lang="zh-CN" altLang="zh-CN" dirty="0" smtClean="0"/>
              <a:t>如此</a:t>
            </a:r>
            <a:r>
              <a:rPr lang="zh-CN" altLang="zh-CN" dirty="0"/>
              <a:t>巨大的破坏力顷刻引起更多业界人士的极大关注，因此越来越多的研究人员开始想方设法的复现、研究此类攻击。</a:t>
            </a:r>
            <a:r>
              <a:rPr lang="zh-CN" altLang="zh-CN" dirty="0"/>
              <a:t> </a:t>
            </a:r>
            <a:endParaRPr kumimoji="1" lang="zh-CN" altLang="en-US" dirty="0"/>
          </a:p>
        </p:txBody>
      </p:sp>
    </p:spTree>
    <p:extLst>
      <p:ext uri="{BB962C8B-B14F-4D97-AF65-F5344CB8AC3E}">
        <p14:creationId xmlns:p14="http://schemas.microsoft.com/office/powerpoint/2010/main" val="159473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a:t>
            </a:r>
            <a:r>
              <a:rPr kumimoji="1" lang="zh-CN" altLang="en-US" dirty="0" smtClean="0"/>
              <a:t> </a:t>
            </a:r>
            <a:r>
              <a:rPr kumimoji="1" lang="en-US" altLang="zh-CN" dirty="0" smtClean="0"/>
              <a:t>CXPST</a:t>
            </a:r>
            <a:r>
              <a:rPr kumimoji="1" lang="zh-CN" altLang="en-US" dirty="0" smtClean="0"/>
              <a:t>策略分析</a:t>
            </a:r>
            <a:endParaRPr kumimoji="1" lang="zh-CN" altLang="en-US" dirty="0"/>
          </a:p>
        </p:txBody>
      </p:sp>
      <p:sp>
        <p:nvSpPr>
          <p:cNvPr id="5" name="内容占位符 4"/>
          <p:cNvSpPr>
            <a:spLocks noGrp="1"/>
          </p:cNvSpPr>
          <p:nvPr>
            <p:ph idx="1"/>
          </p:nvPr>
        </p:nvSpPr>
        <p:spPr/>
        <p:txBody>
          <a:bodyPr>
            <a:normAutofit/>
          </a:bodyPr>
          <a:lstStyle/>
          <a:p>
            <a:pPr>
              <a:lnSpc>
                <a:spcPct val="150000"/>
              </a:lnSpc>
            </a:pPr>
            <a:r>
              <a:rPr lang="en-US" altLang="zh-CN" dirty="0" smtClean="0">
                <a:solidFill>
                  <a:srgbClr val="FF0000"/>
                </a:solidFill>
              </a:rPr>
              <a:t>1.</a:t>
            </a:r>
            <a:r>
              <a:rPr lang="zh-CN" altLang="en-US" dirty="0" smtClean="0">
                <a:solidFill>
                  <a:srgbClr val="FF0000"/>
                </a:solidFill>
              </a:rPr>
              <a:t> </a:t>
            </a:r>
            <a:r>
              <a:rPr lang="en-US" altLang="zh-CN" dirty="0" smtClean="0">
                <a:solidFill>
                  <a:srgbClr val="FF0000"/>
                </a:solidFill>
              </a:rPr>
              <a:t>CXPST</a:t>
            </a:r>
            <a:r>
              <a:rPr lang="zh-CN" altLang="zh-CN" dirty="0">
                <a:solidFill>
                  <a:srgbClr val="FF0000"/>
                </a:solidFill>
              </a:rPr>
              <a:t>原理</a:t>
            </a:r>
            <a:r>
              <a:rPr lang="zh-CN" altLang="zh-CN" dirty="0">
                <a:solidFill>
                  <a:srgbClr val="FF0000"/>
                </a:solidFill>
              </a:rPr>
              <a:t> </a:t>
            </a:r>
            <a:endParaRPr lang="zh-CN" altLang="en-US" dirty="0" smtClean="0">
              <a:solidFill>
                <a:srgbClr val="FF0000"/>
              </a:solidFill>
            </a:endParaRPr>
          </a:p>
          <a:p>
            <a:pPr>
              <a:lnSpc>
                <a:spcPct val="150000"/>
              </a:lnSpc>
            </a:pPr>
            <a:r>
              <a:rPr lang="en-US" altLang="zh-CN" dirty="0"/>
              <a:t>CXPST</a:t>
            </a:r>
            <a:r>
              <a:rPr lang="zh-CN" altLang="zh-CN" dirty="0"/>
              <a:t>攻击策略是利用运行于</a:t>
            </a:r>
            <a:r>
              <a:rPr lang="en-US" altLang="zh-CN" dirty="0"/>
              <a:t>Internet</a:t>
            </a:r>
            <a:r>
              <a:rPr lang="zh-CN" altLang="zh-CN" dirty="0"/>
              <a:t>骨干网络的</a:t>
            </a:r>
            <a:r>
              <a:rPr lang="en-US" altLang="zh-CN" dirty="0"/>
              <a:t>BGP</a:t>
            </a:r>
            <a:r>
              <a:rPr lang="zh-CN" altLang="zh-CN" dirty="0"/>
              <a:t>协议的</a:t>
            </a:r>
            <a:r>
              <a:rPr lang="en-US" altLang="zh-CN" dirty="0">
                <a:solidFill>
                  <a:srgbClr val="FF0000"/>
                </a:solidFill>
              </a:rPr>
              <a:t>UPDATE</a:t>
            </a:r>
            <a:r>
              <a:rPr lang="zh-CN" altLang="zh-CN" dirty="0">
                <a:solidFill>
                  <a:srgbClr val="FF0000"/>
                </a:solidFill>
              </a:rPr>
              <a:t>数据报文</a:t>
            </a:r>
            <a:r>
              <a:rPr lang="zh-CN" altLang="zh-CN" dirty="0"/>
              <a:t>的处理计算方式进行攻击，通过在</a:t>
            </a:r>
            <a:r>
              <a:rPr lang="en-US" altLang="zh-CN" dirty="0"/>
              <a:t>Internet</a:t>
            </a:r>
            <a:r>
              <a:rPr lang="zh-CN" altLang="zh-CN" dirty="0"/>
              <a:t>骨干网络上选取核心关键链路作为攻击目标，然后攻击选定的路径，促使选定关键链路出现间歇性的断开和连接，从而导致链路两端的路由器</a:t>
            </a:r>
            <a:r>
              <a:rPr lang="zh-CN" altLang="zh-CN" dirty="0">
                <a:solidFill>
                  <a:srgbClr val="FF0000"/>
                </a:solidFill>
              </a:rPr>
              <a:t>不断产生</a:t>
            </a:r>
            <a:r>
              <a:rPr lang="en-US" altLang="zh-CN" dirty="0">
                <a:solidFill>
                  <a:srgbClr val="FF0000"/>
                </a:solidFill>
              </a:rPr>
              <a:t>UPDATE</a:t>
            </a:r>
            <a:r>
              <a:rPr lang="zh-CN" altLang="zh-CN" dirty="0"/>
              <a:t>数据报文，随着</a:t>
            </a:r>
            <a:r>
              <a:rPr lang="en-US" altLang="zh-CN" dirty="0"/>
              <a:t>UPDATE</a:t>
            </a:r>
            <a:r>
              <a:rPr lang="zh-CN" altLang="zh-CN" dirty="0"/>
              <a:t>数据报文向网络中其他路由器的扩散传播，其数量也将不断增长，</a:t>
            </a:r>
            <a:r>
              <a:rPr lang="zh-CN" altLang="zh-CN" dirty="0" smtClean="0"/>
              <a:t>最后一些</a:t>
            </a:r>
            <a:r>
              <a:rPr lang="zh-CN" altLang="zh-CN" dirty="0">
                <a:solidFill>
                  <a:srgbClr val="FF0000"/>
                </a:solidFill>
              </a:rPr>
              <a:t>核心路由器</a:t>
            </a:r>
            <a:r>
              <a:rPr lang="zh-CN" altLang="zh-CN" dirty="0"/>
              <a:t>收到大量的</a:t>
            </a:r>
            <a:r>
              <a:rPr lang="en-US" altLang="zh-CN" dirty="0" smtClean="0"/>
              <a:t>UPDATE</a:t>
            </a:r>
            <a:r>
              <a:rPr lang="zh-CN" altLang="zh-CN" dirty="0" smtClean="0"/>
              <a:t>，</a:t>
            </a:r>
            <a:r>
              <a:rPr lang="zh-CN" altLang="zh-CN" dirty="0"/>
              <a:t>从而导致这些路由器的</a:t>
            </a:r>
            <a:r>
              <a:rPr lang="zh-CN" altLang="zh-CN" dirty="0">
                <a:solidFill>
                  <a:srgbClr val="FF0000"/>
                </a:solidFill>
              </a:rPr>
              <a:t>计算资源</a:t>
            </a:r>
            <a:r>
              <a:rPr lang="zh-CN" altLang="zh-CN" dirty="0" smtClean="0">
                <a:solidFill>
                  <a:srgbClr val="FF0000"/>
                </a:solidFill>
              </a:rPr>
              <a:t>耗尽</a:t>
            </a:r>
            <a:r>
              <a:rPr lang="zh-CN" altLang="zh-CN" dirty="0" smtClean="0"/>
              <a:t>。</a:t>
            </a:r>
            <a:endParaRPr kumimoji="1" lang="zh-CN" altLang="en-US" dirty="0">
              <a:solidFill>
                <a:srgbClr val="FF0000"/>
              </a:solidFill>
            </a:endParaRPr>
          </a:p>
        </p:txBody>
      </p:sp>
    </p:spTree>
    <p:extLst>
      <p:ext uri="{BB962C8B-B14F-4D97-AF65-F5344CB8AC3E}">
        <p14:creationId xmlns:p14="http://schemas.microsoft.com/office/powerpoint/2010/main" val="2037770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a:t>
            </a:r>
            <a:r>
              <a:rPr kumimoji="1" lang="zh-CN" altLang="en-US" dirty="0" smtClean="0"/>
              <a:t> </a:t>
            </a:r>
            <a:r>
              <a:rPr kumimoji="1" lang="en-US" altLang="zh-CN" dirty="0"/>
              <a:t>CXPST</a:t>
            </a:r>
            <a:r>
              <a:rPr kumimoji="1" lang="zh-CN" altLang="en-US" dirty="0"/>
              <a:t>策略分析</a:t>
            </a:r>
            <a:endParaRPr kumimoji="1" lang="zh-CN" altLang="en-US" dirty="0"/>
          </a:p>
        </p:txBody>
      </p:sp>
      <p:sp>
        <p:nvSpPr>
          <p:cNvPr id="5" name="内容占位符 4"/>
          <p:cNvSpPr>
            <a:spLocks noGrp="1"/>
          </p:cNvSpPr>
          <p:nvPr>
            <p:ph idx="1"/>
          </p:nvPr>
        </p:nvSpPr>
        <p:spPr/>
        <p:txBody>
          <a:bodyPr>
            <a:normAutofit/>
          </a:bodyPr>
          <a:lstStyle/>
          <a:p>
            <a:pPr>
              <a:lnSpc>
                <a:spcPct val="150000"/>
              </a:lnSpc>
            </a:pPr>
            <a:r>
              <a:rPr lang="en-US" altLang="zh-CN" dirty="0" smtClean="0">
                <a:solidFill>
                  <a:srgbClr val="FF0000"/>
                </a:solidFill>
              </a:rPr>
              <a:t>1.</a:t>
            </a:r>
            <a:r>
              <a:rPr lang="zh-CN" altLang="en-US" dirty="0" smtClean="0">
                <a:solidFill>
                  <a:srgbClr val="FF0000"/>
                </a:solidFill>
              </a:rPr>
              <a:t> </a:t>
            </a:r>
            <a:r>
              <a:rPr lang="en-US" altLang="zh-CN" dirty="0" smtClean="0">
                <a:solidFill>
                  <a:srgbClr val="FF0000"/>
                </a:solidFill>
              </a:rPr>
              <a:t>CXPST</a:t>
            </a:r>
            <a:r>
              <a:rPr lang="zh-CN" altLang="zh-CN" dirty="0">
                <a:solidFill>
                  <a:srgbClr val="FF0000"/>
                </a:solidFill>
              </a:rPr>
              <a:t>原理</a:t>
            </a:r>
            <a:r>
              <a:rPr lang="zh-CN" altLang="zh-CN" dirty="0">
                <a:solidFill>
                  <a:srgbClr val="FF0000"/>
                </a:solidFill>
              </a:rPr>
              <a:t> </a:t>
            </a:r>
            <a:endParaRPr lang="zh-CN" altLang="en-US" dirty="0" smtClean="0">
              <a:solidFill>
                <a:srgbClr val="FF0000"/>
              </a:solidFill>
            </a:endParaRPr>
          </a:p>
          <a:p>
            <a:pPr>
              <a:lnSpc>
                <a:spcPct val="150000"/>
              </a:lnSpc>
            </a:pPr>
            <a:r>
              <a:rPr lang="zh-CN" altLang="zh-CN" dirty="0"/>
              <a:t>为实现选定关键链路出现间歇性的断开和连接，</a:t>
            </a:r>
            <a:r>
              <a:rPr lang="en-US" altLang="zh-CN" dirty="0"/>
              <a:t>CXPST</a:t>
            </a:r>
            <a:r>
              <a:rPr lang="zh-CN" altLang="zh-CN" dirty="0"/>
              <a:t>攻击策略利用</a:t>
            </a:r>
            <a:r>
              <a:rPr lang="en-US" altLang="zh-CN" dirty="0"/>
              <a:t>ZMW</a:t>
            </a:r>
            <a:r>
              <a:rPr lang="zh-CN" altLang="zh-CN" dirty="0"/>
              <a:t>攻击算法</a:t>
            </a:r>
            <a:r>
              <a:rPr lang="en-US" altLang="zh-CN" dirty="0"/>
              <a:t>[5]</a:t>
            </a:r>
            <a:r>
              <a:rPr lang="zh-CN" altLang="zh-CN" dirty="0"/>
              <a:t>对选定关键链路的</a:t>
            </a:r>
            <a:r>
              <a:rPr lang="en-US" altLang="zh-CN" dirty="0"/>
              <a:t>BGP</a:t>
            </a:r>
            <a:r>
              <a:rPr lang="zh-CN" altLang="zh-CN" dirty="0"/>
              <a:t>会话进行攻击。</a:t>
            </a:r>
            <a:r>
              <a:rPr lang="en-US" altLang="zh-CN" dirty="0"/>
              <a:t>ZMW</a:t>
            </a:r>
            <a:r>
              <a:rPr lang="zh-CN" altLang="zh-CN" dirty="0"/>
              <a:t>攻击算法是针对运行</a:t>
            </a:r>
            <a:r>
              <a:rPr lang="en-US" altLang="zh-CN" dirty="0"/>
              <a:t>BGP</a:t>
            </a:r>
            <a:r>
              <a:rPr lang="zh-CN" altLang="zh-CN" dirty="0"/>
              <a:t>协议的路由设施发动的</a:t>
            </a:r>
            <a:r>
              <a:rPr lang="en-US" altLang="zh-CN" dirty="0" err="1"/>
              <a:t>LDDoS</a:t>
            </a:r>
            <a:r>
              <a:rPr lang="zh-CN" altLang="zh-CN" dirty="0"/>
              <a:t>攻击方法，攻击目标是路由设施之间的构建在</a:t>
            </a:r>
            <a:r>
              <a:rPr lang="en-US" altLang="zh-CN" dirty="0"/>
              <a:t>TCP</a:t>
            </a:r>
            <a:r>
              <a:rPr lang="zh-CN" altLang="zh-CN" dirty="0"/>
              <a:t>协议上的</a:t>
            </a:r>
            <a:r>
              <a:rPr lang="en-US" altLang="zh-CN" dirty="0"/>
              <a:t>BGP</a:t>
            </a:r>
            <a:r>
              <a:rPr lang="zh-CN" altLang="zh-CN" dirty="0"/>
              <a:t>会话，在获得路由链路的</a:t>
            </a:r>
            <a:r>
              <a:rPr lang="en-US" altLang="zh-CN" dirty="0">
                <a:solidFill>
                  <a:srgbClr val="FF0000"/>
                </a:solidFill>
              </a:rPr>
              <a:t>RTT</a:t>
            </a:r>
            <a:r>
              <a:rPr lang="zh-CN" altLang="zh-CN" dirty="0">
                <a:solidFill>
                  <a:srgbClr val="FF0000"/>
                </a:solidFill>
              </a:rPr>
              <a:t>、</a:t>
            </a:r>
            <a:r>
              <a:rPr lang="en-US" altLang="zh-CN" dirty="0" err="1">
                <a:solidFill>
                  <a:srgbClr val="FF0000"/>
                </a:solidFill>
              </a:rPr>
              <a:t>minRTO</a:t>
            </a:r>
            <a:r>
              <a:rPr lang="zh-CN" altLang="zh-CN" dirty="0">
                <a:solidFill>
                  <a:srgbClr val="FF0000"/>
                </a:solidFill>
              </a:rPr>
              <a:t>和链路带宽，链路时延</a:t>
            </a:r>
            <a:r>
              <a:rPr lang="zh-CN" altLang="zh-CN" dirty="0"/>
              <a:t>等参数后，构造</a:t>
            </a:r>
            <a:r>
              <a:rPr lang="en-US" altLang="zh-CN" dirty="0"/>
              <a:t>UDP</a:t>
            </a:r>
            <a:r>
              <a:rPr lang="zh-CN" altLang="zh-CN" dirty="0"/>
              <a:t>攻击数据流，当这些攻击流量通过被攻击链路时，使得路由器的</a:t>
            </a:r>
            <a:r>
              <a:rPr lang="en-US" altLang="zh-CN" dirty="0"/>
              <a:t> </a:t>
            </a:r>
            <a:r>
              <a:rPr lang="en-US" altLang="zh-CN" dirty="0" err="1">
                <a:solidFill>
                  <a:srgbClr val="FF0000"/>
                </a:solidFill>
              </a:rPr>
              <a:t>KeepAlive</a:t>
            </a:r>
            <a:r>
              <a:rPr lang="zh-CN" altLang="zh-CN" dirty="0">
                <a:solidFill>
                  <a:srgbClr val="FF0000"/>
                </a:solidFill>
              </a:rPr>
              <a:t>数据报文多次丢包</a:t>
            </a:r>
            <a:r>
              <a:rPr lang="zh-CN" altLang="zh-CN" dirty="0"/>
              <a:t>，而路由器间</a:t>
            </a:r>
            <a:r>
              <a:rPr lang="en-US" altLang="zh-CN" dirty="0" err="1"/>
              <a:t>KeepAlive</a:t>
            </a:r>
            <a:r>
              <a:rPr lang="zh-CN" altLang="zh-CN" dirty="0"/>
              <a:t>数据报文丢包时间如果超过</a:t>
            </a:r>
            <a:r>
              <a:rPr lang="en-US" altLang="zh-CN" dirty="0"/>
              <a:t>BGP</a:t>
            </a:r>
            <a:r>
              <a:rPr lang="zh-CN" altLang="zh-CN" dirty="0"/>
              <a:t>会话的</a:t>
            </a:r>
            <a:r>
              <a:rPr lang="zh-CN" altLang="zh-CN" dirty="0">
                <a:solidFill>
                  <a:srgbClr val="FF0000"/>
                </a:solidFill>
              </a:rPr>
              <a:t>保持时间</a:t>
            </a:r>
            <a:r>
              <a:rPr lang="zh-CN" altLang="zh-CN" dirty="0"/>
              <a:t>（</a:t>
            </a:r>
            <a:r>
              <a:rPr lang="en-US" altLang="zh-CN" dirty="0"/>
              <a:t>Hold Timer</a:t>
            </a:r>
            <a:r>
              <a:rPr lang="zh-CN" altLang="zh-CN" dirty="0"/>
              <a:t>），路由器之间的连接将会断开。</a:t>
            </a:r>
            <a:r>
              <a:rPr lang="zh-CN" altLang="zh-CN" dirty="0"/>
              <a:t> </a:t>
            </a:r>
            <a:endParaRPr kumimoji="1" lang="zh-CN" altLang="en-US" dirty="0">
              <a:solidFill>
                <a:srgbClr val="FF0000"/>
              </a:solidFill>
            </a:endParaRPr>
          </a:p>
        </p:txBody>
      </p:sp>
    </p:spTree>
    <p:extLst>
      <p:ext uri="{BB962C8B-B14F-4D97-AF65-F5344CB8AC3E}">
        <p14:creationId xmlns:p14="http://schemas.microsoft.com/office/powerpoint/2010/main" val="29777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a:t>
            </a:r>
            <a:r>
              <a:rPr kumimoji="1" lang="zh-CN" altLang="en-US" dirty="0" smtClean="0"/>
              <a:t> </a:t>
            </a:r>
            <a:r>
              <a:rPr kumimoji="1" lang="en-US" altLang="zh-CN" dirty="0"/>
              <a:t>CXPST</a:t>
            </a:r>
            <a:r>
              <a:rPr kumimoji="1" lang="zh-CN" altLang="en-US" dirty="0"/>
              <a:t>策略分析</a:t>
            </a:r>
            <a:endParaRPr kumimoji="1" lang="zh-CN" altLang="en-US" dirty="0"/>
          </a:p>
        </p:txBody>
      </p:sp>
      <p:sp>
        <p:nvSpPr>
          <p:cNvPr id="5" name="内容占位符 4"/>
          <p:cNvSpPr>
            <a:spLocks noGrp="1"/>
          </p:cNvSpPr>
          <p:nvPr>
            <p:ph idx="1"/>
          </p:nvPr>
        </p:nvSpPr>
        <p:spPr/>
        <p:txBody>
          <a:bodyPr>
            <a:normAutofit fontScale="92500" lnSpcReduction="20000"/>
          </a:bodyPr>
          <a:lstStyle/>
          <a:p>
            <a:pPr>
              <a:lnSpc>
                <a:spcPct val="150000"/>
              </a:lnSpc>
            </a:pPr>
            <a:r>
              <a:rPr lang="en-US" altLang="zh-CN" dirty="0">
                <a:solidFill>
                  <a:srgbClr val="FF0000"/>
                </a:solidFill>
              </a:rPr>
              <a:t>2</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CXPST</a:t>
            </a:r>
            <a:r>
              <a:rPr lang="zh-CN" altLang="zh-CN" dirty="0">
                <a:solidFill>
                  <a:srgbClr val="FF0000"/>
                </a:solidFill>
              </a:rPr>
              <a:t>攻击策略存在的问题</a:t>
            </a:r>
            <a:r>
              <a:rPr lang="zh-CN" altLang="zh-CN" dirty="0">
                <a:solidFill>
                  <a:srgbClr val="FF0000"/>
                </a:solidFill>
              </a:rPr>
              <a:t> </a:t>
            </a:r>
            <a:r>
              <a:rPr lang="zh-CN" altLang="zh-CN" dirty="0" smtClean="0">
                <a:solidFill>
                  <a:srgbClr val="FF0000"/>
                </a:solidFill>
              </a:rPr>
              <a:t> </a:t>
            </a:r>
            <a:endParaRPr lang="zh-CN" altLang="en-US" dirty="0" smtClean="0">
              <a:solidFill>
                <a:srgbClr val="FF0000"/>
              </a:solidFill>
            </a:endParaRPr>
          </a:p>
          <a:p>
            <a:pPr>
              <a:lnSpc>
                <a:spcPct val="150000"/>
              </a:lnSpc>
            </a:pPr>
            <a:r>
              <a:rPr lang="zh-CN" altLang="zh-CN" dirty="0">
                <a:solidFill>
                  <a:srgbClr val="0070C0"/>
                </a:solidFill>
              </a:rPr>
              <a:t>（</a:t>
            </a:r>
            <a:r>
              <a:rPr lang="en-US" altLang="zh-CN" dirty="0">
                <a:solidFill>
                  <a:srgbClr val="0070C0"/>
                </a:solidFill>
              </a:rPr>
              <a:t>1</a:t>
            </a:r>
            <a:r>
              <a:rPr lang="zh-CN" altLang="zh-CN" dirty="0">
                <a:solidFill>
                  <a:srgbClr val="0070C0"/>
                </a:solidFill>
              </a:rPr>
              <a:t>）关键路径选择方面的不足</a:t>
            </a:r>
            <a:r>
              <a:rPr lang="zh-CN" altLang="zh-CN" dirty="0">
                <a:solidFill>
                  <a:srgbClr val="0070C0"/>
                </a:solidFill>
              </a:rPr>
              <a:t> </a:t>
            </a:r>
            <a:endParaRPr lang="zh-CN" altLang="en-US" dirty="0" smtClean="0">
              <a:solidFill>
                <a:srgbClr val="0070C0"/>
              </a:solidFill>
            </a:endParaRPr>
          </a:p>
          <a:p>
            <a:pPr>
              <a:lnSpc>
                <a:spcPct val="150000"/>
              </a:lnSpc>
            </a:pPr>
            <a:r>
              <a:rPr lang="zh-CN" altLang="zh-CN" dirty="0"/>
              <a:t>在关键路径选择方面，</a:t>
            </a:r>
            <a:r>
              <a:rPr lang="en-US" altLang="zh-CN" dirty="0"/>
              <a:t>CXPST</a:t>
            </a:r>
            <a:r>
              <a:rPr lang="zh-CN" altLang="zh-CN" dirty="0"/>
              <a:t>攻击策略采用攻击者所控制的僵尸结点之间进行</a:t>
            </a:r>
            <a:r>
              <a:rPr lang="en-US" altLang="zh-CN" dirty="0" err="1"/>
              <a:t>Traceroute</a:t>
            </a:r>
            <a:r>
              <a:rPr lang="zh-CN" altLang="zh-CN" dirty="0"/>
              <a:t>，然后统计</a:t>
            </a:r>
            <a:r>
              <a:rPr lang="en-US" altLang="zh-CN" dirty="0" err="1"/>
              <a:t>Traceroute</a:t>
            </a:r>
            <a:r>
              <a:rPr lang="zh-CN" altLang="zh-CN" dirty="0"/>
              <a:t>通过最多的路径作为关键路径</a:t>
            </a:r>
            <a:r>
              <a:rPr lang="zh-CN" altLang="zh-CN" dirty="0" smtClean="0"/>
              <a:t>。</a:t>
            </a:r>
            <a:r>
              <a:rPr lang="en-US" altLang="zh-CN" dirty="0" smtClean="0"/>
              <a:t>CXPST</a:t>
            </a:r>
            <a:r>
              <a:rPr lang="zh-CN" altLang="zh-CN" dirty="0" smtClean="0"/>
              <a:t>提</a:t>
            </a:r>
            <a:r>
              <a:rPr lang="zh-CN" altLang="zh-CN" dirty="0"/>
              <a:t>出进行</a:t>
            </a:r>
            <a:r>
              <a:rPr lang="en-US" altLang="zh-CN" dirty="0" err="1"/>
              <a:t>Traceroute</a:t>
            </a:r>
            <a:r>
              <a:rPr lang="zh-CN" altLang="zh-CN" dirty="0"/>
              <a:t>的僵尸结点的数量有</a:t>
            </a:r>
            <a:r>
              <a:rPr lang="en-US" altLang="zh-CN" dirty="0"/>
              <a:t>250000</a:t>
            </a:r>
            <a:r>
              <a:rPr lang="zh-CN" altLang="zh-CN" dirty="0"/>
              <a:t>个，然而如此数量的僵尸结点对于整个</a:t>
            </a:r>
            <a:r>
              <a:rPr lang="en-US" altLang="zh-CN" dirty="0"/>
              <a:t>Internet</a:t>
            </a:r>
            <a:r>
              <a:rPr lang="zh-CN" altLang="zh-CN" dirty="0"/>
              <a:t>骨干网络结点总数所占的比例仍然是极为渺小的</a:t>
            </a:r>
            <a:r>
              <a:rPr lang="zh-CN" altLang="zh-CN" dirty="0" smtClean="0"/>
              <a:t>。</a:t>
            </a:r>
            <a:endParaRPr lang="zh-CN" altLang="en-US" dirty="0" smtClean="0"/>
          </a:p>
          <a:p>
            <a:pPr>
              <a:lnSpc>
                <a:spcPct val="150000"/>
              </a:lnSpc>
            </a:pPr>
            <a:r>
              <a:rPr lang="zh-CN" altLang="zh-CN" dirty="0" smtClean="0"/>
              <a:t>采用</a:t>
            </a:r>
            <a:r>
              <a:rPr lang="en-US" altLang="zh-CN" dirty="0"/>
              <a:t>CXPST</a:t>
            </a:r>
            <a:r>
              <a:rPr lang="zh-CN" altLang="zh-CN" dirty="0"/>
              <a:t>攻击策略的关键路径选取策略，则有可能</a:t>
            </a:r>
            <a:r>
              <a:rPr lang="zh-CN" altLang="zh-CN" dirty="0">
                <a:solidFill>
                  <a:srgbClr val="FF0000"/>
                </a:solidFill>
              </a:rPr>
              <a:t>选取的关键路径并不处于网络核心层</a:t>
            </a:r>
            <a:r>
              <a:rPr lang="zh-CN" altLang="zh-CN" dirty="0"/>
              <a:t>，并且即使成功选取关键路径，也可能导致参与攻击关键路径的链路数目太少，汇集流量不足，无法实现关键路径的间歇性断开和链接，从而导致攻击失败。</a:t>
            </a:r>
            <a:r>
              <a:rPr lang="zh-CN" altLang="zh-CN" dirty="0"/>
              <a:t> </a:t>
            </a:r>
            <a:endParaRPr kumimoji="1" lang="zh-CN" altLang="en-US" dirty="0">
              <a:solidFill>
                <a:srgbClr val="0070C0"/>
              </a:solidFill>
            </a:endParaRPr>
          </a:p>
        </p:txBody>
      </p:sp>
    </p:spTree>
    <p:extLst>
      <p:ext uri="{BB962C8B-B14F-4D97-AF65-F5344CB8AC3E}">
        <p14:creationId xmlns:p14="http://schemas.microsoft.com/office/powerpoint/2010/main" val="1965421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a:t>
            </a:r>
            <a:r>
              <a:rPr kumimoji="1" lang="zh-CN" altLang="en-US" dirty="0" smtClean="0"/>
              <a:t> </a:t>
            </a:r>
            <a:r>
              <a:rPr kumimoji="1" lang="en-US" altLang="zh-CN" dirty="0"/>
              <a:t>CXPST</a:t>
            </a:r>
            <a:r>
              <a:rPr kumimoji="1" lang="zh-CN" altLang="en-US" dirty="0"/>
              <a:t>策略分析</a:t>
            </a:r>
            <a:endParaRPr kumimoji="1" lang="zh-CN" altLang="en-US" dirty="0"/>
          </a:p>
        </p:txBody>
      </p:sp>
      <p:sp>
        <p:nvSpPr>
          <p:cNvPr id="5" name="内容占位符 4"/>
          <p:cNvSpPr>
            <a:spLocks noGrp="1"/>
          </p:cNvSpPr>
          <p:nvPr>
            <p:ph idx="1"/>
          </p:nvPr>
        </p:nvSpPr>
        <p:spPr/>
        <p:txBody>
          <a:bodyPr>
            <a:normAutofit/>
          </a:bodyPr>
          <a:lstStyle/>
          <a:p>
            <a:pPr>
              <a:lnSpc>
                <a:spcPct val="150000"/>
              </a:lnSpc>
            </a:pPr>
            <a:r>
              <a:rPr lang="en-US" altLang="zh-CN" dirty="0">
                <a:solidFill>
                  <a:srgbClr val="FF0000"/>
                </a:solidFill>
              </a:rPr>
              <a:t>2</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CXPST</a:t>
            </a:r>
            <a:r>
              <a:rPr lang="zh-CN" altLang="zh-CN" dirty="0">
                <a:solidFill>
                  <a:srgbClr val="FF0000"/>
                </a:solidFill>
              </a:rPr>
              <a:t>攻击策略存在的问题</a:t>
            </a:r>
            <a:r>
              <a:rPr lang="zh-CN" altLang="zh-CN" dirty="0">
                <a:solidFill>
                  <a:srgbClr val="FF0000"/>
                </a:solidFill>
              </a:rPr>
              <a:t> </a:t>
            </a:r>
            <a:r>
              <a:rPr lang="zh-CN" altLang="zh-CN" dirty="0" smtClean="0">
                <a:solidFill>
                  <a:srgbClr val="FF0000"/>
                </a:solidFill>
              </a:rPr>
              <a:t> </a:t>
            </a:r>
            <a:endParaRPr lang="zh-CN" altLang="en-US" dirty="0" smtClean="0">
              <a:solidFill>
                <a:srgbClr val="FF0000"/>
              </a:solidFill>
            </a:endParaRPr>
          </a:p>
          <a:p>
            <a:pPr>
              <a:lnSpc>
                <a:spcPct val="150000"/>
              </a:lnSpc>
            </a:pPr>
            <a:r>
              <a:rPr lang="zh-CN" altLang="en-US" dirty="0">
                <a:solidFill>
                  <a:srgbClr val="0070C0"/>
                </a:solidFill>
              </a:rPr>
              <a:t>（</a:t>
            </a:r>
            <a:r>
              <a:rPr lang="en-US" altLang="zh-CN" dirty="0">
                <a:solidFill>
                  <a:srgbClr val="0070C0"/>
                </a:solidFill>
              </a:rPr>
              <a:t>2</a:t>
            </a:r>
            <a:r>
              <a:rPr lang="zh-CN" altLang="en-US" dirty="0">
                <a:solidFill>
                  <a:srgbClr val="0070C0"/>
                </a:solidFill>
              </a:rPr>
              <a:t>）</a:t>
            </a:r>
            <a:r>
              <a:rPr lang="en-US" altLang="zh-CN" dirty="0">
                <a:solidFill>
                  <a:srgbClr val="0070C0"/>
                </a:solidFill>
              </a:rPr>
              <a:t>CXPST</a:t>
            </a:r>
            <a:r>
              <a:rPr lang="zh-CN" altLang="en-US" dirty="0">
                <a:solidFill>
                  <a:srgbClr val="0070C0"/>
                </a:solidFill>
              </a:rPr>
              <a:t>攻击部署策略的</a:t>
            </a:r>
            <a:r>
              <a:rPr lang="zh-CN" altLang="en-US" dirty="0" smtClean="0">
                <a:solidFill>
                  <a:srgbClr val="0070C0"/>
                </a:solidFill>
              </a:rPr>
              <a:t>缺陷</a:t>
            </a:r>
          </a:p>
          <a:p>
            <a:pPr>
              <a:lnSpc>
                <a:spcPct val="150000"/>
              </a:lnSpc>
            </a:pPr>
            <a:r>
              <a:rPr lang="zh-CN" altLang="zh-CN" dirty="0"/>
              <a:t>由于僵尸主机发送了大量的攻击流量，部分攻击流量极有可能在</a:t>
            </a:r>
            <a:r>
              <a:rPr lang="zh-CN" altLang="zh-CN" dirty="0">
                <a:solidFill>
                  <a:srgbClr val="FF0000"/>
                </a:solidFill>
              </a:rPr>
              <a:t>到达关键路径前</a:t>
            </a:r>
            <a:r>
              <a:rPr lang="zh-CN" altLang="zh-CN" dirty="0"/>
              <a:t>的网络节点上汇集，从而导致这些节点到关键路径端的链路因攻击</a:t>
            </a:r>
            <a:r>
              <a:rPr lang="zh-CN" altLang="zh-CN" dirty="0">
                <a:solidFill>
                  <a:srgbClr val="FF0000"/>
                </a:solidFill>
              </a:rPr>
              <a:t>流量过大而断开</a:t>
            </a:r>
            <a:r>
              <a:rPr lang="zh-CN" altLang="zh-CN" dirty="0"/>
              <a:t>。这些链路的断开将会导致这部分汇集的攻击流量</a:t>
            </a:r>
            <a:r>
              <a:rPr lang="zh-CN" altLang="zh-CN" dirty="0">
                <a:solidFill>
                  <a:srgbClr val="FF0000"/>
                </a:solidFill>
              </a:rPr>
              <a:t>无法达到选定的关键路径</a:t>
            </a:r>
            <a:r>
              <a:rPr lang="zh-CN" altLang="zh-CN" dirty="0"/>
              <a:t>，从而致使最终汇集的攻击流量不足，无法将选定的关键路径断开</a:t>
            </a:r>
            <a:r>
              <a:rPr lang="zh-CN" altLang="zh-CN" dirty="0" smtClean="0"/>
              <a:t>。 </a:t>
            </a:r>
            <a:endParaRPr kumimoji="1" lang="zh-CN" altLang="en-US" dirty="0">
              <a:solidFill>
                <a:srgbClr val="0070C0"/>
              </a:solidFill>
            </a:endParaRPr>
          </a:p>
        </p:txBody>
      </p:sp>
    </p:spTree>
    <p:extLst>
      <p:ext uri="{BB962C8B-B14F-4D97-AF65-F5344CB8AC3E}">
        <p14:creationId xmlns:p14="http://schemas.microsoft.com/office/powerpoint/2010/main" val="1617876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11843</TotalTime>
  <Words>2104</Words>
  <Application>Microsoft Macintosh PowerPoint</Application>
  <PresentationFormat>宽屏</PresentationFormat>
  <Paragraphs>78</Paragraphs>
  <Slides>17</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7" baseType="lpstr">
      <vt:lpstr>Britannic Bold</vt:lpstr>
      <vt:lpstr>Calibri</vt:lpstr>
      <vt:lpstr>Calibri Light</vt:lpstr>
      <vt:lpstr>SimHei</vt:lpstr>
      <vt:lpstr>Times New Roman</vt:lpstr>
      <vt:lpstr>Wingdings</vt:lpstr>
      <vt:lpstr>Xingkai SC Light</vt:lpstr>
      <vt:lpstr>宋体</vt:lpstr>
      <vt:lpstr>怀旧</vt:lpstr>
      <vt:lpstr>Visio.Drawing.11</vt:lpstr>
      <vt:lpstr>低速率分布式拒绝服务攻击优化策略 研究与应用 </vt:lpstr>
      <vt:lpstr>大纲</vt:lpstr>
      <vt:lpstr>1. 课题研究的背景和意义</vt:lpstr>
      <vt:lpstr>2. 国内外研究现状</vt:lpstr>
      <vt:lpstr>2. 国内外研究现状</vt:lpstr>
      <vt:lpstr>3. CXPST策略分析</vt:lpstr>
      <vt:lpstr>3. CXPST策略分析</vt:lpstr>
      <vt:lpstr>3. CXPST策略分析</vt:lpstr>
      <vt:lpstr>3. CXPST策略分析</vt:lpstr>
      <vt:lpstr>3. CXPST策略分析</vt:lpstr>
      <vt:lpstr>4.主要研究内容 </vt:lpstr>
      <vt:lpstr>4.主要研究内容 </vt:lpstr>
      <vt:lpstr>4.主要研究内容 </vt:lpstr>
      <vt:lpstr>4.主要研究内容 </vt:lpstr>
      <vt:lpstr>4.主要研究内容 </vt:lpstr>
      <vt:lpstr>5.进度安排 </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实习这三个月</dc:title>
  <dc:creator>boyu song</dc:creator>
  <cp:lastModifiedBy>boyu song</cp:lastModifiedBy>
  <cp:revision>363</cp:revision>
  <dcterms:created xsi:type="dcterms:W3CDTF">2016-08-05T05:12:29Z</dcterms:created>
  <dcterms:modified xsi:type="dcterms:W3CDTF">2016-09-14T05:39:39Z</dcterms:modified>
</cp:coreProperties>
</file>