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58" r:id="rId3"/>
    <p:sldId id="257" r:id="rId4"/>
    <p:sldId id="259" r:id="rId5"/>
    <p:sldId id="260" r:id="rId6"/>
    <p:sldId id="261" r:id="rId7"/>
    <p:sldId id="262" r:id="rId8"/>
    <p:sldId id="268" r:id="rId9"/>
    <p:sldId id="278" r:id="rId10"/>
    <p:sldId id="279" r:id="rId11"/>
    <p:sldId id="280" r:id="rId12"/>
    <p:sldId id="281" r:id="rId13"/>
    <p:sldId id="290" r:id="rId14"/>
    <p:sldId id="269" r:id="rId15"/>
    <p:sldId id="282" r:id="rId16"/>
    <p:sldId id="283" r:id="rId17"/>
    <p:sldId id="284" r:id="rId18"/>
    <p:sldId id="286" r:id="rId19"/>
    <p:sldId id="287" r:id="rId20"/>
    <p:sldId id="288" r:id="rId21"/>
    <p:sldId id="289" r:id="rId22"/>
    <p:sldId id="291" r:id="rId23"/>
    <p:sldId id="292" r:id="rId24"/>
    <p:sldId id="270" r:id="rId25"/>
    <p:sldId id="273" r:id="rId26"/>
    <p:sldId id="274" r:id="rId27"/>
    <p:sldId id="271" r:id="rId28"/>
    <p:sldId id="293" r:id="rId29"/>
    <p:sldId id="294" r:id="rId30"/>
    <p:sldId id="295" r:id="rId31"/>
    <p:sldId id="296" r:id="rId32"/>
    <p:sldId id="297" r:id="rId33"/>
    <p:sldId id="275" r:id="rId34"/>
    <p:sldId id="277" r:id="rId35"/>
    <p:sldId id="27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42"/>
    <p:restoredTop sz="73162"/>
  </p:normalViewPr>
  <p:slideViewPr>
    <p:cSldViewPr snapToGrid="0" snapToObjects="1">
      <p:cViewPr varScale="1">
        <p:scale>
          <a:sx n="90" d="100"/>
          <a:sy n="90" d="100"/>
        </p:scale>
        <p:origin x="2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BD45D0-6578-7842-87DE-A4B8BA0E9D3F}" type="datetimeFigureOut">
              <a:rPr kumimoji="1" lang="zh-CN" altLang="en-US" smtClean="0"/>
              <a:t>2017/6/26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97BC0-8573-C34D-8ACD-BEDD4362463A}" type="slidenum">
              <a:rPr kumimoji="1" lang="zh-CN" altLang="en-US" smtClean="0"/>
              <a:t>‹#›</a:t>
            </a:fld>
            <a:endParaRPr kumimoji="1" lang="zh-CN" altLang="en-US"/>
          </a:p>
        </p:txBody>
      </p:sp>
    </p:spTree>
    <p:extLst>
      <p:ext uri="{BB962C8B-B14F-4D97-AF65-F5344CB8AC3E}">
        <p14:creationId xmlns:p14="http://schemas.microsoft.com/office/powerpoint/2010/main" val="1294252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697BC0-8573-C34D-8ACD-BEDD4362463A}" type="slidenum">
              <a:rPr kumimoji="1" lang="zh-CN" altLang="en-US" smtClean="0"/>
              <a:t>5</a:t>
            </a:fld>
            <a:endParaRPr kumimoji="1" lang="zh-CN" altLang="en-US"/>
          </a:p>
        </p:txBody>
      </p:sp>
    </p:spTree>
    <p:extLst>
      <p:ext uri="{BB962C8B-B14F-4D97-AF65-F5344CB8AC3E}">
        <p14:creationId xmlns:p14="http://schemas.microsoft.com/office/powerpoint/2010/main" val="1213352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697BC0-8573-C34D-8ACD-BEDD4362463A}" type="slidenum">
              <a:rPr kumimoji="1" lang="zh-CN" altLang="en-US" smtClean="0"/>
              <a:t>15</a:t>
            </a:fld>
            <a:endParaRPr kumimoji="1" lang="zh-CN" altLang="en-US"/>
          </a:p>
        </p:txBody>
      </p:sp>
    </p:spTree>
    <p:extLst>
      <p:ext uri="{BB962C8B-B14F-4D97-AF65-F5344CB8AC3E}">
        <p14:creationId xmlns:p14="http://schemas.microsoft.com/office/powerpoint/2010/main" val="203422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其中，</a:t>
            </a:r>
            <a:r>
              <a:rPr lang="en-US" altLang="zh-CN" sz="1200" kern="1200" dirty="0" err="1" smtClean="0">
                <a:solidFill>
                  <a:schemeClr val="tx1"/>
                </a:solidFill>
                <a:effectLst/>
                <a:latin typeface="+mn-lt"/>
                <a:ea typeface="+mn-ea"/>
                <a:cs typeface="+mn-cs"/>
              </a:rPr>
              <a:t>regfunc</a:t>
            </a:r>
            <a:r>
              <a:rPr lang="zh-CN" altLang="zh-CN" sz="1200" kern="1200" dirty="0" smtClean="0">
                <a:solidFill>
                  <a:schemeClr val="tx1"/>
                </a:solidFill>
                <a:effectLst/>
                <a:latin typeface="+mn-lt"/>
                <a:ea typeface="+mn-ea"/>
                <a:cs typeface="+mn-cs"/>
              </a:rPr>
              <a:t>为中间代码插桩的辅助函数，对写寄存器操作进行处理；</a:t>
            </a:r>
            <a:r>
              <a:rPr lang="en-US" altLang="zh-CN" sz="1200" kern="1200" dirty="0" smtClean="0">
                <a:solidFill>
                  <a:schemeClr val="tx1"/>
                </a:solidFill>
                <a:effectLst/>
                <a:latin typeface="+mn-lt"/>
                <a:ea typeface="+mn-ea"/>
                <a:cs typeface="+mn-cs"/>
              </a:rPr>
              <a:t>0x00510121</a:t>
            </a:r>
            <a:r>
              <a:rPr lang="zh-CN" altLang="zh-CN" sz="1200" kern="1200" dirty="0" smtClean="0">
                <a:solidFill>
                  <a:schemeClr val="tx1"/>
                </a:solidFill>
                <a:effectLst/>
                <a:latin typeface="+mn-lt"/>
                <a:ea typeface="+mn-ea"/>
                <a:cs typeface="+mn-cs"/>
              </a:rPr>
              <a:t>为调用的辅助符号引擎函数的内存地址；后面为</a:t>
            </a:r>
            <a:r>
              <a:rPr lang="en-US" altLang="zh-CN" sz="1200" kern="1200" dirty="0" err="1" smtClean="0">
                <a:solidFill>
                  <a:schemeClr val="tx1"/>
                </a:solidFill>
                <a:effectLst/>
                <a:latin typeface="+mn-lt"/>
                <a:ea typeface="+mn-ea"/>
                <a:cs typeface="+mn-cs"/>
              </a:rPr>
              <a:t>regfunc</a:t>
            </a:r>
            <a:r>
              <a:rPr lang="zh-CN" altLang="zh-CN" sz="1200" kern="1200" dirty="0" smtClean="0">
                <a:solidFill>
                  <a:schemeClr val="tx1"/>
                </a:solidFill>
                <a:effectLst/>
                <a:latin typeface="+mn-lt"/>
                <a:ea typeface="+mn-ea"/>
                <a:cs typeface="+mn-cs"/>
              </a:rPr>
              <a:t>函数的</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个参数：</a:t>
            </a:r>
            <a:r>
              <a:rPr lang="en-US" altLang="zh-CN" sz="1200" kern="1200" dirty="0" smtClean="0">
                <a:solidFill>
                  <a:schemeClr val="tx1"/>
                </a:solidFill>
                <a:effectLst/>
                <a:latin typeface="+mn-lt"/>
                <a:ea typeface="+mn-ea"/>
                <a:cs typeface="+mn-cs"/>
              </a:rPr>
              <a:t>p1</a:t>
            </a:r>
            <a:r>
              <a:rPr lang="zh-CN" altLang="zh-CN" sz="1200" kern="1200" dirty="0" smtClean="0">
                <a:solidFill>
                  <a:schemeClr val="tx1"/>
                </a:solidFill>
                <a:effectLst/>
                <a:latin typeface="+mn-lt"/>
                <a:ea typeface="+mn-ea"/>
                <a:cs typeface="+mn-cs"/>
              </a:rPr>
              <a:t>表示变量名称；</a:t>
            </a:r>
            <a:r>
              <a:rPr lang="en-US" altLang="zh-CN" sz="1200" kern="1200" dirty="0" smtClean="0">
                <a:solidFill>
                  <a:schemeClr val="tx1"/>
                </a:solidFill>
                <a:effectLst/>
                <a:latin typeface="+mn-lt"/>
                <a:ea typeface="+mn-ea"/>
                <a:cs typeface="+mn-cs"/>
              </a:rPr>
              <a:t>0x0</a:t>
            </a:r>
            <a:r>
              <a:rPr lang="zh-CN" altLang="zh-CN" sz="1200" kern="1200" dirty="0" smtClean="0">
                <a:solidFill>
                  <a:schemeClr val="tx1"/>
                </a:solidFill>
                <a:effectLst/>
                <a:latin typeface="+mn-lt"/>
                <a:ea typeface="+mn-ea"/>
                <a:cs typeface="+mn-cs"/>
              </a:rPr>
              <a:t>表示操作第</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号寄存器；</a:t>
            </a:r>
            <a:r>
              <a:rPr lang="en-US" altLang="zh-CN" sz="1200" kern="1200" dirty="0" smtClean="0">
                <a:solidFill>
                  <a:schemeClr val="tx1"/>
                </a:solidFill>
                <a:effectLst/>
                <a:latin typeface="+mn-lt"/>
                <a:ea typeface="+mn-ea"/>
                <a:cs typeface="+mn-cs"/>
              </a:rPr>
              <a:t>0x8</a:t>
            </a:r>
            <a:r>
              <a:rPr lang="zh-CN" altLang="zh-CN" sz="1200" kern="1200" dirty="0" smtClean="0">
                <a:solidFill>
                  <a:schemeClr val="tx1"/>
                </a:solidFill>
                <a:effectLst/>
                <a:latin typeface="+mn-lt"/>
                <a:ea typeface="+mn-ea"/>
                <a:cs typeface="+mn-cs"/>
              </a:rPr>
              <a:t>表示操作记录节点的长度为</a:t>
            </a:r>
            <a:r>
              <a:rPr lang="en-US" altLang="zh-CN" sz="1200" kern="1200" dirty="0" smtClean="0">
                <a:solidFill>
                  <a:schemeClr val="tx1"/>
                </a:solidFill>
                <a:effectLst/>
                <a:latin typeface="+mn-lt"/>
                <a:ea typeface="+mn-ea"/>
                <a:cs typeface="+mn-cs"/>
              </a:rPr>
              <a:t>8</a:t>
            </a:r>
            <a:r>
              <a:rPr lang="zh-CN" altLang="zh-CN" sz="1200" kern="1200" dirty="0" smtClean="0">
                <a:solidFill>
                  <a:schemeClr val="tx1"/>
                </a:solidFill>
                <a:effectLst/>
                <a:latin typeface="+mn-lt"/>
                <a:ea typeface="+mn-ea"/>
                <a:cs typeface="+mn-cs"/>
              </a:rPr>
              <a:t>字节长度。</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85697BC0-8573-C34D-8ACD-BEDD4362463A}" type="slidenum">
              <a:rPr kumimoji="1" lang="zh-CN" altLang="en-US" smtClean="0"/>
              <a:t>16</a:t>
            </a:fld>
            <a:endParaRPr kumimoji="1" lang="zh-CN" altLang="en-US"/>
          </a:p>
        </p:txBody>
      </p:sp>
    </p:spTree>
    <p:extLst>
      <p:ext uri="{BB962C8B-B14F-4D97-AF65-F5344CB8AC3E}">
        <p14:creationId xmlns:p14="http://schemas.microsoft.com/office/powerpoint/2010/main" val="1937178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指令</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作用时读取内容缓冲区第</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个字节的内容，系统创建二叉树符号值节点</a:t>
            </a:r>
            <a:r>
              <a:rPr lang="en-US" altLang="zh-CN" sz="1200" kern="1200" dirty="0" smtClean="0">
                <a:solidFill>
                  <a:schemeClr val="tx1"/>
                </a:solidFill>
                <a:effectLst/>
                <a:latin typeface="+mn-lt"/>
                <a:ea typeface="+mn-ea"/>
                <a:cs typeface="+mn-cs"/>
              </a:rPr>
              <a:t>i5</a:t>
            </a:r>
            <a:r>
              <a:rPr lang="zh-CN" altLang="zh-CN" sz="1200" kern="1200" dirty="0" smtClean="0">
                <a:solidFill>
                  <a:schemeClr val="tx1"/>
                </a:solidFill>
                <a:effectLst/>
                <a:latin typeface="+mn-lt"/>
                <a:ea typeface="+mn-ea"/>
                <a:cs typeface="+mn-cs"/>
              </a:rPr>
              <a:t>，大小为</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字节，并且将符号值写入</a:t>
            </a:r>
            <a:r>
              <a:rPr lang="en-US" altLang="zh-CN" sz="1200" kern="1200" dirty="0" smtClean="0">
                <a:solidFill>
                  <a:schemeClr val="tx1"/>
                </a:solidFill>
                <a:effectLst/>
                <a:latin typeface="+mn-lt"/>
                <a:ea typeface="+mn-ea"/>
                <a:cs typeface="+mn-cs"/>
              </a:rPr>
              <a:t>al</a:t>
            </a:r>
            <a:r>
              <a:rPr lang="zh-CN" altLang="zh-CN" sz="1200" kern="1200" dirty="0" smtClean="0">
                <a:solidFill>
                  <a:schemeClr val="tx1"/>
                </a:solidFill>
                <a:effectLst/>
                <a:latin typeface="+mn-lt"/>
                <a:ea typeface="+mn-ea"/>
                <a:cs typeface="+mn-cs"/>
              </a:rPr>
              <a:t>寄存器，设置</a:t>
            </a:r>
            <a:r>
              <a:rPr lang="en-US" altLang="zh-CN" sz="1200" kern="1200" dirty="0" smtClean="0">
                <a:solidFill>
                  <a:schemeClr val="tx1"/>
                </a:solidFill>
                <a:effectLst/>
                <a:latin typeface="+mn-lt"/>
                <a:ea typeface="+mn-ea"/>
                <a:cs typeface="+mn-cs"/>
              </a:rPr>
              <a:t>bitmap</a:t>
            </a:r>
            <a:r>
              <a:rPr lang="zh-CN" altLang="zh-CN" sz="1200" kern="1200" dirty="0" smtClean="0">
                <a:solidFill>
                  <a:schemeClr val="tx1"/>
                </a:solidFill>
                <a:effectLst/>
                <a:latin typeface="+mn-lt"/>
                <a:ea typeface="+mn-ea"/>
                <a:cs typeface="+mn-cs"/>
              </a:rPr>
              <a:t>相应的位置为</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。指令</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将</a:t>
            </a:r>
            <a:r>
              <a:rPr lang="en-US" altLang="zh-CN" sz="1200" kern="1200" dirty="0" smtClean="0">
                <a:solidFill>
                  <a:schemeClr val="tx1"/>
                </a:solidFill>
                <a:effectLst/>
                <a:latin typeface="+mn-lt"/>
                <a:ea typeface="+mn-ea"/>
                <a:cs typeface="+mn-cs"/>
              </a:rPr>
              <a:t>al</a:t>
            </a:r>
            <a:r>
              <a:rPr lang="zh-CN" altLang="zh-CN" sz="1200" kern="1200" dirty="0" smtClean="0">
                <a:solidFill>
                  <a:schemeClr val="tx1"/>
                </a:solidFill>
                <a:effectLst/>
                <a:latin typeface="+mn-lt"/>
                <a:ea typeface="+mn-ea"/>
                <a:cs typeface="+mn-cs"/>
              </a:rPr>
              <a:t>寄存器存储的内容减</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al</a:t>
            </a:r>
            <a:r>
              <a:rPr lang="zh-CN" altLang="zh-CN" sz="1200" kern="1200" dirty="0" smtClean="0">
                <a:solidFill>
                  <a:schemeClr val="tx1"/>
                </a:solidFill>
                <a:effectLst/>
                <a:latin typeface="+mn-lt"/>
                <a:ea typeface="+mn-ea"/>
                <a:cs typeface="+mn-cs"/>
              </a:rPr>
              <a:t>寄存器中存储的内容为符号之，所以系统创建操作类型为</a:t>
            </a:r>
            <a:r>
              <a:rPr lang="en-US" altLang="zh-CN" sz="1200" kern="1200" dirty="0" err="1" smtClean="0">
                <a:solidFill>
                  <a:schemeClr val="tx1"/>
                </a:solidFill>
                <a:effectLst/>
                <a:latin typeface="+mn-lt"/>
                <a:ea typeface="+mn-ea"/>
                <a:cs typeface="+mn-cs"/>
              </a:rPr>
              <a:t>dec</a:t>
            </a:r>
            <a:r>
              <a:rPr lang="zh-CN" altLang="zh-CN" sz="1200" kern="1200" dirty="0" smtClean="0">
                <a:solidFill>
                  <a:schemeClr val="tx1"/>
                </a:solidFill>
                <a:effectLst/>
                <a:latin typeface="+mn-lt"/>
                <a:ea typeface="+mn-ea"/>
                <a:cs typeface="+mn-cs"/>
              </a:rPr>
              <a:t>的节点，保存本次操作。由于操作目的存储位置还是</a:t>
            </a:r>
            <a:r>
              <a:rPr lang="en-US" altLang="zh-CN" sz="1200" kern="1200" dirty="0" smtClean="0">
                <a:solidFill>
                  <a:schemeClr val="tx1"/>
                </a:solidFill>
                <a:effectLst/>
                <a:latin typeface="+mn-lt"/>
                <a:ea typeface="+mn-ea"/>
                <a:cs typeface="+mn-cs"/>
              </a:rPr>
              <a:t>al</a:t>
            </a:r>
            <a:r>
              <a:rPr lang="zh-CN" altLang="zh-CN" sz="1200" kern="1200" dirty="0" smtClean="0">
                <a:solidFill>
                  <a:schemeClr val="tx1"/>
                </a:solidFill>
                <a:effectLst/>
                <a:latin typeface="+mn-lt"/>
                <a:ea typeface="+mn-ea"/>
                <a:cs typeface="+mn-cs"/>
              </a:rPr>
              <a:t>寄存器，所以讲</a:t>
            </a:r>
            <a:r>
              <a:rPr lang="en-US" altLang="zh-CN" sz="1200" kern="1200" dirty="0" err="1" smtClean="0">
                <a:solidFill>
                  <a:schemeClr val="tx1"/>
                </a:solidFill>
                <a:effectLst/>
                <a:latin typeface="+mn-lt"/>
                <a:ea typeface="+mn-ea"/>
                <a:cs typeface="+mn-cs"/>
              </a:rPr>
              <a:t>dec</a:t>
            </a:r>
            <a:r>
              <a:rPr lang="zh-CN" altLang="zh-CN" sz="1200" kern="1200" dirty="0" smtClean="0">
                <a:solidFill>
                  <a:schemeClr val="tx1"/>
                </a:solidFill>
                <a:effectLst/>
                <a:latin typeface="+mn-lt"/>
                <a:ea typeface="+mn-ea"/>
                <a:cs typeface="+mn-cs"/>
              </a:rPr>
              <a:t>操作之后的符号之更新到</a:t>
            </a:r>
            <a:r>
              <a:rPr lang="en-US" altLang="zh-CN" sz="1200" kern="1200" dirty="0" smtClean="0">
                <a:solidFill>
                  <a:schemeClr val="tx1"/>
                </a:solidFill>
                <a:effectLst/>
                <a:latin typeface="+mn-lt"/>
                <a:ea typeface="+mn-ea"/>
                <a:cs typeface="+mn-cs"/>
              </a:rPr>
              <a:t>al</a:t>
            </a:r>
            <a:r>
              <a:rPr lang="zh-CN" altLang="zh-CN" sz="1200" kern="1200" dirty="0" smtClean="0">
                <a:solidFill>
                  <a:schemeClr val="tx1"/>
                </a:solidFill>
                <a:effectLst/>
                <a:latin typeface="+mn-lt"/>
                <a:ea typeface="+mn-ea"/>
                <a:cs typeface="+mn-cs"/>
              </a:rPr>
              <a:t>寄存器中存储起来。指令</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将</a:t>
            </a:r>
            <a:r>
              <a:rPr lang="en-US" altLang="zh-CN" sz="1200" kern="1200" dirty="0" smtClean="0">
                <a:solidFill>
                  <a:schemeClr val="tx1"/>
                </a:solidFill>
                <a:effectLst/>
                <a:latin typeface="+mn-lt"/>
                <a:ea typeface="+mn-ea"/>
                <a:cs typeface="+mn-cs"/>
              </a:rPr>
              <a:t>al</a:t>
            </a:r>
            <a:r>
              <a:rPr lang="zh-CN" altLang="zh-CN" sz="1200" kern="1200" dirty="0" smtClean="0">
                <a:solidFill>
                  <a:schemeClr val="tx1"/>
                </a:solidFill>
                <a:effectLst/>
                <a:latin typeface="+mn-lt"/>
                <a:ea typeface="+mn-ea"/>
                <a:cs typeface="+mn-cs"/>
              </a:rPr>
              <a:t>寄存器中存储的符号值与</a:t>
            </a:r>
            <a:r>
              <a:rPr lang="en-US" altLang="zh-CN" sz="1200" kern="1200" dirty="0" smtClean="0">
                <a:solidFill>
                  <a:schemeClr val="tx1"/>
                </a:solidFill>
                <a:effectLst/>
                <a:latin typeface="+mn-lt"/>
                <a:ea typeface="+mn-ea"/>
                <a:cs typeface="+mn-cs"/>
              </a:rPr>
              <a:t>0x2</a:t>
            </a:r>
            <a:r>
              <a:rPr lang="zh-CN" altLang="zh-CN" sz="1200" kern="1200" dirty="0" smtClean="0">
                <a:solidFill>
                  <a:schemeClr val="tx1"/>
                </a:solidFill>
                <a:effectLst/>
                <a:latin typeface="+mn-lt"/>
                <a:ea typeface="+mn-ea"/>
                <a:cs typeface="+mn-cs"/>
              </a:rPr>
              <a:t>相比较，系统创建双值操作类型节点</a:t>
            </a:r>
            <a:r>
              <a:rPr lang="en-US" altLang="zh-CN" sz="1200" kern="1200" dirty="0" err="1" smtClean="0">
                <a:solidFill>
                  <a:schemeClr val="tx1"/>
                </a:solidFill>
                <a:effectLst/>
                <a:latin typeface="+mn-lt"/>
                <a:ea typeface="+mn-ea"/>
                <a:cs typeface="+mn-cs"/>
              </a:rPr>
              <a:t>cmp</a:t>
            </a:r>
            <a:r>
              <a:rPr lang="zh-CN" altLang="zh-CN" sz="1200" kern="1200" dirty="0" smtClean="0">
                <a:solidFill>
                  <a:schemeClr val="tx1"/>
                </a:solidFill>
                <a:effectLst/>
                <a:latin typeface="+mn-lt"/>
                <a:ea typeface="+mn-ea"/>
                <a:cs typeface="+mn-cs"/>
              </a:rPr>
              <a:t>，保存本次操作，由于</a:t>
            </a:r>
            <a:r>
              <a:rPr lang="en-US" altLang="zh-CN" sz="1200" kern="1200" dirty="0" err="1" smtClean="0">
                <a:solidFill>
                  <a:schemeClr val="tx1"/>
                </a:solidFill>
                <a:effectLst/>
                <a:latin typeface="+mn-lt"/>
                <a:ea typeface="+mn-ea"/>
                <a:cs typeface="+mn-cs"/>
              </a:rPr>
              <a:t>cmp</a:t>
            </a:r>
            <a:r>
              <a:rPr lang="zh-CN" altLang="zh-CN" sz="1200" kern="1200" dirty="0" smtClean="0">
                <a:solidFill>
                  <a:schemeClr val="tx1"/>
                </a:solidFill>
                <a:effectLst/>
                <a:latin typeface="+mn-lt"/>
                <a:ea typeface="+mn-ea"/>
                <a:cs typeface="+mn-cs"/>
              </a:rPr>
              <a:t>操作中包含数值类型</a:t>
            </a:r>
            <a:r>
              <a:rPr lang="en-US" altLang="zh-CN" sz="1200" kern="1200" dirty="0" smtClean="0">
                <a:solidFill>
                  <a:schemeClr val="tx1"/>
                </a:solidFill>
                <a:effectLst/>
                <a:latin typeface="+mn-lt"/>
                <a:ea typeface="+mn-ea"/>
                <a:cs typeface="+mn-cs"/>
              </a:rPr>
              <a:t>0x2</a:t>
            </a:r>
            <a:r>
              <a:rPr lang="zh-CN" altLang="zh-CN" sz="1200" kern="1200" dirty="0" smtClean="0">
                <a:solidFill>
                  <a:schemeClr val="tx1"/>
                </a:solidFill>
                <a:effectLst/>
                <a:latin typeface="+mn-lt"/>
                <a:ea typeface="+mn-ea"/>
                <a:cs typeface="+mn-cs"/>
              </a:rPr>
              <a:t>，所以还需要创建数值类型节点。由于</a:t>
            </a:r>
            <a:r>
              <a:rPr lang="en-US" altLang="zh-CN" sz="1200" kern="1200" dirty="0" err="1" smtClean="0">
                <a:solidFill>
                  <a:schemeClr val="tx1"/>
                </a:solidFill>
                <a:effectLst/>
                <a:latin typeface="+mn-lt"/>
                <a:ea typeface="+mn-ea"/>
                <a:cs typeface="+mn-cs"/>
              </a:rPr>
              <a:t>cmp</a:t>
            </a:r>
            <a:r>
              <a:rPr lang="zh-CN" altLang="zh-CN" sz="1200" kern="1200" dirty="0" smtClean="0">
                <a:solidFill>
                  <a:schemeClr val="tx1"/>
                </a:solidFill>
                <a:effectLst/>
                <a:latin typeface="+mn-lt"/>
                <a:ea typeface="+mn-ea"/>
                <a:cs typeface="+mn-cs"/>
              </a:rPr>
              <a:t>比较操作结果没有目的存储位置，所以将</a:t>
            </a:r>
            <a:r>
              <a:rPr lang="en-US" altLang="zh-CN" sz="1200" kern="1200" dirty="0" err="1" smtClean="0">
                <a:solidFill>
                  <a:schemeClr val="tx1"/>
                </a:solidFill>
                <a:effectLst/>
                <a:latin typeface="+mn-lt"/>
                <a:ea typeface="+mn-ea"/>
                <a:cs typeface="+mn-cs"/>
              </a:rPr>
              <a:t>cmp</a:t>
            </a:r>
            <a:r>
              <a:rPr lang="zh-CN" altLang="zh-CN" sz="1200" kern="1200" dirty="0" smtClean="0">
                <a:solidFill>
                  <a:schemeClr val="tx1"/>
                </a:solidFill>
                <a:effectLst/>
                <a:latin typeface="+mn-lt"/>
                <a:ea typeface="+mn-ea"/>
                <a:cs typeface="+mn-cs"/>
              </a:rPr>
              <a:t>操作产生的结果保存到临时寄存器</a:t>
            </a:r>
            <a:r>
              <a:rPr lang="en-US" altLang="zh-CN" sz="1200" kern="1200" dirty="0" smtClean="0">
                <a:solidFill>
                  <a:schemeClr val="tx1"/>
                </a:solidFill>
                <a:effectLst/>
                <a:latin typeface="+mn-lt"/>
                <a:ea typeface="+mn-ea"/>
                <a:cs typeface="+mn-cs"/>
              </a:rPr>
              <a:t>EFLAGES</a:t>
            </a:r>
            <a:r>
              <a:rPr lang="zh-CN" altLang="zh-CN" sz="1200" kern="1200" dirty="0" smtClean="0">
                <a:solidFill>
                  <a:schemeClr val="tx1"/>
                </a:solidFill>
                <a:effectLst/>
                <a:latin typeface="+mn-lt"/>
                <a:ea typeface="+mn-ea"/>
                <a:cs typeface="+mn-cs"/>
              </a:rPr>
              <a:t>中。之后的指令动态监测模块会监测</a:t>
            </a:r>
            <a:r>
              <a:rPr lang="en-US" altLang="zh-CN" sz="1200" kern="1200" dirty="0" smtClean="0">
                <a:solidFill>
                  <a:schemeClr val="tx1"/>
                </a:solidFill>
                <a:effectLst/>
                <a:latin typeface="+mn-lt"/>
                <a:ea typeface="+mn-ea"/>
                <a:cs typeface="+mn-cs"/>
              </a:rPr>
              <a:t>EFLAGES</a:t>
            </a:r>
            <a:r>
              <a:rPr lang="zh-CN" altLang="zh-CN" sz="1200" kern="1200" dirty="0" smtClean="0">
                <a:solidFill>
                  <a:schemeClr val="tx1"/>
                </a:solidFill>
                <a:effectLst/>
                <a:latin typeface="+mn-lt"/>
                <a:ea typeface="+mn-ea"/>
                <a:cs typeface="+mn-cs"/>
              </a:rPr>
              <a:t>中存储的值。</a:t>
            </a:r>
          </a:p>
          <a:p>
            <a:endParaRPr kumimoji="1" lang="zh-CN" altLang="en-US" dirty="0"/>
          </a:p>
        </p:txBody>
      </p:sp>
      <p:sp>
        <p:nvSpPr>
          <p:cNvPr id="4" name="幻灯片编号占位符 3"/>
          <p:cNvSpPr>
            <a:spLocks noGrp="1"/>
          </p:cNvSpPr>
          <p:nvPr>
            <p:ph type="sldNum" sz="quarter" idx="10"/>
          </p:nvPr>
        </p:nvSpPr>
        <p:spPr/>
        <p:txBody>
          <a:bodyPr/>
          <a:lstStyle/>
          <a:p>
            <a:fld id="{85697BC0-8573-C34D-8ACD-BEDD4362463A}" type="slidenum">
              <a:rPr kumimoji="1" lang="zh-CN" altLang="en-US" smtClean="0"/>
              <a:t>17</a:t>
            </a:fld>
            <a:endParaRPr kumimoji="1" lang="zh-CN" altLang="en-US"/>
          </a:p>
        </p:txBody>
      </p:sp>
    </p:spTree>
    <p:extLst>
      <p:ext uri="{BB962C8B-B14F-4D97-AF65-F5344CB8AC3E}">
        <p14:creationId xmlns:p14="http://schemas.microsoft.com/office/powerpoint/2010/main" val="326478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假设初始输入为</a:t>
            </a:r>
            <a:r>
              <a:rPr lang="en-US" altLang="zh-CN" sz="1200" kern="1200" dirty="0" smtClean="0">
                <a:solidFill>
                  <a:schemeClr val="tx1"/>
                </a:solidFill>
                <a:effectLst/>
                <a:latin typeface="+mn-lt"/>
                <a:ea typeface="+mn-ea"/>
                <a:cs typeface="+mn-cs"/>
              </a:rPr>
              <a:t>a[0]=1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a[1]=2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a[2]=3</a:t>
            </a:r>
            <a:r>
              <a:rPr lang="zh-CN" altLang="zh-CN" sz="1200" kern="1200" dirty="0" smtClean="0">
                <a:solidFill>
                  <a:schemeClr val="tx1"/>
                </a:solidFill>
                <a:effectLst/>
                <a:latin typeface="+mn-lt"/>
                <a:ea typeface="+mn-ea"/>
                <a:cs typeface="+mn-cs"/>
              </a:rPr>
              <a:t>．图</a:t>
            </a:r>
            <a:r>
              <a:rPr lang="en-US" altLang="zh-CN" sz="1200" kern="1200" dirty="0" smtClean="0">
                <a:solidFill>
                  <a:schemeClr val="tx1"/>
                </a:solidFill>
                <a:effectLst/>
                <a:latin typeface="+mn-lt"/>
                <a:ea typeface="+mn-ea"/>
                <a:cs typeface="+mn-cs"/>
              </a:rPr>
              <a:t>4-2 b</a:t>
            </a:r>
            <a:r>
              <a:rPr lang="zh-CN" altLang="zh-CN" sz="1200" kern="1200" dirty="0" smtClean="0">
                <a:solidFill>
                  <a:schemeClr val="tx1"/>
                </a:solidFill>
                <a:effectLst/>
                <a:latin typeface="+mn-lt"/>
                <a:ea typeface="+mn-ea"/>
                <a:cs typeface="+mn-cs"/>
              </a:rPr>
              <a:t>中最左侧的一条执行路径代表了程序的首次执行。以此路径作为父测试任务，代搜索算法会生成</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组新 约束，分别对应于图</a:t>
            </a:r>
            <a:r>
              <a:rPr lang="en-US" altLang="zh-CN" sz="1200" kern="1200" dirty="0" smtClean="0">
                <a:solidFill>
                  <a:schemeClr val="tx1"/>
                </a:solidFill>
                <a:effectLst/>
                <a:latin typeface="+mn-lt"/>
                <a:ea typeface="+mn-ea"/>
                <a:cs typeface="+mn-cs"/>
              </a:rPr>
              <a:t>4-2 b</a:t>
            </a:r>
            <a:r>
              <a:rPr lang="zh-CN" altLang="zh-CN" sz="1200" kern="1200" dirty="0" smtClean="0">
                <a:solidFill>
                  <a:schemeClr val="tx1"/>
                </a:solidFill>
                <a:effectLst/>
                <a:latin typeface="+mn-lt"/>
                <a:ea typeface="+mn-ea"/>
                <a:cs typeface="+mn-cs"/>
              </a:rPr>
              <a:t>中叶子节点值为</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条执行路径。这</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组约束都是通过对最左侧执行路径的某个分支约束取反所得到。将其作为第</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代搜索结果，可以通过代搜索算法生成第</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代新路径约束。第</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代路径约束对映的叶节点值为</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，一共有</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组。继续使用代搜索算法，生成第</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代路径约束，对映的叶节点值为</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，一共有</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个。至此，所有的执行路径已经搜索完毕。</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显然，代搜索算法每次可以得到多组不相容的约束，分别对应于多条可能的 执行路径。对各组约束的求解可以完全可以并行进行，最终能够缓解系统的性能 瓶颈，提升系统的整体性能。</a:t>
            </a:r>
          </a:p>
          <a:p>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85697BC0-8573-C34D-8ACD-BEDD4362463A}" type="slidenum">
              <a:rPr kumimoji="1" lang="zh-CN" altLang="en-US" smtClean="0"/>
              <a:t>18</a:t>
            </a:fld>
            <a:endParaRPr kumimoji="1" lang="zh-CN" altLang="en-US"/>
          </a:p>
        </p:txBody>
      </p:sp>
    </p:spTree>
    <p:extLst>
      <p:ext uri="{BB962C8B-B14F-4D97-AF65-F5344CB8AC3E}">
        <p14:creationId xmlns:p14="http://schemas.microsoft.com/office/powerpoint/2010/main" val="1297182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697BC0-8573-C34D-8ACD-BEDD4362463A}" type="slidenum">
              <a:rPr kumimoji="1" lang="zh-CN" altLang="en-US" smtClean="0"/>
              <a:t>19</a:t>
            </a:fld>
            <a:endParaRPr kumimoji="1" lang="zh-CN" altLang="en-US"/>
          </a:p>
        </p:txBody>
      </p:sp>
    </p:spTree>
    <p:extLst>
      <p:ext uri="{BB962C8B-B14F-4D97-AF65-F5344CB8AC3E}">
        <p14:creationId xmlns:p14="http://schemas.microsoft.com/office/powerpoint/2010/main" val="1277568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85697BC0-8573-C34D-8ACD-BEDD4362463A}" type="slidenum">
              <a:rPr kumimoji="1" lang="zh-CN" altLang="en-US" smtClean="0"/>
              <a:t>20</a:t>
            </a:fld>
            <a:endParaRPr kumimoji="1" lang="zh-CN" altLang="en-US"/>
          </a:p>
        </p:txBody>
      </p:sp>
    </p:spTree>
    <p:extLst>
      <p:ext uri="{BB962C8B-B14F-4D97-AF65-F5344CB8AC3E}">
        <p14:creationId xmlns:p14="http://schemas.microsoft.com/office/powerpoint/2010/main" val="1234803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85697BC0-8573-C34D-8ACD-BEDD4362463A}" type="slidenum">
              <a:rPr kumimoji="1" lang="zh-CN" altLang="en-US" smtClean="0"/>
              <a:t>21</a:t>
            </a:fld>
            <a:endParaRPr kumimoji="1" lang="zh-CN" altLang="en-US"/>
          </a:p>
        </p:txBody>
      </p:sp>
    </p:spTree>
    <p:extLst>
      <p:ext uri="{BB962C8B-B14F-4D97-AF65-F5344CB8AC3E}">
        <p14:creationId xmlns:p14="http://schemas.microsoft.com/office/powerpoint/2010/main" val="266701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模糊器选择输入是基于状态转换的，不去推测程序的整个状态空间，只是仅仅考虑由输入触发的状态转换。也就是说，它将主要关注次数，例如，第</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行的</a:t>
            </a:r>
            <a:r>
              <a:rPr lang="en-US" altLang="zh-CN" sz="1200" kern="1200" dirty="0" smtClean="0">
                <a:solidFill>
                  <a:schemeClr val="tx1"/>
                </a:solidFill>
                <a:effectLst/>
                <a:latin typeface="+mn-lt"/>
                <a:ea typeface="+mn-ea"/>
                <a:cs typeface="+mn-cs"/>
              </a:rPr>
              <a:t>check</a:t>
            </a:r>
            <a:r>
              <a:rPr lang="zh-CN" altLang="zh-CN" sz="1200" kern="1200" dirty="0" smtClean="0">
                <a:solidFill>
                  <a:schemeClr val="tx1"/>
                </a:solidFill>
                <a:effectLst/>
                <a:latin typeface="+mn-lt"/>
                <a:ea typeface="+mn-ea"/>
                <a:cs typeface="+mn-cs"/>
              </a:rPr>
              <a:t>函数执行成功。也就是说，不管输入中</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字符在哪里，状态的判断都将基于输入中的它们的数目来确定，因此模糊器不会出现路径爆炸问题</a:t>
            </a:r>
            <a:r>
              <a:rPr lang="zh-CN" altLang="zh-CN" dirty="0" smtClean="0">
                <a:effectLst/>
              </a:rPr>
              <a:t> </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85697BC0-8573-C34D-8ACD-BEDD4362463A}" type="slidenum">
              <a:rPr kumimoji="1" lang="zh-CN" altLang="en-US" smtClean="0"/>
              <a:t>22</a:t>
            </a:fld>
            <a:endParaRPr kumimoji="1" lang="zh-CN" altLang="en-US"/>
          </a:p>
        </p:txBody>
      </p:sp>
    </p:spTree>
    <p:extLst>
      <p:ext uri="{BB962C8B-B14F-4D97-AF65-F5344CB8AC3E}">
        <p14:creationId xmlns:p14="http://schemas.microsoft.com/office/powerpoint/2010/main" val="884301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smtClean="0">
                <a:solidFill>
                  <a:schemeClr val="tx1"/>
                </a:solidFill>
                <a:effectLst/>
                <a:latin typeface="+mn-lt"/>
                <a:ea typeface="+mn-ea"/>
                <a:cs typeface="+mn-cs"/>
              </a:rPr>
              <a:t>检查</a:t>
            </a:r>
            <a:r>
              <a:rPr lang="en-US" altLang="zh-CN" sz="1200" kern="1200" dirty="0" err="1" smtClean="0">
                <a:solidFill>
                  <a:schemeClr val="tx1"/>
                </a:solidFill>
                <a:effectLst/>
                <a:latin typeface="+mn-lt"/>
                <a:ea typeface="+mn-ea"/>
                <a:cs typeface="+mn-cs"/>
              </a:rPr>
              <a:t>redis</a:t>
            </a:r>
            <a:r>
              <a:rPr lang="zh-CN" altLang="zh-CN" sz="1200" kern="1200" dirty="0" smtClean="0">
                <a:solidFill>
                  <a:schemeClr val="tx1"/>
                </a:solidFill>
                <a:effectLst/>
                <a:latin typeface="+mn-lt"/>
                <a:ea typeface="+mn-ea"/>
                <a:cs typeface="+mn-cs"/>
              </a:rPr>
              <a:t>中该二进制的已跟踪集合中是否已经包含当前输入；</a:t>
            </a:r>
          </a:p>
          <a:p>
            <a:pPr lvl="0"/>
            <a:r>
              <a:rPr lang="zh-CN" altLang="zh-CN" sz="1200" kern="1200" dirty="0" smtClean="0">
                <a:solidFill>
                  <a:schemeClr val="tx1"/>
                </a:solidFill>
                <a:effectLst/>
                <a:latin typeface="+mn-lt"/>
                <a:ea typeface="+mn-ea"/>
                <a:cs typeface="+mn-cs"/>
              </a:rPr>
              <a:t>将当前输入写入该二进制文件</a:t>
            </a:r>
            <a:r>
              <a:rPr lang="en-US" altLang="zh-CN" sz="1200" kern="1200" dirty="0" err="1" smtClean="0">
                <a:solidFill>
                  <a:schemeClr val="tx1"/>
                </a:solidFill>
                <a:effectLst/>
                <a:latin typeface="+mn-lt"/>
                <a:ea typeface="+mn-ea"/>
                <a:cs typeface="+mn-cs"/>
              </a:rPr>
              <a:t>redis</a:t>
            </a:r>
            <a:r>
              <a:rPr lang="zh-CN" altLang="zh-CN" sz="1200" kern="1200" dirty="0" smtClean="0">
                <a:solidFill>
                  <a:schemeClr val="tx1"/>
                </a:solidFill>
                <a:effectLst/>
                <a:latin typeface="+mn-lt"/>
                <a:ea typeface="+mn-ea"/>
                <a:cs typeface="+mn-cs"/>
              </a:rPr>
              <a:t>已跟踪集合中；</a:t>
            </a:r>
          </a:p>
          <a:p>
            <a:pPr lvl="0"/>
            <a:r>
              <a:rPr lang="zh-CN" altLang="zh-CN" sz="1200" kern="1200" dirty="0" smtClean="0">
                <a:solidFill>
                  <a:schemeClr val="tx1"/>
                </a:solidFill>
                <a:effectLst/>
                <a:latin typeface="+mn-lt"/>
                <a:ea typeface="+mn-ea"/>
                <a:cs typeface="+mn-cs"/>
              </a:rPr>
              <a:t>初始化符号执行跟踪引擎；</a:t>
            </a:r>
          </a:p>
          <a:p>
            <a:pPr lvl="0"/>
            <a:r>
              <a:rPr lang="zh-CN" altLang="zh-CN" sz="1200" kern="1200" dirty="0" smtClean="0">
                <a:solidFill>
                  <a:schemeClr val="tx1"/>
                </a:solidFill>
                <a:effectLst/>
                <a:latin typeface="+mn-lt"/>
                <a:ea typeface="+mn-ea"/>
                <a:cs typeface="+mn-cs"/>
              </a:rPr>
              <a:t>设置输入具化参数，包括内存阈值、寄存器阈值等等；</a:t>
            </a:r>
          </a:p>
          <a:p>
            <a:pPr lvl="0"/>
            <a:r>
              <a:rPr lang="zh-CN" altLang="zh-CN" sz="1200" kern="1200" dirty="0" smtClean="0">
                <a:solidFill>
                  <a:schemeClr val="tx1"/>
                </a:solidFill>
                <a:effectLst/>
                <a:latin typeface="+mn-lt"/>
                <a:ea typeface="+mn-ea"/>
                <a:cs typeface="+mn-cs"/>
              </a:rPr>
              <a:t>更新已经过的路径；</a:t>
            </a:r>
          </a:p>
          <a:p>
            <a:pPr lvl="0"/>
            <a:r>
              <a:rPr lang="zh-CN" altLang="zh-CN" sz="1200" kern="1200" dirty="0" smtClean="0">
                <a:solidFill>
                  <a:schemeClr val="tx1"/>
                </a:solidFill>
                <a:effectLst/>
                <a:latin typeface="+mn-lt"/>
                <a:ea typeface="+mn-ea"/>
                <a:cs typeface="+mn-cs"/>
              </a:rPr>
              <a:t>当下一分支的</a:t>
            </a:r>
            <a:r>
              <a:rPr lang="en-US" altLang="zh-CN" sz="1200" kern="1200" dirty="0" smtClean="0">
                <a:solidFill>
                  <a:schemeClr val="tx1"/>
                </a:solidFill>
                <a:effectLst/>
                <a:latin typeface="+mn-lt"/>
                <a:ea typeface="+mn-ea"/>
                <a:cs typeface="+mn-cs"/>
              </a:rPr>
              <a:t>active</a:t>
            </a:r>
            <a:r>
              <a:rPr lang="zh-CN" altLang="zh-CN" sz="1200" kern="1200" dirty="0" smtClean="0">
                <a:solidFill>
                  <a:schemeClr val="tx1"/>
                </a:solidFill>
                <a:effectLst/>
                <a:latin typeface="+mn-lt"/>
                <a:ea typeface="+mn-ea"/>
                <a:cs typeface="+mn-cs"/>
              </a:rPr>
              <a:t>数量大于</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且基本块数量小于路径数，执行以下操作：</a:t>
            </a:r>
          </a:p>
          <a:p>
            <a:r>
              <a:rPr lang="en-US" altLang="zh-CN" sz="1200" kern="1200" dirty="0" smtClean="0">
                <a:solidFill>
                  <a:schemeClr val="tx1"/>
                </a:solidFill>
                <a:effectLst/>
                <a:latin typeface="+mn-lt"/>
                <a:ea typeface="+mn-ea"/>
                <a:cs typeface="+mn-cs"/>
              </a:rPr>
              <a:t>a) </a:t>
            </a:r>
            <a:r>
              <a:rPr lang="zh-CN" altLang="zh-CN" sz="1200" kern="1200" dirty="0" smtClean="0">
                <a:solidFill>
                  <a:schemeClr val="tx1"/>
                </a:solidFill>
                <a:effectLst/>
                <a:latin typeface="+mn-lt"/>
                <a:ea typeface="+mn-ea"/>
                <a:cs typeface="+mn-cs"/>
              </a:rPr>
              <a:t>检查</a:t>
            </a:r>
            <a:r>
              <a:rPr lang="en-US" altLang="zh-CN" sz="1200" kern="1200" dirty="0" err="1" smtClean="0">
                <a:solidFill>
                  <a:schemeClr val="tx1"/>
                </a:solidFill>
                <a:effectLst/>
                <a:latin typeface="+mn-lt"/>
                <a:ea typeface="+mn-ea"/>
                <a:cs typeface="+mn-cs"/>
              </a:rPr>
              <a:t>redis</a:t>
            </a:r>
            <a:r>
              <a:rPr lang="zh-CN" altLang="zh-CN" sz="1200" kern="1200" dirty="0" smtClean="0">
                <a:solidFill>
                  <a:schemeClr val="tx1"/>
                </a:solidFill>
                <a:effectLst/>
                <a:latin typeface="+mn-lt"/>
                <a:ea typeface="+mn-ea"/>
                <a:cs typeface="+mn-cs"/>
              </a:rPr>
              <a:t>中该二进制的已完成集合中是否包含该输入；</a:t>
            </a:r>
          </a:p>
          <a:p>
            <a:r>
              <a:rPr lang="en-US" altLang="zh-CN" sz="1200" kern="1200" dirty="0" smtClean="0">
                <a:solidFill>
                  <a:schemeClr val="tx1"/>
                </a:solidFill>
                <a:effectLst/>
                <a:latin typeface="+mn-lt"/>
                <a:ea typeface="+mn-ea"/>
                <a:cs typeface="+mn-cs"/>
              </a:rPr>
              <a:t>b) </a:t>
            </a:r>
            <a:r>
              <a:rPr lang="zh-CN" altLang="zh-CN" sz="1200" kern="1200" dirty="0" smtClean="0">
                <a:solidFill>
                  <a:schemeClr val="tx1"/>
                </a:solidFill>
                <a:effectLst/>
                <a:latin typeface="+mn-lt"/>
                <a:ea typeface="+mn-ea"/>
                <a:cs typeface="+mn-cs"/>
              </a:rPr>
              <a:t>对于每条丢失路径，如果当前地址与该路径最后跟踪地址未相遇，</a:t>
            </a:r>
          </a:p>
          <a:p>
            <a:r>
              <a:rPr lang="en-US" altLang="zh-CN" sz="1200" kern="1200" dirty="0" smtClean="0">
                <a:solidFill>
                  <a:schemeClr val="tx1"/>
                </a:solidFill>
                <a:effectLst/>
                <a:latin typeface="+mn-lt"/>
                <a:ea typeface="+mn-ea"/>
                <a:cs typeface="+mn-cs"/>
              </a:rPr>
              <a:t>c) </a:t>
            </a:r>
            <a:r>
              <a:rPr lang="zh-CN" altLang="zh-CN" sz="1200" kern="1200" dirty="0" smtClean="0">
                <a:solidFill>
                  <a:schemeClr val="tx1"/>
                </a:solidFill>
                <a:effectLst/>
                <a:latin typeface="+mn-lt"/>
                <a:ea typeface="+mn-ea"/>
                <a:cs typeface="+mn-cs"/>
              </a:rPr>
              <a:t>移除该路径的预约束；</a:t>
            </a:r>
          </a:p>
          <a:p>
            <a:r>
              <a:rPr lang="en-US" altLang="zh-CN" sz="1200" kern="1200" dirty="0" smtClean="0">
                <a:solidFill>
                  <a:schemeClr val="tx1"/>
                </a:solidFill>
                <a:effectLst/>
                <a:latin typeface="+mn-lt"/>
                <a:ea typeface="+mn-ea"/>
                <a:cs typeface="+mn-cs"/>
              </a:rPr>
              <a:t>d) </a:t>
            </a:r>
            <a:r>
              <a:rPr lang="zh-CN" altLang="zh-CN" sz="1200" kern="1200" dirty="0" smtClean="0">
                <a:solidFill>
                  <a:schemeClr val="tx1"/>
                </a:solidFill>
                <a:effectLst/>
                <a:latin typeface="+mn-lt"/>
                <a:ea typeface="+mn-ea"/>
                <a:cs typeface="+mn-cs"/>
              </a:rPr>
              <a:t>当前转移与缓存探索器发现的转移都写回到</a:t>
            </a:r>
            <a:r>
              <a:rPr lang="en-US" altLang="zh-CN" sz="1200" kern="1200" dirty="0" err="1" smtClean="0">
                <a:solidFill>
                  <a:schemeClr val="tx1"/>
                </a:solidFill>
                <a:effectLst/>
                <a:latin typeface="+mn-lt"/>
                <a:ea typeface="+mn-ea"/>
                <a:cs typeface="+mn-cs"/>
              </a:rPr>
              <a:t>redis</a:t>
            </a:r>
            <a:r>
              <a:rPr lang="zh-CN" altLang="zh-CN" sz="1200" kern="1200" dirty="0" smtClean="0">
                <a:solidFill>
                  <a:schemeClr val="tx1"/>
                </a:solidFill>
                <a:effectLst/>
                <a:latin typeface="+mn-lt"/>
                <a:ea typeface="+mn-ea"/>
                <a:cs typeface="+mn-cs"/>
              </a:rPr>
              <a:t>。</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85697BC0-8573-C34D-8ACD-BEDD4362463A}" type="slidenum">
              <a:rPr kumimoji="1" lang="zh-CN" altLang="en-US" smtClean="0"/>
              <a:t>23</a:t>
            </a:fld>
            <a:endParaRPr kumimoji="1" lang="zh-CN" altLang="en-US"/>
          </a:p>
        </p:txBody>
      </p:sp>
    </p:spTree>
    <p:extLst>
      <p:ext uri="{BB962C8B-B14F-4D97-AF65-F5344CB8AC3E}">
        <p14:creationId xmlns:p14="http://schemas.microsoft.com/office/powerpoint/2010/main" val="843157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697BC0-8573-C34D-8ACD-BEDD4362463A}" type="slidenum">
              <a:rPr kumimoji="1" lang="zh-CN" altLang="en-US" smtClean="0"/>
              <a:t>24</a:t>
            </a:fld>
            <a:endParaRPr kumimoji="1" lang="zh-CN" altLang="en-US"/>
          </a:p>
        </p:txBody>
      </p:sp>
    </p:spTree>
    <p:extLst>
      <p:ext uri="{BB962C8B-B14F-4D97-AF65-F5344CB8AC3E}">
        <p14:creationId xmlns:p14="http://schemas.microsoft.com/office/powerpoint/2010/main" val="384213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697BC0-8573-C34D-8ACD-BEDD4362463A}" type="slidenum">
              <a:rPr kumimoji="1" lang="zh-CN" altLang="en-US" smtClean="0"/>
              <a:t>7</a:t>
            </a:fld>
            <a:endParaRPr kumimoji="1" lang="zh-CN" altLang="en-US"/>
          </a:p>
        </p:txBody>
      </p:sp>
    </p:spTree>
    <p:extLst>
      <p:ext uri="{BB962C8B-B14F-4D97-AF65-F5344CB8AC3E}">
        <p14:creationId xmlns:p14="http://schemas.microsoft.com/office/powerpoint/2010/main" val="11049258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zh-CN" dirty="0" smtClean="0"/>
              <a:t>系统采用</a:t>
            </a:r>
            <a:r>
              <a:rPr lang="en-US" altLang="zh-CN" dirty="0" smtClean="0"/>
              <a:t>celery</a:t>
            </a:r>
            <a:r>
              <a:rPr lang="zh-CN" altLang="zh-CN" dirty="0" smtClean="0"/>
              <a:t>分布式任务队列进行任务分发与管理，其中分发队列采用</a:t>
            </a:r>
            <a:r>
              <a:rPr lang="en-US" altLang="zh-CN" dirty="0" err="1" smtClean="0"/>
              <a:t>rabittmq</a:t>
            </a:r>
            <a:r>
              <a:rPr lang="zh-CN" altLang="zh-CN" dirty="0" smtClean="0"/>
              <a:t>消息队列，任务完成或中断时采用</a:t>
            </a:r>
            <a:r>
              <a:rPr lang="en-US" altLang="zh-CN" dirty="0" err="1" smtClean="0"/>
              <a:t>redis</a:t>
            </a:r>
            <a:r>
              <a:rPr lang="zh-CN" altLang="zh-CN" dirty="0" smtClean="0"/>
              <a:t>存储任务状态，恢复后可继续执行。系统包含两个任务队列：</a:t>
            </a:r>
            <a:endParaRPr lang="en-US" altLang="zh-CN" dirty="0" smtClean="0"/>
          </a:p>
          <a:p>
            <a:pPr eaLnBrk="1" hangingPunct="1"/>
            <a:endParaRPr lang="zh-CN" altLang="zh-CN" dirty="0" smtClean="0"/>
          </a:p>
          <a:p>
            <a:pPr eaLnBrk="1" hangingPunct="1"/>
            <a:r>
              <a:rPr lang="zh-CN" altLang="zh-CN" dirty="0" smtClean="0"/>
              <a:t>（</a:t>
            </a:r>
            <a:r>
              <a:rPr lang="en-US" altLang="zh-CN" dirty="0" smtClean="0"/>
              <a:t>1</a:t>
            </a:r>
            <a:r>
              <a:rPr lang="zh-CN" altLang="zh-CN" dirty="0" smtClean="0"/>
              <a:t>）模糊器（</a:t>
            </a:r>
            <a:r>
              <a:rPr lang="en-US" altLang="zh-CN" dirty="0" smtClean="0"/>
              <a:t>fuzz</a:t>
            </a:r>
            <a:r>
              <a:rPr lang="zh-CN" altLang="zh-CN" dirty="0" smtClean="0"/>
              <a:t>）：接收二进制文件路径作为参数，输入为默认初始化或从文件读入，并初始化模糊器，开启监听进程监听符号执行产生的新输入。循环检查模糊器，当没有发现崩溃也没有超时，检查</a:t>
            </a:r>
            <a:r>
              <a:rPr lang="en-US" altLang="zh-CN" i="1" dirty="0" err="1" smtClean="0"/>
              <a:t>fuzzer_stats</a:t>
            </a:r>
            <a:r>
              <a:rPr lang="zh-CN" altLang="zh-CN" dirty="0" smtClean="0"/>
              <a:t>文件中的</a:t>
            </a:r>
            <a:r>
              <a:rPr lang="en-US" altLang="zh-CN" dirty="0" err="1" smtClean="0"/>
              <a:t>pending_favs</a:t>
            </a:r>
            <a:r>
              <a:rPr lang="zh-CN" altLang="zh-CN" dirty="0" smtClean="0"/>
              <a:t>属性，为</a:t>
            </a:r>
            <a:r>
              <a:rPr lang="en-US" altLang="zh-CN" dirty="0" smtClean="0"/>
              <a:t>0</a:t>
            </a:r>
            <a:r>
              <a:rPr lang="zh-CN" altLang="zh-CN" dirty="0" smtClean="0"/>
              <a:t>时表示模糊器卡住，将任务交给符号执行处理。当发现崩溃，将崩溃信息写入</a:t>
            </a:r>
            <a:r>
              <a:rPr lang="en-US" altLang="zh-CN" dirty="0" err="1" smtClean="0"/>
              <a:t>redis</a:t>
            </a:r>
            <a:r>
              <a:rPr lang="zh-CN" altLang="zh-CN" dirty="0" smtClean="0"/>
              <a:t>，并撤销仍在执行的符号执行任务。</a:t>
            </a:r>
            <a:endParaRPr lang="en-US" altLang="zh-CN" dirty="0" smtClean="0"/>
          </a:p>
          <a:p>
            <a:pPr eaLnBrk="1" hangingPunct="1"/>
            <a:endParaRPr lang="zh-CN" altLang="zh-CN" dirty="0" smtClean="0"/>
          </a:p>
          <a:p>
            <a:pPr eaLnBrk="1" hangingPunct="1"/>
            <a:r>
              <a:rPr lang="zh-CN" altLang="zh-CN" dirty="0" smtClean="0"/>
              <a:t>（</a:t>
            </a:r>
            <a:r>
              <a:rPr lang="en-US" altLang="zh-CN" dirty="0" smtClean="0"/>
              <a:t>2</a:t>
            </a:r>
            <a:r>
              <a:rPr lang="zh-CN" altLang="zh-CN" dirty="0" smtClean="0"/>
              <a:t>）符号执行（</a:t>
            </a:r>
            <a:r>
              <a:rPr lang="en-US" altLang="zh-CN" dirty="0" err="1" smtClean="0"/>
              <a:t>concolic</a:t>
            </a:r>
            <a:r>
              <a:rPr lang="zh-CN" altLang="zh-CN" dirty="0" smtClean="0"/>
              <a:t>）：读取模糊器输出目录中的</a:t>
            </a:r>
            <a:r>
              <a:rPr lang="en-US" altLang="zh-CN" i="1" dirty="0" err="1" smtClean="0"/>
              <a:t>fuzz_bitmap</a:t>
            </a:r>
            <a:r>
              <a:rPr lang="zh-CN" altLang="zh-CN" dirty="0" smtClean="0"/>
              <a:t>文件，并写入</a:t>
            </a:r>
            <a:r>
              <a:rPr lang="en-US" altLang="zh-CN" dirty="0" err="1" smtClean="0"/>
              <a:t>redis</a:t>
            </a:r>
            <a:r>
              <a:rPr lang="zh-CN" altLang="zh-CN" dirty="0" smtClean="0"/>
              <a:t>。对于</a:t>
            </a:r>
            <a:r>
              <a:rPr lang="en-US" altLang="zh-CN" dirty="0" err="1" smtClean="0"/>
              <a:t>fuzzer</a:t>
            </a:r>
            <a:r>
              <a:rPr lang="zh-CN" altLang="zh-CN" dirty="0" smtClean="0"/>
              <a:t>输出目录中的每一个未被跟踪过的输入文件，读取</a:t>
            </a:r>
            <a:r>
              <a:rPr lang="en-US" altLang="zh-CN" dirty="0" err="1" smtClean="0"/>
              <a:t>redis</a:t>
            </a:r>
            <a:r>
              <a:rPr lang="zh-CN" altLang="zh-CN" dirty="0" smtClean="0"/>
              <a:t>中的模糊器</a:t>
            </a:r>
            <a:r>
              <a:rPr lang="en-US" altLang="zh-CN" dirty="0" smtClean="0"/>
              <a:t>bitmap</a:t>
            </a:r>
            <a:r>
              <a:rPr lang="zh-CN" altLang="zh-CN" dirty="0" smtClean="0"/>
              <a:t>，并开启符号执行引擎。</a:t>
            </a:r>
          </a:p>
        </p:txBody>
      </p:sp>
      <p:sp>
        <p:nvSpPr>
          <p:cNvPr id="4" name="幻灯片编号占位符 3"/>
          <p:cNvSpPr>
            <a:spLocks noGrp="1"/>
          </p:cNvSpPr>
          <p:nvPr>
            <p:ph type="sldNum" sz="quarter" idx="10"/>
          </p:nvPr>
        </p:nvSpPr>
        <p:spPr/>
        <p:txBody>
          <a:bodyPr/>
          <a:lstStyle/>
          <a:p>
            <a:fld id="{85697BC0-8573-C34D-8ACD-BEDD4362463A}" type="slidenum">
              <a:rPr kumimoji="1" lang="zh-CN" altLang="en-US" smtClean="0"/>
              <a:t>25</a:t>
            </a:fld>
            <a:endParaRPr kumimoji="1" lang="zh-CN" altLang="en-US"/>
          </a:p>
        </p:txBody>
      </p:sp>
    </p:spTree>
    <p:extLst>
      <p:ext uri="{BB962C8B-B14F-4D97-AF65-F5344CB8AC3E}">
        <p14:creationId xmlns:p14="http://schemas.microsoft.com/office/powerpoint/2010/main" val="3746007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zh-CN" dirty="0" smtClean="0"/>
              <a:t>监听进程、模糊器、符号执行协同工作的控制流转移时序图如下所示：</a:t>
            </a:r>
          </a:p>
          <a:p>
            <a:pPr eaLnBrk="1" hangingPunct="1"/>
            <a:endParaRPr lang="en-US" altLang="zh-CN" dirty="0" smtClean="0"/>
          </a:p>
          <a:p>
            <a:pPr eaLnBrk="1" hangingPunct="1"/>
            <a:r>
              <a:rPr lang="zh-CN" altLang="zh-CN" dirty="0" smtClean="0"/>
              <a:t>监听进程接收两个参数：</a:t>
            </a:r>
            <a:r>
              <a:rPr lang="en-US" altLang="zh-CN" dirty="0" err="1" smtClean="0"/>
              <a:t>redis</a:t>
            </a:r>
            <a:r>
              <a:rPr lang="zh-CN" altLang="zh-CN" dirty="0" smtClean="0"/>
              <a:t>管道、输出队列目录</a:t>
            </a:r>
            <a:endParaRPr lang="en-US" altLang="zh-CN" dirty="0" smtClean="0"/>
          </a:p>
          <a:p>
            <a:pPr eaLnBrk="1" hangingPunct="1"/>
            <a:r>
              <a:rPr lang="zh-CN" altLang="zh-CN" dirty="0" smtClean="0"/>
              <a:t>其功能为监听</a:t>
            </a:r>
            <a:r>
              <a:rPr lang="en-US" altLang="zh-CN" dirty="0" err="1" smtClean="0"/>
              <a:t>redis</a:t>
            </a:r>
            <a:r>
              <a:rPr lang="zh-CN" altLang="zh-CN" dirty="0" smtClean="0"/>
              <a:t>管道，符号执行若找到新的可驱动程序继续执行的输入，会将输入</a:t>
            </a:r>
            <a:r>
              <a:rPr lang="en-US" altLang="zh-CN" dirty="0" smtClean="0"/>
              <a:t>publish</a:t>
            </a:r>
            <a:r>
              <a:rPr lang="zh-CN" altLang="zh-CN" dirty="0" smtClean="0"/>
              <a:t>到该管道中。</a:t>
            </a:r>
            <a:endParaRPr lang="en-US" altLang="zh-CN" dirty="0" smtClean="0"/>
          </a:p>
          <a:p>
            <a:pPr eaLnBrk="1" hangingPunct="1"/>
            <a:r>
              <a:rPr lang="zh-CN" altLang="zh-CN" dirty="0" smtClean="0"/>
              <a:t>监听到新的输入数据时，监听进程将会把输入数据写入到输入队列目录的新建文件中。</a:t>
            </a:r>
            <a:endParaRPr lang="en-US" altLang="zh-CN" dirty="0" smtClean="0"/>
          </a:p>
          <a:p>
            <a:pPr eaLnBrk="1" hangingPunct="1"/>
            <a:r>
              <a:rPr lang="zh-CN" altLang="zh-CN" dirty="0" smtClean="0"/>
              <a:t>之后，模糊器读取到新建的输入文件后，继续执行模糊测试，知道再次卡住。</a:t>
            </a:r>
            <a:endParaRPr lang="en-US" altLang="zh-CN" dirty="0" smtClean="0"/>
          </a:p>
          <a:p>
            <a:pPr eaLnBrk="1" hangingPunct="1"/>
            <a:endParaRPr lang="zh-CN" altLang="zh-CN" dirty="0" smtClean="0"/>
          </a:p>
          <a:p>
            <a:pPr eaLnBrk="1" hangingPunct="1"/>
            <a:r>
              <a:rPr lang="zh-CN" altLang="zh-CN" dirty="0" smtClean="0"/>
              <a:t>其中模糊器任务产生的输出记录到日志文件</a:t>
            </a:r>
            <a:r>
              <a:rPr lang="en-US" altLang="zh-CN" dirty="0" err="1" smtClean="0"/>
              <a:t>fuzzer-out.log</a:t>
            </a:r>
            <a:r>
              <a:rPr lang="zh-CN" altLang="zh-CN" dirty="0" smtClean="0"/>
              <a:t>，</a:t>
            </a:r>
            <a:endParaRPr lang="en-US" altLang="zh-CN" dirty="0" smtClean="0"/>
          </a:p>
          <a:p>
            <a:pPr eaLnBrk="1" hangingPunct="1"/>
            <a:r>
              <a:rPr lang="zh-CN" altLang="zh-CN" dirty="0" smtClean="0"/>
              <a:t>符号执行任务产生的输出记录到日志文件</a:t>
            </a:r>
            <a:r>
              <a:rPr lang="en-US" altLang="zh-CN" dirty="0" err="1" smtClean="0"/>
              <a:t>concolic-out.log</a:t>
            </a:r>
            <a:r>
              <a:rPr lang="zh-CN" altLang="zh-CN" dirty="0" smtClean="0"/>
              <a:t>。</a:t>
            </a:r>
            <a:endParaRPr lang="en-US" altLang="zh-CN" dirty="0" smtClean="0"/>
          </a:p>
          <a:p>
            <a:pPr eaLnBrk="1" hangingPunct="1"/>
            <a:endParaRPr lang="zh-CN" altLang="zh-CN" dirty="0" smtClean="0"/>
          </a:p>
        </p:txBody>
      </p:sp>
      <p:sp>
        <p:nvSpPr>
          <p:cNvPr id="4" name="幻灯片编号占位符 3"/>
          <p:cNvSpPr>
            <a:spLocks noGrp="1"/>
          </p:cNvSpPr>
          <p:nvPr>
            <p:ph type="sldNum" sz="quarter" idx="10"/>
          </p:nvPr>
        </p:nvSpPr>
        <p:spPr/>
        <p:txBody>
          <a:bodyPr/>
          <a:lstStyle/>
          <a:p>
            <a:fld id="{85697BC0-8573-C34D-8ACD-BEDD4362463A}" type="slidenum">
              <a:rPr kumimoji="1" lang="zh-CN" altLang="en-US" smtClean="0"/>
              <a:t>26</a:t>
            </a:fld>
            <a:endParaRPr kumimoji="1" lang="zh-CN" altLang="en-US"/>
          </a:p>
        </p:txBody>
      </p:sp>
    </p:spTree>
    <p:extLst>
      <p:ext uri="{BB962C8B-B14F-4D97-AF65-F5344CB8AC3E}">
        <p14:creationId xmlns:p14="http://schemas.microsoft.com/office/powerpoint/2010/main" val="651002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本文从</a:t>
            </a:r>
            <a:r>
              <a:rPr lang="en-US" altLang="zh-CN" sz="1200" kern="1200" dirty="0" smtClean="0">
                <a:solidFill>
                  <a:schemeClr val="tx1"/>
                </a:solidFill>
                <a:effectLst/>
                <a:latin typeface="+mn-lt"/>
                <a:ea typeface="+mn-ea"/>
                <a:cs typeface="+mn-cs"/>
              </a:rPr>
              <a:t>DARPA</a:t>
            </a:r>
            <a:r>
              <a:rPr lang="zh-CN" altLang="zh-CN" sz="1200" kern="1200" dirty="0" smtClean="0">
                <a:solidFill>
                  <a:schemeClr val="tx1"/>
                </a:solidFill>
                <a:effectLst/>
                <a:latin typeface="+mn-lt"/>
                <a:ea typeface="+mn-ea"/>
                <a:cs typeface="+mn-cs"/>
              </a:rPr>
              <a:t>网络大挑战（</a:t>
            </a:r>
            <a:r>
              <a:rPr lang="en-US" altLang="zh-CN" sz="1200" kern="1200" dirty="0" smtClean="0">
                <a:solidFill>
                  <a:schemeClr val="tx1"/>
                </a:solidFill>
                <a:effectLst/>
                <a:latin typeface="+mn-lt"/>
                <a:ea typeface="+mn-ea"/>
                <a:cs typeface="+mn-cs"/>
              </a:rPr>
              <a:t>CGC</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[11]</a:t>
            </a:r>
            <a:r>
              <a:rPr lang="zh-CN" altLang="zh-CN" sz="1200" kern="1200" dirty="0" smtClean="0">
                <a:solidFill>
                  <a:schemeClr val="tx1"/>
                </a:solidFill>
                <a:effectLst/>
                <a:latin typeface="+mn-lt"/>
                <a:ea typeface="+mn-ea"/>
                <a:cs typeface="+mn-cs"/>
              </a:rPr>
              <a:t>的资格赛对本系统进行了评估</a:t>
            </a:r>
            <a:r>
              <a:rPr lang="zh-CN" altLang="zh-CN" dirty="0" smtClean="0">
                <a:effectLst/>
              </a:rPr>
              <a:t> </a:t>
            </a:r>
            <a:endParaRPr lang="en-US" altLang="zh-CN" dirty="0" smtClean="0">
              <a:effectLst/>
            </a:endParaRPr>
          </a:p>
          <a:p>
            <a:endParaRPr kumimoji="1" lang="en-US" altLang="zh-CN" dirty="0" smtClean="0">
              <a:effectLst/>
            </a:endParaRPr>
          </a:p>
          <a:p>
            <a:r>
              <a:rPr lang="zh-CN" altLang="zh-CN" sz="1200" kern="1200" dirty="0" smtClean="0">
                <a:solidFill>
                  <a:schemeClr val="tx1"/>
                </a:solidFill>
                <a:effectLst/>
                <a:latin typeface="+mn-lt"/>
                <a:ea typeface="+mn-ea"/>
                <a:cs typeface="+mn-cs"/>
              </a:rPr>
              <a:t>但其中</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个涉及多个二进制文件之间的通信。由于这样的功能超出了本系统的能力范围，本文只考虑</a:t>
            </a:r>
            <a:r>
              <a:rPr lang="en-US" altLang="zh-CN" sz="1200" kern="1200" dirty="0" smtClean="0">
                <a:solidFill>
                  <a:schemeClr val="tx1"/>
                </a:solidFill>
                <a:effectLst/>
                <a:latin typeface="+mn-lt"/>
                <a:ea typeface="+mn-ea"/>
                <a:cs typeface="+mn-cs"/>
              </a:rPr>
              <a:t>126</a:t>
            </a:r>
            <a:r>
              <a:rPr lang="zh-CN" altLang="zh-CN" sz="1200" kern="1200" dirty="0" smtClean="0">
                <a:solidFill>
                  <a:schemeClr val="tx1"/>
                </a:solidFill>
                <a:effectLst/>
                <a:latin typeface="+mn-lt"/>
                <a:ea typeface="+mn-ea"/>
                <a:cs typeface="+mn-cs"/>
              </a:rPr>
              <a:t>个单二进制应用程序</a:t>
            </a:r>
            <a:r>
              <a:rPr lang="zh-CN" altLang="zh-CN" dirty="0" smtClean="0">
                <a:effectLst/>
              </a:rPr>
              <a:t> </a:t>
            </a:r>
            <a:endParaRPr lang="en-US" altLang="zh-CN" dirty="0" smtClean="0">
              <a:effectLst/>
            </a:endParaRPr>
          </a:p>
          <a:p>
            <a:endParaRPr kumimoji="1" lang="en-US" altLang="zh-CN" dirty="0" smtClean="0">
              <a:effectLst/>
            </a:endParaRPr>
          </a:p>
          <a:p>
            <a:r>
              <a:rPr lang="zh-CN" altLang="zh-CN" sz="1200" kern="1200" dirty="0" smtClean="0">
                <a:solidFill>
                  <a:schemeClr val="tx1"/>
                </a:solidFill>
                <a:effectLst/>
                <a:latin typeface="+mn-lt"/>
                <a:ea typeface="+mn-ea"/>
                <a:cs typeface="+mn-cs"/>
              </a:rPr>
              <a:t>这</a:t>
            </a:r>
            <a:r>
              <a:rPr lang="en-US" altLang="zh-CN" sz="1200" kern="1200" dirty="0" smtClean="0">
                <a:solidFill>
                  <a:schemeClr val="tx1"/>
                </a:solidFill>
                <a:effectLst/>
                <a:latin typeface="+mn-lt"/>
                <a:ea typeface="+mn-ea"/>
                <a:cs typeface="+mn-cs"/>
              </a:rPr>
              <a:t>126</a:t>
            </a:r>
            <a:r>
              <a:rPr lang="zh-CN" altLang="zh-CN" sz="1200" kern="1200" dirty="0" smtClean="0">
                <a:solidFill>
                  <a:schemeClr val="tx1"/>
                </a:solidFill>
                <a:effectLst/>
                <a:latin typeface="+mn-lt"/>
                <a:ea typeface="+mn-ea"/>
                <a:cs typeface="+mn-cs"/>
              </a:rPr>
              <a:t>个应用程序包含各种各样的障碍，使得二进制分析变得困难，例如复杂的协议和庞大的输入空间。</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85697BC0-8573-C34D-8ACD-BEDD4362463A}" type="slidenum">
              <a:rPr kumimoji="1" lang="zh-CN" altLang="en-US" smtClean="0"/>
              <a:t>27</a:t>
            </a:fld>
            <a:endParaRPr kumimoji="1" lang="zh-CN" altLang="en-US"/>
          </a:p>
        </p:txBody>
      </p:sp>
    </p:spTree>
    <p:extLst>
      <p:ext uri="{BB962C8B-B14F-4D97-AF65-F5344CB8AC3E}">
        <p14:creationId xmlns:p14="http://schemas.microsoft.com/office/powerpoint/2010/main" val="653295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697BC0-8573-C34D-8ACD-BEDD4362463A}" type="slidenum">
              <a:rPr kumimoji="1" lang="zh-CN" altLang="en-US" smtClean="0"/>
              <a:t>28</a:t>
            </a:fld>
            <a:endParaRPr kumimoji="1" lang="zh-CN" altLang="en-US"/>
          </a:p>
        </p:txBody>
      </p:sp>
    </p:spTree>
    <p:extLst>
      <p:ext uri="{BB962C8B-B14F-4D97-AF65-F5344CB8AC3E}">
        <p14:creationId xmlns:p14="http://schemas.microsoft.com/office/powerpoint/2010/main" val="1987771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基本模糊器发现了</a:t>
            </a:r>
            <a:r>
              <a:rPr lang="en-US" altLang="zh-CN" sz="1200" kern="1200" dirty="0" smtClean="0">
                <a:solidFill>
                  <a:schemeClr val="tx1"/>
                </a:solidFill>
                <a:effectLst/>
                <a:latin typeface="+mn-lt"/>
                <a:ea typeface="+mn-ea"/>
                <a:cs typeface="+mn-cs"/>
              </a:rPr>
              <a:t>55</a:t>
            </a:r>
            <a:r>
              <a:rPr lang="zh-CN" altLang="zh-CN" sz="1200" kern="1200" dirty="0" smtClean="0">
                <a:solidFill>
                  <a:schemeClr val="tx1"/>
                </a:solidFill>
                <a:effectLst/>
                <a:latin typeface="+mn-lt"/>
                <a:ea typeface="+mn-ea"/>
                <a:cs typeface="+mn-cs"/>
              </a:rPr>
              <a:t>个符号执行未能发现的崩溃。 </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其中的</a:t>
            </a:r>
            <a:r>
              <a:rPr lang="en-US" altLang="zh-CN" sz="1200" kern="1200" dirty="0" smtClean="0">
                <a:solidFill>
                  <a:schemeClr val="tx1"/>
                </a:solidFill>
                <a:effectLst/>
                <a:latin typeface="+mn-lt"/>
                <a:ea typeface="+mn-ea"/>
                <a:cs typeface="+mn-cs"/>
              </a:rPr>
              <a:t>13</a:t>
            </a:r>
            <a:r>
              <a:rPr lang="zh-CN" altLang="zh-CN" sz="1200" kern="1200" dirty="0" smtClean="0">
                <a:solidFill>
                  <a:schemeClr val="tx1"/>
                </a:solidFill>
                <a:effectLst/>
                <a:latin typeface="+mn-lt"/>
                <a:ea typeface="+mn-ea"/>
                <a:cs typeface="+mn-cs"/>
              </a:rPr>
              <a:t>个漏洞与基本符号执行共享。 </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另外</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个漏洞基本符号执行与系统恢复的漏洞重叠，剩下应用程序，</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其中基本符号执行单独发现了</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个漏洞，</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剩下</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个应用程序，本系统是唯一找到漏洞的方法</a:t>
            </a:r>
            <a:endParaRPr kumimoji="1" lang="zh-CN" altLang="en-US" dirty="0"/>
          </a:p>
        </p:txBody>
      </p:sp>
      <p:sp>
        <p:nvSpPr>
          <p:cNvPr id="4" name="幻灯片编号占位符 3"/>
          <p:cNvSpPr>
            <a:spLocks noGrp="1"/>
          </p:cNvSpPr>
          <p:nvPr>
            <p:ph type="sldNum" sz="quarter" idx="10"/>
          </p:nvPr>
        </p:nvSpPr>
        <p:spPr/>
        <p:txBody>
          <a:bodyPr/>
          <a:lstStyle/>
          <a:p>
            <a:fld id="{85697BC0-8573-C34D-8ACD-BEDD4362463A}" type="slidenum">
              <a:rPr kumimoji="1" lang="zh-CN" altLang="en-US" smtClean="0"/>
              <a:t>29</a:t>
            </a:fld>
            <a:endParaRPr kumimoji="1" lang="zh-CN" altLang="en-US"/>
          </a:p>
        </p:txBody>
      </p:sp>
    </p:spTree>
    <p:extLst>
      <p:ext uri="{BB962C8B-B14F-4D97-AF65-F5344CB8AC3E}">
        <p14:creationId xmlns:p14="http://schemas.microsoft.com/office/powerpoint/2010/main" val="4190011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事实上，小数量的有价值输入将导致更大的模糊器可以探索的状态转换集合，表明本系统的符号执行引擎产生的输入刺激了更深入的应用程序的探索。 重要的是，这个数字仅适用于</a:t>
            </a:r>
            <a:r>
              <a:rPr lang="en-US" altLang="zh-CN" sz="1200" kern="1200" dirty="0" smtClean="0">
                <a:solidFill>
                  <a:schemeClr val="tx1"/>
                </a:solidFill>
                <a:effectLst/>
                <a:latin typeface="+mn-lt"/>
                <a:ea typeface="+mn-ea"/>
                <a:cs typeface="+mn-cs"/>
              </a:rPr>
              <a:t>41</a:t>
            </a:r>
            <a:r>
              <a:rPr lang="zh-CN" altLang="zh-CN" sz="1200" kern="1200" dirty="0" smtClean="0">
                <a:solidFill>
                  <a:schemeClr val="tx1"/>
                </a:solidFill>
                <a:effectLst/>
                <a:latin typeface="+mn-lt"/>
                <a:ea typeface="+mn-ea"/>
                <a:cs typeface="+mn-cs"/>
              </a:rPr>
              <a:t>个应用程序中的</a:t>
            </a:r>
            <a:r>
              <a:rPr lang="en-US" altLang="zh-CN" sz="1200" kern="1200" dirty="0" smtClean="0">
                <a:solidFill>
                  <a:schemeClr val="tx1"/>
                </a:solidFill>
                <a:effectLst/>
                <a:latin typeface="+mn-lt"/>
                <a:ea typeface="+mn-ea"/>
                <a:cs typeface="+mn-cs"/>
              </a:rPr>
              <a:t>13</a:t>
            </a:r>
            <a:r>
              <a:rPr lang="zh-CN" altLang="zh-CN" sz="1200" kern="1200" dirty="0" smtClean="0">
                <a:solidFill>
                  <a:schemeClr val="tx1"/>
                </a:solidFill>
                <a:effectLst/>
                <a:latin typeface="+mn-lt"/>
                <a:ea typeface="+mn-ea"/>
                <a:cs typeface="+mn-cs"/>
              </a:rPr>
              <a:t>个，这些应用程序变得“卡住”，并且能够通过符号执行识别新的路径。这些百分比在我们在实验过程中的基本块总量上归一化，因为生成完整的控制流图静态地需要超出本文范围的重量级静态分析。</a:t>
            </a: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如图</a:t>
            </a:r>
            <a:r>
              <a:rPr lang="en-US" altLang="zh-CN" sz="1200" kern="1200" dirty="0" smtClean="0">
                <a:solidFill>
                  <a:schemeClr val="tx1"/>
                </a:solidFill>
                <a:effectLst/>
                <a:latin typeface="+mn-lt"/>
                <a:ea typeface="+mn-ea"/>
                <a:cs typeface="+mn-cs"/>
              </a:rPr>
              <a:t>6-2</a:t>
            </a:r>
            <a:r>
              <a:rPr lang="zh-CN" altLang="zh-CN" sz="1200" kern="1200" dirty="0" smtClean="0">
                <a:solidFill>
                  <a:schemeClr val="tx1"/>
                </a:solidFill>
                <a:effectLst/>
                <a:latin typeface="+mn-lt"/>
                <a:ea typeface="+mn-ea"/>
                <a:cs typeface="+mn-cs"/>
              </a:rPr>
              <a:t>所示。执行时间显示为根据二进制文件执行时间归一化后的结果，因为二进制文件执行时间由于它是否与何时崩溃而各不相同。此图包括调用的</a:t>
            </a:r>
            <a:r>
              <a:rPr lang="en-US" altLang="zh-CN" sz="1200" kern="1200" dirty="0" smtClean="0">
                <a:solidFill>
                  <a:schemeClr val="tx1"/>
                </a:solidFill>
                <a:effectLst/>
                <a:latin typeface="+mn-lt"/>
                <a:ea typeface="+mn-ea"/>
                <a:cs typeface="+mn-cs"/>
              </a:rPr>
              <a:t>13</a:t>
            </a:r>
            <a:r>
              <a:rPr lang="zh-CN" altLang="zh-CN" sz="1200" kern="1200" dirty="0" smtClean="0">
                <a:solidFill>
                  <a:schemeClr val="tx1"/>
                </a:solidFill>
                <a:effectLst/>
                <a:latin typeface="+mn-lt"/>
                <a:ea typeface="+mn-ea"/>
                <a:cs typeface="+mn-cs"/>
              </a:rPr>
              <a:t>个受益于符号执行的二进制文件。</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85697BC0-8573-C34D-8ACD-BEDD4362463A}" type="slidenum">
              <a:rPr kumimoji="1" lang="zh-CN" altLang="en-US" smtClean="0"/>
              <a:t>30</a:t>
            </a:fld>
            <a:endParaRPr kumimoji="1" lang="zh-CN" altLang="en-US"/>
          </a:p>
        </p:txBody>
      </p:sp>
    </p:spTree>
    <p:extLst>
      <p:ext uri="{BB962C8B-B14F-4D97-AF65-F5344CB8AC3E}">
        <p14:creationId xmlns:p14="http://schemas.microsoft.com/office/powerpoint/2010/main" val="12261962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697BC0-8573-C34D-8ACD-BEDD4362463A}" type="slidenum">
              <a:rPr kumimoji="1" lang="zh-CN" altLang="en-US" smtClean="0"/>
              <a:t>31</a:t>
            </a:fld>
            <a:endParaRPr kumimoji="1" lang="zh-CN" altLang="en-US"/>
          </a:p>
        </p:txBody>
      </p:sp>
    </p:spTree>
    <p:extLst>
      <p:ext uri="{BB962C8B-B14F-4D97-AF65-F5344CB8AC3E}">
        <p14:creationId xmlns:p14="http://schemas.microsoft.com/office/powerpoint/2010/main" val="235228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每次调用符号执行都有可能将执行引导到应用程序中的一个新隔区。</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这可以通过在一个模糊循环被“卡住”，</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并且在随后的一轮模糊实现的覆盖上调用符号执行之前，</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且在符号执行组件将执行推送到下一个隔区之后，</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分析本系统的基本块覆盖来度量。</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85697BC0-8573-C34D-8ACD-BEDD4362463A}" type="slidenum">
              <a:rPr kumimoji="1" lang="zh-CN" altLang="en-US" smtClean="0"/>
              <a:t>32</a:t>
            </a:fld>
            <a:endParaRPr kumimoji="1" lang="zh-CN" altLang="en-US"/>
          </a:p>
        </p:txBody>
      </p:sp>
    </p:spTree>
    <p:extLst>
      <p:ext uri="{BB962C8B-B14F-4D97-AF65-F5344CB8AC3E}">
        <p14:creationId xmlns:p14="http://schemas.microsoft.com/office/powerpoint/2010/main" val="13914216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697BC0-8573-C34D-8ACD-BEDD4362463A}" type="slidenum">
              <a:rPr kumimoji="1" lang="zh-CN" altLang="en-US" smtClean="0"/>
              <a:t>34</a:t>
            </a:fld>
            <a:endParaRPr kumimoji="1" lang="zh-CN" altLang="en-US"/>
          </a:p>
        </p:txBody>
      </p:sp>
    </p:spTree>
    <p:extLst>
      <p:ext uri="{BB962C8B-B14F-4D97-AF65-F5344CB8AC3E}">
        <p14:creationId xmlns:p14="http://schemas.microsoft.com/office/powerpoint/2010/main" val="14162411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697BC0-8573-C34D-8ACD-BEDD4362463A}" type="slidenum">
              <a:rPr kumimoji="1" lang="zh-CN" altLang="en-US" smtClean="0"/>
              <a:t>35</a:t>
            </a:fld>
            <a:endParaRPr kumimoji="1" lang="zh-CN" altLang="en-US"/>
          </a:p>
        </p:txBody>
      </p:sp>
    </p:spTree>
    <p:extLst>
      <p:ext uri="{BB962C8B-B14F-4D97-AF65-F5344CB8AC3E}">
        <p14:creationId xmlns:p14="http://schemas.microsoft.com/office/powerpoint/2010/main" val="128029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697BC0-8573-C34D-8ACD-BEDD4362463A}" type="slidenum">
              <a:rPr kumimoji="1" lang="zh-CN" altLang="en-US" smtClean="0"/>
              <a:t>8</a:t>
            </a:fld>
            <a:endParaRPr kumimoji="1" lang="zh-CN" altLang="en-US"/>
          </a:p>
        </p:txBody>
      </p:sp>
    </p:spTree>
    <p:extLst>
      <p:ext uri="{BB962C8B-B14F-4D97-AF65-F5344CB8AC3E}">
        <p14:creationId xmlns:p14="http://schemas.microsoft.com/office/powerpoint/2010/main" val="639554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697BC0-8573-C34D-8ACD-BEDD4362463A}" type="slidenum">
              <a:rPr kumimoji="1" lang="zh-CN" altLang="en-US" smtClean="0"/>
              <a:t>9</a:t>
            </a:fld>
            <a:endParaRPr kumimoji="1" lang="zh-CN" altLang="en-US"/>
          </a:p>
        </p:txBody>
      </p:sp>
    </p:spTree>
    <p:extLst>
      <p:ext uri="{BB962C8B-B14F-4D97-AF65-F5344CB8AC3E}">
        <p14:creationId xmlns:p14="http://schemas.microsoft.com/office/powerpoint/2010/main" val="1411722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697BC0-8573-C34D-8ACD-BEDD4362463A}" type="slidenum">
              <a:rPr kumimoji="1" lang="zh-CN" altLang="en-US" smtClean="0"/>
              <a:t>10</a:t>
            </a:fld>
            <a:endParaRPr kumimoji="1" lang="zh-CN" altLang="en-US"/>
          </a:p>
        </p:txBody>
      </p:sp>
    </p:spTree>
    <p:extLst>
      <p:ext uri="{BB962C8B-B14F-4D97-AF65-F5344CB8AC3E}">
        <p14:creationId xmlns:p14="http://schemas.microsoft.com/office/powerpoint/2010/main" val="404155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697BC0-8573-C34D-8ACD-BEDD4362463A}" type="slidenum">
              <a:rPr kumimoji="1" lang="zh-CN" altLang="en-US" smtClean="0"/>
              <a:t>11</a:t>
            </a:fld>
            <a:endParaRPr kumimoji="1" lang="zh-CN" altLang="en-US"/>
          </a:p>
        </p:txBody>
      </p:sp>
    </p:spTree>
    <p:extLst>
      <p:ext uri="{BB962C8B-B14F-4D97-AF65-F5344CB8AC3E}">
        <p14:creationId xmlns:p14="http://schemas.microsoft.com/office/powerpoint/2010/main" val="517100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模糊器的各个模块描述如下：</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）数据生成模块。功能为产生随机数据，以便用于探索系统，可以根据配置的协议格式生产指定格式的数据。</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）数据输入执行模块。读取测试数据构造模块生成的数据，输入到目标二进制程序中，使用不同输入不断重复执行二进制程序。</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）漏洞产生监控模块。监控二进制程序执行不同输入数据后，是否发现指定的</a:t>
            </a:r>
            <a:r>
              <a:rPr lang="en-US" altLang="zh-CN" sz="1200" kern="1200" dirty="0" smtClean="0">
                <a:solidFill>
                  <a:schemeClr val="tx1"/>
                </a:solidFill>
                <a:effectLst/>
                <a:latin typeface="+mn-lt"/>
                <a:ea typeface="+mn-ea"/>
                <a:cs typeface="+mn-cs"/>
              </a:rPr>
              <a:t>signal</a:t>
            </a:r>
            <a:r>
              <a:rPr lang="zh-CN" altLang="zh-CN" sz="1200" kern="1200" dirty="0" smtClean="0">
                <a:solidFill>
                  <a:schemeClr val="tx1"/>
                </a:solidFill>
                <a:effectLst/>
                <a:latin typeface="+mn-lt"/>
                <a:ea typeface="+mn-ea"/>
                <a:cs typeface="+mn-cs"/>
              </a:rPr>
              <a:t>产生异常情况。</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）误报自动分析模块。定位漏洞产生监控模块发现的漏洞，并对发现的缺陷进行分析是否为可利用的有价值的缺陷。</a:t>
            </a:r>
          </a:p>
          <a:p>
            <a:endParaRPr kumimoji="1" lang="zh-CN" altLang="en-US" dirty="0"/>
          </a:p>
        </p:txBody>
      </p:sp>
      <p:sp>
        <p:nvSpPr>
          <p:cNvPr id="4" name="幻灯片编号占位符 3"/>
          <p:cNvSpPr>
            <a:spLocks noGrp="1"/>
          </p:cNvSpPr>
          <p:nvPr>
            <p:ph type="sldNum" sz="quarter" idx="10"/>
          </p:nvPr>
        </p:nvSpPr>
        <p:spPr/>
        <p:txBody>
          <a:bodyPr/>
          <a:lstStyle/>
          <a:p>
            <a:fld id="{85697BC0-8573-C34D-8ACD-BEDD4362463A}" type="slidenum">
              <a:rPr kumimoji="1" lang="zh-CN" altLang="en-US" smtClean="0"/>
              <a:t>12</a:t>
            </a:fld>
            <a:endParaRPr kumimoji="1" lang="zh-CN" altLang="en-US"/>
          </a:p>
        </p:txBody>
      </p:sp>
    </p:spTree>
    <p:extLst>
      <p:ext uri="{BB962C8B-B14F-4D97-AF65-F5344CB8AC3E}">
        <p14:creationId xmlns:p14="http://schemas.microsoft.com/office/powerpoint/2010/main" val="1490476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表</a:t>
            </a:r>
            <a:r>
              <a:rPr lang="en-US" altLang="zh-CN" sz="1200" kern="1200" dirty="0" smtClean="0">
                <a:solidFill>
                  <a:schemeClr val="tx1"/>
                </a:solidFill>
                <a:effectLst/>
                <a:latin typeface="+mn-lt"/>
                <a:ea typeface="+mn-ea"/>
                <a:cs typeface="+mn-cs"/>
              </a:rPr>
              <a:t>3-2</a:t>
            </a:r>
            <a:r>
              <a:rPr lang="zh-CN" altLang="zh-CN" sz="1200" kern="1200" dirty="0" smtClean="0">
                <a:solidFill>
                  <a:schemeClr val="tx1"/>
                </a:solidFill>
                <a:effectLst/>
                <a:latin typeface="+mn-lt"/>
                <a:ea typeface="+mn-ea"/>
                <a:cs typeface="+mn-cs"/>
              </a:rPr>
              <a:t>中的应用程序从用户输入读取一个值，并将其与特定值进行比较。如果提供正确的值，应用程序将崩溃。由于模糊测试的性质，模糊器满足该断言是几乎不可能的。选择随机值作为输入的模糊器，其发现错误的可能性是极小的</a:t>
            </a:r>
            <a:r>
              <a:rPr lang="en-US" altLang="zh-CN" sz="1200" kern="1200" dirty="0" smtClean="0">
                <a:solidFill>
                  <a:schemeClr val="tx1"/>
                </a:solidFill>
                <a:effectLst/>
                <a:latin typeface="+mn-lt"/>
                <a:ea typeface="+mn-ea"/>
                <a:cs typeface="+mn-cs"/>
              </a:rPr>
              <a:t>1/2</a:t>
            </a:r>
            <a:r>
              <a:rPr lang="en-US" altLang="zh-CN" sz="1200" kern="1200" baseline="30000" dirty="0" smtClean="0">
                <a:solidFill>
                  <a:schemeClr val="tx1"/>
                </a:solidFill>
                <a:effectLst/>
                <a:latin typeface="+mn-lt"/>
                <a:ea typeface="+mn-ea"/>
                <a:cs typeface="+mn-cs"/>
              </a:rPr>
              <a:t>32</a:t>
            </a:r>
            <a:r>
              <a:rPr lang="zh-CN" altLang="zh-CN" sz="1200" kern="1200" dirty="0" smtClean="0">
                <a:solidFill>
                  <a:schemeClr val="tx1"/>
                </a:solidFill>
                <a:effectLst/>
                <a:latin typeface="+mn-lt"/>
                <a:ea typeface="+mn-ea"/>
                <a:cs typeface="+mn-cs"/>
              </a:rPr>
              <a:t>。对于基于编译时注入的模糊器，该二进制的控制流布局将被发现为单一的路径。基于</a:t>
            </a:r>
            <a:r>
              <a:rPr lang="en-US" altLang="zh-CN" sz="1200" kern="1200" dirty="0" smtClean="0">
                <a:solidFill>
                  <a:schemeClr val="tx1"/>
                </a:solidFill>
                <a:effectLst/>
                <a:latin typeface="+mn-lt"/>
                <a:ea typeface="+mn-ea"/>
                <a:cs typeface="+mn-cs"/>
              </a:rPr>
              <a:t>QEMU</a:t>
            </a:r>
            <a:r>
              <a:rPr lang="zh-CN" altLang="zh-CN" sz="1200" kern="1200" dirty="0" smtClean="0">
                <a:solidFill>
                  <a:schemeClr val="tx1"/>
                </a:solidFill>
                <a:effectLst/>
                <a:latin typeface="+mn-lt"/>
                <a:ea typeface="+mn-ea"/>
                <a:cs typeface="+mn-cs"/>
              </a:rPr>
              <a:t>的模糊器在现有路径上应用随机突变，这在本质上与编译时注入的情况相同，几乎没有可能成功。</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85697BC0-8573-C34D-8ACD-BEDD4362463A}" type="slidenum">
              <a:rPr kumimoji="1" lang="zh-CN" altLang="en-US" smtClean="0"/>
              <a:t>13</a:t>
            </a:fld>
            <a:endParaRPr kumimoji="1" lang="zh-CN" altLang="en-US"/>
          </a:p>
        </p:txBody>
      </p:sp>
    </p:spTree>
    <p:extLst>
      <p:ext uri="{BB962C8B-B14F-4D97-AF65-F5344CB8AC3E}">
        <p14:creationId xmlns:p14="http://schemas.microsoft.com/office/powerpoint/2010/main" val="1256418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697BC0-8573-C34D-8ACD-BEDD4362463A}" type="slidenum">
              <a:rPr kumimoji="1" lang="zh-CN" altLang="en-US" smtClean="0"/>
              <a:t>14</a:t>
            </a:fld>
            <a:endParaRPr kumimoji="1" lang="zh-CN" altLang="en-US"/>
          </a:p>
        </p:txBody>
      </p:sp>
    </p:spTree>
    <p:extLst>
      <p:ext uri="{BB962C8B-B14F-4D97-AF65-F5344CB8AC3E}">
        <p14:creationId xmlns:p14="http://schemas.microsoft.com/office/powerpoint/2010/main" val="1513876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6/25/17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6/25/17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6/25/17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6/25/17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6/25/17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6/25/17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6/25/17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6/25/17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6/25/17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sz="4800" dirty="0"/>
              <a:t>模糊测试与符号执行相结合</a:t>
            </a:r>
            <a:r>
              <a:rPr kumimoji="1" lang="zh-CN" altLang="en-US" sz="4800" dirty="0" smtClean="0"/>
              <a:t>的</a:t>
            </a:r>
            <a:r>
              <a:rPr kumimoji="1" lang="en-US" altLang="zh-CN" sz="4800" dirty="0" smtClean="0"/>
              <a:t/>
            </a:r>
            <a:br>
              <a:rPr kumimoji="1" lang="en-US" altLang="zh-CN" sz="4800" dirty="0" smtClean="0"/>
            </a:br>
            <a:r>
              <a:rPr kumimoji="1" lang="zh-CN" altLang="en-US" sz="4800" dirty="0" smtClean="0"/>
              <a:t>漏洞</a:t>
            </a:r>
            <a:r>
              <a:rPr kumimoji="1" lang="zh-CN" altLang="en-US" sz="4800" dirty="0"/>
              <a:t>发现技术研究</a:t>
            </a:r>
          </a:p>
        </p:txBody>
      </p:sp>
      <p:sp>
        <p:nvSpPr>
          <p:cNvPr id="3" name="副标题 2"/>
          <p:cNvSpPr>
            <a:spLocks noGrp="1"/>
          </p:cNvSpPr>
          <p:nvPr>
            <p:ph type="subTitle" idx="1"/>
          </p:nvPr>
        </p:nvSpPr>
        <p:spPr>
          <a:xfrm>
            <a:off x="3899106" y="4489679"/>
            <a:ext cx="6831673" cy="1086237"/>
          </a:xfrm>
        </p:spPr>
        <p:txBody>
          <a:bodyPr>
            <a:normAutofit/>
          </a:bodyPr>
          <a:lstStyle/>
          <a:p>
            <a:pPr algn="r"/>
            <a:r>
              <a:rPr lang="zh-CN" altLang="en-US" sz="1400" dirty="0">
                <a:solidFill>
                  <a:srgbClr val="404040"/>
                </a:solidFill>
                <a:latin typeface="微软雅黑" charset="-122"/>
                <a:ea typeface="微软雅黑" charset="-122"/>
              </a:rPr>
              <a:t>学号：</a:t>
            </a:r>
            <a:r>
              <a:rPr lang="en-US" altLang="zh-CN" sz="1400" dirty="0">
                <a:solidFill>
                  <a:srgbClr val="404040"/>
                </a:solidFill>
                <a:latin typeface="微软雅黑" charset="-122"/>
                <a:ea typeface="微软雅黑" charset="-122"/>
              </a:rPr>
              <a:t>15S103163</a:t>
            </a:r>
          </a:p>
          <a:p>
            <a:pPr algn="r"/>
            <a:r>
              <a:rPr lang="zh-CN" altLang="en-US" sz="1400" dirty="0">
                <a:solidFill>
                  <a:srgbClr val="404040"/>
                </a:solidFill>
                <a:latin typeface="微软雅黑" charset="-122"/>
                <a:ea typeface="微软雅黑" charset="-122"/>
              </a:rPr>
              <a:t>姓名：宋博宇</a:t>
            </a:r>
            <a:endParaRPr lang="en-US" altLang="zh-CN" sz="1400" dirty="0">
              <a:solidFill>
                <a:srgbClr val="404040"/>
              </a:solidFill>
              <a:latin typeface="微软雅黑" charset="-122"/>
              <a:ea typeface="微软雅黑" charset="-122"/>
            </a:endParaRPr>
          </a:p>
          <a:p>
            <a:pPr algn="r"/>
            <a:r>
              <a:rPr lang="zh-CN" altLang="en-US" sz="1400" dirty="0">
                <a:solidFill>
                  <a:srgbClr val="404040"/>
                </a:solidFill>
                <a:latin typeface="微软雅黑" charset="-122"/>
                <a:ea typeface="微软雅黑" charset="-122"/>
              </a:rPr>
              <a:t>导师：张伟哲</a:t>
            </a:r>
          </a:p>
          <a:p>
            <a:pPr algn="r"/>
            <a:endParaRPr kumimoji="1" lang="zh-CN" altLang="en-US" sz="1400" dirty="0"/>
          </a:p>
        </p:txBody>
      </p:sp>
    </p:spTree>
    <p:extLst>
      <p:ext uri="{BB962C8B-B14F-4D97-AF65-F5344CB8AC3E}">
        <p14:creationId xmlns:p14="http://schemas.microsoft.com/office/powerpoint/2010/main" val="485449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异常输入数据的构造</a:t>
            </a:r>
            <a:endParaRPr kumimoji="1" lang="zh-CN" altLang="en-US" dirty="0"/>
          </a:p>
        </p:txBody>
      </p:sp>
      <p:sp>
        <p:nvSpPr>
          <p:cNvPr id="3" name="内容占位符 2"/>
          <p:cNvSpPr>
            <a:spLocks noGrp="1"/>
          </p:cNvSpPr>
          <p:nvPr>
            <p:ph idx="1"/>
          </p:nvPr>
        </p:nvSpPr>
        <p:spPr>
          <a:xfrm>
            <a:off x="1057275" y="1600200"/>
            <a:ext cx="10820400" cy="4872038"/>
          </a:xfrm>
        </p:spPr>
        <p:txBody>
          <a:bodyPr>
            <a:normAutofit/>
          </a:bodyPr>
          <a:lstStyle/>
          <a:p>
            <a:r>
              <a:rPr lang="zh-CN" altLang="en-US" dirty="0" smtClean="0"/>
              <a:t>异常输入</a:t>
            </a:r>
            <a:r>
              <a:rPr lang="zh-CN" altLang="zh-CN" dirty="0" smtClean="0"/>
              <a:t>数据</a:t>
            </a:r>
            <a:r>
              <a:rPr lang="zh-CN" altLang="zh-CN" dirty="0"/>
              <a:t>的目的即是充分模拟异常输入，尽可能覆盖程序执行中所有的执行路径，这样才能尽量多的探索程序隔区以发现更多的漏洞。异常输入数据的构造的常用方法主要有以下几种</a:t>
            </a:r>
            <a:r>
              <a:rPr lang="zh-CN" altLang="zh-CN" dirty="0" smtClean="0"/>
              <a:t>：</a:t>
            </a:r>
            <a:endParaRPr lang="en-US" altLang="zh-CN" dirty="0" smtClean="0"/>
          </a:p>
          <a:p>
            <a:endParaRPr lang="en-US" altLang="zh-CN" dirty="0" smtClean="0"/>
          </a:p>
          <a:p>
            <a:r>
              <a:rPr lang="zh-CN" altLang="en-US" dirty="0" smtClean="0">
                <a:solidFill>
                  <a:srgbClr val="FF0000"/>
                </a:solidFill>
              </a:rPr>
              <a:t>① </a:t>
            </a:r>
            <a:r>
              <a:rPr lang="zh-CN" altLang="zh-CN" dirty="0" smtClean="0">
                <a:solidFill>
                  <a:srgbClr val="FF0000"/>
                </a:solidFill>
              </a:rPr>
              <a:t>格式化</a:t>
            </a:r>
            <a:r>
              <a:rPr lang="zh-CN" altLang="zh-CN" dirty="0">
                <a:solidFill>
                  <a:srgbClr val="FF0000"/>
                </a:solidFill>
              </a:rPr>
              <a:t>字符串</a:t>
            </a:r>
            <a:r>
              <a:rPr lang="zh-CN" altLang="zh-CN" dirty="0" smtClean="0">
                <a:solidFill>
                  <a:srgbClr val="FF0000"/>
                </a:solidFill>
              </a:rPr>
              <a:t>漏洞</a:t>
            </a:r>
            <a:r>
              <a:rPr lang="zh-CN" altLang="zh-CN" dirty="0" smtClean="0"/>
              <a:t>，</a:t>
            </a:r>
            <a:r>
              <a:rPr lang="zh-CN" altLang="zh-CN" dirty="0"/>
              <a:t>生成数据时构造字符串通常可以为“</a:t>
            </a:r>
            <a:r>
              <a:rPr lang="en-US" altLang="zh-CN" dirty="0"/>
              <a:t>%</a:t>
            </a:r>
            <a:r>
              <a:rPr lang="en-US" altLang="zh-CN" dirty="0" err="1"/>
              <a:t>d%d%d</a:t>
            </a:r>
            <a:r>
              <a:rPr lang="zh-CN" altLang="zh-CN" dirty="0"/>
              <a:t>”、</a:t>
            </a:r>
            <a:r>
              <a:rPr lang="en-US" altLang="zh-CN" dirty="0"/>
              <a:t>”%</a:t>
            </a:r>
            <a:r>
              <a:rPr lang="en-US" altLang="zh-CN" dirty="0" err="1"/>
              <a:t>s%s%d%n</a:t>
            </a:r>
            <a:r>
              <a:rPr lang="en-US" altLang="zh-CN" dirty="0"/>
              <a:t>”</a:t>
            </a:r>
            <a:r>
              <a:rPr lang="zh-CN" altLang="zh-CN" dirty="0"/>
              <a:t>等等</a:t>
            </a:r>
            <a:r>
              <a:rPr lang="zh-CN" altLang="zh-CN" dirty="0" smtClean="0"/>
              <a:t>。</a:t>
            </a:r>
            <a:endParaRPr lang="en-US" altLang="zh-CN" dirty="0" smtClean="0"/>
          </a:p>
          <a:p>
            <a:endParaRPr lang="en-US" altLang="zh-CN" dirty="0"/>
          </a:p>
          <a:p>
            <a:r>
              <a:rPr lang="zh-CN" altLang="en-US" dirty="0" smtClean="0">
                <a:solidFill>
                  <a:srgbClr val="FF0000"/>
                </a:solidFill>
              </a:rPr>
              <a:t>② </a:t>
            </a:r>
            <a:r>
              <a:rPr lang="zh-CN" altLang="zh-CN" dirty="0" smtClean="0">
                <a:solidFill>
                  <a:srgbClr val="FF0000"/>
                </a:solidFill>
              </a:rPr>
              <a:t>缓冲区</a:t>
            </a:r>
            <a:r>
              <a:rPr lang="zh-CN" altLang="zh-CN" dirty="0">
                <a:solidFill>
                  <a:srgbClr val="FF0000"/>
                </a:solidFill>
              </a:rPr>
              <a:t>溢出</a:t>
            </a:r>
            <a:r>
              <a:rPr lang="zh-CN" altLang="zh-CN" dirty="0" smtClean="0">
                <a:solidFill>
                  <a:srgbClr val="FF0000"/>
                </a:solidFill>
              </a:rPr>
              <a:t>漏洞</a:t>
            </a:r>
            <a:r>
              <a:rPr lang="zh-CN" altLang="zh-CN" dirty="0" smtClean="0"/>
              <a:t>，</a:t>
            </a:r>
            <a:r>
              <a:rPr lang="zh-CN" altLang="zh-CN" dirty="0"/>
              <a:t>异常数据的构造方法比较简单，只要输入较长的普通杂乱字符串就可以。为了便于误报自动分析，通常可以填充相同字符的超长字符串</a:t>
            </a:r>
            <a:r>
              <a:rPr lang="zh-CN" altLang="zh-CN" dirty="0" smtClean="0"/>
              <a:t>。</a:t>
            </a:r>
            <a:endParaRPr lang="en-US" altLang="zh-CN" dirty="0" smtClean="0"/>
          </a:p>
          <a:p>
            <a:endParaRPr lang="zh-CN" altLang="zh-CN" dirty="0"/>
          </a:p>
          <a:p>
            <a:r>
              <a:rPr lang="zh-CN" altLang="en-US" dirty="0" smtClean="0">
                <a:solidFill>
                  <a:srgbClr val="FF0000"/>
                </a:solidFill>
              </a:rPr>
              <a:t>③ </a:t>
            </a:r>
            <a:r>
              <a:rPr lang="zh-CN" altLang="zh-CN" dirty="0" smtClean="0">
                <a:solidFill>
                  <a:srgbClr val="FF0000"/>
                </a:solidFill>
              </a:rPr>
              <a:t>整数</a:t>
            </a:r>
            <a:r>
              <a:rPr lang="zh-CN" altLang="zh-CN" dirty="0">
                <a:solidFill>
                  <a:srgbClr val="FF0000"/>
                </a:solidFill>
              </a:rPr>
              <a:t>溢出</a:t>
            </a:r>
            <a:r>
              <a:rPr lang="zh-CN" altLang="zh-CN" dirty="0" smtClean="0">
                <a:solidFill>
                  <a:srgbClr val="FF0000"/>
                </a:solidFill>
              </a:rPr>
              <a:t>漏洞</a:t>
            </a:r>
            <a:r>
              <a:rPr lang="zh-CN" altLang="zh-CN" dirty="0" smtClean="0"/>
              <a:t>，</a:t>
            </a:r>
            <a:r>
              <a:rPr lang="zh-CN" altLang="zh-CN" dirty="0"/>
              <a:t>采用的异常数据构造通常是填充整数</a:t>
            </a:r>
            <a:r>
              <a:rPr lang="en-US" altLang="zh-CN" dirty="0" err="1"/>
              <a:t>int</a:t>
            </a:r>
            <a:r>
              <a:rPr lang="zh-CN" altLang="zh-CN" dirty="0"/>
              <a:t>类型边界值，例如</a:t>
            </a:r>
            <a:r>
              <a:rPr lang="en-US" altLang="zh-CN" dirty="0"/>
              <a:t>0xffff</a:t>
            </a:r>
            <a:r>
              <a:rPr lang="zh-CN" altLang="zh-CN" dirty="0"/>
              <a:t>、</a:t>
            </a:r>
            <a:r>
              <a:rPr lang="en-US" altLang="zh-CN" dirty="0"/>
              <a:t>-1</a:t>
            </a:r>
            <a:r>
              <a:rPr lang="zh-CN" altLang="zh-CN" dirty="0"/>
              <a:t>、</a:t>
            </a:r>
            <a:r>
              <a:rPr lang="en-US" altLang="zh-CN" dirty="0"/>
              <a:t>1</a:t>
            </a:r>
            <a:r>
              <a:rPr lang="zh-CN" altLang="zh-CN" dirty="0"/>
              <a:t>、</a:t>
            </a:r>
            <a:r>
              <a:rPr lang="en-US" altLang="zh-CN" dirty="0"/>
              <a:t>0</a:t>
            </a:r>
            <a:r>
              <a:rPr lang="zh-CN" altLang="zh-CN" dirty="0"/>
              <a:t>等等，这样可以尽可能除法整数溢出漏洞。</a:t>
            </a:r>
          </a:p>
          <a:p>
            <a:endParaRPr kumimoji="1" lang="zh-CN" altLang="en-US" dirty="0"/>
          </a:p>
        </p:txBody>
      </p:sp>
    </p:spTree>
    <p:extLst>
      <p:ext uri="{BB962C8B-B14F-4D97-AF65-F5344CB8AC3E}">
        <p14:creationId xmlns:p14="http://schemas.microsoft.com/office/powerpoint/2010/main" val="194706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dissolv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dissolv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误报自动分析</a:t>
            </a:r>
            <a:endParaRPr kumimoji="1" lang="zh-CN" altLang="en-US" dirty="0"/>
          </a:p>
        </p:txBody>
      </p:sp>
      <p:sp>
        <p:nvSpPr>
          <p:cNvPr id="3" name="内容占位符 2"/>
          <p:cNvSpPr>
            <a:spLocks noGrp="1"/>
          </p:cNvSpPr>
          <p:nvPr>
            <p:ph idx="1"/>
          </p:nvPr>
        </p:nvSpPr>
        <p:spPr>
          <a:xfrm>
            <a:off x="1057275" y="1600200"/>
            <a:ext cx="10820400" cy="4872038"/>
          </a:xfrm>
        </p:spPr>
        <p:txBody>
          <a:bodyPr>
            <a:normAutofit/>
          </a:bodyPr>
          <a:lstStyle/>
          <a:p>
            <a:r>
              <a:rPr lang="zh-CN" altLang="zh-CN" dirty="0"/>
              <a:t>误报自动分析功能主要是检测目标二进制文件出现崩溃时记录下崩溃产生的所有寄存器内容，记录下的寄存器信息是否出现了明显的缺陷特点</a:t>
            </a:r>
            <a:r>
              <a:rPr lang="zh-CN" altLang="zh-CN" dirty="0" smtClean="0"/>
              <a:t>。</a:t>
            </a:r>
            <a:endParaRPr lang="en-US" altLang="zh-CN" dirty="0" smtClean="0"/>
          </a:p>
          <a:p>
            <a:endParaRPr lang="en-US" altLang="zh-CN" dirty="0"/>
          </a:p>
          <a:p>
            <a:r>
              <a:rPr lang="zh-CN" altLang="zh-CN" dirty="0" smtClean="0"/>
              <a:t>例如</a:t>
            </a:r>
            <a:r>
              <a:rPr lang="zh-CN" altLang="zh-CN" dirty="0"/>
              <a:t>当二进制程序发生</a:t>
            </a:r>
            <a:r>
              <a:rPr lang="zh-CN" altLang="zh-CN" dirty="0">
                <a:solidFill>
                  <a:srgbClr val="FF0000"/>
                </a:solidFill>
              </a:rPr>
              <a:t>缓冲区溢出</a:t>
            </a:r>
            <a:r>
              <a:rPr lang="zh-CN" altLang="zh-CN" dirty="0"/>
              <a:t>时，系统发生崩溃，</a:t>
            </a:r>
            <a:r>
              <a:rPr lang="en-US" altLang="zh-CN" dirty="0"/>
              <a:t>EIP</a:t>
            </a:r>
            <a:r>
              <a:rPr lang="zh-CN" altLang="zh-CN" dirty="0"/>
              <a:t>寄存器存储的内容通常会被输入的杂乱数据所覆盖，由于输入数据是我们刻意生成的都是重复字符子字符串，所以这时模糊器刻意自动分析当前</a:t>
            </a:r>
            <a:r>
              <a:rPr lang="en-US" altLang="zh-CN" dirty="0"/>
              <a:t>EIP</a:t>
            </a:r>
            <a:r>
              <a:rPr lang="zh-CN" altLang="zh-CN" dirty="0"/>
              <a:t>寄存器中存储的值是否都是我们生成的特定字符，如果存储的都是特定字符，模糊器才会标记下这次测试为发现漏洞的</a:t>
            </a:r>
            <a:r>
              <a:rPr lang="zh-CN" altLang="zh-CN" dirty="0" smtClean="0"/>
              <a:t>测试</a:t>
            </a:r>
            <a:r>
              <a:rPr lang="zh-CN" altLang="en-US" dirty="0" smtClean="0"/>
              <a:t>。</a:t>
            </a:r>
            <a:endParaRPr lang="en-US" altLang="zh-CN" dirty="0" smtClean="0"/>
          </a:p>
          <a:p>
            <a:endParaRPr lang="en-US" altLang="zh-CN" dirty="0"/>
          </a:p>
          <a:p>
            <a:r>
              <a:rPr lang="zh-CN" altLang="zh-CN" dirty="0" smtClean="0"/>
              <a:t>这样</a:t>
            </a:r>
            <a:r>
              <a:rPr lang="zh-CN" altLang="zh-CN" dirty="0"/>
              <a:t>刻意大大提升模糊器发现程序漏洞的准确度。</a:t>
            </a:r>
          </a:p>
        </p:txBody>
      </p:sp>
    </p:spTree>
    <p:extLst>
      <p:ext uri="{BB962C8B-B14F-4D97-AF65-F5344CB8AC3E}">
        <p14:creationId xmlns:p14="http://schemas.microsoft.com/office/powerpoint/2010/main" val="3922943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模糊器设计实现</a:t>
            </a:r>
            <a:endParaRPr kumimoji="1" lang="zh-CN" altLang="en-US" dirty="0"/>
          </a:p>
        </p:txBody>
      </p:sp>
      <p:sp>
        <p:nvSpPr>
          <p:cNvPr id="5" name="Rectangle 2"/>
          <p:cNvSpPr>
            <a:spLocks noChangeArrowheads="1"/>
          </p:cNvSpPr>
          <p:nvPr/>
        </p:nvSpPr>
        <p:spPr bwMode="auto">
          <a:xfrm>
            <a:off x="3814762" y="1943099"/>
            <a:ext cx="11837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5361"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2407" y="1988818"/>
            <a:ext cx="3871913" cy="265115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p:cNvSpPr>
            <a:spLocks noChangeArrowheads="1"/>
          </p:cNvSpPr>
          <p:nvPr/>
        </p:nvSpPr>
        <p:spPr bwMode="auto">
          <a:xfrm>
            <a:off x="2289174" y="5043486"/>
            <a:ext cx="1729112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5363"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4762" y="5226368"/>
            <a:ext cx="8067338" cy="1328738"/>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1696757" y="1965958"/>
            <a:ext cx="1800493" cy="369332"/>
          </a:xfrm>
          <a:prstGeom prst="rect">
            <a:avLst/>
          </a:prstGeom>
          <a:noFill/>
        </p:spPr>
        <p:txBody>
          <a:bodyPr wrap="none" rtlCol="0">
            <a:spAutoFit/>
          </a:bodyPr>
          <a:lstStyle/>
          <a:p>
            <a:r>
              <a:rPr kumimoji="1" lang="zh-CN" altLang="en-US" dirty="0" smtClean="0"/>
              <a:t>模糊器架构设计</a:t>
            </a:r>
            <a:endParaRPr kumimoji="1" lang="zh-CN" altLang="en-US" dirty="0"/>
          </a:p>
        </p:txBody>
      </p:sp>
      <p:sp>
        <p:nvSpPr>
          <p:cNvPr id="10" name="文本框 9"/>
          <p:cNvSpPr txBox="1"/>
          <p:nvPr/>
        </p:nvSpPr>
        <p:spPr>
          <a:xfrm>
            <a:off x="1696757" y="5233867"/>
            <a:ext cx="1846980" cy="369332"/>
          </a:xfrm>
          <a:prstGeom prst="rect">
            <a:avLst/>
          </a:prstGeom>
          <a:noFill/>
        </p:spPr>
        <p:txBody>
          <a:bodyPr wrap="none" rtlCol="0">
            <a:spAutoFit/>
          </a:bodyPr>
          <a:lstStyle/>
          <a:p>
            <a:r>
              <a:rPr kumimoji="1" lang="zh-CN" altLang="en-US" dirty="0" smtClean="0"/>
              <a:t>模糊器模块构成</a:t>
            </a:r>
            <a:endParaRPr kumimoji="1" lang="zh-CN" altLang="en-US" dirty="0"/>
          </a:p>
        </p:txBody>
      </p:sp>
    </p:spTree>
    <p:extLst>
      <p:ext uri="{BB962C8B-B14F-4D97-AF65-F5344CB8AC3E}">
        <p14:creationId xmlns:p14="http://schemas.microsoft.com/office/powerpoint/2010/main" val="38864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15361"/>
                                        </p:tgtEl>
                                        <p:attrNameLst>
                                          <p:attrName>style.visibility</p:attrName>
                                        </p:attrNameLst>
                                      </p:cBhvr>
                                      <p:to>
                                        <p:strVal val="visible"/>
                                      </p:to>
                                    </p:set>
                                    <p:animEffect transition="in" filter="dissolve">
                                      <p:cBhvr>
                                        <p:cTn id="10" dur="500"/>
                                        <p:tgtEl>
                                          <p:spTgt spid="15361"/>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par>
                                <p:cTn id="16" presetID="9" presetClass="entr" presetSubtype="0" fill="hold" nodeType="withEffect">
                                  <p:stCondLst>
                                    <p:cond delay="0"/>
                                  </p:stCondLst>
                                  <p:childTnLst>
                                    <p:set>
                                      <p:cBhvr>
                                        <p:cTn id="17" dur="1" fill="hold">
                                          <p:stCondLst>
                                            <p:cond delay="0"/>
                                          </p:stCondLst>
                                        </p:cTn>
                                        <p:tgtEl>
                                          <p:spTgt spid="15363"/>
                                        </p:tgtEl>
                                        <p:attrNameLst>
                                          <p:attrName>style.visibility</p:attrName>
                                        </p:attrNameLst>
                                      </p:cBhvr>
                                      <p:to>
                                        <p:strVal val="visible"/>
                                      </p:to>
                                    </p:set>
                                    <p:animEffect transition="in" filter="dissolve">
                                      <p:cBhvr>
                                        <p:cTn id="18" dur="500"/>
                                        <p:tgtEl>
                                          <p:spTgt spid="1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模糊器局限性</a:t>
            </a:r>
            <a:endParaRPr kumimoji="1" lang="zh-CN" altLang="en-US" dirty="0"/>
          </a:p>
        </p:txBody>
      </p:sp>
      <p:sp>
        <p:nvSpPr>
          <p:cNvPr id="5" name="Rectangle 2"/>
          <p:cNvSpPr>
            <a:spLocks noChangeArrowheads="1"/>
          </p:cNvSpPr>
          <p:nvPr/>
        </p:nvSpPr>
        <p:spPr bwMode="auto">
          <a:xfrm>
            <a:off x="3814762" y="1943099"/>
            <a:ext cx="11837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2289174" y="5043486"/>
            <a:ext cx="1729112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文本框 6"/>
          <p:cNvSpPr txBox="1"/>
          <p:nvPr/>
        </p:nvSpPr>
        <p:spPr>
          <a:xfrm>
            <a:off x="1210982" y="1710035"/>
            <a:ext cx="10661931" cy="923330"/>
          </a:xfrm>
          <a:prstGeom prst="rect">
            <a:avLst/>
          </a:prstGeom>
          <a:noFill/>
        </p:spPr>
        <p:txBody>
          <a:bodyPr wrap="square" rtlCol="0">
            <a:spAutoFit/>
          </a:bodyPr>
          <a:lstStyle/>
          <a:p>
            <a:r>
              <a:rPr lang="zh-CN" altLang="zh-CN" dirty="0"/>
              <a:t>因为模糊器随机对输入进行变异，所以它们能够快速发现处理“一般”输入而产生的不同路径（即许多不同值的输入都可以触发后续执行的检查）。然而，生成通过程序中复杂检查的“特定”输入对于模糊器是非常困难的。</a:t>
            </a:r>
          </a:p>
        </p:txBody>
      </p:sp>
      <p:graphicFrame>
        <p:nvGraphicFramePr>
          <p:cNvPr id="4" name="表格 3"/>
          <p:cNvGraphicFramePr>
            <a:graphicFrameLocks noGrp="1"/>
          </p:cNvGraphicFramePr>
          <p:nvPr>
            <p:extLst>
              <p:ext uri="{D42A27DB-BD31-4B8C-83A1-F6EECF244321}">
                <p14:modId xmlns:p14="http://schemas.microsoft.com/office/powerpoint/2010/main" val="285608378"/>
              </p:ext>
            </p:extLst>
          </p:nvPr>
        </p:nvGraphicFramePr>
        <p:xfrm>
          <a:off x="1371599" y="3062042"/>
          <a:ext cx="6100763" cy="2895845"/>
        </p:xfrm>
        <a:graphic>
          <a:graphicData uri="http://schemas.openxmlformats.org/drawingml/2006/table">
            <a:tbl>
              <a:tblPr firstRow="1" firstCol="1" bandRow="1">
                <a:tableStyleId>{5C22544A-7EE6-4342-B048-85BDC9FD1C3A}</a:tableStyleId>
              </a:tblPr>
              <a:tblGrid>
                <a:gridCol w="6100763"/>
              </a:tblGrid>
              <a:tr h="2895845">
                <a:tc>
                  <a:txBody>
                    <a:bodyPr/>
                    <a:lstStyle/>
                    <a:p>
                      <a:pPr indent="266700">
                        <a:lnSpc>
                          <a:spcPct val="125000"/>
                        </a:lnSpc>
                        <a:spcAft>
                          <a:spcPts val="0"/>
                        </a:spcAft>
                      </a:pPr>
                      <a:r>
                        <a:rPr lang="en-US" sz="1600" dirty="0">
                          <a:effectLst/>
                        </a:rPr>
                        <a:t>1   </a:t>
                      </a:r>
                      <a:r>
                        <a:rPr lang="en-US" sz="1600" dirty="0" err="1">
                          <a:effectLst/>
                        </a:rPr>
                        <a:t>int</a:t>
                      </a:r>
                      <a:r>
                        <a:rPr lang="en-US" sz="1600" dirty="0">
                          <a:effectLst/>
                        </a:rPr>
                        <a:t> main(void)</a:t>
                      </a:r>
                      <a:endParaRPr lang="zh-CN" sz="1600" dirty="0">
                        <a:effectLst/>
                      </a:endParaRPr>
                    </a:p>
                    <a:p>
                      <a:pPr indent="266700">
                        <a:lnSpc>
                          <a:spcPct val="125000"/>
                        </a:lnSpc>
                        <a:spcAft>
                          <a:spcPts val="0"/>
                        </a:spcAft>
                      </a:pPr>
                      <a:r>
                        <a:rPr lang="en-US" sz="1600" dirty="0">
                          <a:effectLst/>
                        </a:rPr>
                        <a:t>2   {</a:t>
                      </a:r>
                      <a:endParaRPr lang="zh-CN" sz="1600" dirty="0">
                        <a:effectLst/>
                      </a:endParaRPr>
                    </a:p>
                    <a:p>
                      <a:pPr indent="266700">
                        <a:lnSpc>
                          <a:spcPct val="125000"/>
                        </a:lnSpc>
                        <a:spcAft>
                          <a:spcPts val="0"/>
                        </a:spcAft>
                      </a:pPr>
                      <a:r>
                        <a:rPr lang="en-US" sz="1600" dirty="0">
                          <a:effectLst/>
                        </a:rPr>
                        <a:t>3       	</a:t>
                      </a:r>
                      <a:r>
                        <a:rPr lang="en-US" sz="1600" dirty="0" err="1">
                          <a:effectLst/>
                        </a:rPr>
                        <a:t>int</a:t>
                      </a:r>
                      <a:r>
                        <a:rPr lang="en-US" sz="1600" dirty="0">
                          <a:effectLst/>
                        </a:rPr>
                        <a:t> x;</a:t>
                      </a:r>
                      <a:endParaRPr lang="zh-CN" sz="1600" dirty="0">
                        <a:effectLst/>
                      </a:endParaRPr>
                    </a:p>
                    <a:p>
                      <a:pPr indent="266700">
                        <a:lnSpc>
                          <a:spcPct val="125000"/>
                        </a:lnSpc>
                        <a:spcAft>
                          <a:spcPts val="0"/>
                        </a:spcAft>
                      </a:pPr>
                      <a:r>
                        <a:rPr lang="en-US" sz="1600" dirty="0">
                          <a:effectLst/>
                        </a:rPr>
                        <a:t>4   	    read(0,&amp;x,sizeof(x));</a:t>
                      </a:r>
                      <a:endParaRPr lang="zh-CN" sz="1600" dirty="0">
                        <a:effectLst/>
                      </a:endParaRPr>
                    </a:p>
                    <a:p>
                      <a:pPr indent="266700">
                        <a:lnSpc>
                          <a:spcPct val="125000"/>
                        </a:lnSpc>
                        <a:spcAft>
                          <a:spcPts val="0"/>
                        </a:spcAft>
                      </a:pPr>
                      <a:r>
                        <a:rPr lang="en-US" sz="1600" dirty="0">
                          <a:effectLst/>
                        </a:rPr>
                        <a:t>5   </a:t>
                      </a:r>
                      <a:endParaRPr lang="zh-CN" sz="1600" dirty="0">
                        <a:effectLst/>
                      </a:endParaRPr>
                    </a:p>
                    <a:p>
                      <a:pPr indent="266700">
                        <a:lnSpc>
                          <a:spcPct val="125000"/>
                        </a:lnSpc>
                        <a:spcAft>
                          <a:spcPts val="0"/>
                        </a:spcAft>
                      </a:pPr>
                      <a:r>
                        <a:rPr lang="en-US" sz="1600" dirty="0">
                          <a:effectLst/>
                        </a:rPr>
                        <a:t>6       	</a:t>
                      </a:r>
                      <a:r>
                        <a:rPr lang="en-US" sz="1600" dirty="0">
                          <a:solidFill>
                            <a:srgbClr val="FFFF00"/>
                          </a:solidFill>
                          <a:effectLst/>
                        </a:rPr>
                        <a:t>if(x==0x0123ABCD)</a:t>
                      </a:r>
                      <a:endParaRPr lang="zh-CN" sz="1600" dirty="0">
                        <a:solidFill>
                          <a:srgbClr val="FFFF00"/>
                        </a:solidFill>
                        <a:effectLst/>
                      </a:endParaRPr>
                    </a:p>
                    <a:p>
                      <a:pPr indent="266700">
                        <a:lnSpc>
                          <a:spcPct val="125000"/>
                        </a:lnSpc>
                        <a:spcAft>
                          <a:spcPts val="0"/>
                        </a:spcAft>
                      </a:pPr>
                      <a:r>
                        <a:rPr lang="en-US" sz="1600" dirty="0">
                          <a:effectLst/>
                        </a:rPr>
                        <a:t>7   		    vulnerable();</a:t>
                      </a:r>
                      <a:endParaRPr lang="zh-CN" sz="1600" dirty="0">
                        <a:effectLst/>
                      </a:endParaRPr>
                    </a:p>
                    <a:p>
                      <a:pPr indent="266700">
                        <a:lnSpc>
                          <a:spcPct val="125000"/>
                        </a:lnSpc>
                        <a:spcAft>
                          <a:spcPts val="0"/>
                        </a:spcAft>
                      </a:pPr>
                      <a:r>
                        <a:rPr lang="en-US" sz="1600" dirty="0">
                          <a:effectLst/>
                        </a:rPr>
                        <a:t>8   }</a:t>
                      </a:r>
                      <a:endParaRPr lang="zh-CN" sz="1600" dirty="0">
                        <a:effectLst/>
                        <a:latin typeface="Times New Roman" charset="0"/>
                        <a:ea typeface="宋体" charset="-122"/>
                      </a:endParaRPr>
                    </a:p>
                  </a:txBody>
                  <a:tcPr marL="68580" marR="68580" marT="0" marB="0" anchor="ctr"/>
                </a:tc>
              </a:tr>
            </a:tbl>
          </a:graphicData>
        </a:graphic>
      </p:graphicFrame>
      <p:sp>
        <p:nvSpPr>
          <p:cNvPr id="8" name="矩形 7"/>
          <p:cNvSpPr/>
          <p:nvPr/>
        </p:nvSpPr>
        <p:spPr>
          <a:xfrm>
            <a:off x="7839652" y="3104493"/>
            <a:ext cx="3787916" cy="1477328"/>
          </a:xfrm>
          <a:prstGeom prst="rect">
            <a:avLst/>
          </a:prstGeom>
        </p:spPr>
        <p:txBody>
          <a:bodyPr wrap="square">
            <a:spAutoFit/>
          </a:bodyPr>
          <a:lstStyle/>
          <a:p>
            <a:r>
              <a:rPr lang="zh-CN" altLang="zh-CN" dirty="0"/>
              <a:t>然而，符号执行引擎将能够轻易地满足该检查并触发缺陷函数。对于这个例子，符号执行只需要探索一小部分路径来找到一个在这个例子中达到缺陷的路径， </a:t>
            </a:r>
            <a:endParaRPr lang="zh-CN" altLang="en-US" dirty="0"/>
          </a:p>
        </p:txBody>
      </p:sp>
    </p:spTree>
    <p:extLst>
      <p:ext uri="{BB962C8B-B14F-4D97-AF65-F5344CB8AC3E}">
        <p14:creationId xmlns:p14="http://schemas.microsoft.com/office/powerpoint/2010/main" val="146933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sz="4800" dirty="0" smtClean="0"/>
              <a:t>4.</a:t>
            </a:r>
            <a:r>
              <a:rPr kumimoji="1" lang="zh-CN" altLang="en-US" sz="4800" dirty="0" smtClean="0"/>
              <a:t> 符号执行模块</a:t>
            </a:r>
            <a:endParaRPr kumimoji="1" lang="zh-CN" altLang="en-US" sz="4800" dirty="0"/>
          </a:p>
        </p:txBody>
      </p:sp>
      <p:sp>
        <p:nvSpPr>
          <p:cNvPr id="3" name="副标题 2"/>
          <p:cNvSpPr>
            <a:spLocks noGrp="1"/>
          </p:cNvSpPr>
          <p:nvPr>
            <p:ph type="subTitle" idx="1"/>
          </p:nvPr>
        </p:nvSpPr>
        <p:spPr>
          <a:xfrm>
            <a:off x="3899106" y="4489679"/>
            <a:ext cx="6831673" cy="1086237"/>
          </a:xfrm>
        </p:spPr>
        <p:txBody>
          <a:bodyPr>
            <a:normAutofit/>
          </a:bodyPr>
          <a:lstStyle/>
          <a:p>
            <a:pPr algn="r"/>
            <a:endParaRPr kumimoji="1" lang="zh-CN" altLang="en-US" sz="1400" dirty="0"/>
          </a:p>
        </p:txBody>
      </p:sp>
    </p:spTree>
    <p:extLst>
      <p:ext uri="{BB962C8B-B14F-4D97-AF65-F5344CB8AC3E}">
        <p14:creationId xmlns:p14="http://schemas.microsoft.com/office/powerpoint/2010/main" val="16120763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代码插桩</a:t>
            </a:r>
            <a:r>
              <a:rPr lang="zh-CN" altLang="zh-CN" dirty="0"/>
              <a:t> </a:t>
            </a:r>
            <a:endParaRPr kumimoji="1" lang="zh-CN" altLang="en-US" dirty="0"/>
          </a:p>
        </p:txBody>
      </p:sp>
      <p:sp>
        <p:nvSpPr>
          <p:cNvPr id="3" name="内容占位符 2"/>
          <p:cNvSpPr>
            <a:spLocks noGrp="1"/>
          </p:cNvSpPr>
          <p:nvPr>
            <p:ph idx="1"/>
          </p:nvPr>
        </p:nvSpPr>
        <p:spPr>
          <a:xfrm>
            <a:off x="1057275" y="1600200"/>
            <a:ext cx="10820400" cy="4872038"/>
          </a:xfrm>
        </p:spPr>
        <p:txBody>
          <a:bodyPr>
            <a:normAutofit/>
          </a:bodyPr>
          <a:lstStyle/>
          <a:p>
            <a:r>
              <a:rPr lang="zh-CN" altLang="zh-CN" dirty="0"/>
              <a:t>程序代码插桩技术是实现获取程序执行状态的重要技术手段，目前主要的代码插桩技术主要</a:t>
            </a:r>
            <a:r>
              <a:rPr lang="zh-CN" altLang="zh-CN" dirty="0" smtClean="0"/>
              <a:t>为</a:t>
            </a:r>
            <a:r>
              <a:rPr lang="zh-CN" altLang="en-US" dirty="0" smtClean="0"/>
              <a:t>以</a:t>
            </a:r>
            <a:r>
              <a:rPr lang="zh-CN" altLang="zh-CN" dirty="0" smtClean="0"/>
              <a:t>下</a:t>
            </a:r>
            <a:r>
              <a:rPr lang="zh-CN" altLang="zh-CN" dirty="0"/>
              <a:t>三种：</a:t>
            </a:r>
            <a:r>
              <a:rPr lang="zh-CN" altLang="zh-CN" dirty="0"/>
              <a:t> </a:t>
            </a:r>
            <a:endParaRPr lang="en-US" altLang="zh-CN" dirty="0"/>
          </a:p>
          <a:p>
            <a:pPr lvl="0"/>
            <a:r>
              <a:rPr lang="zh-CN" altLang="en-US" dirty="0" smtClean="0">
                <a:solidFill>
                  <a:srgbClr val="FF0000"/>
                </a:solidFill>
              </a:rPr>
              <a:t>① </a:t>
            </a:r>
            <a:r>
              <a:rPr lang="zh-CN" altLang="zh-CN" dirty="0" smtClean="0">
                <a:solidFill>
                  <a:srgbClr val="FF0000"/>
                </a:solidFill>
              </a:rPr>
              <a:t>动态</a:t>
            </a:r>
            <a:r>
              <a:rPr lang="zh-CN" altLang="zh-CN" dirty="0">
                <a:solidFill>
                  <a:srgbClr val="FF0000"/>
                </a:solidFill>
              </a:rPr>
              <a:t>二进制插</a:t>
            </a:r>
            <a:r>
              <a:rPr lang="zh-CN" altLang="zh-CN" dirty="0" smtClean="0">
                <a:solidFill>
                  <a:srgbClr val="FF0000"/>
                </a:solidFill>
              </a:rPr>
              <a:t>桩</a:t>
            </a:r>
            <a:r>
              <a:rPr lang="zh-CN" altLang="en-US" dirty="0" smtClean="0">
                <a:solidFill>
                  <a:srgbClr val="FF0000"/>
                </a:solidFill>
              </a:rPr>
              <a:t> </a:t>
            </a:r>
            <a:r>
              <a:rPr lang="zh-CN" altLang="zh-CN" dirty="0" smtClean="0"/>
              <a:t>当</a:t>
            </a:r>
            <a:r>
              <a:rPr lang="zh-CN" altLang="zh-CN" dirty="0"/>
              <a:t>不能获取到程序源代码时，我们可以使用动态插桩工具对二进制程序做代码插桩，现在比较流行的几种二进制动态插桩工具有</a:t>
            </a:r>
            <a:r>
              <a:rPr lang="en-US" altLang="zh-CN" dirty="0" err="1"/>
              <a:t>Valgrind</a:t>
            </a:r>
            <a:r>
              <a:rPr lang="en-US" altLang="zh-CN" baseline="30000" dirty="0"/>
              <a:t>[11]</a:t>
            </a:r>
            <a:r>
              <a:rPr lang="en-US" altLang="zh-CN" dirty="0"/>
              <a:t>,Pin</a:t>
            </a:r>
            <a:r>
              <a:rPr lang="en-US" altLang="zh-CN" baseline="30000" dirty="0"/>
              <a:t>[12]</a:t>
            </a:r>
            <a:r>
              <a:rPr lang="zh-CN" altLang="zh-CN" dirty="0"/>
              <a:t>等。</a:t>
            </a:r>
            <a:r>
              <a:rPr lang="zh-CN" altLang="zh-CN" dirty="0"/>
              <a:t> </a:t>
            </a:r>
            <a:endParaRPr lang="en-US" altLang="zh-CN" dirty="0" smtClean="0"/>
          </a:p>
          <a:p>
            <a:pPr lvl="0"/>
            <a:endParaRPr lang="en-US" altLang="zh-CN" dirty="0" smtClean="0"/>
          </a:p>
          <a:p>
            <a:pPr lvl="0"/>
            <a:r>
              <a:rPr lang="zh-CN" altLang="en-US" dirty="0" smtClean="0">
                <a:solidFill>
                  <a:srgbClr val="FF0000"/>
                </a:solidFill>
              </a:rPr>
              <a:t>②</a:t>
            </a:r>
            <a:r>
              <a:rPr lang="zh-CN" altLang="zh-CN" dirty="0">
                <a:solidFill>
                  <a:srgbClr val="FF0000"/>
                </a:solidFill>
              </a:rPr>
              <a:t>二进制离线</a:t>
            </a:r>
            <a:r>
              <a:rPr lang="zh-CN" altLang="zh-CN" dirty="0" smtClean="0">
                <a:solidFill>
                  <a:srgbClr val="FF0000"/>
                </a:solidFill>
              </a:rPr>
              <a:t>插桩</a:t>
            </a:r>
            <a:r>
              <a:rPr lang="zh-CN" altLang="en-US" dirty="0" smtClean="0">
                <a:solidFill>
                  <a:srgbClr val="FF0000"/>
                </a:solidFill>
              </a:rPr>
              <a:t> </a:t>
            </a:r>
            <a:r>
              <a:rPr lang="zh-CN" altLang="zh-CN" dirty="0" smtClean="0"/>
              <a:t>对于</a:t>
            </a:r>
            <a:r>
              <a:rPr lang="zh-CN" altLang="zh-CN" dirty="0"/>
              <a:t>很多大型程序来说，指令数可能达到上千万之多，之多执行序列的捕获以及状态分析工作提出了极大的挑战，大大超过了普通求解器的求解能力。针对大型程序，微软推出的</a:t>
            </a:r>
            <a:r>
              <a:rPr lang="en-US" altLang="zh-CN" dirty="0"/>
              <a:t>SAGE</a:t>
            </a:r>
            <a:r>
              <a:rPr lang="zh-CN" altLang="zh-CN" dirty="0"/>
              <a:t>工具提出了一种新的二进制离线插桩的分析方法。</a:t>
            </a:r>
            <a:r>
              <a:rPr lang="zh-CN" altLang="zh-CN" dirty="0"/>
              <a:t> </a:t>
            </a:r>
            <a:endParaRPr lang="en-US" altLang="zh-CN" dirty="0" smtClean="0"/>
          </a:p>
          <a:p>
            <a:pPr lvl="0"/>
            <a:endParaRPr lang="en-US" altLang="zh-CN" dirty="0"/>
          </a:p>
          <a:p>
            <a:pPr lvl="0"/>
            <a:r>
              <a:rPr lang="zh-CN" altLang="en-US" dirty="0" smtClean="0">
                <a:solidFill>
                  <a:srgbClr val="FF0000"/>
                </a:solidFill>
              </a:rPr>
              <a:t>③ </a:t>
            </a:r>
            <a:r>
              <a:rPr lang="zh-CN" altLang="zh-CN" dirty="0" smtClean="0">
                <a:solidFill>
                  <a:srgbClr val="FF0000"/>
                </a:solidFill>
              </a:rPr>
              <a:t>基于</a:t>
            </a:r>
            <a:r>
              <a:rPr lang="zh-CN" altLang="zh-CN" dirty="0">
                <a:solidFill>
                  <a:srgbClr val="FF0000"/>
                </a:solidFill>
              </a:rPr>
              <a:t>中间</a:t>
            </a:r>
            <a:r>
              <a:rPr lang="zh-CN" altLang="zh-CN" dirty="0" smtClean="0">
                <a:solidFill>
                  <a:srgbClr val="FF0000"/>
                </a:solidFill>
              </a:rPr>
              <a:t>代码</a:t>
            </a:r>
            <a:r>
              <a:rPr lang="zh-CN" altLang="en-US" dirty="0" smtClean="0">
                <a:solidFill>
                  <a:srgbClr val="FF0000"/>
                </a:solidFill>
              </a:rPr>
              <a:t> </a:t>
            </a:r>
            <a:r>
              <a:rPr lang="zh-CN" altLang="zh-CN" dirty="0" smtClean="0"/>
              <a:t>在</a:t>
            </a:r>
            <a:r>
              <a:rPr lang="zh-CN" altLang="zh-CN" dirty="0"/>
              <a:t>可以获取源代码的二进制情况下，漏洞检测通常可以使用工具先将源代码编译成一种特定的中间语言代码例如</a:t>
            </a:r>
            <a:r>
              <a:rPr lang="en-US" altLang="zh-CN" dirty="0"/>
              <a:t>CIL</a:t>
            </a:r>
            <a:r>
              <a:rPr lang="en-US" altLang="zh-CN" baseline="30000" dirty="0"/>
              <a:t>[9]</a:t>
            </a:r>
            <a:r>
              <a:rPr lang="en-US" altLang="zh-CN" dirty="0"/>
              <a:t>,LLVM</a:t>
            </a:r>
            <a:r>
              <a:rPr lang="en-US" altLang="zh-CN" baseline="30000" dirty="0"/>
              <a:t>[10]</a:t>
            </a:r>
            <a:r>
              <a:rPr lang="zh-CN" altLang="zh-CN" dirty="0"/>
              <a:t>等，然后对生成的中间语言插入符号执行引擎函数的调用语句，最后再将中间语言插桩后得到的代码重新编译成二进制程序，在实际执行的过程中进行动态符号执行。</a:t>
            </a:r>
          </a:p>
          <a:p>
            <a:pPr lvl="0"/>
            <a:endParaRPr lang="zh-CN" altLang="zh-CN" dirty="0"/>
          </a:p>
        </p:txBody>
      </p:sp>
    </p:spTree>
    <p:extLst>
      <p:ext uri="{BB962C8B-B14F-4D97-AF65-F5344CB8AC3E}">
        <p14:creationId xmlns:p14="http://schemas.microsoft.com/office/powerpoint/2010/main" val="113399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ssolv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dissolv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代码插桩</a:t>
            </a:r>
            <a:r>
              <a:rPr lang="zh-CN" altLang="zh-CN" dirty="0"/>
              <a:t> </a:t>
            </a:r>
            <a:endParaRPr kumimoji="1" lang="zh-CN" altLang="en-US" dirty="0"/>
          </a:p>
        </p:txBody>
      </p:sp>
      <p:sp>
        <p:nvSpPr>
          <p:cNvPr id="4" name="内容占位符 3"/>
          <p:cNvSpPr>
            <a:spLocks noGrp="1"/>
          </p:cNvSpPr>
          <p:nvPr>
            <p:ph idx="1"/>
          </p:nvPr>
        </p:nvSpPr>
        <p:spPr>
          <a:xfrm>
            <a:off x="1371600" y="1957387"/>
            <a:ext cx="4572000" cy="1147761"/>
          </a:xfrm>
        </p:spPr>
        <p:txBody>
          <a:bodyPr/>
          <a:lstStyle/>
          <a:p>
            <a:pPr marL="0" indent="0">
              <a:lnSpc>
                <a:spcPct val="100000"/>
              </a:lnSpc>
              <a:spcBef>
                <a:spcPts val="0"/>
              </a:spcBef>
              <a:spcAft>
                <a:spcPts val="0"/>
              </a:spcAft>
              <a:buNone/>
            </a:pPr>
            <a:r>
              <a:rPr lang="zh-CN" altLang="zh-CN" dirty="0" smtClean="0"/>
              <a:t>在一个实际程序中，假设存在以下指令，使用中间语言表示“变量</a:t>
            </a:r>
            <a:r>
              <a:rPr lang="en-US" altLang="zh-CN" dirty="0" smtClean="0"/>
              <a:t>p1</a:t>
            </a:r>
            <a:r>
              <a:rPr lang="zh-CN" altLang="zh-CN" dirty="0" smtClean="0"/>
              <a:t>值写入第</a:t>
            </a:r>
            <a:r>
              <a:rPr lang="en-US" altLang="zh-CN" dirty="0" smtClean="0"/>
              <a:t>0</a:t>
            </a:r>
            <a:r>
              <a:rPr lang="zh-CN" altLang="zh-CN" dirty="0" smtClean="0"/>
              <a:t>号寄存器”如下所示：</a:t>
            </a:r>
            <a:endParaRPr lang="en-US" altLang="zh-CN" dirty="0" smtClean="0"/>
          </a:p>
          <a:p>
            <a:pPr marL="0" indent="0">
              <a:lnSpc>
                <a:spcPct val="100000"/>
              </a:lnSpc>
              <a:spcBef>
                <a:spcPts val="0"/>
              </a:spcBef>
              <a:spcAft>
                <a:spcPts val="0"/>
              </a:spcAft>
              <a:buNone/>
            </a:pPr>
            <a:endParaRPr lang="zh-CN" altLang="zh-CN" dirty="0" smtClean="0"/>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dirty="0" smtClean="0"/>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dirty="0" smtClean="0"/>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dirty="0" smtClean="0"/>
          </a:p>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976632092"/>
              </p:ext>
            </p:extLst>
          </p:nvPr>
        </p:nvGraphicFramePr>
        <p:xfrm>
          <a:off x="1371600" y="3117054"/>
          <a:ext cx="4686300" cy="888209"/>
        </p:xfrm>
        <a:graphic>
          <a:graphicData uri="http://schemas.openxmlformats.org/drawingml/2006/table">
            <a:tbl>
              <a:tblPr firstRow="1" firstCol="1" bandRow="1">
                <a:tableStyleId>{5C22544A-7EE6-4342-B048-85BDC9FD1C3A}</a:tableStyleId>
              </a:tblPr>
              <a:tblGrid>
                <a:gridCol w="4686300"/>
              </a:tblGrid>
              <a:tr h="888209">
                <a:tc>
                  <a:txBody>
                    <a:bodyPr/>
                    <a:lstStyle/>
                    <a:p>
                      <a:pPr indent="269875">
                        <a:lnSpc>
                          <a:spcPct val="125000"/>
                        </a:lnSpc>
                        <a:spcAft>
                          <a:spcPts val="0"/>
                        </a:spcAft>
                      </a:pPr>
                      <a:r>
                        <a:rPr lang="en-US" sz="1800" dirty="0" err="1">
                          <a:effectLst/>
                        </a:rPr>
                        <a:t>reg</a:t>
                      </a:r>
                      <a:r>
                        <a:rPr lang="en-US" sz="1800" dirty="0">
                          <a:effectLst/>
                        </a:rPr>
                        <a:t>[0] = p1</a:t>
                      </a:r>
                      <a:endParaRPr lang="zh-CN" sz="1800" dirty="0">
                        <a:effectLst/>
                        <a:latin typeface="Times New Roman" charset="0"/>
                        <a:ea typeface="宋体" charset="-122"/>
                      </a:endParaRPr>
                    </a:p>
                  </a:txBody>
                  <a:tcPr marL="68580" marR="68580" marT="0" marB="0" anchor="ct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54139574"/>
              </p:ext>
            </p:extLst>
          </p:nvPr>
        </p:nvGraphicFramePr>
        <p:xfrm>
          <a:off x="1371600" y="5033960"/>
          <a:ext cx="4686300" cy="1138239"/>
        </p:xfrm>
        <a:graphic>
          <a:graphicData uri="http://schemas.openxmlformats.org/drawingml/2006/table">
            <a:tbl>
              <a:tblPr firstRow="1" firstCol="1" bandRow="1">
                <a:tableStyleId>{5C22544A-7EE6-4342-B048-85BDC9FD1C3A}</a:tableStyleId>
              </a:tblPr>
              <a:tblGrid>
                <a:gridCol w="4686300"/>
              </a:tblGrid>
              <a:tr h="1138239">
                <a:tc>
                  <a:txBody>
                    <a:bodyPr/>
                    <a:lstStyle/>
                    <a:p>
                      <a:pPr indent="269875" algn="l">
                        <a:lnSpc>
                          <a:spcPct val="125000"/>
                        </a:lnSpc>
                        <a:spcAft>
                          <a:spcPts val="0"/>
                        </a:spcAft>
                      </a:pPr>
                      <a:r>
                        <a:rPr lang="en-US" sz="1800" dirty="0" err="1">
                          <a:effectLst/>
                        </a:rPr>
                        <a:t>reg</a:t>
                      </a:r>
                      <a:r>
                        <a:rPr lang="en-US" sz="1800" dirty="0">
                          <a:effectLst/>
                        </a:rPr>
                        <a:t>[0] = p1</a:t>
                      </a:r>
                      <a:endParaRPr lang="zh-CN" sz="1800" dirty="0">
                        <a:effectLst/>
                      </a:endParaRPr>
                    </a:p>
                    <a:p>
                      <a:pPr indent="269875" algn="l">
                        <a:lnSpc>
                          <a:spcPct val="125000"/>
                        </a:lnSpc>
                        <a:spcAft>
                          <a:spcPts val="0"/>
                        </a:spcAft>
                      </a:pPr>
                      <a:r>
                        <a:rPr lang="en-US" sz="1800" dirty="0" err="1">
                          <a:effectLst/>
                        </a:rPr>
                        <a:t>regfunc</a:t>
                      </a:r>
                      <a:r>
                        <a:rPr lang="en-US" sz="1800" dirty="0" smtClean="0">
                          <a:effectLst/>
                        </a:rPr>
                        <a:t>{</a:t>
                      </a:r>
                      <a:r>
                        <a:rPr lang="zh-CN" altLang="en-US" sz="1800" dirty="0" smtClean="0">
                          <a:effectLst/>
                        </a:rPr>
                        <a:t> </a:t>
                      </a:r>
                      <a:r>
                        <a:rPr lang="en-US" sz="1800" dirty="0" smtClean="0">
                          <a:effectLst/>
                        </a:rPr>
                        <a:t>0x00510121</a:t>
                      </a:r>
                      <a:r>
                        <a:rPr lang="zh-CN" altLang="en-US" sz="1800" dirty="0" smtClean="0">
                          <a:effectLst/>
                        </a:rPr>
                        <a:t> </a:t>
                      </a:r>
                      <a:r>
                        <a:rPr lang="en-US" sz="1800" dirty="0" smtClean="0">
                          <a:effectLst/>
                        </a:rPr>
                        <a:t>}(</a:t>
                      </a:r>
                      <a:r>
                        <a:rPr lang="zh-CN" altLang="en-US" sz="1800" dirty="0" smtClean="0">
                          <a:effectLst/>
                        </a:rPr>
                        <a:t> </a:t>
                      </a:r>
                      <a:r>
                        <a:rPr lang="en-US" sz="1800" dirty="0" smtClean="0">
                          <a:effectLst/>
                        </a:rPr>
                        <a:t>p1</a:t>
                      </a:r>
                      <a:r>
                        <a:rPr lang="en-US" sz="1800" dirty="0">
                          <a:effectLst/>
                        </a:rPr>
                        <a:t>, 0x0, </a:t>
                      </a:r>
                      <a:r>
                        <a:rPr lang="en-US" sz="1800" dirty="0" smtClean="0">
                          <a:effectLst/>
                        </a:rPr>
                        <a:t>0x8</a:t>
                      </a:r>
                      <a:r>
                        <a:rPr lang="zh-CN" altLang="en-US" sz="1800" dirty="0" smtClean="0">
                          <a:effectLst/>
                        </a:rPr>
                        <a:t> </a:t>
                      </a:r>
                      <a:r>
                        <a:rPr lang="en-US" sz="1800" dirty="0" smtClean="0">
                          <a:effectLst/>
                        </a:rPr>
                        <a:t>)</a:t>
                      </a:r>
                      <a:endParaRPr lang="zh-CN" sz="1800" dirty="0">
                        <a:effectLst/>
                        <a:latin typeface="Times New Roman" charset="0"/>
                        <a:ea typeface="宋体" charset="-122"/>
                      </a:endParaRPr>
                    </a:p>
                  </a:txBody>
                  <a:tcPr marL="68580" marR="68580" marT="0" marB="0" anchor="ctr"/>
                </a:tc>
              </a:tr>
            </a:tbl>
          </a:graphicData>
        </a:graphic>
      </p:graphicFrame>
      <p:sp>
        <p:nvSpPr>
          <p:cNvPr id="9" name="矩形 8"/>
          <p:cNvSpPr/>
          <p:nvPr/>
        </p:nvSpPr>
        <p:spPr>
          <a:xfrm>
            <a:off x="6772275" y="1957387"/>
            <a:ext cx="4814888" cy="1015663"/>
          </a:xfrm>
          <a:prstGeom prst="rect">
            <a:avLst/>
          </a:prstGeom>
        </p:spPr>
        <p:txBody>
          <a:bodyPr wrap="square">
            <a:spAutoFit/>
          </a:bodyPr>
          <a:lstStyle/>
          <a:p>
            <a:pPr defTabSz="914400"/>
            <a:r>
              <a:rPr lang="zh-CN" altLang="zh-CN" sz="2000" dirty="0">
                <a:solidFill>
                  <a:schemeClr val="tx2"/>
                </a:solidFill>
              </a:rPr>
              <a:t>进行如上辅助代码插桩之后，编译中间代码生成可执行程序代码并实际执行，表示的代码如下所示：</a:t>
            </a:r>
          </a:p>
        </p:txBody>
      </p:sp>
      <p:graphicFrame>
        <p:nvGraphicFramePr>
          <p:cNvPr id="10" name="表格 9"/>
          <p:cNvGraphicFramePr>
            <a:graphicFrameLocks noGrp="1"/>
          </p:cNvGraphicFramePr>
          <p:nvPr>
            <p:extLst>
              <p:ext uri="{D42A27DB-BD31-4B8C-83A1-F6EECF244321}">
                <p14:modId xmlns:p14="http://schemas.microsoft.com/office/powerpoint/2010/main" val="1232135492"/>
              </p:ext>
            </p:extLst>
          </p:nvPr>
        </p:nvGraphicFramePr>
        <p:xfrm>
          <a:off x="6772276" y="3212303"/>
          <a:ext cx="4814888" cy="2959896"/>
        </p:xfrm>
        <a:graphic>
          <a:graphicData uri="http://schemas.openxmlformats.org/drawingml/2006/table">
            <a:tbl>
              <a:tblPr firstRow="1" firstCol="1" bandRow="1">
                <a:tableStyleId>{5C22544A-7EE6-4342-B048-85BDC9FD1C3A}</a:tableStyleId>
              </a:tblPr>
              <a:tblGrid>
                <a:gridCol w="4814888"/>
              </a:tblGrid>
              <a:tr h="2959896">
                <a:tc>
                  <a:txBody>
                    <a:bodyPr/>
                    <a:lstStyle/>
                    <a:p>
                      <a:pPr indent="269875">
                        <a:lnSpc>
                          <a:spcPct val="125000"/>
                        </a:lnSpc>
                        <a:spcAft>
                          <a:spcPts val="0"/>
                        </a:spcAft>
                      </a:pPr>
                      <a:r>
                        <a:rPr lang="en-US" sz="1800" dirty="0" err="1">
                          <a:effectLst/>
                        </a:rPr>
                        <a:t>mov</a:t>
                      </a:r>
                      <a:r>
                        <a:rPr lang="en-US" sz="1800" dirty="0">
                          <a:effectLst/>
                        </a:rPr>
                        <a:t> eax,p1 </a:t>
                      </a:r>
                      <a:endParaRPr lang="zh-CN" sz="1800" dirty="0">
                        <a:effectLst/>
                      </a:endParaRPr>
                    </a:p>
                    <a:p>
                      <a:pPr indent="269875">
                        <a:lnSpc>
                          <a:spcPct val="125000"/>
                        </a:lnSpc>
                        <a:spcAft>
                          <a:spcPts val="0"/>
                        </a:spcAft>
                      </a:pPr>
                      <a:r>
                        <a:rPr lang="en-US" sz="1800" dirty="0">
                          <a:effectLst/>
                        </a:rPr>
                        <a:t>push  8 </a:t>
                      </a:r>
                      <a:endParaRPr lang="zh-CN" sz="1800" dirty="0">
                        <a:effectLst/>
                      </a:endParaRPr>
                    </a:p>
                    <a:p>
                      <a:pPr indent="269875">
                        <a:lnSpc>
                          <a:spcPct val="125000"/>
                        </a:lnSpc>
                        <a:spcAft>
                          <a:spcPts val="0"/>
                        </a:spcAft>
                      </a:pPr>
                      <a:r>
                        <a:rPr lang="en-US" sz="1800" dirty="0">
                          <a:effectLst/>
                        </a:rPr>
                        <a:t>push  p1 </a:t>
                      </a:r>
                      <a:endParaRPr lang="zh-CN" sz="1800" dirty="0">
                        <a:effectLst/>
                      </a:endParaRPr>
                    </a:p>
                    <a:p>
                      <a:pPr indent="269875">
                        <a:lnSpc>
                          <a:spcPct val="125000"/>
                        </a:lnSpc>
                        <a:spcAft>
                          <a:spcPts val="0"/>
                        </a:spcAft>
                      </a:pPr>
                      <a:r>
                        <a:rPr lang="en-US" sz="1800" dirty="0">
                          <a:effectLst/>
                        </a:rPr>
                        <a:t>push  0 </a:t>
                      </a:r>
                      <a:endParaRPr lang="zh-CN" sz="1800" dirty="0">
                        <a:effectLst/>
                      </a:endParaRPr>
                    </a:p>
                    <a:p>
                      <a:pPr indent="269875">
                        <a:lnSpc>
                          <a:spcPct val="125000"/>
                        </a:lnSpc>
                        <a:spcAft>
                          <a:spcPts val="0"/>
                        </a:spcAft>
                      </a:pPr>
                      <a:r>
                        <a:rPr lang="en-US" sz="1800" dirty="0">
                          <a:effectLst/>
                        </a:rPr>
                        <a:t>call  0x00510121</a:t>
                      </a:r>
                      <a:endParaRPr lang="zh-CN" sz="1800" dirty="0">
                        <a:effectLst/>
                        <a:latin typeface="Times New Roman" charset="0"/>
                        <a:ea typeface="宋体" charset="-122"/>
                      </a:endParaRPr>
                    </a:p>
                  </a:txBody>
                  <a:tcPr marL="68580" marR="68580" marT="0" marB="0" anchor="ctr"/>
                </a:tc>
              </a:tr>
            </a:tbl>
          </a:graphicData>
        </a:graphic>
      </p:graphicFrame>
      <p:sp>
        <p:nvSpPr>
          <p:cNvPr id="11" name="矩形 10"/>
          <p:cNvSpPr/>
          <p:nvPr/>
        </p:nvSpPr>
        <p:spPr>
          <a:xfrm>
            <a:off x="1371600" y="4247491"/>
            <a:ext cx="4686300" cy="707886"/>
          </a:xfrm>
          <a:prstGeom prst="rect">
            <a:avLst/>
          </a:prstGeom>
        </p:spPr>
        <p:txBody>
          <a:bodyPr wrap="square">
            <a:spAutoFit/>
          </a:bodyPr>
          <a:lstStyle/>
          <a:p>
            <a:r>
              <a:rPr lang="zh-CN" altLang="zh-CN" sz="2000" dirty="0"/>
              <a:t>中间语言表示中间代码插桩之后的状态如下所示：</a:t>
            </a:r>
            <a:endParaRPr lang="zh-CN" altLang="zh-CN" sz="2000" dirty="0"/>
          </a:p>
        </p:txBody>
      </p:sp>
    </p:spTree>
    <p:extLst>
      <p:ext uri="{BB962C8B-B14F-4D97-AF65-F5344CB8AC3E}">
        <p14:creationId xmlns:p14="http://schemas.microsoft.com/office/powerpoint/2010/main" val="2122427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par>
                                <p:cTn id="16" presetID="9"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par>
                                <p:cTn id="24" presetID="9"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9"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符号树生成</a:t>
            </a:r>
            <a:endParaRPr kumimoji="1" lang="zh-CN" altLang="en-US" dirty="0"/>
          </a:p>
        </p:txBody>
      </p:sp>
      <p:sp>
        <p:nvSpPr>
          <p:cNvPr id="3" name="内容占位符 2"/>
          <p:cNvSpPr>
            <a:spLocks noGrp="1"/>
          </p:cNvSpPr>
          <p:nvPr>
            <p:ph idx="1"/>
          </p:nvPr>
        </p:nvSpPr>
        <p:spPr>
          <a:xfrm>
            <a:off x="1371600" y="1914524"/>
            <a:ext cx="10244138" cy="942975"/>
          </a:xfrm>
        </p:spPr>
        <p:txBody>
          <a:bodyPr>
            <a:normAutofit lnSpcReduction="10000"/>
          </a:bodyPr>
          <a:lstStyle/>
          <a:p>
            <a:r>
              <a:rPr lang="zh-CN" altLang="zh-CN" dirty="0"/>
              <a:t>本系统采用二叉树数据结构作为符号执行流程的存储结构，叶子节点中存储符号值或者为数值，各层非叶子节点存储内容为符号运算的</a:t>
            </a:r>
            <a:r>
              <a:rPr lang="zh-CN" altLang="zh-CN"/>
              <a:t>操作</a:t>
            </a:r>
            <a:r>
              <a:rPr lang="zh-CN" altLang="zh-CN" smtClean="0"/>
              <a:t>。</a:t>
            </a:r>
            <a:r>
              <a:rPr lang="zh-CN" altLang="en-US" smtClean="0"/>
              <a:t>下图</a:t>
            </a:r>
            <a:r>
              <a:rPr lang="zh-CN" altLang="zh-CN" smtClean="0"/>
              <a:t>展示</a:t>
            </a:r>
            <a:r>
              <a:rPr lang="zh-CN" altLang="zh-CN"/>
              <a:t>了符号二叉树的生成过程以及结果。</a:t>
            </a:r>
          </a:p>
          <a:p>
            <a:endParaRPr kumimoji="1" lang="zh-CN" altLang="en-US" dirty="0"/>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7409"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4525" y="3343275"/>
            <a:ext cx="8323808"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857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路径空间探索</a:t>
            </a:r>
            <a:endParaRPr kumimoji="1" lang="zh-CN" altLang="en-US" dirty="0"/>
          </a:p>
        </p:txBody>
      </p:sp>
      <p:sp>
        <p:nvSpPr>
          <p:cNvPr id="3" name="内容占位符 2"/>
          <p:cNvSpPr>
            <a:spLocks noGrp="1"/>
          </p:cNvSpPr>
          <p:nvPr>
            <p:ph idx="1"/>
          </p:nvPr>
        </p:nvSpPr>
        <p:spPr>
          <a:xfrm>
            <a:off x="1371600" y="1528489"/>
            <a:ext cx="10244138" cy="942975"/>
          </a:xfrm>
        </p:spPr>
        <p:txBody>
          <a:bodyPr>
            <a:normAutofit/>
          </a:bodyPr>
          <a:lstStyle/>
          <a:p>
            <a:r>
              <a:rPr lang="zh-CN" altLang="zh-CN" dirty="0"/>
              <a:t>按代探索算法一次探索可以生成多组新的约束，在现实实现的过程中便于实现并行化加速，可以提升漏洞发现系统的整体效率，因此本系统选用按代探索的路径空间探索方法。</a:t>
            </a:r>
            <a:endParaRPr kumimoji="1" lang="zh-CN" altLang="en-US" dirty="0"/>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371600" y="285749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9457"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8726" y="2271451"/>
            <a:ext cx="3356387" cy="164306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p:cNvSpPr>
            <a:spLocks noChangeArrowheads="1"/>
          </p:cNvSpPr>
          <p:nvPr/>
        </p:nvSpPr>
        <p:spPr bwMode="auto">
          <a:xfrm>
            <a:off x="5543550" y="3258634"/>
            <a:ext cx="1175173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9460"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7851" y="3936218"/>
            <a:ext cx="6377094" cy="2674075"/>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1287975" y="2857499"/>
            <a:ext cx="4098132" cy="3172472"/>
          </a:xfrm>
          <a:prstGeom prst="rect">
            <a:avLst/>
          </a:prstGeom>
        </p:spPr>
        <p:txBody>
          <a:bodyPr wrap="square">
            <a:spAutoFit/>
          </a:bodyPr>
          <a:lstStyle/>
          <a:p>
            <a:pPr>
              <a:lnSpc>
                <a:spcPct val="125000"/>
              </a:lnSpc>
              <a:spcAft>
                <a:spcPts val="0"/>
              </a:spcAft>
            </a:pPr>
            <a:r>
              <a:rPr lang="zh-CN" altLang="zh-CN" dirty="0">
                <a:solidFill>
                  <a:schemeClr val="tx2"/>
                </a:solidFill>
              </a:rPr>
              <a:t>代搜索算法根据</a:t>
            </a:r>
            <a:r>
              <a:rPr lang="en-US" altLang="zh-CN" dirty="0">
                <a:solidFill>
                  <a:schemeClr val="tx2"/>
                </a:solidFill>
              </a:rPr>
              <a:t>Pc</a:t>
            </a:r>
            <a:r>
              <a:rPr lang="zh-CN" altLang="zh-CN" dirty="0">
                <a:solidFill>
                  <a:schemeClr val="tx2"/>
                </a:solidFill>
              </a:rPr>
              <a:t>中的每一个分支约束生成新的测试用例，过程如下</a:t>
            </a:r>
            <a:r>
              <a:rPr lang="zh-CN" altLang="zh-CN" dirty="0" smtClean="0">
                <a:solidFill>
                  <a:schemeClr val="tx2"/>
                </a:solidFill>
              </a:rPr>
              <a:t>：</a:t>
            </a:r>
            <a:endParaRPr lang="en-US" altLang="zh-CN" dirty="0" smtClean="0">
              <a:solidFill>
                <a:schemeClr val="tx2"/>
              </a:solidFill>
            </a:endParaRPr>
          </a:p>
          <a:p>
            <a:pPr>
              <a:lnSpc>
                <a:spcPct val="125000"/>
              </a:lnSpc>
              <a:spcAft>
                <a:spcPts val="0"/>
              </a:spcAft>
            </a:pPr>
            <a:endParaRPr lang="en-US" altLang="zh-CN" dirty="0">
              <a:solidFill>
                <a:schemeClr val="tx2"/>
              </a:solidFill>
            </a:endParaRPr>
          </a:p>
          <a:p>
            <a:pPr>
              <a:lnSpc>
                <a:spcPct val="125000"/>
              </a:lnSpc>
              <a:spcAft>
                <a:spcPts val="0"/>
              </a:spcAft>
            </a:pPr>
            <a:r>
              <a:rPr lang="zh-CN" altLang="en-US" dirty="0" smtClean="0">
                <a:solidFill>
                  <a:schemeClr val="tx2"/>
                </a:solidFill>
              </a:rPr>
              <a:t>① </a:t>
            </a:r>
            <a:r>
              <a:rPr lang="zh-CN" altLang="zh-CN" dirty="0" smtClean="0">
                <a:solidFill>
                  <a:schemeClr val="tx2"/>
                </a:solidFill>
              </a:rPr>
              <a:t>合取</a:t>
            </a:r>
            <a:r>
              <a:rPr lang="zh-CN" altLang="zh-CN" dirty="0">
                <a:solidFill>
                  <a:schemeClr val="tx2"/>
                </a:solidFill>
              </a:rPr>
              <a:t>分支约束</a:t>
            </a:r>
            <a:r>
              <a:rPr lang="en-US" altLang="zh-CN" dirty="0">
                <a:solidFill>
                  <a:schemeClr val="tx2"/>
                </a:solidFill>
              </a:rPr>
              <a:t>j</a:t>
            </a:r>
            <a:r>
              <a:rPr lang="zh-CN" altLang="zh-CN" dirty="0">
                <a:solidFill>
                  <a:schemeClr val="tx2"/>
                </a:solidFill>
              </a:rPr>
              <a:t>之前的所有约束，即</a:t>
            </a:r>
            <a:r>
              <a:rPr lang="en-US" altLang="zh-CN" dirty="0">
                <a:solidFill>
                  <a:schemeClr val="tx2"/>
                </a:solidFill>
              </a:rPr>
              <a:t>Pc[0…(j</a:t>
            </a:r>
            <a:r>
              <a:rPr lang="zh-CN" altLang="zh-CN" dirty="0">
                <a:solidFill>
                  <a:schemeClr val="tx2"/>
                </a:solidFill>
              </a:rPr>
              <a:t>一</a:t>
            </a:r>
            <a:r>
              <a:rPr lang="en-US" altLang="zh-CN" dirty="0">
                <a:solidFill>
                  <a:schemeClr val="tx2"/>
                </a:solidFill>
              </a:rPr>
              <a:t>1)]</a:t>
            </a:r>
            <a:r>
              <a:rPr lang="zh-CN" altLang="zh-CN" dirty="0" smtClean="0">
                <a:solidFill>
                  <a:schemeClr val="tx2"/>
                </a:solidFill>
              </a:rPr>
              <a:t>；</a:t>
            </a:r>
            <a:endParaRPr lang="en-US" altLang="zh-CN" dirty="0" smtClean="0">
              <a:solidFill>
                <a:schemeClr val="tx2"/>
              </a:solidFill>
            </a:endParaRPr>
          </a:p>
          <a:p>
            <a:pPr>
              <a:lnSpc>
                <a:spcPct val="125000"/>
              </a:lnSpc>
              <a:spcAft>
                <a:spcPts val="0"/>
              </a:spcAft>
            </a:pPr>
            <a:endParaRPr lang="en-US" altLang="zh-CN" dirty="0" smtClean="0">
              <a:solidFill>
                <a:schemeClr val="tx2"/>
              </a:solidFill>
            </a:endParaRPr>
          </a:p>
          <a:p>
            <a:pPr>
              <a:lnSpc>
                <a:spcPct val="125000"/>
              </a:lnSpc>
              <a:spcAft>
                <a:spcPts val="0"/>
              </a:spcAft>
            </a:pPr>
            <a:r>
              <a:rPr lang="zh-CN" altLang="en-US" dirty="0" smtClean="0">
                <a:solidFill>
                  <a:schemeClr val="tx2"/>
                </a:solidFill>
              </a:rPr>
              <a:t>② </a:t>
            </a:r>
            <a:r>
              <a:rPr lang="zh-CN" altLang="zh-CN" dirty="0" smtClean="0">
                <a:solidFill>
                  <a:schemeClr val="tx2"/>
                </a:solidFill>
              </a:rPr>
              <a:t>对</a:t>
            </a:r>
            <a:r>
              <a:rPr lang="zh-CN" altLang="zh-CN" dirty="0">
                <a:solidFill>
                  <a:schemeClr val="tx2"/>
                </a:solidFill>
              </a:rPr>
              <a:t>分支约束</a:t>
            </a:r>
            <a:r>
              <a:rPr lang="en-US" altLang="zh-CN" dirty="0">
                <a:solidFill>
                  <a:schemeClr val="tx2"/>
                </a:solidFill>
              </a:rPr>
              <a:t>j</a:t>
            </a:r>
            <a:r>
              <a:rPr lang="zh-CN" altLang="zh-CN" dirty="0">
                <a:solidFill>
                  <a:schemeClr val="tx2"/>
                </a:solidFill>
              </a:rPr>
              <a:t>取反</a:t>
            </a:r>
            <a:r>
              <a:rPr lang="zh-CN" altLang="zh-CN" dirty="0" smtClean="0">
                <a:solidFill>
                  <a:schemeClr val="tx2"/>
                </a:solidFill>
              </a:rPr>
              <a:t>；</a:t>
            </a:r>
            <a:endParaRPr lang="en-US" altLang="zh-CN" dirty="0" smtClean="0">
              <a:solidFill>
                <a:schemeClr val="tx2"/>
              </a:solidFill>
            </a:endParaRPr>
          </a:p>
          <a:p>
            <a:pPr>
              <a:lnSpc>
                <a:spcPct val="125000"/>
              </a:lnSpc>
              <a:spcAft>
                <a:spcPts val="0"/>
              </a:spcAft>
            </a:pPr>
            <a:endParaRPr lang="en-US" altLang="zh-CN" dirty="0" smtClean="0">
              <a:solidFill>
                <a:schemeClr val="tx2"/>
              </a:solidFill>
            </a:endParaRPr>
          </a:p>
          <a:p>
            <a:pPr>
              <a:lnSpc>
                <a:spcPct val="125000"/>
              </a:lnSpc>
              <a:spcAft>
                <a:spcPts val="0"/>
              </a:spcAft>
            </a:pPr>
            <a:r>
              <a:rPr lang="zh-CN" altLang="en-US" dirty="0" smtClean="0">
                <a:solidFill>
                  <a:schemeClr val="tx2"/>
                </a:solidFill>
              </a:rPr>
              <a:t>③</a:t>
            </a:r>
            <a:r>
              <a:rPr lang="zh-CN" altLang="zh-CN" dirty="0" smtClean="0">
                <a:solidFill>
                  <a:schemeClr val="tx2"/>
                </a:solidFill>
              </a:rPr>
              <a:t>合取</a:t>
            </a:r>
            <a:r>
              <a:rPr lang="en-US" altLang="zh-CN" dirty="0">
                <a:solidFill>
                  <a:schemeClr val="tx2"/>
                </a:solidFill>
              </a:rPr>
              <a:t>(1)</a:t>
            </a:r>
            <a:r>
              <a:rPr lang="zh-CN" altLang="zh-CN" dirty="0">
                <a:solidFill>
                  <a:schemeClr val="tx2"/>
                </a:solidFill>
              </a:rPr>
              <a:t>和</a:t>
            </a:r>
            <a:r>
              <a:rPr lang="en-US" altLang="zh-CN" dirty="0">
                <a:solidFill>
                  <a:schemeClr val="tx2"/>
                </a:solidFill>
              </a:rPr>
              <a:t>(2)</a:t>
            </a:r>
            <a:r>
              <a:rPr lang="zh-CN" altLang="zh-CN" dirty="0">
                <a:solidFill>
                  <a:schemeClr val="tx2"/>
                </a:solidFill>
              </a:rPr>
              <a:t>的结果。</a:t>
            </a:r>
          </a:p>
        </p:txBody>
      </p:sp>
    </p:spTree>
    <p:extLst>
      <p:ext uri="{BB962C8B-B14F-4D97-AF65-F5344CB8AC3E}">
        <p14:creationId xmlns:p14="http://schemas.microsoft.com/office/powerpoint/2010/main" val="127065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9457"/>
                                        </p:tgtEl>
                                        <p:attrNameLst>
                                          <p:attrName>style.visibility</p:attrName>
                                        </p:attrNameLst>
                                      </p:cBhvr>
                                      <p:to>
                                        <p:strVal val="visible"/>
                                      </p:to>
                                    </p:set>
                                    <p:animEffect transition="in" filter="dissolve">
                                      <p:cBhvr>
                                        <p:cTn id="12" dur="500"/>
                                        <p:tgtEl>
                                          <p:spTgt spid="19457"/>
                                        </p:tgtEl>
                                      </p:cBhvr>
                                    </p:animEffect>
                                  </p:childTnLst>
                                </p:cTn>
                              </p:par>
                              <p:par>
                                <p:cTn id="13" presetID="9" presetClass="entr" presetSubtype="0" fill="hold" nodeType="withEffect">
                                  <p:stCondLst>
                                    <p:cond delay="0"/>
                                  </p:stCondLst>
                                  <p:childTnLst>
                                    <p:set>
                                      <p:cBhvr>
                                        <p:cTn id="14" dur="1" fill="hold">
                                          <p:stCondLst>
                                            <p:cond delay="0"/>
                                          </p:stCondLst>
                                        </p:cTn>
                                        <p:tgtEl>
                                          <p:spTgt spid="19460"/>
                                        </p:tgtEl>
                                        <p:attrNameLst>
                                          <p:attrName>style.visibility</p:attrName>
                                        </p:attrNameLst>
                                      </p:cBhvr>
                                      <p:to>
                                        <p:strVal val="visible"/>
                                      </p:to>
                                    </p:set>
                                    <p:animEffect transition="in" filter="dissolve">
                                      <p:cBhvr>
                                        <p:cTn id="15"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约束条件优化</a:t>
            </a:r>
            <a:endParaRPr kumimoji="1" lang="zh-CN" altLang="en-US" dirty="0"/>
          </a:p>
        </p:txBody>
      </p:sp>
      <p:sp>
        <p:nvSpPr>
          <p:cNvPr id="3" name="内容占位符 2"/>
          <p:cNvSpPr>
            <a:spLocks noGrp="1"/>
          </p:cNvSpPr>
          <p:nvPr>
            <p:ph idx="1"/>
          </p:nvPr>
        </p:nvSpPr>
        <p:spPr>
          <a:xfrm>
            <a:off x="1057275" y="1600200"/>
            <a:ext cx="10820400" cy="4872038"/>
          </a:xfrm>
        </p:spPr>
        <p:txBody>
          <a:bodyPr>
            <a:normAutofit/>
          </a:bodyPr>
          <a:lstStyle/>
          <a:p>
            <a:r>
              <a:rPr lang="zh-CN" altLang="zh-CN" dirty="0"/>
              <a:t>在将约束条件输入到求解器并生成新数据之前，对约束条件进行的优化，优化内容主要包括以下两方面</a:t>
            </a:r>
            <a:r>
              <a:rPr lang="zh-CN" altLang="zh-CN" dirty="0"/>
              <a:t> </a:t>
            </a:r>
            <a:r>
              <a:rPr lang="zh-CN" altLang="en-US" dirty="0" smtClean="0"/>
              <a:t>：</a:t>
            </a:r>
            <a:endParaRPr lang="en-US" altLang="zh-CN" dirty="0" smtClean="0"/>
          </a:p>
          <a:p>
            <a:endParaRPr lang="en-US" altLang="zh-CN" dirty="0">
              <a:solidFill>
                <a:srgbClr val="FF0000"/>
              </a:solidFill>
            </a:endParaRPr>
          </a:p>
          <a:p>
            <a:pPr lvl="0"/>
            <a:r>
              <a:rPr lang="zh-CN" altLang="en-US" dirty="0" smtClean="0">
                <a:solidFill>
                  <a:srgbClr val="FF0000"/>
                </a:solidFill>
              </a:rPr>
              <a:t>① </a:t>
            </a:r>
            <a:r>
              <a:rPr lang="zh-CN" altLang="zh-CN" dirty="0" smtClean="0">
                <a:solidFill>
                  <a:srgbClr val="FF0000"/>
                </a:solidFill>
              </a:rPr>
              <a:t>约束</a:t>
            </a:r>
            <a:r>
              <a:rPr lang="zh-CN" altLang="zh-CN" dirty="0">
                <a:solidFill>
                  <a:srgbClr val="FF0000"/>
                </a:solidFill>
              </a:rPr>
              <a:t>条件插桩缓存</a:t>
            </a:r>
            <a:r>
              <a:rPr lang="en-US" altLang="zh-CN" dirty="0"/>
              <a:t> </a:t>
            </a:r>
            <a:r>
              <a:rPr lang="zh-CN" altLang="zh-CN" dirty="0" smtClean="0"/>
              <a:t>本</a:t>
            </a:r>
            <a:r>
              <a:rPr lang="zh-CN" altLang="zh-CN" dirty="0"/>
              <a:t>系统采用的基于代的路径空间探索，约束条件导致生成的两种不同约束路径在取反之前都是一样的，不同点仅为是否取反，为了方式在符号执行的流程中对相同约束条件进行重复的采集，本系统采用了一种缓存的</a:t>
            </a:r>
            <a:r>
              <a:rPr lang="zh-CN" altLang="zh-CN" dirty="0" smtClean="0"/>
              <a:t>方式</a:t>
            </a:r>
            <a:r>
              <a:rPr lang="zh-CN" altLang="en-US" dirty="0" smtClean="0"/>
              <a:t>，</a:t>
            </a:r>
            <a:r>
              <a:rPr lang="zh-CN" altLang="zh-CN" dirty="0" smtClean="0"/>
              <a:t>中间</a:t>
            </a:r>
            <a:r>
              <a:rPr lang="zh-CN" altLang="zh-CN" dirty="0"/>
              <a:t>代码中插入的辅助插桩程序对之前已经缓存过的约束不再重复生成</a:t>
            </a:r>
            <a:r>
              <a:rPr lang="zh-CN" altLang="zh-CN" dirty="0" smtClean="0"/>
              <a:t>。</a:t>
            </a:r>
            <a:endParaRPr lang="en-US" altLang="zh-CN" dirty="0" smtClean="0"/>
          </a:p>
          <a:p>
            <a:pPr lvl="0"/>
            <a:r>
              <a:rPr lang="zh-CN" altLang="en-US" dirty="0" smtClean="0">
                <a:solidFill>
                  <a:srgbClr val="FF0000"/>
                </a:solidFill>
              </a:rPr>
              <a:t>② </a:t>
            </a:r>
            <a:r>
              <a:rPr lang="zh-CN" altLang="zh-CN" dirty="0" smtClean="0">
                <a:solidFill>
                  <a:srgbClr val="FF0000"/>
                </a:solidFill>
              </a:rPr>
              <a:t>约束</a:t>
            </a:r>
            <a:r>
              <a:rPr lang="zh-CN" altLang="zh-CN" dirty="0">
                <a:solidFill>
                  <a:srgbClr val="FF0000"/>
                </a:solidFill>
              </a:rPr>
              <a:t>条件简化</a:t>
            </a:r>
            <a:r>
              <a:rPr lang="en-US" altLang="zh-CN" dirty="0"/>
              <a:t> </a:t>
            </a:r>
            <a:r>
              <a:rPr lang="zh-CN" altLang="zh-CN" dirty="0" smtClean="0"/>
              <a:t>在</a:t>
            </a:r>
            <a:r>
              <a:rPr lang="zh-CN" altLang="zh-CN" dirty="0"/>
              <a:t>如上过程执行当中，只有部分关键输入发生了替换，导致二进制可执行程序运行时导向了不同的隔间。所以在路径约束进行求解时，只考虑影响当前约束</a:t>
            </a:r>
            <a:r>
              <a:rPr lang="zh-CN" altLang="zh-CN" dirty="0" smtClean="0"/>
              <a:t>条件</a:t>
            </a:r>
            <a:r>
              <a:rPr lang="zh-CN" altLang="en-US" dirty="0" smtClean="0"/>
              <a:t>、</a:t>
            </a:r>
            <a:r>
              <a:rPr lang="zh-CN" altLang="zh-CN" dirty="0" smtClean="0"/>
              <a:t>会</a:t>
            </a:r>
            <a:r>
              <a:rPr lang="zh-CN" altLang="zh-CN" dirty="0"/>
              <a:t>导致路径变异的关键输入即可。</a:t>
            </a:r>
          </a:p>
          <a:p>
            <a:pPr lvl="0"/>
            <a:endParaRPr lang="zh-CN" altLang="zh-CN" dirty="0"/>
          </a:p>
        </p:txBody>
      </p:sp>
    </p:spTree>
    <p:extLst>
      <p:ext uri="{BB962C8B-B14F-4D97-AF65-F5344CB8AC3E}">
        <p14:creationId xmlns:p14="http://schemas.microsoft.com/office/powerpoint/2010/main" val="343785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sz="4800" dirty="0" smtClean="0"/>
              <a:t>1.</a:t>
            </a:r>
            <a:r>
              <a:rPr kumimoji="1" lang="zh-CN" altLang="en-US" sz="4800" dirty="0" smtClean="0"/>
              <a:t> 研究背景及相关工作</a:t>
            </a:r>
            <a:endParaRPr kumimoji="1" lang="zh-CN" altLang="en-US" sz="4800" dirty="0"/>
          </a:p>
        </p:txBody>
      </p:sp>
      <p:sp>
        <p:nvSpPr>
          <p:cNvPr id="3" name="副标题 2"/>
          <p:cNvSpPr>
            <a:spLocks noGrp="1"/>
          </p:cNvSpPr>
          <p:nvPr>
            <p:ph type="subTitle" idx="1"/>
          </p:nvPr>
        </p:nvSpPr>
        <p:spPr>
          <a:xfrm>
            <a:off x="3899106" y="4489679"/>
            <a:ext cx="6831673" cy="1086237"/>
          </a:xfrm>
        </p:spPr>
        <p:txBody>
          <a:bodyPr>
            <a:normAutofit/>
          </a:bodyPr>
          <a:lstStyle/>
          <a:p>
            <a:pPr algn="r"/>
            <a:endParaRPr kumimoji="1" lang="zh-CN" altLang="en-US" sz="1400" dirty="0"/>
          </a:p>
        </p:txBody>
      </p:sp>
    </p:spTree>
    <p:extLst>
      <p:ext uri="{BB962C8B-B14F-4D97-AF65-F5344CB8AC3E}">
        <p14:creationId xmlns:p14="http://schemas.microsoft.com/office/powerpoint/2010/main" val="6471302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符号执行前的预约束控制</a:t>
            </a:r>
            <a:r>
              <a:rPr lang="zh-CN" altLang="zh-CN" dirty="0"/>
              <a:t> </a:t>
            </a:r>
            <a:endParaRPr kumimoji="1" lang="zh-CN" altLang="en-US" dirty="0"/>
          </a:p>
        </p:txBody>
      </p:sp>
      <p:sp>
        <p:nvSpPr>
          <p:cNvPr id="3" name="内容占位符 2"/>
          <p:cNvSpPr>
            <a:spLocks noGrp="1"/>
          </p:cNvSpPr>
          <p:nvPr>
            <p:ph idx="1"/>
          </p:nvPr>
        </p:nvSpPr>
        <p:spPr>
          <a:xfrm>
            <a:off x="7658100" y="1528489"/>
            <a:ext cx="3957638" cy="2100536"/>
          </a:xfrm>
        </p:spPr>
        <p:txBody>
          <a:bodyPr>
            <a:normAutofit fontScale="77500" lnSpcReduction="20000"/>
          </a:bodyPr>
          <a:lstStyle/>
          <a:p>
            <a:pPr>
              <a:lnSpc>
                <a:spcPct val="145000"/>
              </a:lnSpc>
            </a:pPr>
            <a:r>
              <a:rPr lang="zh-CN" altLang="en-US" dirty="0"/>
              <a:t>在预约束执行中，输入的每个字节被约束与模糊器输出的每个实际字节匹配，例如</a:t>
            </a:r>
            <a:r>
              <a:rPr lang="en-US" altLang="zh-CN" dirty="0">
                <a:solidFill>
                  <a:srgbClr val="FF0000"/>
                </a:solidFill>
              </a:rPr>
              <a:t>/dev/</a:t>
            </a:r>
            <a:r>
              <a:rPr lang="en-US" altLang="zh-CN" dirty="0" err="1">
                <a:solidFill>
                  <a:srgbClr val="FF0000"/>
                </a:solidFill>
              </a:rPr>
              <a:t>stdin</a:t>
            </a:r>
            <a:r>
              <a:rPr lang="en-US" altLang="zh-CN" dirty="0">
                <a:solidFill>
                  <a:srgbClr val="FF0000"/>
                </a:solidFill>
              </a:rPr>
              <a:t>[0] == 'A'</a:t>
            </a:r>
            <a:r>
              <a:rPr lang="zh-CN" altLang="en-US" dirty="0" smtClean="0"/>
              <a:t>。</a:t>
            </a:r>
            <a:endParaRPr lang="en-US" altLang="zh-CN" dirty="0" smtClean="0"/>
          </a:p>
          <a:p>
            <a:pPr>
              <a:lnSpc>
                <a:spcPct val="145000"/>
              </a:lnSpc>
            </a:pPr>
            <a:r>
              <a:rPr lang="zh-CN" altLang="en-US" dirty="0" smtClean="0"/>
              <a:t>当</a:t>
            </a:r>
            <a:r>
              <a:rPr lang="zh-CN" altLang="en-US" dirty="0"/>
              <a:t>发现新的可能的基本块转换时，暂时地去除预约束，允许系统求解偏离该状态转换的输入。</a:t>
            </a:r>
            <a:endParaRPr kumimoji="1" lang="zh-CN" altLang="en-US" dirty="0"/>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371600" y="285749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5"/>
          <p:cNvSpPr>
            <a:spLocks noChangeArrowheads="1"/>
          </p:cNvSpPr>
          <p:nvPr/>
        </p:nvSpPr>
        <p:spPr bwMode="auto">
          <a:xfrm>
            <a:off x="5543550" y="3258634"/>
            <a:ext cx="1175173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435247430"/>
              </p:ext>
            </p:extLst>
          </p:nvPr>
        </p:nvGraphicFramePr>
        <p:xfrm>
          <a:off x="1207294" y="1428750"/>
          <a:ext cx="5986463" cy="5308854"/>
        </p:xfrm>
        <a:graphic>
          <a:graphicData uri="http://schemas.openxmlformats.org/drawingml/2006/table">
            <a:tbl>
              <a:tblPr firstRow="1" firstCol="1" bandRow="1">
                <a:tableStyleId>{5C22544A-7EE6-4342-B048-85BDC9FD1C3A}</a:tableStyleId>
              </a:tblPr>
              <a:tblGrid>
                <a:gridCol w="5986463"/>
              </a:tblGrid>
              <a:tr h="4057650">
                <a:tc>
                  <a:txBody>
                    <a:bodyPr/>
                    <a:lstStyle/>
                    <a:p>
                      <a:pPr marL="152400">
                        <a:lnSpc>
                          <a:spcPct val="125000"/>
                        </a:lnSpc>
                        <a:spcAft>
                          <a:spcPts val="0"/>
                        </a:spcAft>
                      </a:pPr>
                      <a:r>
                        <a:rPr lang="en-US" sz="1400" dirty="0">
                          <a:effectLst/>
                        </a:rPr>
                        <a:t>1   </a:t>
                      </a:r>
                      <a:r>
                        <a:rPr lang="en-US" sz="1400" dirty="0" err="1">
                          <a:effectLst/>
                        </a:rPr>
                        <a:t>int</a:t>
                      </a:r>
                      <a:r>
                        <a:rPr lang="en-US" sz="1400" dirty="0">
                          <a:effectLst/>
                        </a:rPr>
                        <a:t> check(char* </a:t>
                      </a:r>
                      <a:r>
                        <a:rPr lang="en-US" sz="1400" dirty="0" err="1">
                          <a:effectLst/>
                        </a:rPr>
                        <a:t>x,int</a:t>
                      </a:r>
                      <a:r>
                        <a:rPr lang="en-US" sz="1400" dirty="0">
                          <a:effectLst/>
                        </a:rPr>
                        <a:t> depth){</a:t>
                      </a:r>
                      <a:endParaRPr lang="zh-CN" sz="1400" dirty="0">
                        <a:effectLst/>
                      </a:endParaRPr>
                    </a:p>
                    <a:p>
                      <a:pPr marL="152400">
                        <a:lnSpc>
                          <a:spcPct val="125000"/>
                        </a:lnSpc>
                        <a:spcAft>
                          <a:spcPts val="0"/>
                        </a:spcAft>
                      </a:pPr>
                      <a:r>
                        <a:rPr lang="en-US" sz="1400" dirty="0">
                          <a:effectLst/>
                        </a:rPr>
                        <a:t>2   	if(depth &gt;= 100){</a:t>
                      </a:r>
                      <a:endParaRPr lang="zh-CN" sz="1400" dirty="0">
                        <a:effectLst/>
                      </a:endParaRPr>
                    </a:p>
                    <a:p>
                      <a:pPr marL="152400">
                        <a:lnSpc>
                          <a:spcPct val="125000"/>
                        </a:lnSpc>
                        <a:spcAft>
                          <a:spcPts val="0"/>
                        </a:spcAft>
                      </a:pPr>
                      <a:r>
                        <a:rPr lang="en-US" sz="1400" dirty="0">
                          <a:effectLst/>
                        </a:rPr>
                        <a:t>3   		return 0;</a:t>
                      </a:r>
                      <a:endParaRPr lang="zh-CN" sz="1400" dirty="0">
                        <a:effectLst/>
                      </a:endParaRPr>
                    </a:p>
                    <a:p>
                      <a:pPr marL="152400">
                        <a:lnSpc>
                          <a:spcPct val="125000"/>
                        </a:lnSpc>
                        <a:spcAft>
                          <a:spcPts val="0"/>
                        </a:spcAft>
                      </a:pPr>
                      <a:r>
                        <a:rPr lang="en-US" sz="1400" dirty="0">
                          <a:effectLst/>
                        </a:rPr>
                        <a:t>4   	}else{</a:t>
                      </a:r>
                      <a:endParaRPr lang="zh-CN" sz="1400" dirty="0">
                        <a:effectLst/>
                      </a:endParaRPr>
                    </a:p>
                    <a:p>
                      <a:pPr marL="152400">
                        <a:lnSpc>
                          <a:spcPct val="125000"/>
                        </a:lnSpc>
                        <a:spcAft>
                          <a:spcPts val="0"/>
                        </a:spcAft>
                      </a:pPr>
                      <a:r>
                        <a:rPr lang="en-US" sz="1400" dirty="0">
                          <a:effectLst/>
                        </a:rPr>
                        <a:t>5   		</a:t>
                      </a:r>
                      <a:r>
                        <a:rPr lang="en-US" sz="1400" dirty="0" err="1">
                          <a:effectLst/>
                        </a:rPr>
                        <a:t>int</a:t>
                      </a:r>
                      <a:r>
                        <a:rPr lang="en-US" sz="1400" dirty="0">
                          <a:effectLst/>
                        </a:rPr>
                        <a:t> count = (*x == 'B') ? 1 : 0;</a:t>
                      </a:r>
                      <a:endParaRPr lang="zh-CN" sz="1400" dirty="0">
                        <a:effectLst/>
                      </a:endParaRPr>
                    </a:p>
                    <a:p>
                      <a:pPr marL="152400">
                        <a:lnSpc>
                          <a:spcPct val="125000"/>
                        </a:lnSpc>
                        <a:spcAft>
                          <a:spcPts val="0"/>
                        </a:spcAft>
                      </a:pPr>
                      <a:r>
                        <a:rPr lang="en-US" sz="1400" dirty="0">
                          <a:effectLst/>
                        </a:rPr>
                        <a:t>6   		count += check(x+1, depth+1);</a:t>
                      </a:r>
                      <a:endParaRPr lang="zh-CN" sz="1400" dirty="0">
                        <a:effectLst/>
                      </a:endParaRPr>
                    </a:p>
                    <a:p>
                      <a:pPr marL="152400">
                        <a:lnSpc>
                          <a:spcPct val="125000"/>
                        </a:lnSpc>
                        <a:spcAft>
                          <a:spcPts val="0"/>
                        </a:spcAft>
                      </a:pPr>
                      <a:r>
                        <a:rPr lang="en-US" sz="1400" dirty="0">
                          <a:effectLst/>
                        </a:rPr>
                        <a:t>7   		return count;</a:t>
                      </a:r>
                      <a:endParaRPr lang="zh-CN" sz="1400" dirty="0">
                        <a:effectLst/>
                      </a:endParaRPr>
                    </a:p>
                    <a:p>
                      <a:pPr marL="152400">
                        <a:lnSpc>
                          <a:spcPct val="125000"/>
                        </a:lnSpc>
                        <a:spcAft>
                          <a:spcPts val="0"/>
                        </a:spcAft>
                      </a:pPr>
                      <a:r>
                        <a:rPr lang="en-US" sz="1400" dirty="0">
                          <a:effectLst/>
                        </a:rPr>
                        <a:t>8   	}</a:t>
                      </a:r>
                      <a:endParaRPr lang="zh-CN" sz="1400" dirty="0">
                        <a:effectLst/>
                      </a:endParaRPr>
                    </a:p>
                    <a:p>
                      <a:pPr marL="152400">
                        <a:lnSpc>
                          <a:spcPct val="125000"/>
                        </a:lnSpc>
                        <a:spcAft>
                          <a:spcPts val="0"/>
                        </a:spcAft>
                      </a:pPr>
                      <a:r>
                        <a:rPr lang="en-US" sz="1400" dirty="0">
                          <a:effectLst/>
                        </a:rPr>
                        <a:t>9   }</a:t>
                      </a:r>
                      <a:endParaRPr lang="zh-CN" sz="1400" dirty="0">
                        <a:effectLst/>
                      </a:endParaRPr>
                    </a:p>
                    <a:p>
                      <a:pPr marL="152400">
                        <a:lnSpc>
                          <a:spcPct val="125000"/>
                        </a:lnSpc>
                        <a:spcAft>
                          <a:spcPts val="0"/>
                        </a:spcAft>
                      </a:pPr>
                      <a:r>
                        <a:rPr lang="en-US" sz="1400" dirty="0">
                          <a:effectLst/>
                        </a:rPr>
                        <a:t>10  </a:t>
                      </a:r>
                      <a:endParaRPr lang="zh-CN" sz="1400" dirty="0">
                        <a:effectLst/>
                      </a:endParaRPr>
                    </a:p>
                    <a:p>
                      <a:pPr marL="152400">
                        <a:lnSpc>
                          <a:spcPct val="125000"/>
                        </a:lnSpc>
                        <a:spcAft>
                          <a:spcPts val="0"/>
                        </a:spcAft>
                      </a:pPr>
                      <a:r>
                        <a:rPr lang="en-US" sz="1400" dirty="0">
                          <a:effectLst/>
                        </a:rPr>
                        <a:t>11  </a:t>
                      </a:r>
                      <a:r>
                        <a:rPr lang="en-US" sz="1400" dirty="0" err="1">
                          <a:effectLst/>
                        </a:rPr>
                        <a:t>int</a:t>
                      </a:r>
                      <a:r>
                        <a:rPr lang="en-US" sz="1400" dirty="0">
                          <a:effectLst/>
                        </a:rPr>
                        <a:t> main(void){</a:t>
                      </a:r>
                      <a:endParaRPr lang="zh-CN" sz="1400" dirty="0">
                        <a:effectLst/>
                      </a:endParaRPr>
                    </a:p>
                    <a:p>
                      <a:pPr marL="152400">
                        <a:lnSpc>
                          <a:spcPct val="125000"/>
                        </a:lnSpc>
                        <a:spcAft>
                          <a:spcPts val="0"/>
                        </a:spcAft>
                      </a:pPr>
                      <a:r>
                        <a:rPr lang="en-US" sz="1400" dirty="0">
                          <a:effectLst/>
                        </a:rPr>
                        <a:t>12  	char x[100];</a:t>
                      </a:r>
                      <a:endParaRPr lang="zh-CN" sz="1400" dirty="0">
                        <a:effectLst/>
                      </a:endParaRPr>
                    </a:p>
                    <a:p>
                      <a:pPr marL="152400">
                        <a:lnSpc>
                          <a:spcPct val="125000"/>
                        </a:lnSpc>
                        <a:spcAft>
                          <a:spcPts val="0"/>
                        </a:spcAft>
                      </a:pPr>
                      <a:r>
                        <a:rPr lang="en-US" sz="1400" dirty="0">
                          <a:effectLst/>
                        </a:rPr>
                        <a:t>13  	</a:t>
                      </a:r>
                      <a:r>
                        <a:rPr lang="en-US" sz="1400" dirty="0" err="1">
                          <a:effectLst/>
                        </a:rPr>
                        <a:t>int</a:t>
                      </a:r>
                      <a:r>
                        <a:rPr lang="en-US" sz="1400" dirty="0">
                          <a:effectLst/>
                        </a:rPr>
                        <a:t> magic;</a:t>
                      </a:r>
                      <a:endParaRPr lang="zh-CN" sz="1400" dirty="0">
                        <a:effectLst/>
                      </a:endParaRPr>
                    </a:p>
                    <a:p>
                      <a:pPr marL="152400">
                        <a:lnSpc>
                          <a:spcPct val="125000"/>
                        </a:lnSpc>
                        <a:spcAft>
                          <a:spcPts val="0"/>
                        </a:spcAft>
                      </a:pPr>
                      <a:r>
                        <a:rPr lang="en-US" sz="1400" dirty="0">
                          <a:effectLst/>
                        </a:rPr>
                        <a:t>14  	read(0, x, 100);</a:t>
                      </a:r>
                      <a:endParaRPr lang="zh-CN" sz="1400" dirty="0">
                        <a:effectLst/>
                      </a:endParaRPr>
                    </a:p>
                    <a:p>
                      <a:pPr marL="152400">
                        <a:lnSpc>
                          <a:spcPct val="125000"/>
                        </a:lnSpc>
                        <a:spcAft>
                          <a:spcPts val="0"/>
                        </a:spcAft>
                      </a:pPr>
                      <a:r>
                        <a:rPr lang="en-US" sz="1400" dirty="0">
                          <a:effectLst/>
                        </a:rPr>
                        <a:t>15  	read(0, &amp;magic, 4);</a:t>
                      </a:r>
                      <a:endParaRPr lang="zh-CN" sz="1400" dirty="0">
                        <a:effectLst/>
                      </a:endParaRPr>
                    </a:p>
                    <a:p>
                      <a:pPr marL="152400">
                        <a:lnSpc>
                          <a:spcPct val="125000"/>
                        </a:lnSpc>
                        <a:spcAft>
                          <a:spcPts val="0"/>
                        </a:spcAft>
                      </a:pPr>
                      <a:r>
                        <a:rPr lang="en-US" sz="1400" dirty="0">
                          <a:effectLst/>
                        </a:rPr>
                        <a:t>16  </a:t>
                      </a:r>
                      <a:endParaRPr lang="zh-CN" sz="1400" dirty="0">
                        <a:effectLst/>
                      </a:endParaRPr>
                    </a:p>
                    <a:p>
                      <a:pPr marL="152400">
                        <a:lnSpc>
                          <a:spcPct val="125000"/>
                        </a:lnSpc>
                        <a:spcAft>
                          <a:spcPts val="0"/>
                        </a:spcAft>
                      </a:pPr>
                      <a:r>
                        <a:rPr lang="en-US" sz="1400" dirty="0">
                          <a:effectLst/>
                        </a:rPr>
                        <a:t>17  	</a:t>
                      </a:r>
                      <a:r>
                        <a:rPr lang="en-US" sz="1400" dirty="0">
                          <a:solidFill>
                            <a:srgbClr val="FFC000"/>
                          </a:solidFill>
                          <a:effectLst/>
                        </a:rPr>
                        <a:t>if(check(x,0)==25)</a:t>
                      </a:r>
                      <a:endParaRPr lang="zh-CN" sz="1400" dirty="0">
                        <a:solidFill>
                          <a:srgbClr val="FFC000"/>
                        </a:solidFill>
                        <a:effectLst/>
                      </a:endParaRPr>
                    </a:p>
                    <a:p>
                      <a:pPr marL="152400">
                        <a:lnSpc>
                          <a:spcPct val="125000"/>
                        </a:lnSpc>
                        <a:spcAft>
                          <a:spcPts val="0"/>
                        </a:spcAft>
                      </a:pPr>
                      <a:r>
                        <a:rPr lang="en-US" sz="1400" dirty="0">
                          <a:effectLst/>
                        </a:rPr>
                        <a:t>18  		</a:t>
                      </a:r>
                      <a:r>
                        <a:rPr lang="en-US" sz="1400" dirty="0">
                          <a:solidFill>
                            <a:srgbClr val="FFFF00"/>
                          </a:solidFill>
                          <a:effectLst/>
                        </a:rPr>
                        <a:t>if(magic==0x42d614f8)</a:t>
                      </a:r>
                      <a:endParaRPr lang="zh-CN" sz="1400" dirty="0">
                        <a:solidFill>
                          <a:srgbClr val="FFFF00"/>
                        </a:solidFill>
                        <a:effectLst/>
                      </a:endParaRPr>
                    </a:p>
                    <a:p>
                      <a:pPr marL="152400">
                        <a:lnSpc>
                          <a:spcPct val="125000"/>
                        </a:lnSpc>
                        <a:spcAft>
                          <a:spcPts val="0"/>
                        </a:spcAft>
                      </a:pPr>
                      <a:r>
                        <a:rPr lang="en-US" sz="1400" dirty="0">
                          <a:effectLst/>
                        </a:rPr>
                        <a:t>19  			vulnerable();</a:t>
                      </a:r>
                      <a:endParaRPr lang="zh-CN" sz="1400" dirty="0">
                        <a:effectLst/>
                      </a:endParaRPr>
                    </a:p>
                    <a:p>
                      <a:pPr marL="152400">
                        <a:lnSpc>
                          <a:spcPct val="125000"/>
                        </a:lnSpc>
                        <a:spcAft>
                          <a:spcPts val="0"/>
                        </a:spcAft>
                      </a:pPr>
                      <a:r>
                        <a:rPr lang="en-US" sz="1400" dirty="0">
                          <a:effectLst/>
                        </a:rPr>
                        <a:t>20  }</a:t>
                      </a:r>
                      <a:endParaRPr lang="zh-CN" sz="1400" dirty="0">
                        <a:effectLst/>
                        <a:latin typeface="Times New Roman" charset="0"/>
                        <a:ea typeface="宋体" charset="-122"/>
                      </a:endParaRPr>
                    </a:p>
                  </a:txBody>
                  <a:tcPr marL="61395" marR="61395" marT="0" marB="0"/>
                </a:tc>
              </a:tr>
            </a:tbl>
          </a:graphicData>
        </a:graphic>
      </p:graphicFrame>
      <p:sp>
        <p:nvSpPr>
          <p:cNvPr id="8" name="矩形 7"/>
          <p:cNvSpPr/>
          <p:nvPr/>
        </p:nvSpPr>
        <p:spPr>
          <a:xfrm>
            <a:off x="7658100" y="3776352"/>
            <a:ext cx="3957638" cy="2554545"/>
          </a:xfrm>
          <a:prstGeom prst="rect">
            <a:avLst/>
          </a:prstGeom>
        </p:spPr>
        <p:txBody>
          <a:bodyPr wrap="square">
            <a:spAutoFit/>
          </a:bodyPr>
          <a:lstStyle/>
          <a:p>
            <a:r>
              <a:rPr lang="zh-CN" altLang="zh-CN" sz="1600" dirty="0" smtClean="0">
                <a:solidFill>
                  <a:schemeClr val="tx2"/>
                </a:solidFill>
              </a:rPr>
              <a:t>执行</a:t>
            </a:r>
            <a:r>
              <a:rPr lang="zh-CN" altLang="zh-CN" sz="1600" dirty="0">
                <a:solidFill>
                  <a:schemeClr val="tx2"/>
                </a:solidFill>
              </a:rPr>
              <a:t>到达行</a:t>
            </a:r>
            <a:r>
              <a:rPr lang="en-US" altLang="zh-CN" sz="1600" dirty="0">
                <a:solidFill>
                  <a:schemeClr val="tx2"/>
                </a:solidFill>
              </a:rPr>
              <a:t>18</a:t>
            </a:r>
            <a:r>
              <a:rPr lang="zh-CN" altLang="zh-CN" sz="1600" dirty="0">
                <a:solidFill>
                  <a:schemeClr val="tx2"/>
                </a:solidFill>
              </a:rPr>
              <a:t>时，系统识别出在模糊测试期间从未采取的备选状态转换。然后，系统删除在执行开始时添加的预约束</a:t>
            </a:r>
            <a:r>
              <a:rPr lang="zh-CN" altLang="zh-CN" sz="1600" dirty="0" smtClean="0">
                <a:solidFill>
                  <a:schemeClr val="tx2"/>
                </a:solidFill>
              </a:rPr>
              <a:t>。</a:t>
            </a:r>
            <a:endParaRPr lang="en-US" altLang="zh-CN" sz="1600" dirty="0" smtClean="0">
              <a:solidFill>
                <a:schemeClr val="tx2"/>
              </a:solidFill>
            </a:endParaRPr>
          </a:p>
          <a:p>
            <a:endParaRPr lang="en-US" altLang="zh-CN" sz="1600" dirty="0">
              <a:solidFill>
                <a:schemeClr val="tx2"/>
              </a:solidFill>
            </a:endParaRPr>
          </a:p>
          <a:p>
            <a:r>
              <a:rPr lang="zh-CN" altLang="zh-CN" sz="1600" dirty="0" smtClean="0">
                <a:solidFill>
                  <a:schemeClr val="tx2"/>
                </a:solidFill>
              </a:rPr>
              <a:t>字</a:t>
            </a:r>
            <a:r>
              <a:rPr lang="zh-CN" altLang="zh-CN" sz="1600" dirty="0">
                <a:solidFill>
                  <a:schemeClr val="tx2"/>
                </a:solidFill>
              </a:rPr>
              <a:t>符数组</a:t>
            </a:r>
            <a:r>
              <a:rPr lang="en-US" altLang="zh-CN" sz="1600" dirty="0">
                <a:solidFill>
                  <a:schemeClr val="tx2"/>
                </a:solidFill>
              </a:rPr>
              <a:t>x</a:t>
            </a:r>
            <a:r>
              <a:rPr lang="zh-CN" altLang="zh-CN" sz="1600" dirty="0">
                <a:solidFill>
                  <a:schemeClr val="tx2"/>
                </a:solidFill>
              </a:rPr>
              <a:t>中的字节被路径部分约束，</a:t>
            </a:r>
            <a:r>
              <a:rPr lang="en-US" altLang="zh-CN" sz="1600" dirty="0">
                <a:solidFill>
                  <a:schemeClr val="tx2"/>
                </a:solidFill>
              </a:rPr>
              <a:t>magic</a:t>
            </a:r>
            <a:r>
              <a:rPr lang="zh-CN" altLang="zh-CN" sz="1600" dirty="0">
                <a:solidFill>
                  <a:schemeClr val="tx2"/>
                </a:solidFill>
              </a:rPr>
              <a:t>的值只</a:t>
            </a:r>
            <a:r>
              <a:rPr lang="zh-CN" altLang="zh-CN" sz="1600" dirty="0" smtClean="0">
                <a:solidFill>
                  <a:schemeClr val="tx2"/>
                </a:solidFill>
              </a:rPr>
              <a:t>受等式检查</a:t>
            </a:r>
            <a:r>
              <a:rPr lang="en-US" altLang="zh-CN" sz="1600" dirty="0" smtClean="0">
                <a:solidFill>
                  <a:schemeClr val="tx2"/>
                </a:solidFill>
              </a:rPr>
              <a:t>if</a:t>
            </a:r>
            <a:r>
              <a:rPr lang="zh-CN" altLang="zh-CN" sz="1600" dirty="0" smtClean="0">
                <a:solidFill>
                  <a:schemeClr val="tx2"/>
                </a:solidFill>
              </a:rPr>
              <a:t>（</a:t>
            </a:r>
            <a:r>
              <a:rPr lang="en-US" altLang="zh-CN" sz="1600" dirty="0" smtClean="0">
                <a:solidFill>
                  <a:schemeClr val="tx2"/>
                </a:solidFill>
              </a:rPr>
              <a:t>magic == 0x42d614f8</a:t>
            </a:r>
            <a:r>
              <a:rPr lang="zh-CN" altLang="zh-CN" sz="1600" dirty="0" smtClean="0">
                <a:solidFill>
                  <a:schemeClr val="tx2"/>
                </a:solidFill>
              </a:rPr>
              <a:t>）约束。</a:t>
            </a:r>
            <a:endParaRPr lang="en-US" altLang="zh-CN" sz="1600" dirty="0" smtClean="0">
              <a:solidFill>
                <a:schemeClr val="tx2"/>
              </a:solidFill>
            </a:endParaRPr>
          </a:p>
          <a:p>
            <a:endParaRPr lang="en-US" altLang="zh-CN" sz="1600" dirty="0">
              <a:solidFill>
                <a:schemeClr val="tx2"/>
              </a:solidFill>
            </a:endParaRPr>
          </a:p>
          <a:p>
            <a:r>
              <a:rPr lang="zh-CN" altLang="zh-CN" sz="1600" dirty="0" smtClean="0">
                <a:solidFill>
                  <a:schemeClr val="tx2"/>
                </a:solidFill>
              </a:rPr>
              <a:t>因此，符号执行引擎创建一个包含</a:t>
            </a:r>
            <a:r>
              <a:rPr lang="en-US" altLang="zh-CN" sz="1600" dirty="0" smtClean="0">
                <a:solidFill>
                  <a:schemeClr val="tx2"/>
                </a:solidFill>
              </a:rPr>
              <a:t>25</a:t>
            </a:r>
            <a:r>
              <a:rPr lang="zh-CN" altLang="zh-CN" sz="1600" dirty="0" smtClean="0">
                <a:solidFill>
                  <a:schemeClr val="tx2"/>
                </a:solidFill>
              </a:rPr>
              <a:t>个</a:t>
            </a:r>
            <a:r>
              <a:rPr lang="en-US" altLang="zh-CN" sz="1600" dirty="0" smtClean="0">
                <a:solidFill>
                  <a:schemeClr val="tx2"/>
                </a:solidFill>
              </a:rPr>
              <a:t>B</a:t>
            </a:r>
            <a:r>
              <a:rPr lang="zh-CN" altLang="zh-CN" sz="1600" dirty="0" smtClean="0">
                <a:solidFill>
                  <a:schemeClr val="tx2"/>
                </a:solidFill>
              </a:rPr>
              <a:t>和一个魔数</a:t>
            </a:r>
            <a:r>
              <a:rPr lang="en-US" altLang="zh-CN" sz="1600" dirty="0" smtClean="0">
                <a:solidFill>
                  <a:schemeClr val="tx2"/>
                </a:solidFill>
              </a:rPr>
              <a:t>0x42d614f8</a:t>
            </a:r>
            <a:r>
              <a:rPr lang="zh-CN" altLang="zh-CN" sz="1600" dirty="0" smtClean="0">
                <a:solidFill>
                  <a:schemeClr val="tx2"/>
                </a:solidFill>
              </a:rPr>
              <a:t>的输入。 </a:t>
            </a:r>
            <a:endParaRPr lang="zh-CN" altLang="en-US" sz="1600" dirty="0">
              <a:solidFill>
                <a:schemeClr val="tx2"/>
              </a:solidFill>
            </a:endParaRPr>
          </a:p>
        </p:txBody>
      </p:sp>
    </p:spTree>
    <p:extLst>
      <p:ext uri="{BB962C8B-B14F-4D97-AF65-F5344CB8AC3E}">
        <p14:creationId xmlns:p14="http://schemas.microsoft.com/office/powerpoint/2010/main" val="69324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引入缓存探索器</a:t>
            </a:r>
            <a:endParaRPr kumimoji="1" lang="zh-CN" altLang="en-US" dirty="0"/>
          </a:p>
        </p:txBody>
      </p:sp>
      <p:sp>
        <p:nvSpPr>
          <p:cNvPr id="3" name="内容占位符 2"/>
          <p:cNvSpPr>
            <a:spLocks noGrp="1"/>
          </p:cNvSpPr>
          <p:nvPr>
            <p:ph idx="1"/>
          </p:nvPr>
        </p:nvSpPr>
        <p:spPr>
          <a:xfrm>
            <a:off x="7518402" y="1328738"/>
            <a:ext cx="4314825" cy="5172350"/>
          </a:xfrm>
        </p:spPr>
        <p:txBody>
          <a:bodyPr>
            <a:normAutofit fontScale="92500" lnSpcReduction="10000"/>
          </a:bodyPr>
          <a:lstStyle/>
          <a:p>
            <a:r>
              <a:rPr lang="zh-CN" altLang="zh-CN" dirty="0"/>
              <a:t>为了减少昂贵的符号引擎调用的次数</a:t>
            </a:r>
            <a:r>
              <a:rPr lang="zh-CN" altLang="zh-CN" dirty="0" smtClean="0"/>
              <a:t>，引入</a:t>
            </a:r>
            <a:r>
              <a:rPr lang="zh-CN" altLang="zh-CN" dirty="0"/>
              <a:t>了一个缓存探索器，以发现更多的状态转换，直接位于新发现的状态转换之后</a:t>
            </a:r>
            <a:r>
              <a:rPr lang="zh-CN" altLang="zh-CN" dirty="0" smtClean="0"/>
              <a:t>。</a:t>
            </a:r>
            <a:endParaRPr lang="en-US" altLang="zh-CN" dirty="0" smtClean="0"/>
          </a:p>
          <a:p>
            <a:r>
              <a:rPr lang="zh-CN" altLang="zh-CN" dirty="0" smtClean="0"/>
              <a:t>这个</a:t>
            </a:r>
            <a:r>
              <a:rPr lang="zh-CN" altLang="zh-CN" dirty="0"/>
              <a:t>缓存探索器探索状态转换的周围区域，直到探索器遍历配置数量（系统默认配置为</a:t>
            </a:r>
            <a:r>
              <a:rPr lang="en-US" altLang="zh-CN" dirty="0"/>
              <a:t>1024</a:t>
            </a:r>
            <a:r>
              <a:rPr lang="zh-CN" altLang="zh-CN" dirty="0"/>
              <a:t>）的基本块</a:t>
            </a:r>
            <a:r>
              <a:rPr lang="zh-CN" altLang="zh-CN" dirty="0" smtClean="0"/>
              <a:t>。</a:t>
            </a:r>
            <a:endParaRPr lang="en-US" altLang="zh-CN" dirty="0" smtClean="0"/>
          </a:p>
          <a:p>
            <a:r>
              <a:rPr lang="zh-CN" altLang="zh-CN" dirty="0" smtClean="0"/>
              <a:t>探索</a:t>
            </a:r>
            <a:r>
              <a:rPr lang="zh-CN" altLang="zh-CN" dirty="0"/>
              <a:t>达到了预定数量后，符号执行就会为探索器发现的所有路径确定输入</a:t>
            </a:r>
            <a:r>
              <a:rPr lang="zh-CN" altLang="zh-CN" dirty="0" smtClean="0"/>
              <a:t>。</a:t>
            </a:r>
            <a:endParaRPr lang="en-US" altLang="zh-CN" dirty="0" smtClean="0"/>
          </a:p>
          <a:p>
            <a:r>
              <a:rPr lang="zh-CN" altLang="zh-CN" dirty="0"/>
              <a:t>往往一个状态转换后很快就有另一个状态转换，这将导致模糊器立即卡住，并转到符号执行，这将导致系统性能大大降低</a:t>
            </a:r>
            <a:r>
              <a:rPr lang="zh-CN" altLang="zh-CN" dirty="0" smtClean="0"/>
              <a:t>。</a:t>
            </a:r>
            <a:endParaRPr lang="en-US" altLang="zh-CN" dirty="0" smtClean="0"/>
          </a:p>
          <a:p>
            <a:r>
              <a:rPr lang="zh-CN" altLang="zh-CN" dirty="0" smtClean="0"/>
              <a:t>引入</a:t>
            </a:r>
            <a:r>
              <a:rPr lang="zh-CN" altLang="zh-CN" dirty="0"/>
              <a:t>了缓存探索器可以防止模糊器在接受符号执行生成的输入后被卡住。缓存探索器在确定当前转移后</a:t>
            </a:r>
            <a:r>
              <a:rPr lang="zh-CN" altLang="zh-CN" dirty="0" smtClean="0"/>
              <a:t>执行</a:t>
            </a:r>
            <a:r>
              <a:rPr lang="zh-CN" altLang="en-US" dirty="0" smtClean="0"/>
              <a:t>。</a:t>
            </a:r>
            <a:endParaRPr lang="zh-CN" altLang="en-US" dirty="0"/>
          </a:p>
          <a:p>
            <a:endParaRPr kumimoji="1" lang="zh-CN" altLang="en-US" dirty="0"/>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371600" y="285749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5"/>
          <p:cNvSpPr>
            <a:spLocks noChangeArrowheads="1"/>
          </p:cNvSpPr>
          <p:nvPr/>
        </p:nvSpPr>
        <p:spPr bwMode="auto">
          <a:xfrm>
            <a:off x="5543550" y="3258634"/>
            <a:ext cx="1175173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728662" y="14144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1505" name="Picture 1" descr="符号探索缓存探索器"/>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73" y="1142998"/>
            <a:ext cx="6761164" cy="5695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27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符号执行的局限性</a:t>
            </a:r>
            <a:endParaRPr kumimoji="1" lang="zh-CN" altLang="en-US" dirty="0"/>
          </a:p>
        </p:txBody>
      </p:sp>
      <p:sp>
        <p:nvSpPr>
          <p:cNvPr id="3" name="内容占位符 2"/>
          <p:cNvSpPr>
            <a:spLocks noGrp="1"/>
          </p:cNvSpPr>
          <p:nvPr>
            <p:ph idx="1"/>
          </p:nvPr>
        </p:nvSpPr>
        <p:spPr>
          <a:xfrm>
            <a:off x="7518402" y="1328738"/>
            <a:ext cx="4314825" cy="5172350"/>
          </a:xfrm>
        </p:spPr>
        <p:txBody>
          <a:bodyPr>
            <a:normAutofit fontScale="85000" lnSpcReduction="20000"/>
          </a:bodyPr>
          <a:lstStyle/>
          <a:p>
            <a:pPr>
              <a:lnSpc>
                <a:spcPct val="135000"/>
              </a:lnSpc>
            </a:pPr>
            <a:r>
              <a:rPr lang="zh-CN" altLang="en-US" dirty="0" smtClean="0">
                <a:solidFill>
                  <a:srgbClr val="FF0000"/>
                </a:solidFill>
              </a:rPr>
              <a:t>① </a:t>
            </a:r>
            <a:r>
              <a:rPr lang="zh-CN" altLang="zh-CN" dirty="0" smtClean="0">
                <a:solidFill>
                  <a:srgbClr val="FF0000"/>
                </a:solidFill>
              </a:rPr>
              <a:t>符号</a:t>
            </a:r>
            <a:r>
              <a:rPr lang="zh-CN" altLang="zh-CN" dirty="0">
                <a:solidFill>
                  <a:srgbClr val="FF0000"/>
                </a:solidFill>
              </a:rPr>
              <a:t>执行速度缓慢</a:t>
            </a:r>
            <a:r>
              <a:rPr lang="zh-CN" altLang="zh-CN" dirty="0"/>
              <a:t>。 这是由于需要解释应用程序代码（与使用模糊器原生执行代码相反）以及约束求解步骤中涉及的开销。特别是后一操作，涉及</a:t>
            </a:r>
            <a:r>
              <a:rPr lang="en-US" altLang="zh-CN" dirty="0"/>
              <a:t>NP</a:t>
            </a:r>
            <a:r>
              <a:rPr lang="zh-CN" altLang="zh-CN" dirty="0"/>
              <a:t>完全问题的解决</a:t>
            </a:r>
            <a:r>
              <a:rPr lang="zh-CN" altLang="zh-CN" dirty="0" smtClean="0"/>
              <a:t>这个</a:t>
            </a:r>
            <a:r>
              <a:rPr lang="zh-CN" altLang="zh-CN" dirty="0"/>
              <a:t>缓存探索器探索状态转换的周围区域，直到探索器遍历配置数量（系统默认配置为</a:t>
            </a:r>
            <a:r>
              <a:rPr lang="en-US" altLang="zh-CN" dirty="0"/>
              <a:t>1024</a:t>
            </a:r>
            <a:r>
              <a:rPr lang="zh-CN" altLang="zh-CN" dirty="0"/>
              <a:t>）的基本块</a:t>
            </a:r>
            <a:r>
              <a:rPr lang="zh-CN" altLang="zh-CN" dirty="0" smtClean="0"/>
              <a:t>。</a:t>
            </a:r>
            <a:endParaRPr lang="en-US" altLang="zh-CN" dirty="0" smtClean="0"/>
          </a:p>
          <a:p>
            <a:pPr>
              <a:lnSpc>
                <a:spcPct val="135000"/>
              </a:lnSpc>
            </a:pPr>
            <a:r>
              <a:rPr lang="zh-CN" altLang="en-US" dirty="0" smtClean="0">
                <a:solidFill>
                  <a:srgbClr val="FF0000"/>
                </a:solidFill>
              </a:rPr>
              <a:t>② </a:t>
            </a:r>
            <a:r>
              <a:rPr lang="zh-CN" altLang="zh-CN" dirty="0" smtClean="0">
                <a:solidFill>
                  <a:srgbClr val="FF0000"/>
                </a:solidFill>
              </a:rPr>
              <a:t>符号</a:t>
            </a:r>
            <a:r>
              <a:rPr lang="zh-CN" altLang="zh-CN" dirty="0">
                <a:solidFill>
                  <a:srgbClr val="FF0000"/>
                </a:solidFill>
              </a:rPr>
              <a:t>执行的路径爆炸问题</a:t>
            </a:r>
            <a:r>
              <a:rPr lang="zh-CN" altLang="zh-CN" dirty="0"/>
              <a:t>。 </a:t>
            </a:r>
            <a:r>
              <a:rPr lang="zh-CN" altLang="zh-CN" dirty="0" smtClean="0"/>
              <a:t>在</a:t>
            </a:r>
            <a:r>
              <a:rPr lang="zh-CN" altLang="zh-CN" dirty="0"/>
              <a:t>此程序中，当用户输入正好</a:t>
            </a:r>
            <a:r>
              <a:rPr lang="en-US" altLang="zh-CN" dirty="0"/>
              <a:t>25</a:t>
            </a:r>
            <a:r>
              <a:rPr lang="zh-CN" altLang="zh-CN" dirty="0"/>
              <a:t>个</a:t>
            </a:r>
            <a:r>
              <a:rPr lang="en-US" altLang="zh-CN" dirty="0"/>
              <a:t>B</a:t>
            </a:r>
            <a:r>
              <a:rPr lang="zh-CN" altLang="zh-CN" dirty="0"/>
              <a:t>字符时，将触发</a:t>
            </a:r>
            <a:r>
              <a:rPr lang="en-US" altLang="zh-CN" i="1" dirty="0"/>
              <a:t>vulnerable()</a:t>
            </a:r>
            <a:r>
              <a:rPr lang="zh-CN" altLang="zh-CN" dirty="0"/>
              <a:t>，但这是一个在符号执行框架中难以表达的条件。这个程序的符号执行将导致巨大的状态爆炸，因为模拟</a:t>
            </a:r>
            <a:r>
              <a:rPr lang="en-US" altLang="zh-CN" dirty="0"/>
              <a:t>CPU</a:t>
            </a:r>
            <a:r>
              <a:rPr lang="zh-CN" altLang="zh-CN" dirty="0"/>
              <a:t>将递归调用进入到</a:t>
            </a:r>
            <a:r>
              <a:rPr lang="en-US" altLang="zh-CN" i="1" dirty="0"/>
              <a:t>check()</a:t>
            </a:r>
            <a:r>
              <a:rPr lang="zh-CN" altLang="zh-CN" dirty="0"/>
              <a:t>函数中。每次执行与字母</a:t>
            </a:r>
            <a:r>
              <a:rPr lang="en-US" altLang="zh-CN" dirty="0"/>
              <a:t>B</a:t>
            </a:r>
            <a:r>
              <a:rPr lang="zh-CN" altLang="zh-CN" dirty="0"/>
              <a:t>比较的三元操作都将模拟状态一分为二，最终导致</a:t>
            </a:r>
            <a:r>
              <a:rPr lang="en-US" altLang="zh-CN" dirty="0"/>
              <a:t>2</a:t>
            </a:r>
            <a:r>
              <a:rPr lang="en-US" altLang="zh-CN" baseline="30000" dirty="0"/>
              <a:t>100</a:t>
            </a:r>
            <a:r>
              <a:rPr lang="zh-CN" altLang="zh-CN" dirty="0"/>
              <a:t>种可能的状态</a:t>
            </a:r>
            <a:endParaRPr kumimoji="1" lang="zh-CN" altLang="en-US" dirty="0"/>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371600" y="285749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5"/>
          <p:cNvSpPr>
            <a:spLocks noChangeArrowheads="1"/>
          </p:cNvSpPr>
          <p:nvPr/>
        </p:nvSpPr>
        <p:spPr bwMode="auto">
          <a:xfrm>
            <a:off x="5543550" y="3258634"/>
            <a:ext cx="1175173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728662" y="14144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25482568"/>
              </p:ext>
            </p:extLst>
          </p:nvPr>
        </p:nvGraphicFramePr>
        <p:xfrm>
          <a:off x="1371600" y="1523458"/>
          <a:ext cx="5943600" cy="5220241"/>
        </p:xfrm>
        <a:graphic>
          <a:graphicData uri="http://schemas.openxmlformats.org/drawingml/2006/table">
            <a:tbl>
              <a:tblPr firstRow="1" firstCol="1" bandRow="1">
                <a:tableStyleId>{5C22544A-7EE6-4342-B048-85BDC9FD1C3A}</a:tableStyleId>
              </a:tblPr>
              <a:tblGrid>
                <a:gridCol w="5943600"/>
              </a:tblGrid>
              <a:tr h="5220241">
                <a:tc>
                  <a:txBody>
                    <a:bodyPr/>
                    <a:lstStyle/>
                    <a:p>
                      <a:pPr indent="254000">
                        <a:lnSpc>
                          <a:spcPct val="125000"/>
                        </a:lnSpc>
                        <a:spcAft>
                          <a:spcPts val="0"/>
                        </a:spcAft>
                      </a:pPr>
                      <a:r>
                        <a:rPr lang="en-US" sz="1400" dirty="0">
                          <a:effectLst/>
                        </a:rPr>
                        <a:t> </a:t>
                      </a:r>
                      <a:endParaRPr lang="zh-CN" sz="1400" dirty="0">
                        <a:effectLst/>
                      </a:endParaRPr>
                    </a:p>
                    <a:p>
                      <a:pPr indent="266700">
                        <a:lnSpc>
                          <a:spcPct val="125000"/>
                        </a:lnSpc>
                        <a:spcAft>
                          <a:spcPts val="0"/>
                        </a:spcAft>
                      </a:pPr>
                      <a:r>
                        <a:rPr lang="en-US" sz="1400" dirty="0">
                          <a:effectLst/>
                        </a:rPr>
                        <a:t>1   </a:t>
                      </a:r>
                      <a:r>
                        <a:rPr lang="en-US" sz="1400" dirty="0" err="1">
                          <a:effectLst/>
                        </a:rPr>
                        <a:t>int</a:t>
                      </a:r>
                      <a:r>
                        <a:rPr lang="en-US" sz="1400" dirty="0">
                          <a:effectLst/>
                        </a:rPr>
                        <a:t> check(char* x, </a:t>
                      </a:r>
                      <a:r>
                        <a:rPr lang="en-US" sz="1400" dirty="0" err="1">
                          <a:effectLst/>
                        </a:rPr>
                        <a:t>int</a:t>
                      </a:r>
                      <a:r>
                        <a:rPr lang="en-US" sz="1400" dirty="0">
                          <a:effectLst/>
                        </a:rPr>
                        <a:t> depth){</a:t>
                      </a:r>
                      <a:endParaRPr lang="zh-CN" sz="1400" dirty="0">
                        <a:effectLst/>
                      </a:endParaRPr>
                    </a:p>
                    <a:p>
                      <a:pPr indent="266700">
                        <a:lnSpc>
                          <a:spcPct val="125000"/>
                        </a:lnSpc>
                        <a:spcAft>
                          <a:spcPts val="0"/>
                        </a:spcAft>
                      </a:pPr>
                      <a:r>
                        <a:rPr lang="en-US" sz="1400" dirty="0">
                          <a:effectLst/>
                        </a:rPr>
                        <a:t>2   	if(depth &gt;= 100){</a:t>
                      </a:r>
                      <a:endParaRPr lang="zh-CN" sz="1400" dirty="0">
                        <a:effectLst/>
                      </a:endParaRPr>
                    </a:p>
                    <a:p>
                      <a:pPr indent="266700">
                        <a:lnSpc>
                          <a:spcPct val="125000"/>
                        </a:lnSpc>
                        <a:spcAft>
                          <a:spcPts val="0"/>
                        </a:spcAft>
                      </a:pPr>
                      <a:r>
                        <a:rPr lang="en-US" sz="1400" dirty="0">
                          <a:effectLst/>
                        </a:rPr>
                        <a:t>3   		return 0;</a:t>
                      </a:r>
                      <a:endParaRPr lang="zh-CN" sz="1400" dirty="0">
                        <a:effectLst/>
                      </a:endParaRPr>
                    </a:p>
                    <a:p>
                      <a:pPr indent="266700">
                        <a:lnSpc>
                          <a:spcPct val="125000"/>
                        </a:lnSpc>
                        <a:spcAft>
                          <a:spcPts val="0"/>
                        </a:spcAft>
                      </a:pPr>
                      <a:r>
                        <a:rPr lang="en-US" sz="1400" dirty="0">
                          <a:effectLst/>
                        </a:rPr>
                        <a:t>4   	}else{</a:t>
                      </a:r>
                      <a:endParaRPr lang="zh-CN" sz="1400" dirty="0">
                        <a:effectLst/>
                      </a:endParaRPr>
                    </a:p>
                    <a:p>
                      <a:pPr indent="266700">
                        <a:lnSpc>
                          <a:spcPct val="125000"/>
                        </a:lnSpc>
                        <a:spcAft>
                          <a:spcPts val="0"/>
                        </a:spcAft>
                      </a:pPr>
                      <a:r>
                        <a:rPr lang="en-US" sz="1400" dirty="0">
                          <a:effectLst/>
                        </a:rPr>
                        <a:t>5   		</a:t>
                      </a:r>
                      <a:r>
                        <a:rPr lang="en-US" sz="1400" dirty="0" err="1">
                          <a:effectLst/>
                        </a:rPr>
                        <a:t>int</a:t>
                      </a:r>
                      <a:r>
                        <a:rPr lang="en-US" sz="1400" dirty="0">
                          <a:effectLst/>
                        </a:rPr>
                        <a:t> count = (*x == 'B') ? 1 : 0;</a:t>
                      </a:r>
                      <a:endParaRPr lang="zh-CN" sz="1400" dirty="0">
                        <a:effectLst/>
                      </a:endParaRPr>
                    </a:p>
                    <a:p>
                      <a:pPr indent="266700">
                        <a:lnSpc>
                          <a:spcPct val="125000"/>
                        </a:lnSpc>
                        <a:spcAft>
                          <a:spcPts val="0"/>
                        </a:spcAft>
                      </a:pPr>
                      <a:r>
                        <a:rPr lang="en-US" sz="1400" dirty="0">
                          <a:effectLst/>
                        </a:rPr>
                        <a:t>6   		count += check(x+1, depth+1);</a:t>
                      </a:r>
                      <a:endParaRPr lang="zh-CN" sz="1400" dirty="0">
                        <a:effectLst/>
                      </a:endParaRPr>
                    </a:p>
                    <a:p>
                      <a:pPr indent="266700">
                        <a:lnSpc>
                          <a:spcPct val="125000"/>
                        </a:lnSpc>
                        <a:spcAft>
                          <a:spcPts val="0"/>
                        </a:spcAft>
                      </a:pPr>
                      <a:r>
                        <a:rPr lang="en-US" sz="1400" dirty="0">
                          <a:effectLst/>
                        </a:rPr>
                        <a:t>7   		return count;</a:t>
                      </a:r>
                      <a:endParaRPr lang="zh-CN" sz="1400" dirty="0">
                        <a:effectLst/>
                      </a:endParaRPr>
                    </a:p>
                    <a:p>
                      <a:pPr indent="266700">
                        <a:lnSpc>
                          <a:spcPct val="125000"/>
                        </a:lnSpc>
                        <a:spcAft>
                          <a:spcPts val="0"/>
                        </a:spcAft>
                      </a:pPr>
                      <a:r>
                        <a:rPr lang="en-US" sz="1400" dirty="0">
                          <a:effectLst/>
                        </a:rPr>
                        <a:t>8   	}</a:t>
                      </a:r>
                      <a:endParaRPr lang="zh-CN" sz="1400" dirty="0">
                        <a:effectLst/>
                      </a:endParaRPr>
                    </a:p>
                    <a:p>
                      <a:pPr indent="266700">
                        <a:lnSpc>
                          <a:spcPct val="125000"/>
                        </a:lnSpc>
                        <a:spcAft>
                          <a:spcPts val="0"/>
                        </a:spcAft>
                      </a:pPr>
                      <a:r>
                        <a:rPr lang="en-US" sz="1400" dirty="0">
                          <a:effectLst/>
                        </a:rPr>
                        <a:t>9   }</a:t>
                      </a:r>
                      <a:endParaRPr lang="zh-CN" sz="1400" dirty="0">
                        <a:effectLst/>
                      </a:endParaRPr>
                    </a:p>
                    <a:p>
                      <a:pPr indent="266700">
                        <a:lnSpc>
                          <a:spcPct val="125000"/>
                        </a:lnSpc>
                        <a:spcAft>
                          <a:spcPts val="0"/>
                        </a:spcAft>
                      </a:pPr>
                      <a:r>
                        <a:rPr lang="en-US" sz="1400" dirty="0">
                          <a:effectLst/>
                        </a:rPr>
                        <a:t>10  </a:t>
                      </a:r>
                      <a:endParaRPr lang="zh-CN" sz="1400" dirty="0">
                        <a:effectLst/>
                      </a:endParaRPr>
                    </a:p>
                    <a:p>
                      <a:pPr indent="266700">
                        <a:lnSpc>
                          <a:spcPct val="125000"/>
                        </a:lnSpc>
                        <a:spcAft>
                          <a:spcPts val="0"/>
                        </a:spcAft>
                      </a:pPr>
                      <a:r>
                        <a:rPr lang="en-US" sz="1400" dirty="0">
                          <a:effectLst/>
                        </a:rPr>
                        <a:t>11  </a:t>
                      </a:r>
                      <a:r>
                        <a:rPr lang="en-US" sz="1400" dirty="0" err="1">
                          <a:effectLst/>
                        </a:rPr>
                        <a:t>int</a:t>
                      </a:r>
                      <a:r>
                        <a:rPr lang="en-US" sz="1400" dirty="0">
                          <a:effectLst/>
                        </a:rPr>
                        <a:t> main(void){</a:t>
                      </a:r>
                      <a:endParaRPr lang="zh-CN" sz="1400" dirty="0">
                        <a:effectLst/>
                      </a:endParaRPr>
                    </a:p>
                    <a:p>
                      <a:pPr indent="266700">
                        <a:lnSpc>
                          <a:spcPct val="125000"/>
                        </a:lnSpc>
                        <a:spcAft>
                          <a:spcPts val="0"/>
                        </a:spcAft>
                      </a:pPr>
                      <a:r>
                        <a:rPr lang="en-US" sz="1400" dirty="0">
                          <a:effectLst/>
                        </a:rPr>
                        <a:t>12  	char x[100];</a:t>
                      </a:r>
                      <a:endParaRPr lang="zh-CN" sz="1400" dirty="0">
                        <a:effectLst/>
                      </a:endParaRPr>
                    </a:p>
                    <a:p>
                      <a:pPr indent="266700">
                        <a:lnSpc>
                          <a:spcPct val="125000"/>
                        </a:lnSpc>
                        <a:spcAft>
                          <a:spcPts val="0"/>
                        </a:spcAft>
                      </a:pPr>
                      <a:r>
                        <a:rPr lang="en-US" sz="1400" dirty="0">
                          <a:effectLst/>
                        </a:rPr>
                        <a:t>13  	read(0, x, 100);</a:t>
                      </a:r>
                      <a:endParaRPr lang="zh-CN" sz="1400" dirty="0">
                        <a:effectLst/>
                      </a:endParaRPr>
                    </a:p>
                    <a:p>
                      <a:pPr indent="266700">
                        <a:lnSpc>
                          <a:spcPct val="125000"/>
                        </a:lnSpc>
                        <a:spcAft>
                          <a:spcPts val="0"/>
                        </a:spcAft>
                      </a:pPr>
                      <a:r>
                        <a:rPr lang="en-US" sz="1400" dirty="0">
                          <a:effectLst/>
                        </a:rPr>
                        <a:t>14  </a:t>
                      </a:r>
                      <a:endParaRPr lang="zh-CN" sz="1400" dirty="0">
                        <a:effectLst/>
                      </a:endParaRPr>
                    </a:p>
                    <a:p>
                      <a:pPr indent="266700">
                        <a:lnSpc>
                          <a:spcPct val="125000"/>
                        </a:lnSpc>
                        <a:spcAft>
                          <a:spcPts val="0"/>
                        </a:spcAft>
                      </a:pPr>
                      <a:r>
                        <a:rPr lang="en-US" sz="1400" dirty="0">
                          <a:effectLst/>
                        </a:rPr>
                        <a:t>15  	</a:t>
                      </a:r>
                      <a:r>
                        <a:rPr lang="en-US" sz="1400" dirty="0">
                          <a:solidFill>
                            <a:srgbClr val="FFFF00"/>
                          </a:solidFill>
                          <a:effectLst/>
                        </a:rPr>
                        <a:t>if(check(x,0) == 25)</a:t>
                      </a:r>
                      <a:endParaRPr lang="zh-CN" sz="1400" dirty="0">
                        <a:solidFill>
                          <a:srgbClr val="FFFF00"/>
                        </a:solidFill>
                        <a:effectLst/>
                      </a:endParaRPr>
                    </a:p>
                    <a:p>
                      <a:pPr indent="266700">
                        <a:lnSpc>
                          <a:spcPct val="125000"/>
                        </a:lnSpc>
                        <a:spcAft>
                          <a:spcPts val="0"/>
                        </a:spcAft>
                      </a:pPr>
                      <a:r>
                        <a:rPr lang="en-US" sz="1400" dirty="0">
                          <a:effectLst/>
                        </a:rPr>
                        <a:t>16  		vulnerable();</a:t>
                      </a:r>
                      <a:endParaRPr lang="zh-CN" sz="1400" dirty="0">
                        <a:effectLst/>
                      </a:endParaRPr>
                    </a:p>
                    <a:p>
                      <a:pPr indent="266700">
                        <a:lnSpc>
                          <a:spcPct val="125000"/>
                        </a:lnSpc>
                        <a:spcAft>
                          <a:spcPts val="0"/>
                        </a:spcAft>
                      </a:pPr>
                      <a:r>
                        <a:rPr lang="en-US" sz="1400" dirty="0">
                          <a:effectLst/>
                        </a:rPr>
                        <a:t>17  }</a:t>
                      </a:r>
                      <a:endParaRPr lang="zh-CN" sz="1400" dirty="0">
                        <a:effectLst/>
                      </a:endParaRPr>
                    </a:p>
                    <a:p>
                      <a:pPr indent="266700">
                        <a:lnSpc>
                          <a:spcPct val="125000"/>
                        </a:lnSpc>
                        <a:spcAft>
                          <a:spcPts val="0"/>
                        </a:spcAft>
                      </a:pPr>
                      <a:r>
                        <a:rPr lang="en-US" sz="1400" dirty="0">
                          <a:effectLst/>
                        </a:rPr>
                        <a:t> </a:t>
                      </a:r>
                      <a:endParaRPr lang="zh-CN" sz="1400" dirty="0">
                        <a:effectLst/>
                        <a:latin typeface="Times New Roman" charset="0"/>
                        <a:ea typeface="宋体" charset="-122"/>
                      </a:endParaRPr>
                    </a:p>
                  </a:txBody>
                  <a:tcPr marL="64789" marR="64789" marT="0" marB="0" anchor="ctr"/>
                </a:tc>
              </a:tr>
            </a:tbl>
          </a:graphicData>
        </a:graphic>
      </p:graphicFrame>
    </p:spTree>
    <p:extLst>
      <p:ext uri="{BB962C8B-B14F-4D97-AF65-F5344CB8AC3E}">
        <p14:creationId xmlns:p14="http://schemas.microsoft.com/office/powerpoint/2010/main" val="1454622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符号执行模块流程</a:t>
            </a:r>
            <a:endParaRPr kumimoji="1" lang="zh-CN" altLang="en-US" dirty="0"/>
          </a:p>
        </p:txBody>
      </p:sp>
      <p:sp>
        <p:nvSpPr>
          <p:cNvPr id="5" name="Rectangle 2"/>
          <p:cNvSpPr>
            <a:spLocks noChangeArrowheads="1"/>
          </p:cNvSpPr>
          <p:nvPr/>
        </p:nvSpPr>
        <p:spPr bwMode="auto">
          <a:xfrm>
            <a:off x="1185862" y="1600199"/>
            <a:ext cx="1378085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24577" name="Picture 1" descr="driller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4649" y="1128712"/>
            <a:ext cx="6072188" cy="5526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8517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sz="4800" dirty="0"/>
              <a:t>5</a:t>
            </a:r>
            <a:r>
              <a:rPr kumimoji="1" lang="en-US" altLang="zh-CN" sz="4800" dirty="0" smtClean="0"/>
              <a:t>.</a:t>
            </a:r>
            <a:r>
              <a:rPr kumimoji="1" lang="zh-CN" altLang="en-US" sz="4800" dirty="0" smtClean="0"/>
              <a:t> 任务管理模块</a:t>
            </a:r>
            <a:endParaRPr kumimoji="1" lang="zh-CN" altLang="en-US" sz="4800" dirty="0"/>
          </a:p>
        </p:txBody>
      </p:sp>
      <p:sp>
        <p:nvSpPr>
          <p:cNvPr id="3" name="副标题 2"/>
          <p:cNvSpPr>
            <a:spLocks noGrp="1"/>
          </p:cNvSpPr>
          <p:nvPr>
            <p:ph type="subTitle" idx="1"/>
          </p:nvPr>
        </p:nvSpPr>
        <p:spPr>
          <a:xfrm>
            <a:off x="3899106" y="4489679"/>
            <a:ext cx="6831673" cy="1086237"/>
          </a:xfrm>
        </p:spPr>
        <p:txBody>
          <a:bodyPr>
            <a:normAutofit/>
          </a:bodyPr>
          <a:lstStyle/>
          <a:p>
            <a:pPr algn="r"/>
            <a:endParaRPr kumimoji="1" lang="zh-CN" altLang="en-US" sz="1400" dirty="0"/>
          </a:p>
        </p:txBody>
      </p:sp>
    </p:spTree>
    <p:extLst>
      <p:ext uri="{BB962C8B-B14F-4D97-AF65-F5344CB8AC3E}">
        <p14:creationId xmlns:p14="http://schemas.microsoft.com/office/powerpoint/2010/main" val="14490983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ask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612" y="-196850"/>
            <a:ext cx="7483861" cy="705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7"/>
          <p:cNvSpPr>
            <a:spLocks noChangeArrowheads="1"/>
          </p:cNvSpPr>
          <p:nvPr/>
        </p:nvSpPr>
        <p:spPr bwMode="auto">
          <a:xfrm>
            <a:off x="8876098" y="1258888"/>
            <a:ext cx="298252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2400">
                <a:solidFill>
                  <a:srgbClr val="AF9738"/>
                </a:solidFill>
                <a:latin typeface="Calibri" charset="0"/>
              </a:defRPr>
            </a:lvl1pPr>
            <a:lvl2pPr marL="742950" indent="-285750">
              <a:spcBef>
                <a:spcPct val="20000"/>
              </a:spcBef>
              <a:buFont typeface="Arial" charset="0"/>
              <a:buChar char="–"/>
              <a:defRPr sz="2000">
                <a:solidFill>
                  <a:srgbClr val="AF9738"/>
                </a:solidFill>
                <a:latin typeface="Calibri" charset="0"/>
              </a:defRPr>
            </a:lvl2pPr>
            <a:lvl3pPr marL="1143000" indent="-228600">
              <a:spcBef>
                <a:spcPct val="20000"/>
              </a:spcBef>
              <a:buFont typeface="Arial" charset="0"/>
              <a:buChar char="•"/>
              <a:defRPr>
                <a:solidFill>
                  <a:srgbClr val="AF9738"/>
                </a:solidFill>
                <a:latin typeface="Calibri" charset="0"/>
              </a:defRPr>
            </a:lvl3pPr>
            <a:lvl4pPr marL="1600200" indent="-228600">
              <a:spcBef>
                <a:spcPct val="20000"/>
              </a:spcBef>
              <a:buFont typeface="Arial" charset="0"/>
              <a:buChar char="–"/>
              <a:defRPr sz="1600">
                <a:solidFill>
                  <a:srgbClr val="AF9738"/>
                </a:solidFill>
                <a:latin typeface="Calibri" charset="0"/>
              </a:defRPr>
            </a:lvl4pPr>
            <a:lvl5pPr marL="2057400" indent="-228600">
              <a:spcBef>
                <a:spcPct val="20000"/>
              </a:spcBef>
              <a:buFont typeface="Arial" charset="0"/>
              <a:buChar char="»"/>
              <a:defRPr sz="1600">
                <a:solidFill>
                  <a:srgbClr val="AF9738"/>
                </a:solidFill>
                <a:latin typeface="Calibri" charset="0"/>
              </a:defRPr>
            </a:lvl5pPr>
            <a:lvl6pPr marL="2514600" indent="-228600" eaLnBrk="0" fontAlgn="base" hangingPunct="0">
              <a:spcBef>
                <a:spcPct val="20000"/>
              </a:spcBef>
              <a:spcAft>
                <a:spcPct val="0"/>
              </a:spcAft>
              <a:buFont typeface="Arial" charset="0"/>
              <a:buChar char="»"/>
              <a:defRPr sz="1600">
                <a:solidFill>
                  <a:srgbClr val="AF9738"/>
                </a:solidFill>
                <a:latin typeface="Calibri" charset="0"/>
              </a:defRPr>
            </a:lvl6pPr>
            <a:lvl7pPr marL="2971800" indent="-228600" eaLnBrk="0" fontAlgn="base" hangingPunct="0">
              <a:spcBef>
                <a:spcPct val="20000"/>
              </a:spcBef>
              <a:spcAft>
                <a:spcPct val="0"/>
              </a:spcAft>
              <a:buFont typeface="Arial" charset="0"/>
              <a:buChar char="»"/>
              <a:defRPr sz="1600">
                <a:solidFill>
                  <a:srgbClr val="AF9738"/>
                </a:solidFill>
                <a:latin typeface="Calibri" charset="0"/>
              </a:defRPr>
            </a:lvl7pPr>
            <a:lvl8pPr marL="3429000" indent="-228600" eaLnBrk="0" fontAlgn="base" hangingPunct="0">
              <a:spcBef>
                <a:spcPct val="20000"/>
              </a:spcBef>
              <a:spcAft>
                <a:spcPct val="0"/>
              </a:spcAft>
              <a:buFont typeface="Arial" charset="0"/>
              <a:buChar char="»"/>
              <a:defRPr sz="1600">
                <a:solidFill>
                  <a:srgbClr val="AF9738"/>
                </a:solidFill>
                <a:latin typeface="Calibri" charset="0"/>
              </a:defRPr>
            </a:lvl8pPr>
            <a:lvl9pPr marL="3886200" indent="-228600" eaLnBrk="0" fontAlgn="base" hangingPunct="0">
              <a:spcBef>
                <a:spcPct val="20000"/>
              </a:spcBef>
              <a:spcAft>
                <a:spcPct val="0"/>
              </a:spcAft>
              <a:buFont typeface="Arial" charset="0"/>
              <a:buChar char="»"/>
              <a:defRPr sz="1600">
                <a:solidFill>
                  <a:srgbClr val="AF9738"/>
                </a:solidFill>
                <a:latin typeface="Calibri" charset="0"/>
              </a:defRPr>
            </a:lvl9pPr>
          </a:lstStyle>
          <a:p>
            <a:pPr>
              <a:spcBef>
                <a:spcPct val="0"/>
              </a:spcBef>
              <a:buFontTx/>
              <a:buNone/>
            </a:pPr>
            <a:r>
              <a:rPr lang="zh-CN" altLang="en-US" sz="1600" dirty="0" smtClean="0">
                <a:solidFill>
                  <a:schemeClr val="tx1"/>
                </a:solidFill>
              </a:rPr>
              <a:t>① </a:t>
            </a:r>
            <a:r>
              <a:rPr lang="en-US" altLang="zh-CN" sz="1600" dirty="0" smtClean="0">
                <a:solidFill>
                  <a:schemeClr val="tx1"/>
                </a:solidFill>
              </a:rPr>
              <a:t>Celery</a:t>
            </a:r>
            <a:r>
              <a:rPr lang="zh-CN" altLang="en-US" sz="1600" dirty="0" smtClean="0">
                <a:solidFill>
                  <a:schemeClr val="tx1"/>
                </a:solidFill>
              </a:rPr>
              <a:t>分布式</a:t>
            </a:r>
            <a:r>
              <a:rPr lang="zh-CN" altLang="en-US" sz="1600" dirty="0">
                <a:solidFill>
                  <a:schemeClr val="tx1"/>
                </a:solidFill>
              </a:rPr>
              <a:t>任务分发</a:t>
            </a:r>
            <a:r>
              <a:rPr lang="zh-CN" altLang="en-US" sz="1600" dirty="0" smtClean="0">
                <a:solidFill>
                  <a:schemeClr val="tx1"/>
                </a:solidFill>
              </a:rPr>
              <a:t>框架</a:t>
            </a:r>
            <a:endParaRPr lang="en-US" altLang="zh-CN" sz="1600" dirty="0" smtClean="0">
              <a:solidFill>
                <a:schemeClr val="tx1"/>
              </a:solidFill>
            </a:endParaRPr>
          </a:p>
          <a:p>
            <a:pPr>
              <a:spcBef>
                <a:spcPct val="0"/>
              </a:spcBef>
              <a:buFontTx/>
              <a:buNone/>
            </a:pPr>
            <a:endParaRPr lang="en-US" altLang="zh-CN" sz="1600" dirty="0">
              <a:solidFill>
                <a:schemeClr val="tx1"/>
              </a:solidFill>
            </a:endParaRPr>
          </a:p>
          <a:p>
            <a:pPr>
              <a:spcBef>
                <a:spcPct val="0"/>
              </a:spcBef>
              <a:buNone/>
            </a:pPr>
            <a:r>
              <a:rPr lang="zh-CN" altLang="en-US" sz="1600" dirty="0" smtClean="0">
                <a:solidFill>
                  <a:schemeClr val="tx1"/>
                </a:solidFill>
              </a:rPr>
              <a:t>② </a:t>
            </a:r>
            <a:r>
              <a:rPr lang="en-US" altLang="zh-CN" sz="1600" dirty="0" err="1" smtClean="0">
                <a:solidFill>
                  <a:schemeClr val="tx1"/>
                </a:solidFill>
              </a:rPr>
              <a:t>Rabittmq</a:t>
            </a:r>
            <a:r>
              <a:rPr lang="zh-CN" altLang="en-US" sz="1600" dirty="0">
                <a:solidFill>
                  <a:schemeClr val="tx1"/>
                </a:solidFill>
              </a:rPr>
              <a:t>消息队</a:t>
            </a:r>
            <a:r>
              <a:rPr lang="zh-CN" altLang="en-US" sz="1600" dirty="0" smtClean="0">
                <a:solidFill>
                  <a:schemeClr val="tx1"/>
                </a:solidFill>
              </a:rPr>
              <a:t>列</a:t>
            </a:r>
            <a:endParaRPr lang="en-US" altLang="zh-CN" sz="1600" dirty="0" smtClean="0">
              <a:solidFill>
                <a:schemeClr val="tx1"/>
              </a:solidFill>
            </a:endParaRPr>
          </a:p>
          <a:p>
            <a:pPr>
              <a:spcBef>
                <a:spcPct val="0"/>
              </a:spcBef>
              <a:buNone/>
            </a:pPr>
            <a:endParaRPr lang="en-US" altLang="zh-CN" sz="1600" dirty="0" smtClean="0">
              <a:solidFill>
                <a:schemeClr val="tx1"/>
              </a:solidFill>
            </a:endParaRPr>
          </a:p>
          <a:p>
            <a:pPr>
              <a:spcBef>
                <a:spcPct val="0"/>
              </a:spcBef>
              <a:buNone/>
            </a:pPr>
            <a:r>
              <a:rPr lang="zh-CN" altLang="en-US" sz="1600" dirty="0" smtClean="0">
                <a:solidFill>
                  <a:schemeClr val="tx1"/>
                </a:solidFill>
              </a:rPr>
              <a:t>③ </a:t>
            </a:r>
            <a:r>
              <a:rPr lang="en-US" altLang="zh-CN" sz="1600" dirty="0" err="1" smtClean="0">
                <a:solidFill>
                  <a:schemeClr val="tx1"/>
                </a:solidFill>
              </a:rPr>
              <a:t>Redis</a:t>
            </a:r>
            <a:r>
              <a:rPr lang="zh-CN" altLang="en-US" sz="1600" dirty="0" smtClean="0">
                <a:solidFill>
                  <a:schemeClr val="tx1"/>
                </a:solidFill>
              </a:rPr>
              <a:t>存储</a:t>
            </a:r>
            <a:endParaRPr lang="zh-CN" altLang="en-US" sz="1600" dirty="0">
              <a:solidFill>
                <a:schemeClr val="tx1"/>
              </a:solidFill>
            </a:endParaRPr>
          </a:p>
          <a:p>
            <a:pPr>
              <a:spcBef>
                <a:spcPct val="0"/>
              </a:spcBef>
              <a:buFontTx/>
              <a:buNone/>
            </a:pPr>
            <a:r>
              <a:rPr lang="zh-CN" altLang="en-US" sz="1600" dirty="0" smtClean="0">
                <a:solidFill>
                  <a:schemeClr val="tx1"/>
                </a:solidFill>
              </a:rPr>
              <a:t> </a:t>
            </a:r>
            <a:endParaRPr lang="zh-CN" altLang="en-US" sz="1600" dirty="0">
              <a:solidFill>
                <a:schemeClr val="tx1"/>
              </a:solidFill>
            </a:endParaRPr>
          </a:p>
        </p:txBody>
      </p:sp>
    </p:spTree>
    <p:extLst>
      <p:ext uri="{BB962C8B-B14F-4D97-AF65-F5344CB8AC3E}">
        <p14:creationId xmlns:p14="http://schemas.microsoft.com/office/powerpoint/2010/main" val="1285428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riller任务"/>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2301" y="196851"/>
            <a:ext cx="6638924" cy="6457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69697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sz="4800" dirty="0" smtClean="0"/>
              <a:t>6.</a:t>
            </a:r>
            <a:r>
              <a:rPr kumimoji="1" lang="zh-CN" altLang="en-US" sz="4800" dirty="0" smtClean="0"/>
              <a:t> 系统评估实验</a:t>
            </a:r>
            <a:endParaRPr kumimoji="1" lang="zh-CN" altLang="en-US" sz="4800" dirty="0"/>
          </a:p>
        </p:txBody>
      </p:sp>
      <p:sp>
        <p:nvSpPr>
          <p:cNvPr id="3" name="副标题 2"/>
          <p:cNvSpPr>
            <a:spLocks noGrp="1"/>
          </p:cNvSpPr>
          <p:nvPr>
            <p:ph type="subTitle" idx="1"/>
          </p:nvPr>
        </p:nvSpPr>
        <p:spPr>
          <a:xfrm>
            <a:off x="3899106" y="4489679"/>
            <a:ext cx="6831673" cy="1086237"/>
          </a:xfrm>
        </p:spPr>
        <p:txBody>
          <a:bodyPr>
            <a:normAutofit/>
          </a:bodyPr>
          <a:lstStyle/>
          <a:p>
            <a:pPr algn="r"/>
            <a:endParaRPr kumimoji="1" lang="zh-CN" altLang="en-US" sz="1400" dirty="0"/>
          </a:p>
        </p:txBody>
      </p:sp>
    </p:spTree>
    <p:extLst>
      <p:ext uri="{BB962C8B-B14F-4D97-AF65-F5344CB8AC3E}">
        <p14:creationId xmlns:p14="http://schemas.microsoft.com/office/powerpoint/2010/main" val="11446309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实验过程</a:t>
            </a:r>
            <a:endParaRPr kumimoji="1" lang="zh-CN" altLang="en-US" dirty="0"/>
          </a:p>
        </p:txBody>
      </p:sp>
      <p:sp>
        <p:nvSpPr>
          <p:cNvPr id="3" name="内容占位符 2"/>
          <p:cNvSpPr>
            <a:spLocks noGrp="1"/>
          </p:cNvSpPr>
          <p:nvPr>
            <p:ph idx="1"/>
          </p:nvPr>
        </p:nvSpPr>
        <p:spPr>
          <a:xfrm>
            <a:off x="1057275" y="1600200"/>
            <a:ext cx="10820400" cy="4872038"/>
          </a:xfrm>
        </p:spPr>
        <p:txBody>
          <a:bodyPr>
            <a:normAutofit lnSpcReduction="10000"/>
          </a:bodyPr>
          <a:lstStyle/>
          <a:p>
            <a:r>
              <a:rPr lang="zh-CN" altLang="zh-CN" dirty="0"/>
              <a:t>在本文的评估中总共运行了三个实验。 首先，为了以现有技术的基准性能来评估本系统，我们尝试使用</a:t>
            </a:r>
            <a:r>
              <a:rPr lang="zh-CN" altLang="zh-CN" dirty="0">
                <a:solidFill>
                  <a:srgbClr val="FF0000"/>
                </a:solidFill>
              </a:rPr>
              <a:t>纯符号执行引擎</a:t>
            </a:r>
            <a:r>
              <a:rPr lang="zh-CN" altLang="zh-CN" dirty="0"/>
              <a:t>和</a:t>
            </a:r>
            <a:r>
              <a:rPr lang="zh-CN" altLang="zh-CN" dirty="0" smtClean="0">
                <a:solidFill>
                  <a:srgbClr val="FF0000"/>
                </a:solidFill>
              </a:rPr>
              <a:t>纯模糊器</a:t>
            </a:r>
            <a:r>
              <a:rPr lang="zh-CN" altLang="zh-CN" dirty="0"/>
              <a:t>进行漏洞挖掘</a:t>
            </a:r>
            <a:r>
              <a:rPr lang="zh-CN" altLang="zh-CN" dirty="0" smtClean="0"/>
              <a:t>。</a:t>
            </a:r>
            <a:endParaRPr lang="en-US" altLang="zh-CN" dirty="0" smtClean="0"/>
          </a:p>
          <a:p>
            <a:endParaRPr lang="en-US" altLang="zh-CN" dirty="0">
              <a:solidFill>
                <a:srgbClr val="FF0000"/>
              </a:solidFill>
            </a:endParaRPr>
          </a:p>
          <a:p>
            <a:r>
              <a:rPr lang="zh-CN" altLang="en-US" b="1" dirty="0" smtClean="0">
                <a:solidFill>
                  <a:srgbClr val="FF0000"/>
                </a:solidFill>
              </a:rPr>
              <a:t>① </a:t>
            </a:r>
            <a:r>
              <a:rPr lang="zh-CN" altLang="zh-CN" dirty="0" smtClean="0">
                <a:solidFill>
                  <a:srgbClr val="FF0000"/>
                </a:solidFill>
              </a:rPr>
              <a:t>基本模糊测试</a:t>
            </a:r>
            <a:r>
              <a:rPr lang="zh-CN" altLang="en-US" dirty="0" smtClean="0">
                <a:solidFill>
                  <a:srgbClr val="FF0000"/>
                </a:solidFill>
              </a:rPr>
              <a:t> </a:t>
            </a:r>
            <a:r>
              <a:rPr lang="zh-CN" altLang="zh-CN" dirty="0" smtClean="0">
                <a:solidFill>
                  <a:srgbClr val="FF0000"/>
                </a:solidFill>
              </a:rPr>
              <a:t> </a:t>
            </a:r>
            <a:r>
              <a:rPr lang="zh-CN" altLang="zh-CN" dirty="0" smtClean="0"/>
              <a:t>在这个测试中，每个二进制被分配</a:t>
            </a:r>
            <a:r>
              <a:rPr lang="en-US" altLang="zh-CN" dirty="0" smtClean="0"/>
              <a:t>4</a:t>
            </a:r>
            <a:r>
              <a:rPr lang="zh-CN" altLang="zh-CN" dirty="0" smtClean="0"/>
              <a:t>个内核用于进行</a:t>
            </a:r>
            <a:r>
              <a:rPr lang="en-US" altLang="zh-CN" dirty="0" smtClean="0"/>
              <a:t>AFL</a:t>
            </a:r>
            <a:r>
              <a:rPr lang="zh-CN" altLang="zh-CN" dirty="0" smtClean="0"/>
              <a:t>模糊测试，但是符号执行节点被关闭。 当模糊器无法发现新路径时，符号执行不执行。</a:t>
            </a:r>
            <a:r>
              <a:rPr lang="zh-CN" altLang="zh-CN" dirty="0"/>
              <a:t>当发生状态爆炸时，我们使用启发式方法来对程序进行深入探索的路径进行优先级排序，以最大化代码覆盖率</a:t>
            </a:r>
            <a:r>
              <a:rPr lang="zh-CN" altLang="zh-CN" dirty="0" smtClean="0"/>
              <a:t>。</a:t>
            </a:r>
            <a:endParaRPr lang="en-US" altLang="zh-CN" dirty="0" smtClean="0"/>
          </a:p>
          <a:p>
            <a:endParaRPr lang="zh-CN" altLang="zh-CN" dirty="0"/>
          </a:p>
          <a:p>
            <a:r>
              <a:rPr lang="zh-CN" altLang="en-US" dirty="0" smtClean="0">
                <a:solidFill>
                  <a:srgbClr val="FF0000"/>
                </a:solidFill>
              </a:rPr>
              <a:t>② </a:t>
            </a:r>
            <a:r>
              <a:rPr lang="zh-CN" altLang="zh-CN" dirty="0" smtClean="0">
                <a:solidFill>
                  <a:srgbClr val="FF0000"/>
                </a:solidFill>
              </a:rPr>
              <a:t>基本</a:t>
            </a:r>
            <a:r>
              <a:rPr lang="zh-CN" altLang="zh-CN" dirty="0">
                <a:solidFill>
                  <a:srgbClr val="FF0000"/>
                </a:solidFill>
              </a:rPr>
              <a:t>符号</a:t>
            </a:r>
            <a:r>
              <a:rPr lang="zh-CN" altLang="zh-CN" dirty="0" smtClean="0">
                <a:solidFill>
                  <a:srgbClr val="FF0000"/>
                </a:solidFill>
              </a:rPr>
              <a:t>执行</a:t>
            </a:r>
            <a:r>
              <a:rPr lang="zh-CN" altLang="zh-CN" dirty="0" smtClean="0"/>
              <a:t> </a:t>
            </a:r>
            <a:r>
              <a:rPr lang="zh-CN" altLang="zh-CN" dirty="0"/>
              <a:t>本文使用一个现有的符号执行</a:t>
            </a:r>
            <a:r>
              <a:rPr lang="zh-CN" altLang="zh-CN" dirty="0" smtClean="0"/>
              <a:t>引擎用于</a:t>
            </a:r>
            <a:r>
              <a:rPr lang="zh-CN" altLang="zh-CN" dirty="0"/>
              <a:t>符号执行测试。为了确保对现有技术的公平测试，优化的状态合并技术被用于帮助限制状态爆炸的</a:t>
            </a:r>
            <a:r>
              <a:rPr lang="zh-CN" altLang="zh-CN" dirty="0" smtClean="0"/>
              <a:t>影响</a:t>
            </a:r>
            <a:r>
              <a:rPr lang="zh-CN" altLang="zh-CN" dirty="0"/>
              <a:t>当发生状态爆炸时，我们使用启发式方法来对程序进行深入探索的路径进行优先级排序，以最大化代码覆盖率。 </a:t>
            </a:r>
            <a:endParaRPr lang="en-US" altLang="zh-CN" dirty="0" smtClean="0"/>
          </a:p>
          <a:p>
            <a:endParaRPr lang="zh-CN" altLang="zh-CN" dirty="0"/>
          </a:p>
          <a:p>
            <a:r>
              <a:rPr lang="zh-CN" altLang="en-US" dirty="0" smtClean="0">
                <a:solidFill>
                  <a:srgbClr val="FF0000"/>
                </a:solidFill>
              </a:rPr>
              <a:t>③ 本文</a:t>
            </a:r>
            <a:r>
              <a:rPr lang="zh-CN" altLang="zh-CN" dirty="0" smtClean="0">
                <a:solidFill>
                  <a:srgbClr val="FF0000"/>
                </a:solidFill>
              </a:rPr>
              <a:t>漏洞</a:t>
            </a:r>
            <a:r>
              <a:rPr lang="zh-CN" altLang="zh-CN" dirty="0">
                <a:solidFill>
                  <a:srgbClr val="FF0000"/>
                </a:solidFill>
              </a:rPr>
              <a:t>发现</a:t>
            </a:r>
            <a:r>
              <a:rPr lang="zh-CN" altLang="zh-CN" dirty="0" smtClean="0">
                <a:solidFill>
                  <a:srgbClr val="FF0000"/>
                </a:solidFill>
              </a:rPr>
              <a:t>系统</a:t>
            </a:r>
            <a:r>
              <a:rPr lang="zh-CN" altLang="en-US" dirty="0"/>
              <a:t> </a:t>
            </a:r>
            <a:r>
              <a:rPr lang="zh-CN" altLang="zh-CN" dirty="0" smtClean="0"/>
              <a:t>当</a:t>
            </a:r>
            <a:r>
              <a:rPr lang="zh-CN" altLang="zh-CN" dirty="0"/>
              <a:t>系统确定模糊器被“卡住”时，由于轨迹是由模糊节点请求的，所以符号执行池处理先进先出队列中的符号执行作业。</a:t>
            </a:r>
            <a:r>
              <a:rPr lang="en-US" altLang="zh-CN" dirty="0"/>
              <a:t> </a:t>
            </a:r>
            <a:r>
              <a:rPr lang="zh-CN" altLang="zh-CN" dirty="0" smtClean="0"/>
              <a:t>符号</a:t>
            </a:r>
            <a:r>
              <a:rPr lang="zh-CN" altLang="zh-CN" dirty="0"/>
              <a:t>执行跟踪被限制为一小时周期和</a:t>
            </a:r>
            <a:r>
              <a:rPr lang="en-US" altLang="zh-CN" dirty="0"/>
              <a:t>4GB</a:t>
            </a:r>
            <a:r>
              <a:rPr lang="zh-CN" altLang="zh-CN" dirty="0"/>
              <a:t>字节的内存限制，以避免当分析大的轨迹时资源耗尽。</a:t>
            </a:r>
          </a:p>
          <a:p>
            <a:pPr lvl="0"/>
            <a:endParaRPr lang="zh-CN" altLang="zh-CN" dirty="0"/>
          </a:p>
        </p:txBody>
      </p:sp>
    </p:spTree>
    <p:extLst>
      <p:ext uri="{BB962C8B-B14F-4D97-AF65-F5344CB8AC3E}">
        <p14:creationId xmlns:p14="http://schemas.microsoft.com/office/powerpoint/2010/main" val="55199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dissolv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dissolv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漏洞发现量比较</a:t>
            </a:r>
            <a:endParaRPr kumimoji="1" lang="zh-CN" altLang="en-US" dirty="0"/>
          </a:p>
        </p:txBody>
      </p:sp>
      <p:sp>
        <p:nvSpPr>
          <p:cNvPr id="5" name="Rectangle 2"/>
          <p:cNvSpPr>
            <a:spLocks noChangeArrowheads="1"/>
          </p:cNvSpPr>
          <p:nvPr/>
        </p:nvSpPr>
        <p:spPr bwMode="auto">
          <a:xfrm>
            <a:off x="2128837" y="17287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662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6027" y="3606134"/>
            <a:ext cx="3505200" cy="31115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表格 6"/>
          <p:cNvGraphicFramePr>
            <a:graphicFrameLocks noGrp="1"/>
          </p:cNvGraphicFramePr>
          <p:nvPr>
            <p:extLst>
              <p:ext uri="{D42A27DB-BD31-4B8C-83A1-F6EECF244321}">
                <p14:modId xmlns:p14="http://schemas.microsoft.com/office/powerpoint/2010/main" val="377485231"/>
              </p:ext>
            </p:extLst>
          </p:nvPr>
        </p:nvGraphicFramePr>
        <p:xfrm>
          <a:off x="2516027" y="1608802"/>
          <a:ext cx="7569519" cy="1877346"/>
        </p:xfrm>
        <a:graphic>
          <a:graphicData uri="http://schemas.openxmlformats.org/drawingml/2006/table">
            <a:tbl>
              <a:tblPr firstRow="1" firstCol="1" bandRow="1">
                <a:tableStyleId>{5C22544A-7EE6-4342-B048-85BDC9FD1C3A}</a:tableStyleId>
              </a:tblPr>
              <a:tblGrid>
                <a:gridCol w="3784325"/>
                <a:gridCol w="3785194"/>
              </a:tblGrid>
              <a:tr h="251659">
                <a:tc>
                  <a:txBody>
                    <a:bodyPr/>
                    <a:lstStyle/>
                    <a:p>
                      <a:pPr algn="ctr">
                        <a:lnSpc>
                          <a:spcPct val="125000"/>
                        </a:lnSpc>
                        <a:spcAft>
                          <a:spcPts val="0"/>
                        </a:spcAft>
                      </a:pPr>
                      <a:r>
                        <a:rPr lang="zh-CN" sz="1050">
                          <a:effectLst/>
                        </a:rPr>
                        <a:t>方法</a:t>
                      </a:r>
                      <a:endParaRPr lang="zh-CN" sz="1200">
                        <a:effectLst/>
                        <a:latin typeface="Times New Roman" charset="0"/>
                        <a:ea typeface="宋体" charset="-122"/>
                      </a:endParaRPr>
                    </a:p>
                  </a:txBody>
                  <a:tcPr marL="68580" marR="68580" marT="0" marB="0" anchor="ctr"/>
                </a:tc>
                <a:tc>
                  <a:txBody>
                    <a:bodyPr/>
                    <a:lstStyle/>
                    <a:p>
                      <a:pPr algn="ctr">
                        <a:lnSpc>
                          <a:spcPct val="125000"/>
                        </a:lnSpc>
                        <a:spcAft>
                          <a:spcPts val="0"/>
                        </a:spcAft>
                      </a:pPr>
                      <a:r>
                        <a:rPr lang="zh-CN" sz="1050" dirty="0">
                          <a:effectLst/>
                        </a:rPr>
                        <a:t>发现崩溃数</a:t>
                      </a:r>
                      <a:endParaRPr lang="zh-CN" sz="1200" dirty="0">
                        <a:effectLst/>
                        <a:latin typeface="Times New Roman" charset="0"/>
                        <a:ea typeface="宋体" charset="-122"/>
                      </a:endParaRPr>
                    </a:p>
                  </a:txBody>
                  <a:tcPr marL="68580" marR="68580" marT="0" marB="0" anchor="ctr"/>
                </a:tc>
              </a:tr>
              <a:tr h="356717">
                <a:tc>
                  <a:txBody>
                    <a:bodyPr/>
                    <a:lstStyle/>
                    <a:p>
                      <a:pPr algn="ctr">
                        <a:lnSpc>
                          <a:spcPct val="125000"/>
                        </a:lnSpc>
                        <a:spcAft>
                          <a:spcPts val="0"/>
                        </a:spcAft>
                      </a:pPr>
                      <a:r>
                        <a:rPr lang="zh-CN" sz="1050">
                          <a:effectLst/>
                        </a:rPr>
                        <a:t>模糊测试</a:t>
                      </a:r>
                      <a:endParaRPr lang="zh-CN" sz="1200">
                        <a:effectLst/>
                        <a:latin typeface="Times New Roman" charset="0"/>
                        <a:ea typeface="宋体" charset="-122"/>
                      </a:endParaRPr>
                    </a:p>
                  </a:txBody>
                  <a:tcPr marL="68580" marR="68580" marT="0" marB="0" anchor="ctr"/>
                </a:tc>
                <a:tc>
                  <a:txBody>
                    <a:bodyPr/>
                    <a:lstStyle/>
                    <a:p>
                      <a:pPr algn="ctr">
                        <a:lnSpc>
                          <a:spcPct val="125000"/>
                        </a:lnSpc>
                        <a:spcAft>
                          <a:spcPts val="0"/>
                        </a:spcAft>
                      </a:pPr>
                      <a:r>
                        <a:rPr lang="en-US" sz="1050">
                          <a:effectLst/>
                        </a:rPr>
                        <a:t>68</a:t>
                      </a:r>
                      <a:endParaRPr lang="zh-CN" sz="1200">
                        <a:effectLst/>
                        <a:latin typeface="Times New Roman" charset="0"/>
                        <a:ea typeface="宋体" charset="-122"/>
                      </a:endParaRPr>
                    </a:p>
                  </a:txBody>
                  <a:tcPr marL="68580" marR="68580" marT="0" marB="0" anchor="ctr"/>
                </a:tc>
              </a:tr>
              <a:tr h="253794">
                <a:tc>
                  <a:txBody>
                    <a:bodyPr/>
                    <a:lstStyle/>
                    <a:p>
                      <a:pPr algn="ctr">
                        <a:lnSpc>
                          <a:spcPct val="125000"/>
                        </a:lnSpc>
                        <a:spcAft>
                          <a:spcPts val="0"/>
                        </a:spcAft>
                      </a:pPr>
                      <a:r>
                        <a:rPr lang="zh-CN" sz="1050">
                          <a:effectLst/>
                        </a:rPr>
                        <a:t>模糊测试 </a:t>
                      </a:r>
                      <a:r>
                        <a:rPr lang="en-US" sz="1050">
                          <a:effectLst/>
                        </a:rPr>
                        <a:t>∩ </a:t>
                      </a:r>
                      <a:r>
                        <a:rPr lang="zh-CN" sz="1050">
                          <a:effectLst/>
                        </a:rPr>
                        <a:t>本系统</a:t>
                      </a:r>
                      <a:endParaRPr lang="zh-CN" sz="1200">
                        <a:effectLst/>
                        <a:latin typeface="Times New Roman" charset="0"/>
                        <a:ea typeface="宋体" charset="-122"/>
                      </a:endParaRPr>
                    </a:p>
                  </a:txBody>
                  <a:tcPr marL="68580" marR="68580" marT="0" marB="0" anchor="ctr"/>
                </a:tc>
                <a:tc>
                  <a:txBody>
                    <a:bodyPr/>
                    <a:lstStyle/>
                    <a:p>
                      <a:pPr algn="ctr">
                        <a:lnSpc>
                          <a:spcPct val="125000"/>
                        </a:lnSpc>
                        <a:spcAft>
                          <a:spcPts val="0"/>
                        </a:spcAft>
                      </a:pPr>
                      <a:r>
                        <a:rPr lang="en-US" sz="1050">
                          <a:effectLst/>
                        </a:rPr>
                        <a:t>68</a:t>
                      </a:r>
                      <a:endParaRPr lang="zh-CN" sz="1200">
                        <a:effectLst/>
                        <a:latin typeface="Times New Roman" charset="0"/>
                        <a:ea typeface="宋体" charset="-122"/>
                      </a:endParaRPr>
                    </a:p>
                  </a:txBody>
                  <a:tcPr marL="68580" marR="68580" marT="0" marB="0" anchor="ctr"/>
                </a:tc>
              </a:tr>
              <a:tr h="253794">
                <a:tc>
                  <a:txBody>
                    <a:bodyPr/>
                    <a:lstStyle/>
                    <a:p>
                      <a:pPr algn="ctr">
                        <a:lnSpc>
                          <a:spcPct val="125000"/>
                        </a:lnSpc>
                        <a:spcAft>
                          <a:spcPts val="0"/>
                        </a:spcAft>
                      </a:pPr>
                      <a:r>
                        <a:rPr lang="zh-CN" sz="1050">
                          <a:effectLst/>
                        </a:rPr>
                        <a:t>模糊测试 </a:t>
                      </a:r>
                      <a:r>
                        <a:rPr lang="en-US" sz="1050">
                          <a:effectLst/>
                        </a:rPr>
                        <a:t>∩ </a:t>
                      </a:r>
                      <a:r>
                        <a:rPr lang="zh-CN" sz="1050">
                          <a:effectLst/>
                        </a:rPr>
                        <a:t>符号执行</a:t>
                      </a:r>
                      <a:endParaRPr lang="zh-CN" sz="1200">
                        <a:effectLst/>
                        <a:latin typeface="Times New Roman" charset="0"/>
                        <a:ea typeface="宋体" charset="-122"/>
                      </a:endParaRPr>
                    </a:p>
                  </a:txBody>
                  <a:tcPr marL="68580" marR="68580" marT="0" marB="0" anchor="ctr"/>
                </a:tc>
                <a:tc>
                  <a:txBody>
                    <a:bodyPr/>
                    <a:lstStyle/>
                    <a:p>
                      <a:pPr algn="ctr">
                        <a:lnSpc>
                          <a:spcPct val="125000"/>
                        </a:lnSpc>
                        <a:spcAft>
                          <a:spcPts val="0"/>
                        </a:spcAft>
                      </a:pPr>
                      <a:r>
                        <a:rPr lang="en-US" sz="1050">
                          <a:effectLst/>
                        </a:rPr>
                        <a:t>13</a:t>
                      </a:r>
                      <a:endParaRPr lang="zh-CN" sz="1200">
                        <a:effectLst/>
                        <a:latin typeface="Times New Roman" charset="0"/>
                        <a:ea typeface="宋体" charset="-122"/>
                      </a:endParaRPr>
                    </a:p>
                  </a:txBody>
                  <a:tcPr marL="68580" marR="68580" marT="0" marB="0" anchor="ctr"/>
                </a:tc>
              </a:tr>
              <a:tr h="253794">
                <a:tc>
                  <a:txBody>
                    <a:bodyPr/>
                    <a:lstStyle/>
                    <a:p>
                      <a:pPr algn="ctr">
                        <a:lnSpc>
                          <a:spcPct val="125000"/>
                        </a:lnSpc>
                        <a:spcAft>
                          <a:spcPts val="0"/>
                        </a:spcAft>
                      </a:pPr>
                      <a:r>
                        <a:rPr lang="zh-CN" sz="1050">
                          <a:effectLst/>
                        </a:rPr>
                        <a:t>符号执行</a:t>
                      </a:r>
                      <a:endParaRPr lang="zh-CN" sz="1200">
                        <a:effectLst/>
                        <a:latin typeface="Times New Roman" charset="0"/>
                        <a:ea typeface="宋体" charset="-122"/>
                      </a:endParaRPr>
                    </a:p>
                  </a:txBody>
                  <a:tcPr marL="68580" marR="68580" marT="0" marB="0" anchor="ctr"/>
                </a:tc>
                <a:tc>
                  <a:txBody>
                    <a:bodyPr/>
                    <a:lstStyle/>
                    <a:p>
                      <a:pPr algn="ctr">
                        <a:lnSpc>
                          <a:spcPct val="125000"/>
                        </a:lnSpc>
                        <a:spcAft>
                          <a:spcPts val="0"/>
                        </a:spcAft>
                      </a:pPr>
                      <a:r>
                        <a:rPr lang="en-US" sz="1050" dirty="0">
                          <a:effectLst/>
                        </a:rPr>
                        <a:t>16</a:t>
                      </a:r>
                      <a:endParaRPr lang="zh-CN" sz="1200" dirty="0">
                        <a:effectLst/>
                        <a:latin typeface="Times New Roman" charset="0"/>
                        <a:ea typeface="宋体" charset="-122"/>
                      </a:endParaRPr>
                    </a:p>
                  </a:txBody>
                  <a:tcPr marL="68580" marR="68580" marT="0" marB="0" anchor="ctr"/>
                </a:tc>
              </a:tr>
              <a:tr h="253794">
                <a:tc>
                  <a:txBody>
                    <a:bodyPr/>
                    <a:lstStyle/>
                    <a:p>
                      <a:pPr algn="ctr">
                        <a:lnSpc>
                          <a:spcPct val="125000"/>
                        </a:lnSpc>
                        <a:spcAft>
                          <a:spcPts val="0"/>
                        </a:spcAft>
                      </a:pPr>
                      <a:r>
                        <a:rPr lang="zh-CN" sz="1050">
                          <a:effectLst/>
                        </a:rPr>
                        <a:t>符号执行 </a:t>
                      </a:r>
                      <a:r>
                        <a:rPr lang="en-US" sz="1050">
                          <a:effectLst/>
                        </a:rPr>
                        <a:t>∩ </a:t>
                      </a:r>
                      <a:r>
                        <a:rPr lang="zh-CN" sz="1050">
                          <a:effectLst/>
                        </a:rPr>
                        <a:t>本系统</a:t>
                      </a:r>
                      <a:endParaRPr lang="zh-CN" sz="1200">
                        <a:effectLst/>
                        <a:latin typeface="Times New Roman" charset="0"/>
                        <a:ea typeface="宋体" charset="-122"/>
                      </a:endParaRPr>
                    </a:p>
                  </a:txBody>
                  <a:tcPr marL="68580" marR="68580" marT="0" marB="0" anchor="ctr"/>
                </a:tc>
                <a:tc>
                  <a:txBody>
                    <a:bodyPr/>
                    <a:lstStyle/>
                    <a:p>
                      <a:pPr algn="ctr">
                        <a:lnSpc>
                          <a:spcPct val="125000"/>
                        </a:lnSpc>
                        <a:spcAft>
                          <a:spcPts val="0"/>
                        </a:spcAft>
                      </a:pPr>
                      <a:r>
                        <a:rPr lang="en-US" sz="1050">
                          <a:effectLst/>
                        </a:rPr>
                        <a:t>16</a:t>
                      </a:r>
                      <a:endParaRPr lang="zh-CN" sz="1200">
                        <a:effectLst/>
                        <a:latin typeface="Times New Roman" charset="0"/>
                        <a:ea typeface="宋体" charset="-122"/>
                      </a:endParaRPr>
                    </a:p>
                  </a:txBody>
                  <a:tcPr marL="68580" marR="68580" marT="0" marB="0" anchor="ctr"/>
                </a:tc>
              </a:tr>
              <a:tr h="253794">
                <a:tc>
                  <a:txBody>
                    <a:bodyPr/>
                    <a:lstStyle/>
                    <a:p>
                      <a:pPr algn="ctr">
                        <a:lnSpc>
                          <a:spcPct val="125000"/>
                        </a:lnSpc>
                        <a:spcAft>
                          <a:spcPts val="0"/>
                        </a:spcAft>
                      </a:pPr>
                      <a:r>
                        <a:rPr lang="zh-CN" sz="1050">
                          <a:effectLst/>
                        </a:rPr>
                        <a:t>本系统</a:t>
                      </a:r>
                      <a:endParaRPr lang="zh-CN" sz="1200">
                        <a:effectLst/>
                        <a:latin typeface="Times New Roman" charset="0"/>
                        <a:ea typeface="宋体" charset="-122"/>
                      </a:endParaRPr>
                    </a:p>
                  </a:txBody>
                  <a:tcPr marL="68580" marR="68580" marT="0" marB="0" anchor="ctr"/>
                </a:tc>
                <a:tc>
                  <a:txBody>
                    <a:bodyPr/>
                    <a:lstStyle/>
                    <a:p>
                      <a:pPr algn="ctr">
                        <a:lnSpc>
                          <a:spcPct val="125000"/>
                        </a:lnSpc>
                        <a:spcAft>
                          <a:spcPts val="0"/>
                        </a:spcAft>
                      </a:pPr>
                      <a:r>
                        <a:rPr lang="en-US" sz="1050" dirty="0">
                          <a:effectLst/>
                        </a:rPr>
                        <a:t>77</a:t>
                      </a:r>
                      <a:endParaRPr lang="zh-CN" sz="1200" dirty="0">
                        <a:effectLst/>
                        <a:latin typeface="Times New Roman" charset="0"/>
                        <a:ea typeface="宋体" charset="-122"/>
                      </a:endParaRPr>
                    </a:p>
                  </a:txBody>
                  <a:tcPr marL="68580" marR="68580" marT="0" marB="0" anchor="ctr"/>
                </a:tc>
              </a:tr>
            </a:tbl>
          </a:graphicData>
        </a:graphic>
      </p:graphicFrame>
      <p:sp>
        <p:nvSpPr>
          <p:cNvPr id="8" name="矩形 7"/>
          <p:cNvSpPr/>
          <p:nvPr/>
        </p:nvSpPr>
        <p:spPr>
          <a:xfrm>
            <a:off x="6300786" y="3606134"/>
            <a:ext cx="5007296" cy="2893100"/>
          </a:xfrm>
          <a:prstGeom prst="rect">
            <a:avLst/>
          </a:prstGeom>
        </p:spPr>
        <p:txBody>
          <a:bodyPr wrap="square">
            <a:spAutoFit/>
          </a:bodyPr>
          <a:lstStyle/>
          <a:p>
            <a:r>
              <a:rPr lang="zh-CN" altLang="zh-CN" sz="1400" dirty="0"/>
              <a:t>基本符号</a:t>
            </a:r>
            <a:r>
              <a:rPr lang="zh-CN" altLang="zh-CN" sz="1400" dirty="0" smtClean="0"/>
              <a:t>执行在</a:t>
            </a:r>
            <a:r>
              <a:rPr lang="en-US" altLang="zh-CN" sz="1400" dirty="0"/>
              <a:t>126</a:t>
            </a:r>
            <a:r>
              <a:rPr lang="zh-CN" altLang="zh-CN" sz="1400" dirty="0"/>
              <a:t>个应用程序中</a:t>
            </a:r>
            <a:r>
              <a:rPr lang="zh-CN" altLang="zh-CN" sz="1400" dirty="0" smtClean="0"/>
              <a:t>，只</a:t>
            </a:r>
            <a:r>
              <a:rPr lang="zh-CN" altLang="zh-CN" sz="1400" dirty="0"/>
              <a:t>发现了</a:t>
            </a:r>
            <a:r>
              <a:rPr lang="en-US" altLang="zh-CN" sz="1400" dirty="0"/>
              <a:t>16</a:t>
            </a:r>
            <a:r>
              <a:rPr lang="zh-CN" altLang="zh-CN" sz="1400" dirty="0"/>
              <a:t>个漏洞。</a:t>
            </a:r>
            <a:endParaRPr lang="en-US" altLang="zh-CN" sz="1400" dirty="0"/>
          </a:p>
          <a:p>
            <a:endParaRPr lang="zh-CN" altLang="zh-CN" sz="1400" dirty="0"/>
          </a:p>
          <a:p>
            <a:r>
              <a:rPr lang="zh-CN" altLang="zh-CN" sz="1400" dirty="0"/>
              <a:t>模糊</a:t>
            </a:r>
            <a:r>
              <a:rPr lang="zh-CN" altLang="zh-CN" sz="1400" dirty="0" smtClean="0"/>
              <a:t>测试发现</a:t>
            </a:r>
            <a:r>
              <a:rPr lang="en-US" altLang="zh-CN" sz="1400" dirty="0"/>
              <a:t>68</a:t>
            </a:r>
            <a:r>
              <a:rPr lang="zh-CN" altLang="zh-CN" sz="1400" dirty="0"/>
              <a:t>个的崩溃。</a:t>
            </a:r>
            <a:endParaRPr lang="en-US" altLang="zh-CN" sz="1400" dirty="0"/>
          </a:p>
          <a:p>
            <a:r>
              <a:rPr lang="zh-CN" altLang="zh-CN" sz="1400" dirty="0"/>
              <a:t>在剩余的</a:t>
            </a:r>
            <a:r>
              <a:rPr lang="en-US" altLang="zh-CN" sz="1400" dirty="0"/>
              <a:t>58</a:t>
            </a:r>
            <a:r>
              <a:rPr lang="zh-CN" altLang="zh-CN" sz="1400" dirty="0"/>
              <a:t>个二进制文件中，</a:t>
            </a:r>
            <a:r>
              <a:rPr lang="en-US" altLang="zh-CN" sz="1400" dirty="0"/>
              <a:t>41</a:t>
            </a:r>
            <a:r>
              <a:rPr lang="zh-CN" altLang="zh-CN" sz="1400" dirty="0"/>
              <a:t>个被“卡住</a:t>
            </a:r>
            <a:r>
              <a:rPr lang="zh-CN" altLang="zh-CN" sz="1400" dirty="0" smtClean="0"/>
              <a:t>”</a:t>
            </a:r>
            <a:r>
              <a:rPr lang="zh-CN" altLang="en-US" sz="1400" dirty="0" smtClean="0"/>
              <a:t>，</a:t>
            </a:r>
            <a:r>
              <a:rPr lang="en-US" altLang="zh-CN" sz="1400" dirty="0" smtClean="0"/>
              <a:t>17</a:t>
            </a:r>
            <a:r>
              <a:rPr lang="zh-CN" altLang="zh-CN" sz="1400" dirty="0"/>
              <a:t>个尽管继续找到新的感兴趣的输入，但没有发现崩溃。</a:t>
            </a:r>
            <a:endParaRPr lang="en-US" altLang="zh-CN" sz="1400" dirty="0"/>
          </a:p>
          <a:p>
            <a:endParaRPr lang="zh-CN" altLang="zh-CN" sz="1400" dirty="0"/>
          </a:p>
          <a:p>
            <a:r>
              <a:rPr lang="zh-CN" altLang="zh-CN" sz="1400" dirty="0" smtClean="0"/>
              <a:t>模糊器</a:t>
            </a:r>
            <a:r>
              <a:rPr lang="zh-CN" altLang="zh-CN" sz="1400" dirty="0"/>
              <a:t>调用了“卡住”的</a:t>
            </a:r>
            <a:r>
              <a:rPr lang="en-US" altLang="zh-CN" sz="1400" dirty="0"/>
              <a:t>41</a:t>
            </a:r>
            <a:r>
              <a:rPr lang="zh-CN" altLang="zh-CN" sz="1400" dirty="0"/>
              <a:t>个二进制文件上的符号执行组件。</a:t>
            </a:r>
            <a:endParaRPr lang="en-US" altLang="zh-CN" sz="1400" dirty="0"/>
          </a:p>
          <a:p>
            <a:r>
              <a:rPr lang="zh-CN" altLang="zh-CN" sz="1400" dirty="0"/>
              <a:t>系统的</a:t>
            </a:r>
            <a:r>
              <a:rPr lang="zh-CN" altLang="zh-CN" sz="1400" dirty="0">
                <a:solidFill>
                  <a:srgbClr val="FF0000"/>
                </a:solidFill>
              </a:rPr>
              <a:t>符号执行组件能够为其中</a:t>
            </a:r>
            <a:r>
              <a:rPr lang="en-US" altLang="zh-CN" sz="1400" dirty="0">
                <a:solidFill>
                  <a:srgbClr val="FF0000"/>
                </a:solidFill>
              </a:rPr>
              <a:t>13</a:t>
            </a:r>
            <a:r>
              <a:rPr lang="zh-CN" altLang="zh-CN" sz="1400" dirty="0">
                <a:solidFill>
                  <a:srgbClr val="FF0000"/>
                </a:solidFill>
              </a:rPr>
              <a:t>个应用程序</a:t>
            </a:r>
            <a:r>
              <a:rPr lang="zh-CN" altLang="zh-CN" sz="1400" dirty="0"/>
              <a:t>生成总共</a:t>
            </a:r>
            <a:r>
              <a:rPr lang="en-US" altLang="zh-CN" sz="1400" dirty="0"/>
              <a:t>101</a:t>
            </a:r>
            <a:r>
              <a:rPr lang="zh-CN" altLang="zh-CN" sz="1400" dirty="0"/>
              <a:t>个新输入。 </a:t>
            </a:r>
            <a:endParaRPr lang="en-US" altLang="zh-CN" sz="1400" dirty="0"/>
          </a:p>
          <a:p>
            <a:r>
              <a:rPr lang="zh-CN" altLang="zh-CN" sz="1400" dirty="0"/>
              <a:t>利用这些额外的输入，</a:t>
            </a:r>
            <a:r>
              <a:rPr lang="en-US" altLang="zh-CN" sz="1400" dirty="0"/>
              <a:t>AFL</a:t>
            </a:r>
            <a:r>
              <a:rPr lang="zh-CN" altLang="zh-CN" sz="1400" dirty="0"/>
              <a:t>能够恢复额外的</a:t>
            </a:r>
            <a:r>
              <a:rPr lang="en-US" altLang="zh-CN" sz="1400" dirty="0"/>
              <a:t>9</a:t>
            </a:r>
            <a:r>
              <a:rPr lang="zh-CN" altLang="zh-CN" sz="1400" dirty="0"/>
              <a:t>次崩溃，使系统实验中确定的总崩溃数达到</a:t>
            </a:r>
            <a:r>
              <a:rPr lang="en-US" altLang="zh-CN" sz="1400" dirty="0"/>
              <a:t>77</a:t>
            </a:r>
            <a:r>
              <a:rPr lang="zh-CN" altLang="zh-CN" sz="1400" dirty="0"/>
              <a:t>次，</a:t>
            </a:r>
            <a:endParaRPr lang="en-US" altLang="zh-CN" sz="1400" dirty="0"/>
          </a:p>
          <a:p>
            <a:r>
              <a:rPr lang="zh-CN" altLang="zh-CN" sz="1400" dirty="0"/>
              <a:t>这意味着本系统发现的漏洞相对于基本模糊测试实现了</a:t>
            </a:r>
            <a:r>
              <a:rPr lang="en-US" altLang="zh-CN" sz="1400" dirty="0"/>
              <a:t>12</a:t>
            </a:r>
            <a:r>
              <a:rPr lang="zh-CN" altLang="zh-CN" sz="1400" dirty="0"/>
              <a:t>％的改进。</a:t>
            </a:r>
            <a:endParaRPr lang="en-US" altLang="zh-CN" sz="1400" dirty="0"/>
          </a:p>
        </p:txBody>
      </p:sp>
      <p:sp>
        <p:nvSpPr>
          <p:cNvPr id="9" name="矩形 8"/>
          <p:cNvSpPr/>
          <p:nvPr/>
        </p:nvSpPr>
        <p:spPr>
          <a:xfrm>
            <a:off x="1088230" y="3606134"/>
            <a:ext cx="2081213" cy="1169551"/>
          </a:xfrm>
          <a:prstGeom prst="rect">
            <a:avLst/>
          </a:prstGeom>
        </p:spPr>
        <p:txBody>
          <a:bodyPr wrap="square">
            <a:spAutoFit/>
          </a:bodyPr>
          <a:lstStyle/>
          <a:p>
            <a:r>
              <a:rPr lang="en-US" altLang="zh-CN" sz="1400" dirty="0" smtClean="0">
                <a:latin typeface="Times New Roman" charset="0"/>
                <a:ea typeface="宋体" charset="-122"/>
              </a:rPr>
              <a:t>F</a:t>
            </a:r>
            <a:r>
              <a:rPr lang="zh-CN" altLang="en-US" sz="1400" dirty="0" smtClean="0">
                <a:latin typeface="Times New Roman" charset="0"/>
                <a:ea typeface="宋体" charset="-122"/>
              </a:rPr>
              <a:t>：</a:t>
            </a:r>
            <a:r>
              <a:rPr lang="zh-CN" altLang="en-US" sz="1400" dirty="0" smtClean="0">
                <a:latin typeface="Times New Roman" charset="0"/>
                <a:ea typeface="宋体" charset="-122"/>
                <a:cs typeface="Times New Roman" charset="0"/>
              </a:rPr>
              <a:t>模糊器</a:t>
            </a:r>
            <a:endParaRPr lang="en-US" altLang="zh-CN" sz="1400" dirty="0" smtClean="0">
              <a:latin typeface="Times New Roman" charset="0"/>
              <a:ea typeface="宋体" charset="-122"/>
              <a:cs typeface="Times New Roman" charset="0"/>
            </a:endParaRPr>
          </a:p>
          <a:p>
            <a:endParaRPr lang="en-US" altLang="zh-CN" sz="1400" dirty="0">
              <a:latin typeface="Times New Roman" charset="0"/>
              <a:ea typeface="宋体" charset="-122"/>
              <a:cs typeface="Times New Roman" charset="0"/>
            </a:endParaRPr>
          </a:p>
          <a:p>
            <a:r>
              <a:rPr lang="en-US" altLang="zh-CN" sz="1400" dirty="0" smtClean="0">
                <a:latin typeface="Times New Roman" charset="0"/>
                <a:ea typeface="宋体" charset="-122"/>
              </a:rPr>
              <a:t>S</a:t>
            </a:r>
            <a:r>
              <a:rPr lang="zh-CN" altLang="en-US" sz="1400" dirty="0" smtClean="0">
                <a:latin typeface="Times New Roman" charset="0"/>
                <a:ea typeface="宋体" charset="-122"/>
              </a:rPr>
              <a:t>：</a:t>
            </a:r>
            <a:r>
              <a:rPr lang="zh-CN" altLang="zh-CN" sz="1400" dirty="0" smtClean="0">
                <a:latin typeface="Times New Roman" charset="0"/>
                <a:ea typeface="宋体" charset="-122"/>
                <a:cs typeface="Times New Roman" charset="0"/>
              </a:rPr>
              <a:t>符号执行</a:t>
            </a:r>
            <a:endParaRPr lang="en-US" altLang="zh-CN" sz="1400" dirty="0" smtClean="0">
              <a:latin typeface="Times New Roman" charset="0"/>
              <a:ea typeface="宋体" charset="-122"/>
              <a:cs typeface="Times New Roman" charset="0"/>
            </a:endParaRPr>
          </a:p>
          <a:p>
            <a:endParaRPr lang="en-US" altLang="zh-CN" sz="1400" dirty="0">
              <a:latin typeface="Times New Roman" charset="0"/>
              <a:ea typeface="宋体" charset="-122"/>
              <a:cs typeface="Times New Roman" charset="0"/>
            </a:endParaRPr>
          </a:p>
          <a:p>
            <a:r>
              <a:rPr lang="en-US" altLang="zh-CN" sz="1400" dirty="0" smtClean="0">
                <a:latin typeface="Times New Roman" charset="0"/>
                <a:ea typeface="宋体" charset="-122"/>
              </a:rPr>
              <a:t>D</a:t>
            </a:r>
            <a:r>
              <a:rPr lang="zh-CN" altLang="en-US" sz="1400" dirty="0" smtClean="0">
                <a:latin typeface="Times New Roman" charset="0"/>
                <a:ea typeface="宋体" charset="-122"/>
              </a:rPr>
              <a:t>：</a:t>
            </a:r>
            <a:r>
              <a:rPr lang="zh-CN" altLang="zh-CN" sz="1400" dirty="0" smtClean="0">
                <a:latin typeface="Times New Roman" charset="0"/>
                <a:ea typeface="宋体" charset="-122"/>
                <a:cs typeface="Times New Roman" charset="0"/>
              </a:rPr>
              <a:t>本系统</a:t>
            </a:r>
            <a:r>
              <a:rPr lang="zh-CN" altLang="zh-CN" sz="1400" dirty="0" smtClean="0"/>
              <a:t> </a:t>
            </a:r>
            <a:endParaRPr lang="zh-CN" altLang="en-US" sz="1400" dirty="0"/>
          </a:p>
        </p:txBody>
      </p:sp>
    </p:spTree>
    <p:extLst>
      <p:ext uri="{BB962C8B-B14F-4D97-AF65-F5344CB8AC3E}">
        <p14:creationId xmlns:p14="http://schemas.microsoft.com/office/powerpoint/2010/main" val="10282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dissolve">
                                      <p:cBhvr>
                                        <p:cTn id="12" dur="500"/>
                                        <p:tgtEl>
                                          <p:spTgt spid="8">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dissolve">
                                      <p:cBhvr>
                                        <p:cTn id="15" dur="500"/>
                                        <p:tgtEl>
                                          <p:spTgt spid="8">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8">
                                            <p:txEl>
                                              <p:pRg st="5" end="5"/>
                                            </p:txEl>
                                          </p:spTgt>
                                        </p:tgtEl>
                                        <p:attrNameLst>
                                          <p:attrName>style.visibility</p:attrName>
                                        </p:attrNameLst>
                                      </p:cBhvr>
                                      <p:to>
                                        <p:strVal val="visible"/>
                                      </p:to>
                                    </p:set>
                                    <p:animEffect transition="in" filter="dissolve">
                                      <p:cBhvr>
                                        <p:cTn id="20" dur="500"/>
                                        <p:tgtEl>
                                          <p:spTgt spid="8">
                                            <p:txEl>
                                              <p:pRg st="5" end="5"/>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animEffect transition="in" filter="dissolve">
                                      <p:cBhvr>
                                        <p:cTn id="23" dur="500"/>
                                        <p:tgtEl>
                                          <p:spTgt spid="8">
                                            <p:txEl>
                                              <p:pRg st="6" end="6"/>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8">
                                            <p:txEl>
                                              <p:pRg st="7" end="7"/>
                                            </p:txEl>
                                          </p:spTgt>
                                        </p:tgtEl>
                                        <p:attrNameLst>
                                          <p:attrName>style.visibility</p:attrName>
                                        </p:attrNameLst>
                                      </p:cBhvr>
                                      <p:to>
                                        <p:strVal val="visible"/>
                                      </p:to>
                                    </p:set>
                                    <p:animEffect transition="in" filter="dissolve">
                                      <p:cBhvr>
                                        <p:cTn id="26" dur="500"/>
                                        <p:tgtEl>
                                          <p:spTgt spid="8">
                                            <p:txEl>
                                              <p:pRg st="7" end="7"/>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animEffect transition="in" filter="dissolve">
                                      <p:cBhvr>
                                        <p:cTn id="29"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nb-NO" dirty="0" smtClean="0"/>
              <a:t>研究</a:t>
            </a:r>
            <a:r>
              <a:rPr kumimoji="1" lang="zh-CN" altLang="nb-NO" dirty="0"/>
              <a:t>背景</a:t>
            </a:r>
            <a:endParaRPr kumimoji="1" lang="zh-CN" altLang="en-US" dirty="0"/>
          </a:p>
        </p:txBody>
      </p:sp>
      <p:sp>
        <p:nvSpPr>
          <p:cNvPr id="3" name="内容占位符 2"/>
          <p:cNvSpPr>
            <a:spLocks noGrp="1"/>
          </p:cNvSpPr>
          <p:nvPr>
            <p:ph idx="1"/>
          </p:nvPr>
        </p:nvSpPr>
        <p:spPr/>
        <p:txBody>
          <a:bodyPr>
            <a:normAutofit fontScale="92500" lnSpcReduction="10000"/>
          </a:bodyPr>
          <a:lstStyle/>
          <a:p>
            <a:r>
              <a:rPr kumimoji="1" lang="zh-CN" altLang="en-US" dirty="0"/>
              <a:t>尽管针对安全漏洞在增强软件的韧性方面做了很大的努力，软件中的缺陷仍是普遍存在的。随着物联网的兴起，运行着潜在的易受攻击软件的设备数量激增，并且在这些设备运行的软件中越来越多的发现了漏洞。</a:t>
            </a:r>
          </a:p>
          <a:p>
            <a:endParaRPr kumimoji="1" lang="zh-CN" altLang="en-US" dirty="0"/>
          </a:p>
          <a:p>
            <a:r>
              <a:rPr kumimoji="1" lang="zh-CN" altLang="en-US" dirty="0"/>
              <a:t>近年来安全漏洞的出现已经增加到了历史新高。随着物联网的兴起，运行着潜在的易受攻击软件的设备数量激增，并且在这些设备运行的软件中越来越多的发现了漏洞。</a:t>
            </a:r>
          </a:p>
          <a:p>
            <a:endParaRPr kumimoji="1" lang="zh-CN" altLang="en-US" dirty="0"/>
          </a:p>
          <a:p>
            <a:r>
              <a:rPr kumimoji="1" lang="zh-CN" altLang="en-US" dirty="0"/>
              <a:t>虽然许多漏洞是人工发现的，但手动分析并不是一种可扩展的漏洞评估方法。为了跟上必须审查漏洞的软件数量，必然需要一个自动化的方法。安全研究人员一直在积极地设计自动化漏洞分析系统，存在许多方法，分为三个主要类别：静态，动态和符号执行分析系统。</a:t>
            </a:r>
          </a:p>
          <a:p>
            <a:endParaRPr kumimoji="1" lang="zh-CN" altLang="en-US" dirty="0"/>
          </a:p>
        </p:txBody>
      </p:sp>
    </p:spTree>
    <p:extLst>
      <p:ext uri="{BB962C8B-B14F-4D97-AF65-F5344CB8AC3E}">
        <p14:creationId xmlns:p14="http://schemas.microsoft.com/office/powerpoint/2010/main" val="2489273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状态转移覆盖分析</a:t>
            </a:r>
            <a:endParaRPr kumimoji="1" lang="zh-CN" altLang="en-US" dirty="0"/>
          </a:p>
        </p:txBody>
      </p:sp>
      <p:sp>
        <p:nvSpPr>
          <p:cNvPr id="5" name="Rectangle 2"/>
          <p:cNvSpPr>
            <a:spLocks noChangeArrowheads="1"/>
          </p:cNvSpPr>
          <p:nvPr/>
        </p:nvSpPr>
        <p:spPr bwMode="auto">
          <a:xfrm>
            <a:off x="2128837" y="17287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543051" y="2171700"/>
            <a:ext cx="1555648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27649"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860" y="1987034"/>
            <a:ext cx="5955890" cy="3900822"/>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187860" y="5989120"/>
            <a:ext cx="5955890" cy="369332"/>
          </a:xfrm>
          <a:prstGeom prst="rect">
            <a:avLst/>
          </a:prstGeom>
          <a:noFill/>
        </p:spPr>
        <p:txBody>
          <a:bodyPr wrap="square" rtlCol="0">
            <a:spAutoFit/>
          </a:bodyPr>
          <a:lstStyle/>
          <a:p>
            <a:r>
              <a:rPr lang="zh-CN" altLang="zh-CN" dirty="0"/>
              <a:t>系统随时间发现的模糊器无法单独找到</a:t>
            </a:r>
            <a:r>
              <a:rPr lang="zh-CN" altLang="zh-CN" dirty="0" smtClean="0"/>
              <a:t>额外</a:t>
            </a:r>
            <a:r>
              <a:rPr lang="zh-CN" altLang="en-US" dirty="0" smtClean="0"/>
              <a:t>代码</a:t>
            </a:r>
            <a:r>
              <a:rPr lang="zh-CN" altLang="zh-CN" dirty="0" smtClean="0"/>
              <a:t>块</a:t>
            </a:r>
            <a:r>
              <a:rPr lang="zh-CN" altLang="zh-CN" dirty="0"/>
              <a:t>的数量</a:t>
            </a:r>
            <a:endParaRPr kumimoji="1" lang="zh-CN" altLang="en-US" dirty="0"/>
          </a:p>
        </p:txBody>
      </p:sp>
      <p:sp>
        <p:nvSpPr>
          <p:cNvPr id="6" name="矩形 5"/>
          <p:cNvSpPr/>
          <p:nvPr/>
        </p:nvSpPr>
        <p:spPr>
          <a:xfrm>
            <a:off x="7637869" y="1966128"/>
            <a:ext cx="4400550" cy="3970318"/>
          </a:xfrm>
          <a:prstGeom prst="rect">
            <a:avLst/>
          </a:prstGeom>
        </p:spPr>
        <p:txBody>
          <a:bodyPr wrap="square">
            <a:spAutoFit/>
          </a:bodyPr>
          <a:lstStyle/>
          <a:p>
            <a:r>
              <a:rPr lang="zh-CN" altLang="zh-CN" dirty="0"/>
              <a:t>我们将状态转换考虑为基本块（</a:t>
            </a:r>
            <a:r>
              <a:rPr lang="en-US" altLang="zh-CN" dirty="0"/>
              <a:t>A</a:t>
            </a:r>
            <a:r>
              <a:rPr lang="zh-CN" altLang="zh-CN" dirty="0"/>
              <a:t>，</a:t>
            </a:r>
            <a:r>
              <a:rPr lang="en-US" altLang="zh-CN" dirty="0"/>
              <a:t>B</a:t>
            </a:r>
            <a:r>
              <a:rPr lang="zh-CN" altLang="zh-CN" dirty="0"/>
              <a:t>）的有序对，其中块</a:t>
            </a:r>
            <a:r>
              <a:rPr lang="en-US" altLang="zh-CN" dirty="0"/>
              <a:t>B</a:t>
            </a:r>
            <a:r>
              <a:rPr lang="zh-CN" altLang="zh-CN" dirty="0"/>
              <a:t>在块</a:t>
            </a:r>
            <a:r>
              <a:rPr lang="en-US" altLang="zh-CN" dirty="0"/>
              <a:t>A</a:t>
            </a:r>
            <a:r>
              <a:rPr lang="zh-CN" altLang="zh-CN" dirty="0"/>
              <a:t>之后立即执行</a:t>
            </a:r>
            <a:r>
              <a:rPr lang="zh-CN" altLang="zh-CN" dirty="0" smtClean="0"/>
              <a:t>。</a:t>
            </a:r>
            <a:endParaRPr lang="en-US" altLang="zh-CN" dirty="0" smtClean="0"/>
          </a:p>
          <a:p>
            <a:endParaRPr lang="en-US" altLang="zh-CN" dirty="0"/>
          </a:p>
          <a:p>
            <a:r>
              <a:rPr lang="zh-CN" altLang="zh-CN" dirty="0" smtClean="0"/>
              <a:t>状态</a:t>
            </a:r>
            <a:r>
              <a:rPr lang="zh-CN" altLang="zh-CN" dirty="0"/>
              <a:t>转换是控制流图中的边，其中每个节点表示程序中</a:t>
            </a:r>
            <a:r>
              <a:rPr lang="zh-CN" altLang="zh-CN" dirty="0" smtClean="0"/>
              <a:t>的</a:t>
            </a:r>
            <a:r>
              <a:rPr lang="zh-CN" altLang="en-US" dirty="0" smtClean="0"/>
              <a:t>代码</a:t>
            </a:r>
            <a:r>
              <a:rPr lang="zh-CN" altLang="zh-CN" dirty="0" smtClean="0"/>
              <a:t>块</a:t>
            </a:r>
            <a:r>
              <a:rPr lang="zh-CN" altLang="zh-CN" dirty="0"/>
              <a:t>。很明显，如果我们发现每个状态转换，我们就有完整的代码覆盖。类似地，如果我们只发现很少状态转换，那么我们可能具有非常低的覆盖。因此，使用不同状态转换的数量作为代码覆盖的度量是合理的</a:t>
            </a:r>
            <a:r>
              <a:rPr lang="zh-CN" altLang="zh-CN" dirty="0" smtClean="0"/>
              <a:t>。</a:t>
            </a:r>
            <a:endParaRPr lang="en-US" altLang="zh-CN" dirty="0" smtClean="0"/>
          </a:p>
          <a:p>
            <a:endParaRPr lang="en-US" altLang="zh-CN" dirty="0"/>
          </a:p>
          <a:p>
            <a:r>
              <a:rPr lang="zh-CN" altLang="zh-CN" dirty="0" smtClean="0"/>
              <a:t>我们</a:t>
            </a:r>
            <a:r>
              <a:rPr lang="zh-CN" altLang="zh-CN" dirty="0"/>
              <a:t>通过显示本系统的模糊器单独找不到的</a:t>
            </a:r>
            <a:r>
              <a:rPr lang="zh-CN" altLang="zh-CN" dirty="0" smtClean="0"/>
              <a:t>额外</a:t>
            </a:r>
            <a:r>
              <a:rPr lang="zh-CN" altLang="en-US" dirty="0" smtClean="0"/>
              <a:t>代码</a:t>
            </a:r>
            <a:r>
              <a:rPr lang="zh-CN" altLang="zh-CN" dirty="0" smtClean="0"/>
              <a:t>块</a:t>
            </a:r>
            <a:r>
              <a:rPr lang="zh-CN" altLang="zh-CN" dirty="0"/>
              <a:t>数量，来展示系统随时间推移提升了</a:t>
            </a:r>
            <a:r>
              <a:rPr lang="zh-CN" altLang="zh-CN" dirty="0" smtClean="0"/>
              <a:t>多少</a:t>
            </a:r>
            <a:r>
              <a:rPr lang="zh-CN" altLang="en-US" dirty="0" smtClean="0"/>
              <a:t>代码</a:t>
            </a:r>
            <a:r>
              <a:rPr lang="zh-CN" altLang="zh-CN" dirty="0" smtClean="0"/>
              <a:t>块</a:t>
            </a:r>
            <a:r>
              <a:rPr lang="zh-CN" altLang="zh-CN" dirty="0"/>
              <a:t>覆盖。</a:t>
            </a:r>
          </a:p>
        </p:txBody>
      </p:sp>
    </p:spTree>
    <p:extLst>
      <p:ext uri="{BB962C8B-B14F-4D97-AF65-F5344CB8AC3E}">
        <p14:creationId xmlns:p14="http://schemas.microsoft.com/office/powerpoint/2010/main" val="2071932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程序隔区覆盖分析</a:t>
            </a:r>
            <a:endParaRPr kumimoji="1" lang="zh-CN" altLang="en-US" dirty="0"/>
          </a:p>
        </p:txBody>
      </p:sp>
      <p:sp>
        <p:nvSpPr>
          <p:cNvPr id="5" name="Rectangle 2"/>
          <p:cNvSpPr>
            <a:spLocks noChangeArrowheads="1"/>
          </p:cNvSpPr>
          <p:nvPr/>
        </p:nvSpPr>
        <p:spPr bwMode="auto">
          <a:xfrm>
            <a:off x="2128837" y="17287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543051" y="2171700"/>
            <a:ext cx="1555648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文本框 3"/>
          <p:cNvSpPr txBox="1"/>
          <p:nvPr/>
        </p:nvSpPr>
        <p:spPr>
          <a:xfrm>
            <a:off x="1187860" y="5474770"/>
            <a:ext cx="5955890" cy="646331"/>
          </a:xfrm>
          <a:prstGeom prst="rect">
            <a:avLst/>
          </a:prstGeom>
          <a:noFill/>
        </p:spPr>
        <p:txBody>
          <a:bodyPr wrap="square" rtlCol="0">
            <a:spAutoFit/>
          </a:bodyPr>
          <a:lstStyle/>
          <a:p>
            <a:pPr algn="ctr"/>
            <a:r>
              <a:rPr lang="zh-CN" altLang="zh-CN" dirty="0" smtClean="0"/>
              <a:t>模糊</a:t>
            </a:r>
            <a:r>
              <a:rPr lang="zh-CN" altLang="en-US" dirty="0" smtClean="0"/>
              <a:t>器无法</a:t>
            </a:r>
            <a:r>
              <a:rPr lang="zh-CN" altLang="zh-CN" dirty="0" smtClean="0"/>
              <a:t>使</a:t>
            </a:r>
            <a:r>
              <a:rPr lang="zh-CN" altLang="zh-CN" dirty="0"/>
              <a:t>其崩溃</a:t>
            </a:r>
            <a:r>
              <a:rPr lang="zh-CN" altLang="zh-CN" dirty="0" smtClean="0"/>
              <a:t>的</a:t>
            </a:r>
            <a:r>
              <a:rPr lang="en-US" altLang="zh-CN" dirty="0" smtClean="0"/>
              <a:t>56</a:t>
            </a:r>
            <a:r>
              <a:rPr lang="zh-CN" altLang="en-US" dirty="0" smtClean="0"/>
              <a:t>个</a:t>
            </a:r>
            <a:r>
              <a:rPr lang="zh-CN" altLang="zh-CN" dirty="0" smtClean="0"/>
              <a:t>二</a:t>
            </a:r>
            <a:r>
              <a:rPr lang="zh-CN" altLang="zh-CN" dirty="0"/>
              <a:t>进制程序</a:t>
            </a:r>
            <a:r>
              <a:rPr lang="zh-CN" altLang="zh-CN" dirty="0" smtClean="0"/>
              <a:t>中</a:t>
            </a:r>
            <a:endParaRPr lang="en-US" altLang="zh-CN" dirty="0" smtClean="0"/>
          </a:p>
          <a:p>
            <a:pPr algn="ctr"/>
            <a:r>
              <a:rPr lang="zh-CN" altLang="zh-CN" dirty="0" smtClean="0"/>
              <a:t>调用</a:t>
            </a:r>
            <a:r>
              <a:rPr lang="zh-CN" altLang="zh-CN" dirty="0"/>
              <a:t>的符号执行的次数</a:t>
            </a:r>
            <a:endParaRPr kumimoji="1" lang="zh-CN" altLang="en-US" dirty="0"/>
          </a:p>
        </p:txBody>
      </p:sp>
      <p:sp>
        <p:nvSpPr>
          <p:cNvPr id="6" name="矩形 5"/>
          <p:cNvSpPr/>
          <p:nvPr/>
        </p:nvSpPr>
        <p:spPr>
          <a:xfrm>
            <a:off x="7637869" y="1966128"/>
            <a:ext cx="4400550" cy="3416320"/>
          </a:xfrm>
          <a:prstGeom prst="rect">
            <a:avLst/>
          </a:prstGeom>
        </p:spPr>
        <p:txBody>
          <a:bodyPr wrap="square">
            <a:spAutoFit/>
          </a:bodyPr>
          <a:lstStyle/>
          <a:p>
            <a:r>
              <a:rPr lang="zh-CN" altLang="zh-CN" dirty="0"/>
              <a:t>系统中的符号轨迹的目标是使得模糊器能够探索二进制中的各个</a:t>
            </a:r>
            <a:r>
              <a:rPr lang="zh-CN" altLang="zh-CN" dirty="0" smtClean="0"/>
              <a:t>隔区</a:t>
            </a:r>
            <a:r>
              <a:rPr lang="zh-CN" altLang="en-US" dirty="0" smtClean="0"/>
              <a:t>。</a:t>
            </a:r>
            <a:r>
              <a:rPr lang="zh-CN" altLang="zh-CN" dirty="0" smtClean="0"/>
              <a:t>期望</a:t>
            </a:r>
            <a:r>
              <a:rPr lang="zh-CN" altLang="zh-CN" dirty="0"/>
              <a:t>看到通过调用符号跟踪器产生的输入符合在应用程序中找到新的隔间</a:t>
            </a:r>
            <a:r>
              <a:rPr lang="zh-CN" altLang="zh-CN" dirty="0" smtClean="0"/>
              <a:t>。</a:t>
            </a:r>
            <a:endParaRPr lang="en-US" altLang="zh-CN" dirty="0" smtClean="0"/>
          </a:p>
          <a:p>
            <a:endParaRPr lang="en-US" altLang="zh-CN" dirty="0"/>
          </a:p>
          <a:p>
            <a:r>
              <a:rPr lang="zh-CN" altLang="zh-CN" dirty="0"/>
              <a:t>本系统能够至少在</a:t>
            </a:r>
            <a:r>
              <a:rPr lang="en-US" altLang="zh-CN" dirty="0"/>
              <a:t>13</a:t>
            </a:r>
            <a:r>
              <a:rPr lang="zh-CN" altLang="zh-CN" dirty="0"/>
              <a:t>个二进制文件中找到一个困难检查，并</a:t>
            </a:r>
            <a:r>
              <a:rPr lang="zh-CN" altLang="zh-CN" dirty="0" smtClean="0"/>
              <a:t>在</a:t>
            </a:r>
            <a:r>
              <a:rPr lang="zh-CN" altLang="en-US" dirty="0" smtClean="0"/>
              <a:t>多</a:t>
            </a:r>
            <a:r>
              <a:rPr lang="zh-CN" altLang="zh-CN" dirty="0" smtClean="0"/>
              <a:t>个</a:t>
            </a:r>
            <a:r>
              <a:rPr lang="zh-CN" altLang="zh-CN" dirty="0"/>
              <a:t>二进制文件中找到多个困难检查</a:t>
            </a:r>
            <a:r>
              <a:rPr lang="zh-CN" altLang="zh-CN" dirty="0" smtClean="0"/>
              <a:t>。</a:t>
            </a:r>
            <a:endParaRPr lang="en-US" altLang="zh-CN" dirty="0" smtClean="0"/>
          </a:p>
          <a:p>
            <a:endParaRPr lang="en-US" altLang="zh-CN" dirty="0"/>
          </a:p>
          <a:p>
            <a:r>
              <a:rPr lang="zh-CN" altLang="zh-CN" dirty="0" smtClean="0"/>
              <a:t>这些</a:t>
            </a:r>
            <a:r>
              <a:rPr lang="zh-CN" altLang="zh-CN" dirty="0"/>
              <a:t>隔间由于分离它们的特定检查，所以对于基本的模糊器很难进入，但是可以通过本系统使用的混合方法解决</a:t>
            </a:r>
          </a:p>
        </p:txBody>
      </p:sp>
      <p:sp>
        <p:nvSpPr>
          <p:cNvPr id="8" name="Rectangle 4"/>
          <p:cNvSpPr>
            <a:spLocks noChangeArrowheads="1"/>
          </p:cNvSpPr>
          <p:nvPr/>
        </p:nvSpPr>
        <p:spPr bwMode="auto">
          <a:xfrm>
            <a:off x="1187861" y="2171699"/>
            <a:ext cx="111392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2867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860" y="2171700"/>
            <a:ext cx="6083929"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2322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程序隔区覆盖分析</a:t>
            </a:r>
            <a:endParaRPr kumimoji="1" lang="zh-CN" altLang="en-US" dirty="0"/>
          </a:p>
        </p:txBody>
      </p:sp>
      <p:sp>
        <p:nvSpPr>
          <p:cNvPr id="5" name="Rectangle 2"/>
          <p:cNvSpPr>
            <a:spLocks noChangeArrowheads="1"/>
          </p:cNvSpPr>
          <p:nvPr/>
        </p:nvSpPr>
        <p:spPr bwMode="auto">
          <a:xfrm>
            <a:off x="2128837" y="17287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543051" y="2171700"/>
            <a:ext cx="1555648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文本框 3"/>
          <p:cNvSpPr txBox="1"/>
          <p:nvPr/>
        </p:nvSpPr>
        <p:spPr>
          <a:xfrm>
            <a:off x="1187861" y="5616751"/>
            <a:ext cx="5955890" cy="369332"/>
          </a:xfrm>
          <a:prstGeom prst="rect">
            <a:avLst/>
          </a:prstGeom>
          <a:noFill/>
        </p:spPr>
        <p:txBody>
          <a:bodyPr wrap="square" rtlCol="0">
            <a:spAutoFit/>
          </a:bodyPr>
          <a:lstStyle/>
          <a:p>
            <a:pPr algn="ctr"/>
            <a:r>
              <a:rPr lang="zh-CN" altLang="zh-CN"/>
              <a:t>每次调用符号执行导致发现更多的基本块转换</a:t>
            </a:r>
            <a:endParaRPr kumimoji="1" lang="zh-CN" altLang="en-US" dirty="0"/>
          </a:p>
        </p:txBody>
      </p:sp>
      <p:sp>
        <p:nvSpPr>
          <p:cNvPr id="6" name="矩形 5"/>
          <p:cNvSpPr/>
          <p:nvPr/>
        </p:nvSpPr>
        <p:spPr>
          <a:xfrm>
            <a:off x="7637869" y="1966128"/>
            <a:ext cx="4400550" cy="1754326"/>
          </a:xfrm>
          <a:prstGeom prst="rect">
            <a:avLst/>
          </a:prstGeom>
        </p:spPr>
        <p:txBody>
          <a:bodyPr wrap="square">
            <a:spAutoFit/>
          </a:bodyPr>
          <a:lstStyle/>
          <a:p>
            <a:r>
              <a:rPr lang="zh-CN" altLang="zh-CN" dirty="0"/>
              <a:t>分析的每个阶段，调用了符号执行的每个二进制文件</a:t>
            </a:r>
            <a:r>
              <a:rPr lang="zh-CN" altLang="zh-CN" dirty="0" smtClean="0"/>
              <a:t>中基本</a:t>
            </a:r>
            <a:r>
              <a:rPr lang="zh-CN" altLang="zh-CN" dirty="0"/>
              <a:t>块比例</a:t>
            </a:r>
            <a:r>
              <a:rPr lang="zh-CN" altLang="zh-CN" dirty="0" smtClean="0"/>
              <a:t>。</a:t>
            </a:r>
            <a:endParaRPr lang="en-US" altLang="zh-CN" dirty="0" smtClean="0"/>
          </a:p>
          <a:p>
            <a:endParaRPr lang="en-US" altLang="zh-CN" dirty="0"/>
          </a:p>
          <a:p>
            <a:r>
              <a:rPr lang="zh-CN" altLang="zh-CN" dirty="0" smtClean="0"/>
              <a:t>该图</a:t>
            </a:r>
            <a:r>
              <a:rPr lang="zh-CN" altLang="zh-CN" dirty="0"/>
              <a:t>表明本系统确实将应用程序中的执行驱动到了新的隔区，允许模糊器快速探索更大量的代码。</a:t>
            </a:r>
          </a:p>
        </p:txBody>
      </p:sp>
      <p:sp>
        <p:nvSpPr>
          <p:cNvPr id="8" name="Rectangle 4"/>
          <p:cNvSpPr>
            <a:spLocks noChangeArrowheads="1"/>
          </p:cNvSpPr>
          <p:nvPr/>
        </p:nvSpPr>
        <p:spPr bwMode="auto">
          <a:xfrm>
            <a:off x="1187861" y="2171699"/>
            <a:ext cx="111392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1371600" y="1728788"/>
            <a:ext cx="1322654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29697"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963091"/>
            <a:ext cx="6018967" cy="351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647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0949"/>
            <a:ext cx="12264788" cy="6200626"/>
          </a:xfrm>
          <a:prstGeom prst="rect">
            <a:avLst/>
          </a:prstGeom>
        </p:spPr>
      </p:pic>
      <p:sp>
        <p:nvSpPr>
          <p:cNvPr id="3" name="文本框 2"/>
          <p:cNvSpPr txBox="1"/>
          <p:nvPr/>
        </p:nvSpPr>
        <p:spPr>
          <a:xfrm>
            <a:off x="1828800" y="200025"/>
            <a:ext cx="3927678" cy="369332"/>
          </a:xfrm>
          <a:prstGeom prst="rect">
            <a:avLst/>
          </a:prstGeom>
          <a:noFill/>
        </p:spPr>
        <p:txBody>
          <a:bodyPr wrap="none" rtlCol="0">
            <a:spAutoFit/>
          </a:bodyPr>
          <a:lstStyle/>
          <a:p>
            <a:r>
              <a:rPr kumimoji="1" lang="zh-CN" altLang="en-US" dirty="0" smtClean="0"/>
              <a:t>二进制测试文件上传，以及结果查看</a:t>
            </a:r>
            <a:endParaRPr kumimoji="1" lang="zh-CN" altLang="en-US" dirty="0"/>
          </a:p>
        </p:txBody>
      </p:sp>
    </p:spTree>
    <p:extLst>
      <p:ext uri="{BB962C8B-B14F-4D97-AF65-F5344CB8AC3E}">
        <p14:creationId xmlns:p14="http://schemas.microsoft.com/office/powerpoint/2010/main" val="3104080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83" y="650949"/>
            <a:ext cx="12239422" cy="6200626"/>
          </a:xfrm>
          <a:prstGeom prst="rect">
            <a:avLst/>
          </a:prstGeom>
        </p:spPr>
      </p:pic>
      <p:sp>
        <p:nvSpPr>
          <p:cNvPr id="3" name="文本框 2"/>
          <p:cNvSpPr txBox="1"/>
          <p:nvPr/>
        </p:nvSpPr>
        <p:spPr>
          <a:xfrm>
            <a:off x="1828800" y="200025"/>
            <a:ext cx="6227987" cy="369332"/>
          </a:xfrm>
          <a:prstGeom prst="rect">
            <a:avLst/>
          </a:prstGeom>
          <a:noFill/>
        </p:spPr>
        <p:txBody>
          <a:bodyPr wrap="none" rtlCol="0">
            <a:spAutoFit/>
          </a:bodyPr>
          <a:lstStyle/>
          <a:p>
            <a:r>
              <a:rPr kumimoji="1" lang="zh-CN" altLang="en-US" dirty="0" smtClean="0"/>
              <a:t>系统日志展示：模糊执行日志（上）、符号执行日志（下）</a:t>
            </a:r>
            <a:endParaRPr kumimoji="1" lang="zh-CN" altLang="en-US" dirty="0"/>
          </a:p>
        </p:txBody>
      </p:sp>
    </p:spTree>
    <p:extLst>
      <p:ext uri="{BB962C8B-B14F-4D97-AF65-F5344CB8AC3E}">
        <p14:creationId xmlns:p14="http://schemas.microsoft.com/office/powerpoint/2010/main" val="5707800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sz="4800" dirty="0" smtClean="0"/>
              <a:t>Q</a:t>
            </a:r>
            <a:r>
              <a:rPr kumimoji="1" lang="zh-CN" altLang="en-US" sz="4800" dirty="0" smtClean="0"/>
              <a:t> </a:t>
            </a:r>
            <a:r>
              <a:rPr kumimoji="1" lang="en-US" altLang="zh-CN" sz="4800" dirty="0" smtClean="0"/>
              <a:t>&amp;</a:t>
            </a:r>
            <a:r>
              <a:rPr kumimoji="1" lang="zh-CN" altLang="en-US" sz="4800" dirty="0" smtClean="0"/>
              <a:t> </a:t>
            </a:r>
            <a:r>
              <a:rPr kumimoji="1" lang="en-US" altLang="zh-CN" sz="4800" dirty="0" smtClean="0"/>
              <a:t>A</a:t>
            </a:r>
            <a:endParaRPr kumimoji="1" lang="zh-CN" altLang="en-US" sz="4800" dirty="0"/>
          </a:p>
        </p:txBody>
      </p:sp>
      <p:sp>
        <p:nvSpPr>
          <p:cNvPr id="3" name="副标题 2"/>
          <p:cNvSpPr>
            <a:spLocks noGrp="1"/>
          </p:cNvSpPr>
          <p:nvPr>
            <p:ph type="subTitle" idx="1"/>
          </p:nvPr>
        </p:nvSpPr>
        <p:spPr>
          <a:xfrm>
            <a:off x="3899106" y="4489679"/>
            <a:ext cx="6831673" cy="1086237"/>
          </a:xfrm>
        </p:spPr>
        <p:txBody>
          <a:bodyPr>
            <a:normAutofit/>
          </a:bodyPr>
          <a:lstStyle/>
          <a:p>
            <a:pPr algn="r"/>
            <a:endParaRPr kumimoji="1" lang="zh-CN" altLang="en-US" sz="1400" dirty="0"/>
          </a:p>
        </p:txBody>
      </p:sp>
    </p:spTree>
    <p:extLst>
      <p:ext uri="{BB962C8B-B14F-4D97-AF65-F5344CB8AC3E}">
        <p14:creationId xmlns:p14="http://schemas.microsoft.com/office/powerpoint/2010/main" val="2089482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漏洞</a:t>
            </a:r>
            <a:r>
              <a:rPr kumimoji="1" lang="zh-CN" altLang="en-US" dirty="0"/>
              <a:t>发现技术</a:t>
            </a:r>
          </a:p>
        </p:txBody>
      </p:sp>
      <p:sp>
        <p:nvSpPr>
          <p:cNvPr id="4" name="内容占位符 2"/>
          <p:cNvSpPr>
            <a:spLocks noGrp="1"/>
          </p:cNvSpPr>
          <p:nvPr>
            <p:ph idx="1"/>
          </p:nvPr>
        </p:nvSpPr>
        <p:spPr>
          <a:xfrm>
            <a:off x="1143906" y="1715974"/>
            <a:ext cx="10438493" cy="911451"/>
          </a:xfrm>
        </p:spPr>
        <p:txBody>
          <a:bodyPr>
            <a:normAutofit/>
          </a:bodyPr>
          <a:lstStyle/>
          <a:p>
            <a:pPr marL="150813" lvl="1" indent="0" eaLnBrk="1" hangingPunct="1">
              <a:lnSpc>
                <a:spcPct val="150000"/>
              </a:lnSpc>
              <a:buFont typeface="Arial" charset="0"/>
              <a:buNone/>
            </a:pPr>
            <a:r>
              <a:rPr lang="zh-CN" altLang="en-US" sz="1600" b="1" i="0" dirty="0">
                <a:solidFill>
                  <a:srgbClr val="C00000"/>
                </a:solidFill>
                <a:latin typeface="微软雅黑" charset="-122"/>
                <a:ea typeface="微软雅黑" charset="-122"/>
              </a:rPr>
              <a:t>（</a:t>
            </a:r>
            <a:r>
              <a:rPr lang="en-US" altLang="zh-CN" sz="1600" b="1" i="0" dirty="0">
                <a:solidFill>
                  <a:srgbClr val="C00000"/>
                </a:solidFill>
                <a:latin typeface="微软雅黑" charset="-122"/>
                <a:ea typeface="微软雅黑" charset="-122"/>
              </a:rPr>
              <a:t>1</a:t>
            </a:r>
            <a:r>
              <a:rPr lang="zh-CN" altLang="en-US" sz="1600" b="1" i="0" dirty="0">
                <a:solidFill>
                  <a:srgbClr val="C00000"/>
                </a:solidFill>
                <a:latin typeface="微软雅黑" charset="-122"/>
                <a:ea typeface="微软雅黑" charset="-122"/>
              </a:rPr>
              <a:t>）静态分析：</a:t>
            </a:r>
            <a:r>
              <a:rPr lang="zh-CN" altLang="en-US" sz="1600" i="0" dirty="0">
                <a:solidFill>
                  <a:srgbClr val="404040"/>
                </a:solidFill>
                <a:latin typeface="微软雅黑" charset="-122"/>
                <a:ea typeface="微软雅黑" charset="-122"/>
              </a:rPr>
              <a:t>可以提供可证明的保证，它可以确定地表明给定的二进制代码段是安全的。然而，这样的系统具有两个基本缺点：首先它们不精确，另外它们不能提供触发漏洞的输入。</a:t>
            </a:r>
          </a:p>
        </p:txBody>
      </p:sp>
      <p:sp>
        <p:nvSpPr>
          <p:cNvPr id="5" name="内容占位符 2"/>
          <p:cNvSpPr txBox="1">
            <a:spLocks/>
          </p:cNvSpPr>
          <p:nvPr/>
        </p:nvSpPr>
        <p:spPr bwMode="auto">
          <a:xfrm>
            <a:off x="1199470" y="3100274"/>
            <a:ext cx="10407510" cy="1113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4290" rIns="0" bIns="34290"/>
          <a:lstStyle>
            <a:lvl1pPr marL="90488" indent="-90488">
              <a:spcBef>
                <a:spcPct val="20000"/>
              </a:spcBef>
              <a:buFont typeface="Arial" charset="0"/>
              <a:buChar char="•"/>
              <a:defRPr sz="2400">
                <a:solidFill>
                  <a:srgbClr val="AF9738"/>
                </a:solidFill>
                <a:latin typeface="Calibri" charset="0"/>
              </a:defRPr>
            </a:lvl1pPr>
            <a:lvl2pPr marL="150813">
              <a:spcBef>
                <a:spcPct val="20000"/>
              </a:spcBef>
              <a:buFont typeface="Arial" charset="0"/>
              <a:buChar char="–"/>
              <a:defRPr sz="2000">
                <a:solidFill>
                  <a:srgbClr val="AF9738"/>
                </a:solidFill>
                <a:latin typeface="Calibri" charset="0"/>
              </a:defRPr>
            </a:lvl2pPr>
            <a:lvl3pPr marL="566738" indent="-182563">
              <a:spcBef>
                <a:spcPct val="20000"/>
              </a:spcBef>
              <a:buFont typeface="Arial" charset="0"/>
              <a:buChar char="•"/>
              <a:defRPr>
                <a:solidFill>
                  <a:srgbClr val="AF9738"/>
                </a:solidFill>
                <a:latin typeface="Calibri" charset="0"/>
              </a:defRPr>
            </a:lvl3pPr>
            <a:lvl4pPr marL="749300" indent="-182563">
              <a:spcBef>
                <a:spcPct val="20000"/>
              </a:spcBef>
              <a:buFont typeface="Arial" charset="0"/>
              <a:buChar char="–"/>
              <a:defRPr sz="1600">
                <a:solidFill>
                  <a:srgbClr val="AF9738"/>
                </a:solidFill>
                <a:latin typeface="Calibri" charset="0"/>
              </a:defRPr>
            </a:lvl4pPr>
            <a:lvl5pPr marL="931863" indent="-182563">
              <a:spcBef>
                <a:spcPct val="20000"/>
              </a:spcBef>
              <a:buFont typeface="Arial" charset="0"/>
              <a:buChar char="»"/>
              <a:defRPr sz="1600">
                <a:solidFill>
                  <a:srgbClr val="AF9738"/>
                </a:solidFill>
                <a:latin typeface="Calibri" charset="0"/>
              </a:defRPr>
            </a:lvl5pPr>
            <a:lvl6pPr marL="1389063" indent="-182563" eaLnBrk="0" fontAlgn="base" hangingPunct="0">
              <a:spcBef>
                <a:spcPct val="20000"/>
              </a:spcBef>
              <a:spcAft>
                <a:spcPct val="0"/>
              </a:spcAft>
              <a:buFont typeface="Arial" charset="0"/>
              <a:buChar char="»"/>
              <a:defRPr sz="1600">
                <a:solidFill>
                  <a:srgbClr val="AF9738"/>
                </a:solidFill>
                <a:latin typeface="Calibri" charset="0"/>
              </a:defRPr>
            </a:lvl6pPr>
            <a:lvl7pPr marL="1846263" indent="-182563" eaLnBrk="0" fontAlgn="base" hangingPunct="0">
              <a:spcBef>
                <a:spcPct val="20000"/>
              </a:spcBef>
              <a:spcAft>
                <a:spcPct val="0"/>
              </a:spcAft>
              <a:buFont typeface="Arial" charset="0"/>
              <a:buChar char="»"/>
              <a:defRPr sz="1600">
                <a:solidFill>
                  <a:srgbClr val="AF9738"/>
                </a:solidFill>
                <a:latin typeface="Calibri" charset="0"/>
              </a:defRPr>
            </a:lvl7pPr>
            <a:lvl8pPr marL="2303463" indent="-182563" eaLnBrk="0" fontAlgn="base" hangingPunct="0">
              <a:spcBef>
                <a:spcPct val="20000"/>
              </a:spcBef>
              <a:spcAft>
                <a:spcPct val="0"/>
              </a:spcAft>
              <a:buFont typeface="Arial" charset="0"/>
              <a:buChar char="»"/>
              <a:defRPr sz="1600">
                <a:solidFill>
                  <a:srgbClr val="AF9738"/>
                </a:solidFill>
                <a:latin typeface="Calibri" charset="0"/>
              </a:defRPr>
            </a:lvl8pPr>
            <a:lvl9pPr marL="2760663" indent="-182563" eaLnBrk="0" fontAlgn="base" hangingPunct="0">
              <a:spcBef>
                <a:spcPct val="20000"/>
              </a:spcBef>
              <a:spcAft>
                <a:spcPct val="0"/>
              </a:spcAft>
              <a:buFont typeface="Arial" charset="0"/>
              <a:buChar char="»"/>
              <a:defRPr sz="1600">
                <a:solidFill>
                  <a:srgbClr val="AF9738"/>
                </a:solidFill>
                <a:latin typeface="Calibri" charset="0"/>
              </a:defRPr>
            </a:lvl9pPr>
          </a:lstStyle>
          <a:p>
            <a:pPr lvl="1" eaLnBrk="1" hangingPunct="1">
              <a:lnSpc>
                <a:spcPct val="150000"/>
              </a:lnSpc>
              <a:spcBef>
                <a:spcPts val="200"/>
              </a:spcBef>
              <a:spcAft>
                <a:spcPts val="400"/>
              </a:spcAft>
              <a:buClr>
                <a:schemeClr val="accent1"/>
              </a:buClr>
              <a:buFont typeface="Calibri" charset="0"/>
              <a:buNone/>
            </a:pPr>
            <a:r>
              <a:rPr lang="zh-CN" altLang="en-US" sz="1600" b="1" dirty="0">
                <a:solidFill>
                  <a:srgbClr val="C00000"/>
                </a:solidFill>
                <a:latin typeface="微软雅黑" charset="-122"/>
                <a:ea typeface="微软雅黑" charset="-122"/>
              </a:rPr>
              <a:t>（</a:t>
            </a:r>
            <a:r>
              <a:rPr lang="en-US" altLang="zh-CN" sz="1600" b="1" dirty="0">
                <a:solidFill>
                  <a:srgbClr val="C00000"/>
                </a:solidFill>
                <a:latin typeface="微软雅黑" charset="-122"/>
                <a:ea typeface="微软雅黑" charset="-122"/>
              </a:rPr>
              <a:t>2</a:t>
            </a:r>
            <a:r>
              <a:rPr lang="zh-CN" altLang="en-US" sz="1600" b="1" dirty="0">
                <a:solidFill>
                  <a:srgbClr val="C00000"/>
                </a:solidFill>
                <a:latin typeface="微软雅黑" charset="-122"/>
                <a:ea typeface="微软雅黑" charset="-122"/>
              </a:rPr>
              <a:t>）动态分析：</a:t>
            </a:r>
            <a:r>
              <a:rPr lang="zh-CN" altLang="en-US" sz="1600" dirty="0">
                <a:solidFill>
                  <a:srgbClr val="404040"/>
                </a:solidFill>
                <a:latin typeface="微软雅黑" charset="-122"/>
                <a:ea typeface="微软雅黑" charset="-122"/>
              </a:rPr>
              <a:t>例如“模糊器”（</a:t>
            </a:r>
            <a:r>
              <a:rPr lang="en-US" altLang="zh-CN" sz="1600" dirty="0" err="1">
                <a:solidFill>
                  <a:srgbClr val="404040"/>
                </a:solidFill>
                <a:latin typeface="微软雅黑" charset="-122"/>
                <a:ea typeface="微软雅黑" charset="-122"/>
              </a:rPr>
              <a:t>fuzzers</a:t>
            </a:r>
            <a:r>
              <a:rPr lang="zh-CN" altLang="en-US" sz="1600" dirty="0">
                <a:solidFill>
                  <a:srgbClr val="404040"/>
                </a:solidFill>
                <a:latin typeface="微软雅黑" charset="-122"/>
                <a:ea typeface="微软雅黑" charset="-122"/>
              </a:rPr>
              <a:t>），监控应用程序的本地执行以识别缺陷。当检测到缺陷时，这些系统可以提供可操作的输入来触发它们。然而，这些系统需要“输入测试用例”来驱动执行。没有全面的测试用例集，这需要大量的人工来生成，这种系统的可用性是有限的。</a:t>
            </a:r>
          </a:p>
        </p:txBody>
      </p:sp>
      <p:sp>
        <p:nvSpPr>
          <p:cNvPr id="6" name="内容占位符 2"/>
          <p:cNvSpPr txBox="1">
            <a:spLocks/>
          </p:cNvSpPr>
          <p:nvPr/>
        </p:nvSpPr>
        <p:spPr bwMode="auto">
          <a:xfrm>
            <a:off x="1177101" y="4686478"/>
            <a:ext cx="10405298" cy="1129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4290" rIns="0" bIns="34290"/>
          <a:lstStyle>
            <a:lvl1pPr marL="90488" indent="-90488">
              <a:spcBef>
                <a:spcPct val="20000"/>
              </a:spcBef>
              <a:buFont typeface="Arial" charset="0"/>
              <a:buChar char="•"/>
              <a:defRPr sz="2400">
                <a:solidFill>
                  <a:srgbClr val="AF9738"/>
                </a:solidFill>
                <a:latin typeface="Calibri" charset="0"/>
              </a:defRPr>
            </a:lvl1pPr>
            <a:lvl2pPr marL="150813">
              <a:spcBef>
                <a:spcPct val="20000"/>
              </a:spcBef>
              <a:buFont typeface="Arial" charset="0"/>
              <a:buChar char="–"/>
              <a:defRPr sz="2000">
                <a:solidFill>
                  <a:srgbClr val="AF9738"/>
                </a:solidFill>
                <a:latin typeface="Calibri" charset="0"/>
              </a:defRPr>
            </a:lvl2pPr>
            <a:lvl3pPr marL="566738" indent="-182563">
              <a:spcBef>
                <a:spcPct val="20000"/>
              </a:spcBef>
              <a:buFont typeface="Arial" charset="0"/>
              <a:buChar char="•"/>
              <a:defRPr>
                <a:solidFill>
                  <a:srgbClr val="AF9738"/>
                </a:solidFill>
                <a:latin typeface="Calibri" charset="0"/>
              </a:defRPr>
            </a:lvl3pPr>
            <a:lvl4pPr marL="749300" indent="-182563">
              <a:spcBef>
                <a:spcPct val="20000"/>
              </a:spcBef>
              <a:buFont typeface="Arial" charset="0"/>
              <a:buChar char="–"/>
              <a:defRPr sz="1600">
                <a:solidFill>
                  <a:srgbClr val="AF9738"/>
                </a:solidFill>
                <a:latin typeface="Calibri" charset="0"/>
              </a:defRPr>
            </a:lvl4pPr>
            <a:lvl5pPr marL="931863" indent="-182563">
              <a:spcBef>
                <a:spcPct val="20000"/>
              </a:spcBef>
              <a:buFont typeface="Arial" charset="0"/>
              <a:buChar char="»"/>
              <a:defRPr sz="1600">
                <a:solidFill>
                  <a:srgbClr val="AF9738"/>
                </a:solidFill>
                <a:latin typeface="Calibri" charset="0"/>
              </a:defRPr>
            </a:lvl5pPr>
            <a:lvl6pPr marL="1389063" indent="-182563" eaLnBrk="0" fontAlgn="base" hangingPunct="0">
              <a:spcBef>
                <a:spcPct val="20000"/>
              </a:spcBef>
              <a:spcAft>
                <a:spcPct val="0"/>
              </a:spcAft>
              <a:buFont typeface="Arial" charset="0"/>
              <a:buChar char="»"/>
              <a:defRPr sz="1600">
                <a:solidFill>
                  <a:srgbClr val="AF9738"/>
                </a:solidFill>
                <a:latin typeface="Calibri" charset="0"/>
              </a:defRPr>
            </a:lvl6pPr>
            <a:lvl7pPr marL="1846263" indent="-182563" eaLnBrk="0" fontAlgn="base" hangingPunct="0">
              <a:spcBef>
                <a:spcPct val="20000"/>
              </a:spcBef>
              <a:spcAft>
                <a:spcPct val="0"/>
              </a:spcAft>
              <a:buFont typeface="Arial" charset="0"/>
              <a:buChar char="»"/>
              <a:defRPr sz="1600">
                <a:solidFill>
                  <a:srgbClr val="AF9738"/>
                </a:solidFill>
                <a:latin typeface="Calibri" charset="0"/>
              </a:defRPr>
            </a:lvl7pPr>
            <a:lvl8pPr marL="2303463" indent="-182563" eaLnBrk="0" fontAlgn="base" hangingPunct="0">
              <a:spcBef>
                <a:spcPct val="20000"/>
              </a:spcBef>
              <a:spcAft>
                <a:spcPct val="0"/>
              </a:spcAft>
              <a:buFont typeface="Arial" charset="0"/>
              <a:buChar char="»"/>
              <a:defRPr sz="1600">
                <a:solidFill>
                  <a:srgbClr val="AF9738"/>
                </a:solidFill>
                <a:latin typeface="Calibri" charset="0"/>
              </a:defRPr>
            </a:lvl8pPr>
            <a:lvl9pPr marL="2760663" indent="-182563" eaLnBrk="0" fontAlgn="base" hangingPunct="0">
              <a:spcBef>
                <a:spcPct val="20000"/>
              </a:spcBef>
              <a:spcAft>
                <a:spcPct val="0"/>
              </a:spcAft>
              <a:buFont typeface="Arial" charset="0"/>
              <a:buChar char="»"/>
              <a:defRPr sz="1600">
                <a:solidFill>
                  <a:srgbClr val="AF9738"/>
                </a:solidFill>
                <a:latin typeface="Calibri" charset="0"/>
              </a:defRPr>
            </a:lvl9pPr>
          </a:lstStyle>
          <a:p>
            <a:pPr lvl="1" eaLnBrk="1" hangingPunct="1">
              <a:lnSpc>
                <a:spcPct val="150000"/>
              </a:lnSpc>
              <a:spcBef>
                <a:spcPts val="200"/>
              </a:spcBef>
              <a:spcAft>
                <a:spcPts val="400"/>
              </a:spcAft>
              <a:buClr>
                <a:schemeClr val="accent1"/>
              </a:buClr>
              <a:buFont typeface="Calibri" charset="0"/>
              <a:buNone/>
            </a:pPr>
            <a:r>
              <a:rPr lang="zh-CN" altLang="en-US" sz="1600" b="1" dirty="0">
                <a:solidFill>
                  <a:srgbClr val="C00000"/>
                </a:solidFill>
                <a:latin typeface="微软雅黑" charset="-122"/>
                <a:ea typeface="微软雅黑" charset="-122"/>
              </a:rPr>
              <a:t>（</a:t>
            </a:r>
            <a:r>
              <a:rPr lang="en-US" altLang="zh-CN" sz="1600" b="1" dirty="0">
                <a:solidFill>
                  <a:srgbClr val="C00000"/>
                </a:solidFill>
                <a:latin typeface="微软雅黑" charset="-122"/>
                <a:ea typeface="微软雅黑" charset="-122"/>
              </a:rPr>
              <a:t>3</a:t>
            </a:r>
            <a:r>
              <a:rPr lang="zh-CN" altLang="en-US" sz="1600" b="1" dirty="0">
                <a:solidFill>
                  <a:srgbClr val="C00000"/>
                </a:solidFill>
                <a:latin typeface="微软雅黑" charset="-122"/>
                <a:ea typeface="微软雅黑" charset="-122"/>
              </a:rPr>
              <a:t>）符号</a:t>
            </a:r>
            <a:r>
              <a:rPr lang="zh-CN" altLang="en-US" sz="1600" b="1" dirty="0" smtClean="0">
                <a:solidFill>
                  <a:srgbClr val="C00000"/>
                </a:solidFill>
                <a:latin typeface="微软雅黑" charset="-122"/>
                <a:ea typeface="微软雅黑" charset="-122"/>
              </a:rPr>
              <a:t>执行：</a:t>
            </a:r>
            <a:r>
              <a:rPr lang="zh-CN" altLang="en-US" sz="1600" dirty="0">
                <a:solidFill>
                  <a:srgbClr val="404040"/>
                </a:solidFill>
                <a:latin typeface="微软雅黑" charset="-122"/>
                <a:ea typeface="微软雅黑" charset="-122"/>
              </a:rPr>
              <a:t>利用程序解释和约束求解技术来生成输入，以探索二进制的状态空间，尝试到达和触发缺陷。然而，因为这样的系统会在二进制程序探索中触发大量的路径，受到“路径爆炸”约束。</a:t>
            </a:r>
          </a:p>
        </p:txBody>
      </p:sp>
    </p:spTree>
    <p:extLst>
      <p:ext uri="{BB962C8B-B14F-4D97-AF65-F5344CB8AC3E}">
        <p14:creationId xmlns:p14="http://schemas.microsoft.com/office/powerpoint/2010/main" val="90941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模糊器</a:t>
            </a:r>
            <a:r>
              <a:rPr kumimoji="1" lang="zh-CN" altLang="en-US" dirty="0"/>
              <a:t>与符号执行结合</a:t>
            </a:r>
          </a:p>
        </p:txBody>
      </p:sp>
      <p:sp>
        <p:nvSpPr>
          <p:cNvPr id="13" name="内容占位符 3"/>
          <p:cNvSpPr>
            <a:spLocks noGrp="1"/>
          </p:cNvSpPr>
          <p:nvPr>
            <p:ph idx="1"/>
          </p:nvPr>
        </p:nvSpPr>
        <p:spPr>
          <a:xfrm>
            <a:off x="2143124" y="1743074"/>
            <a:ext cx="8329613" cy="2100263"/>
          </a:xfrm>
        </p:spPr>
        <p:txBody>
          <a:bodyPr>
            <a:normAutofit lnSpcReduction="10000"/>
          </a:bodyPr>
          <a:lstStyle/>
          <a:p>
            <a:pPr marL="0" indent="0" eaLnBrk="1" hangingPunct="1">
              <a:lnSpc>
                <a:spcPct val="145000"/>
              </a:lnSpc>
              <a:buFont typeface="Arial" charset="0"/>
              <a:buNone/>
            </a:pPr>
            <a:r>
              <a:rPr lang="zh-CN" altLang="zh-CN" sz="1600" dirty="0">
                <a:solidFill>
                  <a:srgbClr val="404040"/>
                </a:solidFill>
                <a:latin typeface="微软雅黑" charset="-122"/>
                <a:ea typeface="微软雅黑" charset="-122"/>
              </a:rPr>
              <a:t>经过研究，可以</a:t>
            </a:r>
            <a:r>
              <a:rPr lang="zh-CN" altLang="zh-CN" sz="1600" dirty="0">
                <a:solidFill>
                  <a:srgbClr val="C00000"/>
                </a:solidFill>
                <a:latin typeface="微软雅黑" charset="-122"/>
                <a:ea typeface="微软雅黑" charset="-122"/>
              </a:rPr>
              <a:t>结合后两种分析技术</a:t>
            </a:r>
            <a:r>
              <a:rPr lang="zh-CN" altLang="zh-CN" sz="1600" dirty="0">
                <a:solidFill>
                  <a:srgbClr val="404040"/>
                </a:solidFill>
                <a:latin typeface="微软雅黑" charset="-122"/>
                <a:ea typeface="微软雅黑" charset="-122"/>
              </a:rPr>
              <a:t>，利用他们的优势，同时减轻他们的弱点</a:t>
            </a:r>
            <a:r>
              <a:rPr lang="zh-CN" altLang="zh-CN" sz="1600" dirty="0" smtClean="0">
                <a:solidFill>
                  <a:srgbClr val="404040"/>
                </a:solidFill>
                <a:latin typeface="微软雅黑" charset="-122"/>
                <a:ea typeface="微软雅黑" charset="-122"/>
              </a:rPr>
              <a:t>。</a:t>
            </a:r>
            <a:endParaRPr lang="en-US" altLang="zh-CN" sz="1600" dirty="0" smtClean="0">
              <a:solidFill>
                <a:srgbClr val="404040"/>
              </a:solidFill>
              <a:latin typeface="微软雅黑" charset="-122"/>
              <a:ea typeface="微软雅黑" charset="-122"/>
            </a:endParaRPr>
          </a:p>
          <a:p>
            <a:pPr marL="0" indent="0" eaLnBrk="1" hangingPunct="1">
              <a:lnSpc>
                <a:spcPct val="145000"/>
              </a:lnSpc>
              <a:buFont typeface="Arial" charset="0"/>
              <a:buNone/>
            </a:pPr>
            <a:r>
              <a:rPr kumimoji="1" lang="zh-CN" altLang="en-US" sz="1900" dirty="0"/>
              <a:t>① </a:t>
            </a:r>
            <a:r>
              <a:rPr kumimoji="1" lang="zh-CN" altLang="zh-CN" sz="1900" dirty="0"/>
              <a:t>模糊器可以用于探索应用的初始隔区，并且当其不能进一步深入时</a:t>
            </a:r>
            <a:r>
              <a:rPr kumimoji="1" lang="zh-CN" altLang="zh-CN" sz="1900" dirty="0"/>
              <a:t>，</a:t>
            </a:r>
            <a:endParaRPr kumimoji="1" lang="en-US" altLang="zh-CN" sz="1900" dirty="0"/>
          </a:p>
          <a:p>
            <a:pPr marL="0" indent="0" eaLnBrk="1" hangingPunct="1">
              <a:lnSpc>
                <a:spcPct val="145000"/>
              </a:lnSpc>
              <a:buFont typeface="Arial" charset="0"/>
              <a:buNone/>
            </a:pPr>
            <a:r>
              <a:rPr kumimoji="1" lang="zh-CN" altLang="en-US" sz="1900" dirty="0"/>
              <a:t>② </a:t>
            </a:r>
            <a:r>
              <a:rPr kumimoji="1" lang="zh-CN" altLang="zh-CN" sz="1900" dirty="0"/>
              <a:t>可以</a:t>
            </a:r>
            <a:r>
              <a:rPr kumimoji="1" lang="zh-CN" altLang="zh-CN" sz="1900" dirty="0"/>
              <a:t>利用符号执行引擎来引导它到下一个隔区</a:t>
            </a:r>
            <a:r>
              <a:rPr kumimoji="1" lang="zh-CN" altLang="zh-CN" sz="1900" dirty="0"/>
              <a:t>。</a:t>
            </a:r>
            <a:endParaRPr kumimoji="1" lang="en-US" altLang="zh-CN" sz="1900" dirty="0"/>
          </a:p>
          <a:p>
            <a:pPr marL="0" indent="0" eaLnBrk="1" hangingPunct="1">
              <a:lnSpc>
                <a:spcPct val="145000"/>
              </a:lnSpc>
              <a:buFont typeface="Arial" charset="0"/>
              <a:buNone/>
            </a:pPr>
            <a:r>
              <a:rPr kumimoji="1" lang="zh-CN" altLang="en-US" sz="1900" dirty="0"/>
              <a:t>③ </a:t>
            </a:r>
            <a:r>
              <a:rPr kumimoji="1" lang="zh-CN" altLang="zh-CN" sz="1900" dirty="0"/>
              <a:t>一旦</a:t>
            </a:r>
            <a:r>
              <a:rPr kumimoji="1" lang="zh-CN" altLang="zh-CN" sz="1900" dirty="0"/>
              <a:t>到达，模糊器可以再次接管，探索新隔区的可能输入。</a:t>
            </a:r>
            <a:endParaRPr kumimoji="1" lang="en-US" altLang="zh-CN" sz="1900" dirty="0"/>
          </a:p>
          <a:p>
            <a:pPr marL="0" indent="0" eaLnBrk="1" hangingPunct="1">
              <a:lnSpc>
                <a:spcPct val="145000"/>
              </a:lnSpc>
            </a:pPr>
            <a:endParaRPr lang="zh-CN" altLang="en-US" dirty="0">
              <a:solidFill>
                <a:srgbClr val="404040"/>
              </a:solidFill>
            </a:endParaRPr>
          </a:p>
        </p:txBody>
      </p:sp>
      <p:sp>
        <p:nvSpPr>
          <p:cNvPr id="14" name="矩形 13"/>
          <p:cNvSpPr/>
          <p:nvPr/>
        </p:nvSpPr>
        <p:spPr>
          <a:xfrm>
            <a:off x="3451224" y="5497513"/>
            <a:ext cx="1360488" cy="58578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68580" tIns="34290" rIns="68580" bIns="34290" anchor="ctr"/>
          <a:lstStyle/>
          <a:p>
            <a:pPr algn="ctr" eaLnBrk="1" fontAlgn="auto" hangingPunct="1">
              <a:spcBef>
                <a:spcPts val="0"/>
              </a:spcBef>
              <a:spcAft>
                <a:spcPts val="0"/>
              </a:spcAft>
              <a:defRPr/>
            </a:pPr>
            <a:r>
              <a:rPr lang="zh-CN" altLang="en-US" sz="1350" b="1" dirty="0">
                <a:solidFill>
                  <a:schemeClr val="bg1"/>
                </a:solidFill>
                <a:latin typeface="微软雅黑" panose="020B0503020204020204" pitchFamily="34" charset="-122"/>
                <a:ea typeface="微软雅黑" panose="020B0503020204020204" pitchFamily="34" charset="-122"/>
              </a:rPr>
              <a:t>模糊器</a:t>
            </a:r>
          </a:p>
        </p:txBody>
      </p:sp>
      <p:sp>
        <p:nvSpPr>
          <p:cNvPr id="15" name="矩形 14"/>
          <p:cNvSpPr/>
          <p:nvPr/>
        </p:nvSpPr>
        <p:spPr>
          <a:xfrm>
            <a:off x="6684962" y="5497513"/>
            <a:ext cx="1360487" cy="58578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68580" tIns="34290" rIns="68580" bIns="34290" anchor="ctr"/>
          <a:lstStyle>
            <a:lvl1pPr>
              <a:spcBef>
                <a:spcPct val="20000"/>
              </a:spcBef>
              <a:buFont typeface="Arial" charset="0"/>
              <a:buChar char="•"/>
              <a:defRPr sz="2400">
                <a:solidFill>
                  <a:srgbClr val="AF9738"/>
                </a:solidFill>
                <a:latin typeface="Calibri" charset="0"/>
              </a:defRPr>
            </a:lvl1pPr>
            <a:lvl2pPr marL="742950" indent="-285750">
              <a:spcBef>
                <a:spcPct val="20000"/>
              </a:spcBef>
              <a:buFont typeface="Arial" charset="0"/>
              <a:buChar char="–"/>
              <a:defRPr sz="2000">
                <a:solidFill>
                  <a:srgbClr val="AF9738"/>
                </a:solidFill>
                <a:latin typeface="Calibri" charset="0"/>
              </a:defRPr>
            </a:lvl2pPr>
            <a:lvl3pPr marL="1143000" indent="-228600">
              <a:spcBef>
                <a:spcPct val="20000"/>
              </a:spcBef>
              <a:buFont typeface="Arial" charset="0"/>
              <a:buChar char="•"/>
              <a:defRPr>
                <a:solidFill>
                  <a:srgbClr val="AF9738"/>
                </a:solidFill>
                <a:latin typeface="Calibri" charset="0"/>
              </a:defRPr>
            </a:lvl3pPr>
            <a:lvl4pPr marL="1600200" indent="-228600">
              <a:spcBef>
                <a:spcPct val="20000"/>
              </a:spcBef>
              <a:buFont typeface="Arial" charset="0"/>
              <a:buChar char="–"/>
              <a:defRPr sz="1600">
                <a:solidFill>
                  <a:srgbClr val="AF9738"/>
                </a:solidFill>
                <a:latin typeface="Calibri" charset="0"/>
              </a:defRPr>
            </a:lvl4pPr>
            <a:lvl5pPr marL="2057400" indent="-228600">
              <a:spcBef>
                <a:spcPct val="20000"/>
              </a:spcBef>
              <a:buFont typeface="Arial" charset="0"/>
              <a:buChar char="»"/>
              <a:defRPr sz="1600">
                <a:solidFill>
                  <a:srgbClr val="AF9738"/>
                </a:solidFill>
                <a:latin typeface="Calibri" charset="0"/>
              </a:defRPr>
            </a:lvl5pPr>
            <a:lvl6pPr marL="2514600" indent="-228600" eaLnBrk="0" fontAlgn="base" hangingPunct="0">
              <a:spcBef>
                <a:spcPct val="20000"/>
              </a:spcBef>
              <a:spcAft>
                <a:spcPct val="0"/>
              </a:spcAft>
              <a:buFont typeface="Arial" charset="0"/>
              <a:buChar char="»"/>
              <a:defRPr sz="1600">
                <a:solidFill>
                  <a:srgbClr val="AF9738"/>
                </a:solidFill>
                <a:latin typeface="Calibri" charset="0"/>
              </a:defRPr>
            </a:lvl6pPr>
            <a:lvl7pPr marL="2971800" indent="-228600" eaLnBrk="0" fontAlgn="base" hangingPunct="0">
              <a:spcBef>
                <a:spcPct val="20000"/>
              </a:spcBef>
              <a:spcAft>
                <a:spcPct val="0"/>
              </a:spcAft>
              <a:buFont typeface="Arial" charset="0"/>
              <a:buChar char="»"/>
              <a:defRPr sz="1600">
                <a:solidFill>
                  <a:srgbClr val="AF9738"/>
                </a:solidFill>
                <a:latin typeface="Calibri" charset="0"/>
              </a:defRPr>
            </a:lvl7pPr>
            <a:lvl8pPr marL="3429000" indent="-228600" eaLnBrk="0" fontAlgn="base" hangingPunct="0">
              <a:spcBef>
                <a:spcPct val="20000"/>
              </a:spcBef>
              <a:spcAft>
                <a:spcPct val="0"/>
              </a:spcAft>
              <a:buFont typeface="Arial" charset="0"/>
              <a:buChar char="»"/>
              <a:defRPr sz="1600">
                <a:solidFill>
                  <a:srgbClr val="AF9738"/>
                </a:solidFill>
                <a:latin typeface="Calibri" charset="0"/>
              </a:defRPr>
            </a:lvl8pPr>
            <a:lvl9pPr marL="3886200" indent="-228600" eaLnBrk="0" fontAlgn="base" hangingPunct="0">
              <a:spcBef>
                <a:spcPct val="20000"/>
              </a:spcBef>
              <a:spcAft>
                <a:spcPct val="0"/>
              </a:spcAft>
              <a:buFont typeface="Arial" charset="0"/>
              <a:buChar char="»"/>
              <a:defRPr sz="1600">
                <a:solidFill>
                  <a:srgbClr val="AF9738"/>
                </a:solidFill>
                <a:latin typeface="Calibri" charset="0"/>
              </a:defRPr>
            </a:lvl9pPr>
          </a:lstStyle>
          <a:p>
            <a:pPr algn="ctr" eaLnBrk="1" hangingPunct="1">
              <a:spcBef>
                <a:spcPct val="0"/>
              </a:spcBef>
              <a:buFontTx/>
              <a:buNone/>
            </a:pPr>
            <a:r>
              <a:rPr lang="zh-CN" altLang="en-US" sz="1300" b="1">
                <a:solidFill>
                  <a:schemeClr val="bg1"/>
                </a:solidFill>
                <a:latin typeface="微软雅黑" charset="-122"/>
                <a:ea typeface="微软雅黑" charset="-122"/>
              </a:rPr>
              <a:t>符号执行</a:t>
            </a:r>
          </a:p>
        </p:txBody>
      </p:sp>
      <p:cxnSp>
        <p:nvCxnSpPr>
          <p:cNvPr id="16" name="肘形连接符 15"/>
          <p:cNvCxnSpPr>
            <a:stCxn id="15" idx="0"/>
            <a:endCxn id="16" idx="0"/>
          </p:cNvCxnSpPr>
          <p:nvPr/>
        </p:nvCxnSpPr>
        <p:spPr>
          <a:xfrm rot="5400000" flipH="1" flipV="1">
            <a:off x="5747543" y="3880644"/>
            <a:ext cx="9525" cy="3233737"/>
          </a:xfrm>
          <a:prstGeom prst="bentConnector3">
            <a:avLst>
              <a:gd name="adj1" fmla="val 3193535"/>
            </a:avLst>
          </a:prstGeom>
          <a:ln>
            <a:headEnd w="lg" len="lg"/>
            <a:tailEnd type="triangle" w="lg" len="lg"/>
          </a:ln>
        </p:spPr>
        <p:style>
          <a:lnRef idx="1">
            <a:schemeClr val="accent4"/>
          </a:lnRef>
          <a:fillRef idx="0">
            <a:schemeClr val="accent4"/>
          </a:fillRef>
          <a:effectRef idx="0">
            <a:schemeClr val="accent4"/>
          </a:effectRef>
          <a:fontRef idx="minor">
            <a:schemeClr val="tx1"/>
          </a:fontRef>
        </p:style>
      </p:cxnSp>
      <p:cxnSp>
        <p:nvCxnSpPr>
          <p:cNvPr id="17" name="肘形连接符 16"/>
          <p:cNvCxnSpPr>
            <a:stCxn id="16" idx="2"/>
            <a:endCxn id="15" idx="2"/>
          </p:cNvCxnSpPr>
          <p:nvPr/>
        </p:nvCxnSpPr>
        <p:spPr>
          <a:xfrm rot="5400000">
            <a:off x="5747543" y="4466432"/>
            <a:ext cx="9525" cy="3233737"/>
          </a:xfrm>
          <a:prstGeom prst="bentConnector3">
            <a:avLst>
              <a:gd name="adj1" fmla="val 3193551"/>
            </a:avLst>
          </a:prstGeom>
          <a:ln>
            <a:tailEnd type="triangle" w="lg" len="lg"/>
          </a:ln>
        </p:spPr>
        <p:style>
          <a:lnRef idx="1">
            <a:schemeClr val="accent4"/>
          </a:lnRef>
          <a:fillRef idx="0">
            <a:schemeClr val="accent4"/>
          </a:fillRef>
          <a:effectRef idx="0">
            <a:schemeClr val="accent4"/>
          </a:effectRef>
          <a:fontRef idx="minor">
            <a:schemeClr val="tx1"/>
          </a:fontRef>
        </p:style>
      </p:cxnSp>
      <p:sp>
        <p:nvSpPr>
          <p:cNvPr id="18" name="矩形 17"/>
          <p:cNvSpPr>
            <a:spLocks noChangeArrowheads="1"/>
          </p:cNvSpPr>
          <p:nvPr/>
        </p:nvSpPr>
        <p:spPr bwMode="auto">
          <a:xfrm>
            <a:off x="1643061" y="4009342"/>
            <a:ext cx="7993063" cy="8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charset="0"/>
              <a:buChar char="•"/>
              <a:defRPr sz="2400">
                <a:solidFill>
                  <a:srgbClr val="AF9738"/>
                </a:solidFill>
                <a:latin typeface="Calibri" charset="0"/>
              </a:defRPr>
            </a:lvl1pPr>
            <a:lvl2pPr>
              <a:spcBef>
                <a:spcPct val="20000"/>
              </a:spcBef>
              <a:buFont typeface="Arial" charset="0"/>
              <a:buChar char="–"/>
              <a:defRPr sz="2000">
                <a:solidFill>
                  <a:srgbClr val="AF9738"/>
                </a:solidFill>
                <a:latin typeface="Calibri" charset="0"/>
              </a:defRPr>
            </a:lvl2pPr>
            <a:lvl3pPr marL="1143000" indent="-228600">
              <a:spcBef>
                <a:spcPct val="20000"/>
              </a:spcBef>
              <a:buFont typeface="Arial" charset="0"/>
              <a:buChar char="•"/>
              <a:defRPr>
                <a:solidFill>
                  <a:srgbClr val="AF9738"/>
                </a:solidFill>
                <a:latin typeface="Calibri" charset="0"/>
              </a:defRPr>
            </a:lvl3pPr>
            <a:lvl4pPr marL="1600200" indent="-228600">
              <a:spcBef>
                <a:spcPct val="20000"/>
              </a:spcBef>
              <a:buFont typeface="Arial" charset="0"/>
              <a:buChar char="–"/>
              <a:defRPr sz="1600">
                <a:solidFill>
                  <a:srgbClr val="AF9738"/>
                </a:solidFill>
                <a:latin typeface="Calibri" charset="0"/>
              </a:defRPr>
            </a:lvl4pPr>
            <a:lvl5pPr marL="2057400" indent="-228600">
              <a:spcBef>
                <a:spcPct val="20000"/>
              </a:spcBef>
              <a:buFont typeface="Arial" charset="0"/>
              <a:buChar char="»"/>
              <a:defRPr sz="1600">
                <a:solidFill>
                  <a:srgbClr val="AF9738"/>
                </a:solidFill>
                <a:latin typeface="Calibri" charset="0"/>
              </a:defRPr>
            </a:lvl5pPr>
            <a:lvl6pPr marL="2514600" indent="-228600" eaLnBrk="0" fontAlgn="base" hangingPunct="0">
              <a:spcBef>
                <a:spcPct val="20000"/>
              </a:spcBef>
              <a:spcAft>
                <a:spcPct val="0"/>
              </a:spcAft>
              <a:buFont typeface="Arial" charset="0"/>
              <a:buChar char="»"/>
              <a:defRPr sz="1600">
                <a:solidFill>
                  <a:srgbClr val="AF9738"/>
                </a:solidFill>
                <a:latin typeface="Calibri" charset="0"/>
              </a:defRPr>
            </a:lvl6pPr>
            <a:lvl7pPr marL="2971800" indent="-228600" eaLnBrk="0" fontAlgn="base" hangingPunct="0">
              <a:spcBef>
                <a:spcPct val="20000"/>
              </a:spcBef>
              <a:spcAft>
                <a:spcPct val="0"/>
              </a:spcAft>
              <a:buFont typeface="Arial" charset="0"/>
              <a:buChar char="»"/>
              <a:defRPr sz="1600">
                <a:solidFill>
                  <a:srgbClr val="AF9738"/>
                </a:solidFill>
                <a:latin typeface="Calibri" charset="0"/>
              </a:defRPr>
            </a:lvl7pPr>
            <a:lvl8pPr marL="3429000" indent="-228600" eaLnBrk="0" fontAlgn="base" hangingPunct="0">
              <a:spcBef>
                <a:spcPct val="20000"/>
              </a:spcBef>
              <a:spcAft>
                <a:spcPct val="0"/>
              </a:spcAft>
              <a:buFont typeface="Arial" charset="0"/>
              <a:buChar char="»"/>
              <a:defRPr sz="1600">
                <a:solidFill>
                  <a:srgbClr val="AF9738"/>
                </a:solidFill>
                <a:latin typeface="Calibri" charset="0"/>
              </a:defRPr>
            </a:lvl8pPr>
            <a:lvl9pPr marL="3886200" indent="-228600" eaLnBrk="0" fontAlgn="base" hangingPunct="0">
              <a:spcBef>
                <a:spcPct val="20000"/>
              </a:spcBef>
              <a:spcAft>
                <a:spcPct val="0"/>
              </a:spcAft>
              <a:buFont typeface="Arial" charset="0"/>
              <a:buChar char="»"/>
              <a:defRPr sz="1600">
                <a:solidFill>
                  <a:srgbClr val="AF9738"/>
                </a:solidFill>
                <a:latin typeface="Calibri" charset="0"/>
              </a:defRPr>
            </a:lvl9pPr>
          </a:lstStyle>
          <a:p>
            <a:pPr lvl="1">
              <a:lnSpc>
                <a:spcPct val="145000"/>
              </a:lnSpc>
              <a:spcBef>
                <a:spcPct val="0"/>
              </a:spcBef>
              <a:buFont typeface="Arial" charset="0"/>
              <a:buNone/>
            </a:pPr>
            <a:r>
              <a:rPr lang="zh-CN" altLang="zh-CN" sz="1600" dirty="0">
                <a:solidFill>
                  <a:srgbClr val="404040"/>
                </a:solidFill>
                <a:latin typeface="微软雅黑" charset="-122"/>
                <a:ea typeface="微软雅黑" charset="-122"/>
              </a:rPr>
              <a:t>通过重复这样做，执行流程在程序中被越来越深入的驱动</a:t>
            </a:r>
            <a:endParaRPr lang="en-US" altLang="zh-CN" sz="1600" dirty="0">
              <a:solidFill>
                <a:srgbClr val="C00000"/>
              </a:solidFill>
              <a:latin typeface="微软雅黑" charset="-122"/>
              <a:ea typeface="微软雅黑" charset="-122"/>
            </a:endParaRPr>
          </a:p>
          <a:p>
            <a:pPr lvl="1">
              <a:lnSpc>
                <a:spcPct val="145000"/>
              </a:lnSpc>
              <a:spcBef>
                <a:spcPct val="0"/>
              </a:spcBef>
              <a:buFont typeface="Arial" charset="0"/>
              <a:buNone/>
            </a:pPr>
            <a:r>
              <a:rPr lang="zh-CN" altLang="zh-CN" sz="1600" dirty="0">
                <a:solidFill>
                  <a:srgbClr val="C00000"/>
                </a:solidFill>
                <a:latin typeface="微软雅黑" charset="-122"/>
                <a:ea typeface="微软雅黑" charset="-122"/>
              </a:rPr>
              <a:t>避免了符号执行固有的路径爆炸，并且改善模糊器动态分析的不完备性。</a:t>
            </a:r>
          </a:p>
        </p:txBody>
      </p:sp>
    </p:spTree>
    <p:extLst>
      <p:ext uri="{BB962C8B-B14F-4D97-AF65-F5344CB8AC3E}">
        <p14:creationId xmlns:p14="http://schemas.microsoft.com/office/powerpoint/2010/main" val="1685741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sz="4800" dirty="0" smtClean="0"/>
              <a:t>2.</a:t>
            </a:r>
            <a:r>
              <a:rPr kumimoji="1" lang="zh-CN" altLang="en-US" sz="4800" dirty="0" smtClean="0"/>
              <a:t> 系统概述</a:t>
            </a:r>
            <a:endParaRPr kumimoji="1" lang="zh-CN" altLang="en-US" sz="4800" dirty="0"/>
          </a:p>
        </p:txBody>
      </p:sp>
      <p:sp>
        <p:nvSpPr>
          <p:cNvPr id="3" name="副标题 2"/>
          <p:cNvSpPr>
            <a:spLocks noGrp="1"/>
          </p:cNvSpPr>
          <p:nvPr>
            <p:ph type="subTitle" idx="1"/>
          </p:nvPr>
        </p:nvSpPr>
        <p:spPr>
          <a:xfrm>
            <a:off x="3899106" y="4489679"/>
            <a:ext cx="6831673" cy="1086237"/>
          </a:xfrm>
        </p:spPr>
        <p:txBody>
          <a:bodyPr>
            <a:normAutofit/>
          </a:bodyPr>
          <a:lstStyle/>
          <a:p>
            <a:pPr algn="r"/>
            <a:endParaRPr kumimoji="1" lang="zh-CN" altLang="en-US" sz="1400" dirty="0"/>
          </a:p>
        </p:txBody>
      </p:sp>
    </p:spTree>
    <p:extLst>
      <p:ext uri="{BB962C8B-B14F-4D97-AF65-F5344CB8AC3E}">
        <p14:creationId xmlns:p14="http://schemas.microsoft.com/office/powerpoint/2010/main" val="7468616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 descr="任务协作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988" y="-114301"/>
            <a:ext cx="6926262" cy="7118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1693863" y="623888"/>
            <a:ext cx="1197109" cy="404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algn="ctr"/>
            <a:r>
              <a:rPr lang="zh-CN" altLang="en-US" sz="1400" dirty="0"/>
              <a:t>用户</a:t>
            </a:r>
          </a:p>
        </p:txBody>
      </p:sp>
      <p:cxnSp>
        <p:nvCxnSpPr>
          <p:cNvPr id="10" name="直接箭头连接符 3"/>
          <p:cNvCxnSpPr>
            <a:stCxn id="9" idx="2"/>
          </p:cNvCxnSpPr>
          <p:nvPr/>
        </p:nvCxnSpPr>
        <p:spPr>
          <a:xfrm>
            <a:off x="2292418" y="1028516"/>
            <a:ext cx="7870" cy="443097"/>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7715250" y="623888"/>
            <a:ext cx="4186238" cy="1414233"/>
          </a:xfrm>
          <a:prstGeom prst="rect">
            <a:avLst/>
          </a:prstGeom>
        </p:spPr>
        <p:txBody>
          <a:bodyPr wrap="square">
            <a:spAutoFit/>
          </a:bodyPr>
          <a:lstStyle/>
          <a:p>
            <a:pPr marL="0" lvl="1">
              <a:lnSpc>
                <a:spcPct val="125000"/>
              </a:lnSpc>
              <a:spcBef>
                <a:spcPct val="0"/>
              </a:spcBef>
            </a:pPr>
            <a:r>
              <a:rPr lang="zh-CN" altLang="en-US" sz="1400" b="1" dirty="0">
                <a:solidFill>
                  <a:srgbClr val="C00000"/>
                </a:solidFill>
                <a:latin typeface="微软雅黑" charset="-122"/>
                <a:ea typeface="微软雅黑" charset="-122"/>
              </a:rPr>
              <a:t>（</a:t>
            </a:r>
            <a:r>
              <a:rPr lang="en-US" altLang="zh-CN" sz="1400" b="1" dirty="0">
                <a:solidFill>
                  <a:srgbClr val="C00000"/>
                </a:solidFill>
                <a:latin typeface="微软雅黑" charset="-122"/>
                <a:ea typeface="微软雅黑" charset="-122"/>
              </a:rPr>
              <a:t>1</a:t>
            </a:r>
            <a:r>
              <a:rPr lang="zh-CN" altLang="en-US" sz="1400" b="1" dirty="0">
                <a:solidFill>
                  <a:srgbClr val="C00000"/>
                </a:solidFill>
                <a:latin typeface="微软雅黑" charset="-122"/>
                <a:ea typeface="微软雅黑" charset="-122"/>
              </a:rPr>
              <a:t>）模糊测试模块：</a:t>
            </a:r>
            <a:r>
              <a:rPr lang="zh-CN" altLang="en-US" sz="1400" dirty="0">
                <a:solidFill>
                  <a:srgbClr val="404040"/>
                </a:solidFill>
                <a:latin typeface="微软雅黑" charset="-122"/>
                <a:ea typeface="微软雅黑" charset="-122"/>
              </a:rPr>
              <a:t>当系统执行时，它通过启动模糊引擎开始。模糊引擎探索应用程序的第一个隔区，直到它达到第一个复杂检查。在此，模糊引擎被“卡住”并且不能识别能够在程序中搜索新路径的输入。</a:t>
            </a:r>
            <a:endParaRPr lang="zh-CN" altLang="en-US" sz="1400" dirty="0">
              <a:solidFill>
                <a:srgbClr val="404040"/>
              </a:solidFill>
              <a:latin typeface="微软雅黑" charset="-122"/>
              <a:ea typeface="微软雅黑" charset="-122"/>
            </a:endParaRPr>
          </a:p>
        </p:txBody>
      </p:sp>
      <p:sp>
        <p:nvSpPr>
          <p:cNvPr id="19" name="矩形 18"/>
          <p:cNvSpPr/>
          <p:nvPr/>
        </p:nvSpPr>
        <p:spPr>
          <a:xfrm>
            <a:off x="7715250" y="2359784"/>
            <a:ext cx="4186238" cy="2222147"/>
          </a:xfrm>
          <a:prstGeom prst="rect">
            <a:avLst/>
          </a:prstGeom>
        </p:spPr>
        <p:txBody>
          <a:bodyPr wrap="square">
            <a:spAutoFit/>
          </a:bodyPr>
          <a:lstStyle/>
          <a:p>
            <a:pPr marL="0" lvl="1">
              <a:lnSpc>
                <a:spcPct val="125000"/>
              </a:lnSpc>
              <a:spcBef>
                <a:spcPct val="0"/>
              </a:spcBef>
            </a:pPr>
            <a:r>
              <a:rPr lang="zh-CN" altLang="en-US" sz="1400" b="1" dirty="0">
                <a:solidFill>
                  <a:srgbClr val="C00000"/>
                </a:solidFill>
                <a:latin typeface="微软雅黑" charset="-122"/>
                <a:ea typeface="微软雅黑" charset="-122"/>
              </a:rPr>
              <a:t>（</a:t>
            </a:r>
            <a:r>
              <a:rPr lang="en-US" altLang="zh-CN" sz="1400" b="1" dirty="0">
                <a:solidFill>
                  <a:srgbClr val="C00000"/>
                </a:solidFill>
                <a:latin typeface="微软雅黑" charset="-122"/>
                <a:ea typeface="微软雅黑" charset="-122"/>
              </a:rPr>
              <a:t>2</a:t>
            </a:r>
            <a:r>
              <a:rPr lang="zh-CN" altLang="en-US" sz="1400" b="1" dirty="0">
                <a:solidFill>
                  <a:srgbClr val="C00000"/>
                </a:solidFill>
                <a:latin typeface="微软雅黑" charset="-122"/>
                <a:ea typeface="微软雅黑" charset="-122"/>
              </a:rPr>
              <a:t>）符号执行模块：</a:t>
            </a:r>
            <a:r>
              <a:rPr lang="zh-CN" altLang="en-US" sz="1400" dirty="0">
                <a:solidFill>
                  <a:srgbClr val="404040"/>
                </a:solidFill>
                <a:latin typeface="微软雅黑" charset="-122"/>
                <a:ea typeface="微软雅黑" charset="-122"/>
              </a:rPr>
              <a:t>当模糊引擎卡住时，系统调用它的符号执行组件。该组件分析应用程序，采用先前的模糊测试步骤发现的唯一输入，来约束用户输入以防止路径爆炸。接管模糊器产生的输入之后，符号执行组件利用其约束求解引擎来识别输入，以强制执行先前未被探索的后续路径。如果模糊引擎在卡住之前遍历了之前的隔区，则这些路径代表了到新隔区的执行流。</a:t>
            </a:r>
            <a:endParaRPr lang="zh-CN" altLang="en-US" sz="1400" dirty="0">
              <a:solidFill>
                <a:srgbClr val="404040"/>
              </a:solidFill>
              <a:latin typeface="微软雅黑" charset="-122"/>
              <a:ea typeface="微软雅黑" charset="-122"/>
            </a:endParaRPr>
          </a:p>
        </p:txBody>
      </p:sp>
      <p:sp>
        <p:nvSpPr>
          <p:cNvPr id="20" name="矩形 19"/>
          <p:cNvSpPr/>
          <p:nvPr/>
        </p:nvSpPr>
        <p:spPr>
          <a:xfrm>
            <a:off x="7715250" y="4836907"/>
            <a:ext cx="4238625" cy="1414233"/>
          </a:xfrm>
          <a:prstGeom prst="rect">
            <a:avLst/>
          </a:prstGeom>
        </p:spPr>
        <p:txBody>
          <a:bodyPr wrap="square">
            <a:spAutoFit/>
          </a:bodyPr>
          <a:lstStyle/>
          <a:p>
            <a:pPr marL="0" lvl="1">
              <a:lnSpc>
                <a:spcPct val="125000"/>
              </a:lnSpc>
              <a:spcBef>
                <a:spcPct val="0"/>
              </a:spcBef>
            </a:pPr>
            <a:r>
              <a:rPr lang="zh-CN" altLang="en-US" sz="1400" b="1" dirty="0">
                <a:solidFill>
                  <a:srgbClr val="C00000"/>
                </a:solidFill>
                <a:latin typeface="微软雅黑" charset="-122"/>
                <a:ea typeface="微软雅黑" charset="-122"/>
              </a:rPr>
              <a:t>（</a:t>
            </a:r>
            <a:r>
              <a:rPr lang="en-US" altLang="zh-CN" sz="1400" b="1" dirty="0">
                <a:solidFill>
                  <a:srgbClr val="C00000"/>
                </a:solidFill>
                <a:latin typeface="微软雅黑" charset="-122"/>
                <a:ea typeface="微软雅黑" charset="-122"/>
              </a:rPr>
              <a:t>3</a:t>
            </a:r>
            <a:r>
              <a:rPr lang="zh-CN" altLang="en-US" sz="1400" b="1" dirty="0">
                <a:solidFill>
                  <a:srgbClr val="C00000"/>
                </a:solidFill>
                <a:latin typeface="微软雅黑" charset="-122"/>
                <a:ea typeface="微软雅黑" charset="-122"/>
              </a:rPr>
              <a:t>）任务管理模块：</a:t>
            </a:r>
            <a:r>
              <a:rPr lang="zh-CN" altLang="en-US" sz="1400" dirty="0">
                <a:solidFill>
                  <a:srgbClr val="404040"/>
                </a:solidFill>
                <a:latin typeface="微软雅黑" charset="-122"/>
                <a:ea typeface="微软雅黑" charset="-122"/>
              </a:rPr>
              <a:t>一旦符号执行组件识别到新的输入，则执行权被传递回模糊执行组件，其继续在这些输入上突变以探索新的隔区。系统继续在模糊测试和符号执行之间循环，直到发现使应用程序崩溃的输入。</a:t>
            </a:r>
            <a:endParaRPr lang="zh-CN" altLang="en-US" sz="1400" dirty="0">
              <a:solidFill>
                <a:srgbClr val="404040"/>
              </a:solidFill>
              <a:latin typeface="微软雅黑" charset="-122"/>
              <a:ea typeface="微软雅黑" charset="-122"/>
            </a:endParaRPr>
          </a:p>
        </p:txBody>
      </p:sp>
    </p:spTree>
    <p:extLst>
      <p:ext uri="{BB962C8B-B14F-4D97-AF65-F5344CB8AC3E}">
        <p14:creationId xmlns:p14="http://schemas.microsoft.com/office/powerpoint/2010/main" val="207641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dissolv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dissolv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dissolve">
                                      <p:cBhvr>
                                        <p:cTn id="2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p:bldP spid="19"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sz="4800" dirty="0"/>
              <a:t>3</a:t>
            </a:r>
            <a:r>
              <a:rPr kumimoji="1" lang="en-US" altLang="zh-CN" sz="4800" dirty="0" smtClean="0"/>
              <a:t>.</a:t>
            </a:r>
            <a:r>
              <a:rPr kumimoji="1" lang="zh-CN" altLang="en-US" sz="4800" dirty="0" smtClean="0"/>
              <a:t> 模糊测试模块</a:t>
            </a:r>
            <a:endParaRPr kumimoji="1" lang="zh-CN" altLang="en-US" sz="4800" dirty="0"/>
          </a:p>
        </p:txBody>
      </p:sp>
      <p:sp>
        <p:nvSpPr>
          <p:cNvPr id="3" name="副标题 2"/>
          <p:cNvSpPr>
            <a:spLocks noGrp="1"/>
          </p:cNvSpPr>
          <p:nvPr>
            <p:ph type="subTitle" idx="1"/>
          </p:nvPr>
        </p:nvSpPr>
        <p:spPr>
          <a:xfrm>
            <a:off x="3899106" y="4489679"/>
            <a:ext cx="6831673" cy="1086237"/>
          </a:xfrm>
        </p:spPr>
        <p:txBody>
          <a:bodyPr>
            <a:normAutofit/>
          </a:bodyPr>
          <a:lstStyle/>
          <a:p>
            <a:pPr algn="r"/>
            <a:endParaRPr kumimoji="1" lang="zh-CN" altLang="en-US" sz="1400" dirty="0"/>
          </a:p>
        </p:txBody>
      </p:sp>
    </p:spTree>
    <p:extLst>
      <p:ext uri="{BB962C8B-B14F-4D97-AF65-F5344CB8AC3E}">
        <p14:creationId xmlns:p14="http://schemas.microsoft.com/office/powerpoint/2010/main" val="5743301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协议及文本数据的生成 </a:t>
            </a:r>
            <a:endParaRPr kumimoji="1" lang="zh-CN" altLang="en-US" dirty="0"/>
          </a:p>
        </p:txBody>
      </p:sp>
      <p:sp>
        <p:nvSpPr>
          <p:cNvPr id="4" name="矩形 3"/>
          <p:cNvSpPr/>
          <p:nvPr/>
        </p:nvSpPr>
        <p:spPr>
          <a:xfrm>
            <a:off x="8752002" y="1590467"/>
            <a:ext cx="3439998" cy="1754326"/>
          </a:xfrm>
          <a:prstGeom prst="rect">
            <a:avLst/>
          </a:prstGeom>
        </p:spPr>
        <p:txBody>
          <a:bodyPr wrap="square">
            <a:spAutoFit/>
          </a:bodyPr>
          <a:lstStyle/>
          <a:p>
            <a:r>
              <a:rPr lang="zh-CN" altLang="zh-CN" dirty="0"/>
              <a:t>模糊测试根据接收何种格式输入的二进制文件主要可以分为两大类</a:t>
            </a:r>
            <a:r>
              <a:rPr lang="zh-CN" altLang="zh-CN" dirty="0" smtClean="0"/>
              <a:t>：</a:t>
            </a:r>
            <a:endParaRPr lang="en-US" altLang="zh-CN" dirty="0" smtClean="0"/>
          </a:p>
          <a:p>
            <a:r>
              <a:rPr lang="zh-CN" altLang="en-US" dirty="0" smtClean="0"/>
              <a:t>① </a:t>
            </a:r>
            <a:r>
              <a:rPr lang="zh-CN" altLang="zh-CN" dirty="0" smtClean="0"/>
              <a:t>接收</a:t>
            </a:r>
            <a:r>
              <a:rPr lang="zh-CN" altLang="zh-CN" dirty="0"/>
              <a:t>输入为文件格式的模糊测试（主要对象为图片格式、二进制格式、文档格式等）</a:t>
            </a:r>
            <a:r>
              <a:rPr lang="zh-CN" altLang="zh-CN" dirty="0"/>
              <a:t>。</a:t>
            </a:r>
            <a:endParaRPr lang="zh-CN" altLang="en-US" dirty="0"/>
          </a:p>
        </p:txBody>
      </p:sp>
      <p:sp>
        <p:nvSpPr>
          <p:cNvPr id="5" name="Rectangle 2"/>
          <p:cNvSpPr>
            <a:spLocks noChangeArrowheads="1"/>
          </p:cNvSpPr>
          <p:nvPr/>
        </p:nvSpPr>
        <p:spPr bwMode="auto">
          <a:xfrm>
            <a:off x="1471613" y="329041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4337"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8713" y="1618773"/>
            <a:ext cx="7428026" cy="465344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8752002" y="3856195"/>
            <a:ext cx="3439998" cy="2308324"/>
          </a:xfrm>
          <a:prstGeom prst="rect">
            <a:avLst/>
          </a:prstGeom>
        </p:spPr>
        <p:txBody>
          <a:bodyPr wrap="square">
            <a:spAutoFit/>
          </a:bodyPr>
          <a:lstStyle/>
          <a:p>
            <a:r>
              <a:rPr lang="zh-CN" altLang="en-US" dirty="0" smtClean="0"/>
              <a:t>② </a:t>
            </a:r>
            <a:r>
              <a:rPr lang="zh-CN" altLang="zh-CN" dirty="0" smtClean="0"/>
              <a:t>接收</a:t>
            </a:r>
            <a:r>
              <a:rPr lang="zh-CN" altLang="zh-CN" dirty="0"/>
              <a:t>输入为协议类型的模糊测试（主要对象为</a:t>
            </a:r>
            <a:r>
              <a:rPr lang="en-US" altLang="zh-CN" dirty="0"/>
              <a:t>HTTP</a:t>
            </a:r>
            <a:r>
              <a:rPr lang="zh-CN" altLang="zh-CN" dirty="0"/>
              <a:t>、</a:t>
            </a:r>
            <a:r>
              <a:rPr lang="en-US" altLang="zh-CN" dirty="0"/>
              <a:t>TCP/UDP</a:t>
            </a:r>
            <a:r>
              <a:rPr lang="zh-CN" altLang="zh-CN" dirty="0"/>
              <a:t>、</a:t>
            </a:r>
            <a:r>
              <a:rPr lang="en-US" altLang="zh-CN" dirty="0"/>
              <a:t>SMTP</a:t>
            </a:r>
            <a:r>
              <a:rPr lang="zh-CN" altLang="zh-CN" dirty="0"/>
              <a:t>、</a:t>
            </a:r>
            <a:r>
              <a:rPr lang="en-US" altLang="zh-CN" dirty="0"/>
              <a:t>FTP</a:t>
            </a:r>
            <a:r>
              <a:rPr lang="zh-CN" altLang="zh-CN" dirty="0"/>
              <a:t>、</a:t>
            </a:r>
            <a:r>
              <a:rPr lang="en-US" altLang="zh-CN" dirty="0"/>
              <a:t>ICMP</a:t>
            </a:r>
            <a:r>
              <a:rPr lang="zh-CN" altLang="zh-CN" dirty="0"/>
              <a:t>协议等） ，制定目标协议的正则表达式文件，要求严格符合目标程序的协议格式，然后模糊器按照正则表达式的要求，依次生成每一个目标字符</a:t>
            </a:r>
            <a:r>
              <a:rPr lang="zh-CN" altLang="zh-CN" dirty="0"/>
              <a:t> </a:t>
            </a:r>
            <a:endParaRPr lang="zh-CN" altLang="en-US" dirty="0"/>
          </a:p>
        </p:txBody>
      </p:sp>
    </p:spTree>
    <p:extLst>
      <p:ext uri="{BB962C8B-B14F-4D97-AF65-F5344CB8AC3E}">
        <p14:creationId xmlns:p14="http://schemas.microsoft.com/office/powerpoint/2010/main" val="697833306"/>
      </p:ext>
    </p:extLst>
  </p:cSld>
  <p:clrMapOvr>
    <a:masterClrMapping/>
  </p:clrMapOvr>
  <p:timing>
    <p:tnLst>
      <p:par>
        <p:cTn id="1" dur="indefinite" restart="never" nodeType="tmRoot"/>
      </p:par>
    </p:tnLst>
  </p:timing>
</p:sld>
</file>

<file path=ppt/theme/theme1.xml><?xml version="1.0" encoding="utf-8"?>
<a:theme xmlns:a="http://schemas.openxmlformats.org/drawingml/2006/main" name="TF10001025">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025" id="{F9915BBD-9749-466F-995C-8C8D6A938EC0}" vid="{CF1D1A65-FC75-42D2-B7EF-D2991382DC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裁剪</Template>
  <TotalTime>455</TotalTime>
  <Words>4667</Words>
  <Application>Microsoft Macintosh PowerPoint</Application>
  <PresentationFormat>宽屏</PresentationFormat>
  <Paragraphs>311</Paragraphs>
  <Slides>35</Slides>
  <Notes>29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35</vt:i4>
      </vt:variant>
    </vt:vector>
  </HeadingPairs>
  <TitlesOfParts>
    <vt:vector size="44" baseType="lpstr">
      <vt:lpstr>DengXian</vt:lpstr>
      <vt:lpstr>Franklin Gothic Book</vt:lpstr>
      <vt:lpstr>华文楷体</vt:lpstr>
      <vt:lpstr>宋体</vt:lpstr>
      <vt:lpstr>微软雅黑</vt:lpstr>
      <vt:lpstr>Arial</vt:lpstr>
      <vt:lpstr>Calibri</vt:lpstr>
      <vt:lpstr>Times New Roman</vt:lpstr>
      <vt:lpstr>TF10001025</vt:lpstr>
      <vt:lpstr>模糊测试与符号执行相结合的 漏洞发现技术研究</vt:lpstr>
      <vt:lpstr>1. 研究背景及相关工作</vt:lpstr>
      <vt:lpstr>研究背景</vt:lpstr>
      <vt:lpstr>漏洞发现技术</vt:lpstr>
      <vt:lpstr>模糊器与符号执行结合</vt:lpstr>
      <vt:lpstr>2. 系统概述</vt:lpstr>
      <vt:lpstr>PowerPoint 演示文稿</vt:lpstr>
      <vt:lpstr>3. 模糊测试模块</vt:lpstr>
      <vt:lpstr>协议及文本数据的生成 </vt:lpstr>
      <vt:lpstr>异常输入数据的构造</vt:lpstr>
      <vt:lpstr>误报自动分析</vt:lpstr>
      <vt:lpstr>模糊器设计实现</vt:lpstr>
      <vt:lpstr>模糊器局限性</vt:lpstr>
      <vt:lpstr>4. 符号执行模块</vt:lpstr>
      <vt:lpstr>代码插桩 </vt:lpstr>
      <vt:lpstr>代码插桩 </vt:lpstr>
      <vt:lpstr>符号树生成</vt:lpstr>
      <vt:lpstr>路径空间探索</vt:lpstr>
      <vt:lpstr>约束条件优化</vt:lpstr>
      <vt:lpstr>符号执行前的预约束控制 </vt:lpstr>
      <vt:lpstr>引入缓存探索器</vt:lpstr>
      <vt:lpstr>符号执行的局限性</vt:lpstr>
      <vt:lpstr>符号执行模块流程</vt:lpstr>
      <vt:lpstr>5. 任务管理模块</vt:lpstr>
      <vt:lpstr>PowerPoint 演示文稿</vt:lpstr>
      <vt:lpstr>PowerPoint 演示文稿</vt:lpstr>
      <vt:lpstr>6. 系统评估实验</vt:lpstr>
      <vt:lpstr>实验过程</vt:lpstr>
      <vt:lpstr>漏洞发现量比较</vt:lpstr>
      <vt:lpstr>状态转移覆盖分析</vt:lpstr>
      <vt:lpstr>程序隔区覆盖分析</vt:lpstr>
      <vt:lpstr>程序隔区覆盖分析</vt:lpstr>
      <vt:lpstr>PowerPoint 演示文稿</vt:lpstr>
      <vt:lpstr>PowerPoint 演示文稿</vt:lpstr>
      <vt:lpstr>Q &amp; A</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模糊测试与符号执行相结合的 漏洞发现技术研究</dc:title>
  <dc:creator>boyu song</dc:creator>
  <cp:lastModifiedBy>boyu song</cp:lastModifiedBy>
  <cp:revision>74</cp:revision>
  <dcterms:created xsi:type="dcterms:W3CDTF">2017-06-25T15:46:04Z</dcterms:created>
  <dcterms:modified xsi:type="dcterms:W3CDTF">2017-06-25T23:22:02Z</dcterms:modified>
</cp:coreProperties>
</file>