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8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>
      <p:cViewPr>
        <p:scale>
          <a:sx n="75" d="100"/>
          <a:sy n="75" d="100"/>
        </p:scale>
        <p:origin x="1452" y="9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AA2E-98AC-46DB-B190-DF9C5FB75156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FE9-849B-494E-BE9F-888402850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目标网络模拟资源，采集分析资源，运维保障资源</a:t>
            </a:r>
            <a:endParaRPr lang="en-US" altLang="zh-CN" dirty="0" smtClean="0"/>
          </a:p>
          <a:p>
            <a:r>
              <a:rPr lang="zh-CN" altLang="en-US" dirty="0" smtClean="0"/>
              <a:t>虚拟网络层</a:t>
            </a:r>
            <a:endParaRPr lang="en-US" altLang="zh-CN" dirty="0" smtClean="0"/>
          </a:p>
          <a:p>
            <a:r>
              <a:rPr lang="zh-CN" altLang="en-US" dirty="0" smtClean="0"/>
              <a:t>应用模拟层</a:t>
            </a:r>
            <a:endParaRPr lang="en-US" altLang="zh-CN" dirty="0" smtClean="0"/>
          </a:p>
          <a:p>
            <a:r>
              <a:rPr lang="zh-CN" altLang="en-US" dirty="0" smtClean="0"/>
              <a:t>分析评估层</a:t>
            </a:r>
            <a:endParaRPr lang="en-US" altLang="zh-CN" dirty="0" smtClean="0"/>
          </a:p>
          <a:p>
            <a:r>
              <a:rPr lang="zh-CN" altLang="en-US" dirty="0" smtClean="0"/>
              <a:t>用户层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研究目标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研究子指标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文件配置，先使用公司的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数据分发总线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9A49-C5C3-4C33-8E77-2583B77993D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2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819D43-DF4C-4E82-B17F-D52AB73D64F4}" type="datetime1">
              <a:rPr lang="zh-CN" altLang="en-US" smtClean="0"/>
              <a:pPr/>
              <a:t>2015/12/18</a:t>
            </a:fld>
            <a:endParaRPr lang="en-US" altLang="zh-CN" smtClean="0"/>
          </a:p>
        </p:txBody>
      </p:sp>
      <p:sp>
        <p:nvSpPr>
          <p:cNvPr id="409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38FEE3-9C23-47D5-8E1F-CD37916ABB7E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145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819D43-DF4C-4E82-B17F-D52AB73D64F4}" type="datetime1">
              <a:rPr lang="zh-CN" altLang="en-US" smtClean="0"/>
              <a:pPr/>
              <a:t>2015/12/18</a:t>
            </a:fld>
            <a:endParaRPr lang="en-US" altLang="zh-CN" smtClean="0"/>
          </a:p>
        </p:txBody>
      </p:sp>
      <p:sp>
        <p:nvSpPr>
          <p:cNvPr id="409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38FEE3-9C23-47D5-8E1F-CD37916ABB7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77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406789-42F7-424B-AE0A-6CF4AE52215F}" type="datetime1">
              <a:rPr lang="zh-CN" altLang="en-US" smtClean="0"/>
              <a:pPr/>
              <a:t>2015/12/18</a:t>
            </a:fld>
            <a:endParaRPr lang="en-US" altLang="zh-CN" smtClean="0"/>
          </a:p>
        </p:txBody>
      </p:sp>
      <p:sp>
        <p:nvSpPr>
          <p:cNvPr id="6147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EEF1B3-23D7-46E6-8771-5001C2B0F0BD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983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 descr="Light horizontal"/>
          <p:cNvSpPr>
            <a:spLocks noChangeArrowheads="1"/>
          </p:cNvSpPr>
          <p:nvPr/>
        </p:nvSpPr>
        <p:spPr bwMode="gray">
          <a:xfrm>
            <a:off x="-36513" y="0"/>
            <a:ext cx="576263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14" descr="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188913"/>
            <a:ext cx="3590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Documents and Settings\Administrator\桌面\科大北门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8406" y="909673"/>
            <a:ext cx="6763455" cy="331141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BD60E-6B55-4EA3-9EF5-3C9BD1B299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CD34-B68D-4651-88B8-FBDCC44D86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19"/>
          </a:xfr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lang="zh-CN" altLang="en-US" sz="2800" b="1" kern="1200" dirty="0" smtClean="0">
                <a:solidFill>
                  <a:srgbClr val="1C1C1C"/>
                </a:solidFill>
                <a:latin typeface="仿宋_GB2312" pitchFamily="49" charset="-122"/>
                <a:ea typeface="仿宋_GB2312" pitchFamily="49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u"/>
              <a:defRPr sz="2400" b="1">
                <a:latin typeface="仿宋_GB2312" pitchFamily="49" charset="-122"/>
                <a:ea typeface="仿宋_GB2312" pitchFamily="49" charset="-122"/>
              </a:defRPr>
            </a:lvl2pPr>
            <a:lvl3pPr marL="542925" indent="0">
              <a:lnSpc>
                <a:spcPct val="150000"/>
              </a:lnSpc>
              <a:buFontTx/>
              <a:buNone/>
              <a:defRPr sz="2000" b="1">
                <a:latin typeface="仿宋_GB2312" pitchFamily="49" charset="-122"/>
                <a:ea typeface="仿宋_GB2312" pitchFamily="49" charset="-122"/>
              </a:defRPr>
            </a:lvl3pPr>
            <a:lvl4pPr>
              <a:defRPr>
                <a:latin typeface="仿宋_GB2312" pitchFamily="49" charset="-122"/>
                <a:ea typeface="仿宋_GB2312" pitchFamily="49" charset="-122"/>
              </a:defRPr>
            </a:lvl4pPr>
            <a:lvl5pPr>
              <a:defRPr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899592" y="1844824"/>
            <a:ext cx="3744763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latin typeface="华文仿宋" pitchFamily="2" charset="-122"/>
                <a:ea typeface="华文仿宋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286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>
                    <a:lumMod val="75000"/>
                  </a:schemeClr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9C159-DF1B-40B0-B320-8FFA2E5D56A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B106-8273-4C36-911A-B421F460F9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9F0A-EA16-4EFE-B870-E9802A5777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DF85-3C27-489C-9811-635C771561E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9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5266928" cy="648072"/>
          </a:xfrm>
        </p:spPr>
        <p:txBody>
          <a:bodyPr anchor="b">
            <a:noAutofit/>
          </a:bodyPr>
          <a:lstStyle>
            <a:lvl1pPr algn="l">
              <a:defRPr lang="zh-CN" altLang="en-US" sz="3200" b="1" kern="1200" dirty="0">
                <a:solidFill>
                  <a:schemeClr val="accent1">
                    <a:lumMod val="75000"/>
                  </a:schemeClr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1124744"/>
            <a:ext cx="5111750" cy="5040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="1">
                <a:latin typeface="仿宋_GB2312" pitchFamily="49" charset="-122"/>
                <a:ea typeface="仿宋_GB2312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6287-289C-4588-A5EB-F8E2E93D60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E843F-9734-4BEB-B838-A6EDB3F971A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8640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仿宋_GB2312" pitchFamily="49" charset="-122"/>
                <a:ea typeface="仿宋_GB2312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3712" y="260648"/>
            <a:ext cx="5486400" cy="566738"/>
          </a:xfrm>
        </p:spPr>
        <p:txBody>
          <a:bodyPr anchor="b">
            <a:noAutofit/>
          </a:bodyPr>
          <a:lstStyle>
            <a:lvl1pPr algn="ctr">
              <a:defRPr lang="zh-CN" altLang="en-US" sz="3200" b="1" kern="1200" dirty="0">
                <a:solidFill>
                  <a:schemeClr val="accent1">
                    <a:lumMod val="75000"/>
                  </a:schemeClr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153B-2E5B-4D9A-BE56-DF31F1DEA8B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01E4-6487-4884-B7A4-0447CAAB41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28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zh-CN" altLang="en-US" sz="36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36904" cy="504056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8EC6A-AC04-4874-942C-A03707AC175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D5B8-681A-4022-825F-C6808AF4568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2015/12/18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8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8963"/>
            <a:ext cx="8229600" cy="828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15FD8-569C-435A-B761-610A862DB7FB}" type="datetime1">
              <a:rPr lang="en-US" altLang="zh-CN"/>
              <a:pPr>
                <a:defRPr/>
              </a:pPr>
              <a:t>12/18/2015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6614-CED0-4675-94DF-627A85AC98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88963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E3AE1B-5C18-4EE2-B617-50DF19F8DA8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69E47B-6738-4D02-9232-9F97179DE0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图片1副本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logo2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115888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5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104253" y="2579548"/>
            <a:ext cx="813226" cy="3207848"/>
          </a:xfrm>
          <a:prstGeom prst="rect">
            <a:avLst/>
          </a:prstGeom>
          <a:noFill/>
          <a:ln w="63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222866" y="3349361"/>
            <a:ext cx="576000" cy="50400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状态监控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 rot="5400000" flipH="1">
            <a:off x="5868152" y="4504906"/>
            <a:ext cx="144000" cy="28803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8" name="矩形 77"/>
          <p:cNvSpPr/>
          <p:nvPr/>
        </p:nvSpPr>
        <p:spPr>
          <a:xfrm>
            <a:off x="1231003" y="3723421"/>
            <a:ext cx="3469785" cy="871325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45871" y="372875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应用模拟分系统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070331" y="4037499"/>
            <a:ext cx="648000" cy="475614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网络服务模拟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898158" y="4032767"/>
            <a:ext cx="674334" cy="480346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用户行为模拟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55629" y="2583445"/>
            <a:ext cx="2445991" cy="882621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70804" y="2887421"/>
            <a:ext cx="648000" cy="51795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63958" y="2599729"/>
            <a:ext cx="2871718" cy="89567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2423" y="6009113"/>
            <a:ext cx="8757905" cy="765587"/>
          </a:xfrm>
          <a:prstGeom prst="rect">
            <a:avLst/>
          </a:prstGeom>
          <a:noFill/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29267" y="6269232"/>
            <a:ext cx="1201284" cy="30777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硬件资源层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上箭头 113"/>
          <p:cNvSpPr/>
          <p:nvPr/>
        </p:nvSpPr>
        <p:spPr>
          <a:xfrm>
            <a:off x="2592325" y="5838597"/>
            <a:ext cx="467507" cy="144000"/>
          </a:xfrm>
          <a:prstGeom prst="up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15" name="上箭头 114"/>
          <p:cNvSpPr/>
          <p:nvPr/>
        </p:nvSpPr>
        <p:spPr>
          <a:xfrm>
            <a:off x="5004048" y="5838597"/>
            <a:ext cx="467507" cy="144000"/>
          </a:xfrm>
          <a:prstGeom prst="up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16" name="上箭头 115"/>
          <p:cNvSpPr/>
          <p:nvPr/>
        </p:nvSpPr>
        <p:spPr>
          <a:xfrm>
            <a:off x="7272845" y="5843598"/>
            <a:ext cx="467507" cy="144000"/>
          </a:xfrm>
          <a:prstGeom prst="up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233319" y="6125070"/>
            <a:ext cx="3230629" cy="562024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目标网络虚拟化硬件资源</a:t>
            </a:r>
          </a:p>
        </p:txBody>
      </p:sp>
      <p:sp>
        <p:nvSpPr>
          <p:cNvPr id="122" name="矩形 121"/>
          <p:cNvSpPr/>
          <p:nvPr/>
        </p:nvSpPr>
        <p:spPr>
          <a:xfrm>
            <a:off x="1205245" y="4829701"/>
            <a:ext cx="3884144" cy="901592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677441" y="4829701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管理服务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220073" y="5275448"/>
            <a:ext cx="859255" cy="430355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108518" y="5138449"/>
            <a:ext cx="900000" cy="50014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镜像库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sp>
        <p:nvSpPr>
          <p:cNvPr id="127" name="矩形 126"/>
          <p:cNvSpPr/>
          <p:nvPr/>
        </p:nvSpPr>
        <p:spPr>
          <a:xfrm>
            <a:off x="1331640" y="5138449"/>
            <a:ext cx="815359" cy="50014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217552" y="5138449"/>
            <a:ext cx="820414" cy="50014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网络节点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220072" y="4836480"/>
            <a:ext cx="859255" cy="331504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采集代理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388345" y="4047129"/>
            <a:ext cx="648000" cy="46598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背景流量模拟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1979712" y="4586428"/>
            <a:ext cx="0" cy="252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3730280" y="4581043"/>
            <a:ext cx="0" cy="252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79512" y="4717505"/>
            <a:ext cx="6852353" cy="1069891"/>
          </a:xfrm>
          <a:prstGeom prst="rect">
            <a:avLst/>
          </a:prstGeom>
          <a:noFill/>
          <a:ln w="63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7" name="右箭头 136"/>
          <p:cNvSpPr/>
          <p:nvPr/>
        </p:nvSpPr>
        <p:spPr>
          <a:xfrm rot="16200000" flipH="1">
            <a:off x="5825629" y="3502367"/>
            <a:ext cx="148969" cy="28803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1" name="右箭头 160"/>
          <p:cNvSpPr/>
          <p:nvPr/>
        </p:nvSpPr>
        <p:spPr>
          <a:xfrm>
            <a:off x="4785234" y="4029567"/>
            <a:ext cx="216000" cy="252000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" name="组合 2"/>
          <p:cNvGrpSpPr/>
          <p:nvPr/>
        </p:nvGrpSpPr>
        <p:grpSpPr>
          <a:xfrm>
            <a:off x="5004048" y="3702795"/>
            <a:ext cx="1816170" cy="855378"/>
            <a:chOff x="292384" y="3147193"/>
            <a:chExt cx="1816170" cy="929119"/>
          </a:xfrm>
        </p:grpSpPr>
        <p:sp>
          <p:nvSpPr>
            <p:cNvPr id="77" name="圆角矩形 76"/>
            <p:cNvSpPr/>
            <p:nvPr/>
          </p:nvSpPr>
          <p:spPr>
            <a:xfrm>
              <a:off x="292384" y="3147193"/>
              <a:ext cx="1816170" cy="929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B0F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pic>
          <p:nvPicPr>
            <p:cNvPr id="1382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25" y="3415885"/>
              <a:ext cx="1674398" cy="61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矩形 161"/>
            <p:cNvSpPr/>
            <p:nvPr/>
          </p:nvSpPr>
          <p:spPr>
            <a:xfrm>
              <a:off x="679320" y="3159532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目标网络环境</a:t>
              </a:r>
              <a:endPara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2029627" y="26092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评估分系统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2195736" y="3458974"/>
            <a:ext cx="0" cy="252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4427984" y="3475361"/>
            <a:ext cx="0" cy="252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992230" y="256699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态势展示分系统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568859" y="2886269"/>
            <a:ext cx="504000" cy="51795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指标体系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070417" y="2742520"/>
            <a:ext cx="902811" cy="523220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运维保障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分系统</a:t>
            </a:r>
          </a:p>
        </p:txBody>
      </p:sp>
      <p:sp>
        <p:nvSpPr>
          <p:cNvPr id="188" name="矩形 187"/>
          <p:cNvSpPr/>
          <p:nvPr/>
        </p:nvSpPr>
        <p:spPr>
          <a:xfrm>
            <a:off x="8136925" y="1776580"/>
            <a:ext cx="711163" cy="4015054"/>
          </a:xfrm>
          <a:prstGeom prst="rect">
            <a:avLst/>
          </a:prstGeom>
          <a:noFill/>
          <a:ln w="63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015163" y="1753652"/>
            <a:ext cx="902811" cy="523220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右箭头 189"/>
          <p:cNvSpPr/>
          <p:nvPr/>
        </p:nvSpPr>
        <p:spPr>
          <a:xfrm flipH="1">
            <a:off x="7926880" y="3266973"/>
            <a:ext cx="216000" cy="27413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1" name="右箭头 190"/>
          <p:cNvSpPr/>
          <p:nvPr/>
        </p:nvSpPr>
        <p:spPr>
          <a:xfrm flipH="1">
            <a:off x="7935854" y="4988395"/>
            <a:ext cx="216000" cy="27413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2" name="矩形 191"/>
          <p:cNvSpPr/>
          <p:nvPr/>
        </p:nvSpPr>
        <p:spPr>
          <a:xfrm>
            <a:off x="8243607" y="2304521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右箭头 85"/>
          <p:cNvSpPr/>
          <p:nvPr/>
        </p:nvSpPr>
        <p:spPr>
          <a:xfrm rot="16200000" flipH="1">
            <a:off x="8526747" y="5738611"/>
            <a:ext cx="109903" cy="274139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4559121" y="6125070"/>
            <a:ext cx="2101111" cy="562024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采集分析硬件资源</a:t>
            </a:r>
          </a:p>
        </p:txBody>
      </p:sp>
      <p:sp>
        <p:nvSpPr>
          <p:cNvPr id="105" name="矩形 104"/>
          <p:cNvSpPr/>
          <p:nvPr/>
        </p:nvSpPr>
        <p:spPr>
          <a:xfrm>
            <a:off x="6771058" y="6125070"/>
            <a:ext cx="2023908" cy="564885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运维保障硬件资源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22866" y="4138778"/>
            <a:ext cx="576000" cy="50400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失效恢复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7675" y="5135933"/>
            <a:ext cx="1201284" cy="30777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虚拟网络层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9512" y="3649895"/>
            <a:ext cx="4582579" cy="999027"/>
          </a:xfrm>
          <a:prstGeom prst="rect">
            <a:avLst/>
          </a:prstGeom>
          <a:noFill/>
          <a:ln w="63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7675" y="4090659"/>
            <a:ext cx="1201284" cy="30777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应用模拟层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79512" y="2546945"/>
            <a:ext cx="6852353" cy="999027"/>
          </a:xfrm>
          <a:prstGeom prst="rect">
            <a:avLst/>
          </a:prstGeom>
          <a:noFill/>
          <a:ln w="63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7675" y="2915764"/>
            <a:ext cx="1144469" cy="30777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评估展示层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3223" y="1931041"/>
            <a:ext cx="923771" cy="30777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用户层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9511" y="1709781"/>
            <a:ext cx="7737967" cy="655793"/>
          </a:xfrm>
          <a:prstGeom prst="rect">
            <a:avLst/>
          </a:prstGeom>
          <a:noFill/>
          <a:ln w="63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1" name="右箭头 130"/>
          <p:cNvSpPr/>
          <p:nvPr/>
        </p:nvSpPr>
        <p:spPr>
          <a:xfrm rot="16200000" flipH="1">
            <a:off x="7452058" y="2320167"/>
            <a:ext cx="201527" cy="31723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2" name="右箭头 131"/>
          <p:cNvSpPr/>
          <p:nvPr/>
        </p:nvSpPr>
        <p:spPr>
          <a:xfrm rot="16200000" flipH="1">
            <a:off x="5059239" y="2324358"/>
            <a:ext cx="201527" cy="31723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8" name="右箭头 137"/>
          <p:cNvSpPr/>
          <p:nvPr/>
        </p:nvSpPr>
        <p:spPr>
          <a:xfrm rot="16200000" flipH="1">
            <a:off x="2054082" y="2308374"/>
            <a:ext cx="201527" cy="31723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0" name="右箭头 139"/>
          <p:cNvSpPr/>
          <p:nvPr/>
        </p:nvSpPr>
        <p:spPr>
          <a:xfrm rot="5400000" flipH="1">
            <a:off x="1562724" y="1376808"/>
            <a:ext cx="144000" cy="504000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3" name="右箭头 142"/>
          <p:cNvSpPr/>
          <p:nvPr/>
        </p:nvSpPr>
        <p:spPr>
          <a:xfrm rot="5400000" flipH="1">
            <a:off x="4408681" y="1372870"/>
            <a:ext cx="144000" cy="504000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4" name="矩形 143"/>
          <p:cNvSpPr/>
          <p:nvPr/>
        </p:nvSpPr>
        <p:spPr>
          <a:xfrm>
            <a:off x="1382668" y="1226248"/>
            <a:ext cx="1146421" cy="316574"/>
          </a:xfrm>
          <a:prstGeom prst="rect">
            <a:avLst/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262988" y="1226248"/>
            <a:ext cx="1146421" cy="316574"/>
          </a:xfrm>
          <a:prstGeom prst="rect">
            <a:avLst/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6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44" y="1103337"/>
            <a:ext cx="440218" cy="4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46" y="1139088"/>
            <a:ext cx="440218" cy="4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65" y="1127271"/>
            <a:ext cx="440218" cy="4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右箭头 148"/>
          <p:cNvSpPr/>
          <p:nvPr/>
        </p:nvSpPr>
        <p:spPr>
          <a:xfrm rot="5400000" flipH="1">
            <a:off x="7257281" y="1373985"/>
            <a:ext cx="144000" cy="504000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0" name="矩形 149"/>
          <p:cNvSpPr/>
          <p:nvPr/>
        </p:nvSpPr>
        <p:spPr>
          <a:xfrm>
            <a:off x="7420529" y="1226248"/>
            <a:ext cx="1146421" cy="316574"/>
          </a:xfrm>
          <a:prstGeom prst="rect">
            <a:avLst/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右箭头 150"/>
          <p:cNvSpPr/>
          <p:nvPr/>
        </p:nvSpPr>
        <p:spPr>
          <a:xfrm flipH="1">
            <a:off x="6831975" y="4047130"/>
            <a:ext cx="272278" cy="237791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1" name="肘形连接符 10"/>
          <p:cNvCxnSpPr/>
          <p:nvPr/>
        </p:nvCxnSpPr>
        <p:spPr>
          <a:xfrm rot="16200000" flipH="1">
            <a:off x="4356767" y="2671035"/>
            <a:ext cx="286657" cy="1872000"/>
          </a:xfrm>
          <a:prstGeom prst="bentConnector3">
            <a:avLst>
              <a:gd name="adj1" fmla="val 4534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8243607" y="2800730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243607" y="3296939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243607" y="3793148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243607" y="4289357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699848" y="2886268"/>
            <a:ext cx="504000" cy="51795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武器评估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766238" y="2854491"/>
            <a:ext cx="648000" cy="51795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243607" y="4785566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145266" y="4850134"/>
            <a:ext cx="760204" cy="86426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虚实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094216" y="5155597"/>
            <a:ext cx="900000" cy="46776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协议栈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346375" y="1814973"/>
            <a:ext cx="1857473" cy="45701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个人视图：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工程，资源，模板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153820" y="1841120"/>
            <a:ext cx="2666397" cy="45701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文档，环境，过程，人员，数据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235883" y="4867024"/>
            <a:ext cx="576000" cy="50400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216171" y="4047129"/>
            <a:ext cx="674334" cy="465984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靶标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243607" y="5281776"/>
            <a:ext cx="509801" cy="45148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4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7475"/>
            <a:ext cx="8229600" cy="8286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监测</a:t>
            </a:r>
            <a:r>
              <a:rPr lang="zh-CN" altLang="en-US" sz="36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评估子系统</a:t>
            </a:r>
          </a:p>
        </p:txBody>
      </p:sp>
      <p:sp>
        <p:nvSpPr>
          <p:cNvPr id="3075" name="矩形 5"/>
          <p:cNvSpPr>
            <a:spLocks noChangeArrowheads="1"/>
          </p:cNvSpPr>
          <p:nvPr/>
        </p:nvSpPr>
        <p:spPr bwMode="auto">
          <a:xfrm>
            <a:off x="323850" y="1052513"/>
            <a:ext cx="8604250" cy="403225"/>
          </a:xfrm>
          <a:prstGeom prst="rect">
            <a:avLst/>
          </a:prstGeom>
          <a:solidFill>
            <a:srgbClr val="C5D8F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子系统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结构图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323850" y="1700213"/>
            <a:ext cx="16784638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" y="1455738"/>
            <a:ext cx="8999464" cy="5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7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7475"/>
            <a:ext cx="8229600" cy="8286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监测</a:t>
            </a:r>
            <a:r>
              <a:rPr lang="zh-CN" altLang="en-US" sz="36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评估子系统</a:t>
            </a:r>
          </a:p>
        </p:txBody>
      </p:sp>
      <p:sp>
        <p:nvSpPr>
          <p:cNvPr id="3075" name="矩形 5"/>
          <p:cNvSpPr>
            <a:spLocks noChangeArrowheads="1"/>
          </p:cNvSpPr>
          <p:nvPr/>
        </p:nvSpPr>
        <p:spPr bwMode="auto">
          <a:xfrm>
            <a:off x="323850" y="1052513"/>
            <a:ext cx="8604250" cy="403225"/>
          </a:xfrm>
          <a:prstGeom prst="rect">
            <a:avLst/>
          </a:prstGeom>
          <a:solidFill>
            <a:srgbClr val="C5D8F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子系统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流程图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323850" y="1700213"/>
            <a:ext cx="16784638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54015"/>
            <a:ext cx="887137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4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7475"/>
            <a:ext cx="8229600" cy="8286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监测</a:t>
            </a:r>
            <a:r>
              <a:rPr lang="zh-CN" altLang="en-US" sz="36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评估子系统</a:t>
            </a:r>
          </a:p>
        </p:txBody>
      </p:sp>
      <p:sp>
        <p:nvSpPr>
          <p:cNvPr id="163844" name="矩形 11"/>
          <p:cNvSpPr>
            <a:spLocks/>
          </p:cNvSpPr>
          <p:nvPr/>
        </p:nvSpPr>
        <p:spPr bwMode="auto">
          <a:xfrm>
            <a:off x="323850" y="5877272"/>
            <a:ext cx="8604250" cy="720080"/>
          </a:xfrm>
          <a:prstGeom prst="rect">
            <a:avLst/>
          </a:prstGeom>
          <a:solidFill>
            <a:srgbClr val="FFFFFF"/>
          </a:solidFill>
          <a:ln w="76200" cmpd="thickThin">
            <a:solidFill>
              <a:srgbClr val="4BACC6"/>
            </a:solidFill>
            <a:miter lim="800000"/>
            <a:headEnd/>
            <a:tailEnd/>
          </a:ln>
        </p:spPr>
        <p:txBody>
          <a:bodyPr/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华文楷体" panose="02010600040101010101" pitchFamily="2" charset="-122"/>
              </a:rPr>
              <a:t>总结：目前主要基于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华文楷体" panose="02010600040101010101" pitchFamily="2" charset="-122"/>
              </a:rPr>
              <a:t>libvirt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华文楷体" panose="02010600040101010101" pitchFamily="2" charset="-122"/>
              </a:rPr>
              <a:t>，进行虚拟主机数据带外采集。</a:t>
            </a:r>
            <a:endParaRPr lang="en-US" altLang="zh-CN" sz="2000" b="1" dirty="0" smtClean="0">
              <a:solidFill>
                <a:schemeClr val="hlink"/>
              </a:solidFill>
              <a:latin typeface="Calibri" panose="020F0502020204030204" pitchFamily="34" charset="0"/>
              <a:cs typeface="Times New Roman" panose="02020603050405020304" pitchFamily="18" charset="0"/>
              <a:sym typeface="华文楷体" panose="02010600040101010101" pitchFamily="2" charset="-122"/>
            </a:endParaRPr>
          </a:p>
        </p:txBody>
      </p:sp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323850" y="1052513"/>
            <a:ext cx="8604250" cy="403225"/>
          </a:xfrm>
          <a:prstGeom prst="rect">
            <a:avLst/>
          </a:prstGeom>
          <a:solidFill>
            <a:srgbClr val="C5D8F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指标覆盖情况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62713"/>
              </p:ext>
            </p:extLst>
          </p:nvPr>
        </p:nvGraphicFramePr>
        <p:xfrm>
          <a:off x="323850" y="1475406"/>
          <a:ext cx="8604250" cy="43298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36182"/>
                <a:gridCol w="4068068"/>
              </a:tblGrid>
              <a:tr h="338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</a:rPr>
                        <a:t>指标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 smtClean="0">
                          <a:effectLst/>
                        </a:rPr>
                        <a:t>覆盖情况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69" marR="7169" marT="71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7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支持</a:t>
                      </a:r>
                      <a:r>
                        <a:rPr lang="zh-CN" altLang="en-US" sz="1100" u="none" strike="noStrike" dirty="0">
                          <a:effectLst/>
                        </a:rPr>
                        <a:t>试验过程回滚操作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；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支持试验过程管理，包括试验过程启动、暂停、继续、终止等操作。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 smtClean="0">
                          <a:effectLst/>
                        </a:rPr>
                        <a:t>未覆盖，可实现，正在开发试验中。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5564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）计算节点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数据采集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）网络节点的数据采集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 smtClean="0">
                          <a:effectLst/>
                        </a:rPr>
                        <a:t>已覆盖采用</a:t>
                      </a:r>
                      <a:r>
                        <a:rPr lang="en-US" altLang="zh-CN" sz="1100" u="none" strike="noStrike" dirty="0" err="1" smtClean="0">
                          <a:effectLst/>
                        </a:rPr>
                        <a:t>zenoss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中基于</a:t>
                      </a:r>
                      <a:r>
                        <a:rPr lang="en-US" altLang="zh-CN" sz="1100" u="none" strike="noStrike" dirty="0" err="1" smtClean="0">
                          <a:effectLst/>
                        </a:rPr>
                        <a:t>snmp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方式，采集实体计算节点与实体网络节点信息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9287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）网络链路的数据采集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 smtClean="0">
                          <a:effectLst/>
                        </a:rPr>
                        <a:t>未覆盖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56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具备计算集群虚拟网络的信息采集能力，主要要求如下：</a:t>
                      </a:r>
                    </a:p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）支持以带外方式采集虚拟主机内部的相关信息，如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CPU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利用率、内存利用率、系统文件变化信息、注册表操作信息、设备访问信息、网络访问信息等，不受被采集对象内攻防程序的影响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 smtClean="0">
                          <a:effectLst/>
                        </a:rPr>
                        <a:t>基本覆盖，目前</a:t>
                      </a:r>
                      <a:r>
                        <a:rPr lang="zh-CN" altLang="en-US" sz="1100" u="none" strike="noStrike" dirty="0">
                          <a:effectLst/>
                        </a:rPr>
                        <a:t>可以支持带外采集虚拟主机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内部：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虚拟机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UUID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虚拟主机状态（运行，挂起，暂停，停止，宕机等）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CPU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状态（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CPU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个数，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CPU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时间，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CPU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使用率）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内存状态（最大内存，内存使用量）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IO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状态（读写请求频率，读写数据大小，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IO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错误率）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硬盘信息（硬盘大小，已使用大小）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网卡状态（吞吐率，上传下载流量实时信息，错误率，丢包率）。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100" u="none" strike="noStrike" dirty="0" smtClean="0">
                          <a:effectLst/>
                        </a:rPr>
                        <a:t>其余指标考察中，也许需要</a:t>
                      </a:r>
                      <a:r>
                        <a:rPr lang="zh-CN" altLang="en-US" sz="1100" u="none" strike="noStrike" dirty="0">
                          <a:effectLst/>
                        </a:rPr>
                        <a:t>在虚拟机内部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采集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100" u="none" strike="noStrike" dirty="0" smtClean="0">
                          <a:effectLst/>
                        </a:rPr>
                        <a:t>已实现多种显示方式（直方图、饼图、曲线图等）进行数据展示。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1434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（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）支持网络流量统计，能够进行采集数据的实时统计分析，包括基于协议、地址、服务端口、包长等的流量统计，基于地址的会话数统计，以及收发速率、丢包率等；支持以直方图、饼图、曲线图等方式的实时流量统计显示等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41583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（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） 支持服务器存活率、服务可用性等应用状态的采集。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73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542</Words>
  <Application>Microsoft Office PowerPoint</Application>
  <PresentationFormat>全屏显示(4:3)</PresentationFormat>
  <Paragraphs>105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仿宋</vt:lpstr>
      <vt:lpstr>仿宋_GB2312</vt:lpstr>
      <vt:lpstr>华文仿宋</vt:lpstr>
      <vt:lpstr>华文楷体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系统架构</vt:lpstr>
      <vt:lpstr>监测评估子系统</vt:lpstr>
      <vt:lpstr>监测评估子系统</vt:lpstr>
      <vt:lpstr>监测评估子系统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需求分析-分系统需求</dc:title>
  <dc:creator>ThinkPad USER</dc:creator>
  <cp:lastModifiedBy>song</cp:lastModifiedBy>
  <cp:revision>184</cp:revision>
  <dcterms:created xsi:type="dcterms:W3CDTF">2015-07-15T08:36:17Z</dcterms:created>
  <dcterms:modified xsi:type="dcterms:W3CDTF">2015-12-18T07:16:28Z</dcterms:modified>
</cp:coreProperties>
</file>