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9" r:id="rId8"/>
    <p:sldId id="264" r:id="rId9"/>
    <p:sldId id="262" r:id="rId10"/>
    <p:sldId id="270" r:id="rId11"/>
    <p:sldId id="263" r:id="rId12"/>
    <p:sldId id="266" r:id="rId13"/>
    <p:sldId id="267" r:id="rId14"/>
    <p:sldId id="268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9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B5182-0473-882E-0C95-98B125F70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C25B34-85E8-88D7-8CA5-7C57DD79D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67DA74-A11F-9006-7190-30D9B61A6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F127-52C8-44EE-8047-28FBE54DDF70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CBC30-F64D-B57D-04F4-F5CF31856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66E17-B2DE-F2E3-48FC-0AA9E238F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2812-576B-4F45-B449-DEA7417DA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56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D0856-EBC7-D2DA-D15A-63292547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91FEE6-8B26-5656-3A15-2D6648408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DA414A-EFA4-8650-75A8-9457F2F77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F127-52C8-44EE-8047-28FBE54DDF70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458FAD-D3E0-BE37-38E4-132C49F7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74854-53ED-35F3-65AE-FF1B0CD4A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2812-576B-4F45-B449-DEA7417DA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3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46CFE5-576F-AE40-9AD1-6879B9AF6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FEB539-0794-17DE-DDE6-52A953BE9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3E59E-74DF-5511-E01F-6589E8E1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F127-52C8-44EE-8047-28FBE54DDF70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16789-20AC-EE2C-29DE-719A5072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42E507-1418-1A4B-9801-9F777DE1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2812-576B-4F45-B449-DEA7417DA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27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ABE3D-AA89-EDCF-80BE-A970F439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A77EE5-7BF0-4098-183C-3E73F5A97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CC54DD-1717-90C4-CC98-245742BA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F127-52C8-44EE-8047-28FBE54DDF70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0B764E-C359-9803-5228-E9181DCE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3F90A8-1ABC-CE09-748A-C0E321110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2812-576B-4F45-B449-DEA7417DA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09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D299D-21BC-7AAF-C4BA-D8BB4F711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C5BAB3-5C66-E6D5-DE4C-9D77858EF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0441B-2E4C-D779-324D-C21A488EA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F127-52C8-44EE-8047-28FBE54DDF70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58D455-1D4E-3453-B2F1-90083969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43E070-74EC-568A-CA48-34EE2C77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2812-576B-4F45-B449-DEA7417DA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78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C21CE-3EDF-C25C-D141-F83483DB0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219C1D-0454-D698-0F09-C2111BF59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BD3D35-5576-1B08-BAED-0AE1BE285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6AE9D7-7D34-D843-83CB-0C622826F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F127-52C8-44EE-8047-28FBE54DDF70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16D749-9B34-FD00-97C1-EBAE366C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15BA5E-A237-007C-8C0A-0905960B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2812-576B-4F45-B449-DEA7417DA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10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FD45C-EA89-33B8-B145-1135E649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34EE1E-8B28-1B39-4F3E-DD8BB7775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F07201-5797-EB04-BF20-BFFE8E524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1A731E-3970-F995-9304-874F20B8D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319C53-6F5C-2194-B46E-5C89E28E5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1C94BF-752F-8E9D-50BB-ADC29E77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F127-52C8-44EE-8047-28FBE54DDF70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D843C-CEDF-0D75-8173-DD79DC86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9BEEB4-125E-A699-CE15-7F5673B79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2812-576B-4F45-B449-DEA7417DA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17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2A34A-1A4A-7AD2-A68E-C352FF92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BA69A5-E1EC-25E4-1096-472823D5A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F127-52C8-44EE-8047-28FBE54DDF70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2845E5-E218-4E65-4975-67406B04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3A71D3-35BE-EC44-19CE-D06A14C8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2812-576B-4F45-B449-DEA7417DA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67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9E6E6F-672C-B3CE-AA5C-1A96F7B4D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F127-52C8-44EE-8047-28FBE54DDF70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6BDA89-B257-6D66-CCC5-C4F79742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E7E12B-3E49-9824-2A84-B4103473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2812-576B-4F45-B449-DEA7417DA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61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63CBF-14F3-37B9-3A0B-F8F57903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808F9A-B1FA-9811-9B71-0CC2501BD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7CAF13-2D73-9651-A30B-E7860F74A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92557F-1C68-FEF8-917B-2CBC176F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F127-52C8-44EE-8047-28FBE54DDF70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D0BF7A-7E02-1C7C-2413-804B25A15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70D91D-81B0-7734-52C2-0B58A0CE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2812-576B-4F45-B449-DEA7417DA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6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06281-459D-2325-6FC4-7FEFA399A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FD0647-6875-28F8-108A-4AC781122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8E1A23-27A6-64CA-0CF3-EB177C3A0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F64E8E-CB6C-1510-FF08-1389FCCAE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0F127-52C8-44EE-8047-28FBE54DDF70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C89B4D-33B6-C6A8-E368-6467EE412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442F4B-7E48-0347-8F47-55013F05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2812-576B-4F45-B449-DEA7417DA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52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76E4C2-C1C1-BB95-F7C8-D6AAEAEF5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FA2229-4D60-9557-5621-9CFF278CB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F8AD61-D06B-56AD-107D-35D7BB26A5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0F127-52C8-44EE-8047-28FBE54DDF70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8614B-710A-CBCA-F9FA-A46C0674D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C7E153-2F05-1BDA-DF4A-6A7E2F9FD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2812-576B-4F45-B449-DEA7417DA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94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velog.io/@zlddp723/%EB%8B%B9%EB%87%A8%EB%B3%91-%EC%A7%84%ED%96%89%EC%9D%84-%EC%98%88%EC%B8%A1%ED%95%98%EB%8A%94-Linear-Regression-%EC%8B%A4%EC%8A%B5%ED%95%98%EA%B8%B0-pyth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71893BE-A812-4BBF-BB6F-A807C12E2DFC}"/>
              </a:ext>
            </a:extLst>
          </p:cNvPr>
          <p:cNvSpPr/>
          <p:nvPr/>
        </p:nvSpPr>
        <p:spPr>
          <a:xfrm>
            <a:off x="2796987" y="1771652"/>
            <a:ext cx="2375646" cy="8785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분류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EF019CB-D666-B111-D2BA-54401F0CF5D4}"/>
              </a:ext>
            </a:extLst>
          </p:cNvPr>
          <p:cNvSpPr/>
          <p:nvPr/>
        </p:nvSpPr>
        <p:spPr>
          <a:xfrm>
            <a:off x="2796987" y="2874310"/>
            <a:ext cx="2375646" cy="8785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자연어 분류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B303D23-60FF-A9C0-1F33-5A7B9C3D0B3E}"/>
              </a:ext>
            </a:extLst>
          </p:cNvPr>
          <p:cNvSpPr/>
          <p:nvPr/>
        </p:nvSpPr>
        <p:spPr>
          <a:xfrm>
            <a:off x="2796987" y="3976968"/>
            <a:ext cx="2375646" cy="8785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Tabular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문제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515784A-BBDF-6355-32B9-90EFBCFB612A}"/>
              </a:ext>
            </a:extLst>
          </p:cNvPr>
          <p:cNvSpPr/>
          <p:nvPr/>
        </p:nvSpPr>
        <p:spPr>
          <a:xfrm>
            <a:off x="5611905" y="3985931"/>
            <a:ext cx="1425385" cy="8785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분류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D13D126-2948-C943-B63A-69AF9FEBD4FB}"/>
              </a:ext>
            </a:extLst>
          </p:cNvPr>
          <p:cNvSpPr/>
          <p:nvPr/>
        </p:nvSpPr>
        <p:spPr>
          <a:xfrm>
            <a:off x="5611905" y="5100917"/>
            <a:ext cx="1425385" cy="8785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0173C56-7007-E872-7BC3-5594A6695E5D}"/>
              </a:ext>
            </a:extLst>
          </p:cNvPr>
          <p:cNvSpPr/>
          <p:nvPr/>
        </p:nvSpPr>
        <p:spPr>
          <a:xfrm>
            <a:off x="7548282" y="5100917"/>
            <a:ext cx="1497106" cy="87854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RMSE</a:t>
            </a: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70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이하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61848EA-27D2-2728-E7D0-48C065D18178}"/>
              </a:ext>
            </a:extLst>
          </p:cNvPr>
          <p:cNvSpPr/>
          <p:nvPr/>
        </p:nvSpPr>
        <p:spPr>
          <a:xfrm>
            <a:off x="7548282" y="3976967"/>
            <a:ext cx="1497106" cy="87854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정확도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90%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이상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BCF89AC-0AF2-0A64-B6E6-EEB74F29CAF2}"/>
              </a:ext>
            </a:extLst>
          </p:cNvPr>
          <p:cNvSpPr/>
          <p:nvPr/>
        </p:nvSpPr>
        <p:spPr>
          <a:xfrm>
            <a:off x="7548282" y="1771652"/>
            <a:ext cx="1497106" cy="87854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정확도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80%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이상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2499C15-1EA1-AB43-6261-2A5604C480DF}"/>
              </a:ext>
            </a:extLst>
          </p:cNvPr>
          <p:cNvSpPr/>
          <p:nvPr/>
        </p:nvSpPr>
        <p:spPr>
          <a:xfrm>
            <a:off x="7548282" y="2874309"/>
            <a:ext cx="1497106" cy="87854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정확도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70%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03FC97-AC9E-2EDC-FAF8-C0A7FD6967AB}"/>
              </a:ext>
            </a:extLst>
          </p:cNvPr>
          <p:cNvSpPr txBox="1"/>
          <p:nvPr/>
        </p:nvSpPr>
        <p:spPr>
          <a:xfrm>
            <a:off x="7395882" y="6099592"/>
            <a:ext cx="19453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※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문제에 명시됨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1398DCB-05C4-FF1A-E958-828271FB89F8}"/>
              </a:ext>
            </a:extLst>
          </p:cNvPr>
          <p:cNvSpPr/>
          <p:nvPr/>
        </p:nvSpPr>
        <p:spPr>
          <a:xfrm>
            <a:off x="7548282" y="772978"/>
            <a:ext cx="1497106" cy="46975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기준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EC0056-556E-C752-03CA-4D1C3517B77A}"/>
              </a:ext>
            </a:extLst>
          </p:cNvPr>
          <p:cNvSpPr txBox="1"/>
          <p:nvPr/>
        </p:nvSpPr>
        <p:spPr>
          <a:xfrm>
            <a:off x="7395882" y="1326222"/>
            <a:ext cx="18019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성능 지표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9F4E55D-8987-6566-DB8E-674BBB1437B5}"/>
              </a:ext>
            </a:extLst>
          </p:cNvPr>
          <p:cNvSpPr/>
          <p:nvPr/>
        </p:nvSpPr>
        <p:spPr>
          <a:xfrm>
            <a:off x="9646023" y="1771652"/>
            <a:ext cx="1497106" cy="4303056"/>
          </a:xfrm>
          <a:prstGeom prst="roundRect">
            <a:avLst>
              <a:gd name="adj" fmla="val 10941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값과 예측한 값의 정확도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(80%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이상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점수 계산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A553D-8249-8A24-7C2F-0226A08D8A3F}"/>
              </a:ext>
            </a:extLst>
          </p:cNvPr>
          <p:cNvSpPr txBox="1"/>
          <p:nvPr/>
        </p:nvSpPr>
        <p:spPr>
          <a:xfrm>
            <a:off x="9493623" y="6194842"/>
            <a:ext cx="19453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※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점수 정확하지 않음 </a:t>
            </a:r>
            <a:b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(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부분점수 있음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8805F94-9FB5-71CF-FD91-771EB515B76F}"/>
              </a:ext>
            </a:extLst>
          </p:cNvPr>
          <p:cNvSpPr/>
          <p:nvPr/>
        </p:nvSpPr>
        <p:spPr>
          <a:xfrm>
            <a:off x="9646023" y="772978"/>
            <a:ext cx="1497106" cy="46975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기준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6A9E8D-E5E7-529A-5B36-84678F4FB529}"/>
              </a:ext>
            </a:extLst>
          </p:cNvPr>
          <p:cNvSpPr txBox="1"/>
          <p:nvPr/>
        </p:nvSpPr>
        <p:spPr>
          <a:xfrm>
            <a:off x="9493623" y="1326222"/>
            <a:ext cx="18019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 set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예측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1619725-AA22-6342-CEFB-7E4A023EEB99}"/>
              </a:ext>
            </a:extLst>
          </p:cNvPr>
          <p:cNvSpPr/>
          <p:nvPr/>
        </p:nvSpPr>
        <p:spPr>
          <a:xfrm>
            <a:off x="896471" y="772978"/>
            <a:ext cx="1317812" cy="46975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배점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DC6F7B0-A7E5-425B-7E18-761969E5D550}"/>
              </a:ext>
            </a:extLst>
          </p:cNvPr>
          <p:cNvSpPr/>
          <p:nvPr/>
        </p:nvSpPr>
        <p:spPr>
          <a:xfrm>
            <a:off x="860610" y="1771652"/>
            <a:ext cx="1497106" cy="8785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40~35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ACC3C42-66F1-BD63-DBA6-9A7AC9AE2DBF}"/>
              </a:ext>
            </a:extLst>
          </p:cNvPr>
          <p:cNvSpPr/>
          <p:nvPr/>
        </p:nvSpPr>
        <p:spPr>
          <a:xfrm>
            <a:off x="860610" y="2874309"/>
            <a:ext cx="1497106" cy="8785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40~35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0517F6E-835E-914B-CDB9-877BBA9B2842}"/>
              </a:ext>
            </a:extLst>
          </p:cNvPr>
          <p:cNvSpPr/>
          <p:nvPr/>
        </p:nvSpPr>
        <p:spPr>
          <a:xfrm>
            <a:off x="860610" y="3985931"/>
            <a:ext cx="1497106" cy="8785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BBF2415-C5EB-BD2C-B427-589E653D5D87}"/>
              </a:ext>
            </a:extLst>
          </p:cNvPr>
          <p:cNvSpPr/>
          <p:nvPr/>
        </p:nvSpPr>
        <p:spPr>
          <a:xfrm>
            <a:off x="860610" y="5097553"/>
            <a:ext cx="1497106" cy="8785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B3772A7-76D0-0CC3-B3B0-9317F850B866}"/>
              </a:ext>
            </a:extLst>
          </p:cNvPr>
          <p:cNvSpPr/>
          <p:nvPr/>
        </p:nvSpPr>
        <p:spPr>
          <a:xfrm>
            <a:off x="2949388" y="183764"/>
            <a:ext cx="4087902" cy="46975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합격기준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80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</a:t>
            </a:r>
          </a:p>
        </p:txBody>
      </p:sp>
    </p:spTree>
    <p:extLst>
      <p:ext uri="{BB962C8B-B14F-4D97-AF65-F5344CB8AC3E}">
        <p14:creationId xmlns:p14="http://schemas.microsoft.com/office/powerpoint/2010/main" val="3597403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91B427E-4029-4A13-4759-48D12617F830}"/>
              </a:ext>
            </a:extLst>
          </p:cNvPr>
          <p:cNvSpPr/>
          <p:nvPr/>
        </p:nvSpPr>
        <p:spPr>
          <a:xfrm>
            <a:off x="0" y="0"/>
            <a:ext cx="3854824" cy="4123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문제 해결 순서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이미지분류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7ED532-648A-1686-A1E1-3958B2BDF3D2}"/>
              </a:ext>
            </a:extLst>
          </p:cNvPr>
          <p:cNvSpPr/>
          <p:nvPr/>
        </p:nvSpPr>
        <p:spPr>
          <a:xfrm>
            <a:off x="627532" y="860800"/>
            <a:ext cx="2671482" cy="41237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학습 및 저장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2B5E23B-C9F8-9FF3-26F3-0EBC2DCBDB86}"/>
              </a:ext>
            </a:extLst>
          </p:cNvPr>
          <p:cNvSpPr/>
          <p:nvPr/>
        </p:nvSpPr>
        <p:spPr>
          <a:xfrm>
            <a:off x="98614" y="860800"/>
            <a:ext cx="528918" cy="412376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212901-AE54-A84E-ED81-EB5A2F31421D}"/>
              </a:ext>
            </a:extLst>
          </p:cNvPr>
          <p:cNvSpPr/>
          <p:nvPr/>
        </p:nvSpPr>
        <p:spPr>
          <a:xfrm>
            <a:off x="3451410" y="673099"/>
            <a:ext cx="4715435" cy="14319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성능 지표에 부합하는지 확인 </a:t>
            </a:r>
            <a:r>
              <a:rPr lang="en-US" altLang="ko-KR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정확도 </a:t>
            </a:r>
            <a:r>
              <a:rPr lang="en-US" altLang="ko-KR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99.99)</a:t>
            </a:r>
          </a:p>
          <a:p>
            <a:r>
              <a:rPr lang="en-US" altLang="ko-KR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* </a:t>
            </a:r>
            <a:r>
              <a:rPr lang="ko-KR" altLang="en-US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대략 </a:t>
            </a:r>
            <a:r>
              <a:rPr lang="en-US" altLang="ko-KR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13</a:t>
            </a:r>
            <a:r>
              <a:rPr lang="ko-KR" altLang="en-US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 소요</a:t>
            </a:r>
            <a:endParaRPr lang="en-US" altLang="ko-KR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모델을 저장한다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(01012345678_3.h5)</a:t>
            </a:r>
            <a:endParaRPr lang="ko-KR" altLang="en-US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ECBCFD-B9A0-7A62-7DB9-3C6B0CF79B77}"/>
              </a:ext>
            </a:extLst>
          </p:cNvPr>
          <p:cNvSpPr/>
          <p:nvPr/>
        </p:nvSpPr>
        <p:spPr>
          <a:xfrm>
            <a:off x="627532" y="2598830"/>
            <a:ext cx="2671482" cy="41237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테스트셋 예측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6A4C9D-0B6C-801B-A074-46EC9BD0F9C0}"/>
              </a:ext>
            </a:extLst>
          </p:cNvPr>
          <p:cNvSpPr/>
          <p:nvPr/>
        </p:nvSpPr>
        <p:spPr>
          <a:xfrm>
            <a:off x="98614" y="2598830"/>
            <a:ext cx="528918" cy="412376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CDD516-8446-8123-D640-213B2D23556E}"/>
              </a:ext>
            </a:extLst>
          </p:cNvPr>
          <p:cNvSpPr/>
          <p:nvPr/>
        </p:nvSpPr>
        <p:spPr>
          <a:xfrm>
            <a:off x="3451410" y="2292905"/>
            <a:ext cx="4715435" cy="135517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테스트셋</a:t>
            </a:r>
            <a:r>
              <a:rPr lang="en-US" altLang="ko-KR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(CSV)</a:t>
            </a:r>
            <a:r>
              <a:rPr lang="ko-KR" altLang="en-US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</a:t>
            </a:r>
            <a:r>
              <a:rPr lang="en-US" altLang="ko-KR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Pandas</a:t>
            </a:r>
            <a:r>
              <a:rPr lang="ko-KR" altLang="en-US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불러온다</a:t>
            </a:r>
            <a:endParaRPr lang="en-US" altLang="ko-KR" sz="16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r>
              <a:rPr lang="en-US" altLang="ko-KR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ImageDataGenerator</a:t>
            </a:r>
            <a:r>
              <a:rPr lang="en-US" altLang="ko-KR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)→</a:t>
            </a:r>
            <a:r>
              <a:rPr lang="ko-KR" altLang="en-US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예측 </a:t>
            </a:r>
            <a:r>
              <a:rPr lang="en-US" altLang="ko-KR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→ </a:t>
            </a:r>
            <a:r>
              <a:rPr lang="ko-KR" altLang="en-US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결과를 칼럼에 추가한다 </a:t>
            </a:r>
            <a:r>
              <a:rPr lang="en-US" altLang="ko-KR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(100</a:t>
            </a:r>
            <a:r>
              <a:rPr lang="ko-KR" altLang="en-US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점</a:t>
            </a:r>
            <a:r>
              <a:rPr lang="en-US" altLang="ko-KR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pandas.to_csv</a:t>
            </a:r>
            <a:r>
              <a:rPr lang="en-US" altLang="ko-KR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</a:t>
            </a:r>
            <a:r>
              <a:rPr lang="ko-KR" altLang="en-US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</a:t>
            </a:r>
            <a:r>
              <a:rPr lang="en-US" altLang="ko-KR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01012345678_3.csv </a:t>
            </a:r>
            <a:r>
              <a:rPr lang="ko-KR" altLang="en-US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저장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985E0C-9086-6508-EC13-182127033D5C}"/>
              </a:ext>
            </a:extLst>
          </p:cNvPr>
          <p:cNvSpPr/>
          <p:nvPr/>
        </p:nvSpPr>
        <p:spPr>
          <a:xfrm>
            <a:off x="8319241" y="622115"/>
            <a:ext cx="3621745" cy="1165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이미지는 신기하게도 점수가 잘 나옴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529A24-BF65-C411-9BB0-89440498122F}"/>
              </a:ext>
            </a:extLst>
          </p:cNvPr>
          <p:cNvSpPr/>
          <p:nvPr/>
        </p:nvSpPr>
        <p:spPr>
          <a:xfrm>
            <a:off x="8319241" y="2267134"/>
            <a:ext cx="3621745" cy="1165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대상 폴더의 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image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파일을 하나씩 불러와서 학습한 모델로 </a:t>
            </a:r>
            <a:r>
              <a:rPr lang="en-US" altLang="ko-KR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predic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 후 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list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</a:t>
            </a:r>
            <a:r>
              <a:rPr lang="ko-KR" altLang="en-US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담아줌</a:t>
            </a:r>
            <a:endParaRPr lang="ko-KR" altLang="en-US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320F027-B5D0-CFFB-C9A0-653A7F9F2862}"/>
              </a:ext>
            </a:extLst>
          </p:cNvPr>
          <p:cNvSpPr/>
          <p:nvPr/>
        </p:nvSpPr>
        <p:spPr>
          <a:xfrm>
            <a:off x="627532" y="3924484"/>
            <a:ext cx="2671482" cy="41237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이미지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8025C8-9695-FCDB-EC49-AEC3225E34C3}"/>
              </a:ext>
            </a:extLst>
          </p:cNvPr>
          <p:cNvSpPr/>
          <p:nvPr/>
        </p:nvSpPr>
        <p:spPr>
          <a:xfrm>
            <a:off x="3451410" y="3835956"/>
            <a:ext cx="4715435" cy="143136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 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img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 = </a:t>
            </a:r>
            <a:r>
              <a:rPr lang="en-US" altLang="ko-KR" sz="1400" b="0" dirty="0" err="1">
                <a:solidFill>
                  <a:srgbClr val="FF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load_img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test_image_path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,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target_size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=(</a:t>
            </a:r>
            <a:r>
              <a:rPr lang="en-US" altLang="ko-KR" sz="1400" b="0" dirty="0">
                <a:solidFill>
                  <a:srgbClr val="116644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224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, </a:t>
            </a:r>
            <a:r>
              <a:rPr lang="en-US" altLang="ko-KR" sz="1400" b="0" dirty="0">
                <a:solidFill>
                  <a:srgbClr val="116644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224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))  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#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Gadugi" panose="020B0502040204020203" pitchFamily="34" charset="0"/>
              </a:rPr>
              <a:t>전용 </a:t>
            </a:r>
            <a:r>
              <a:rPr lang="en-US" altLang="ko-KR" sz="1400" b="0" dirty="0" err="1">
                <a:solidFill>
                  <a:srgbClr val="008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img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ko-KR" altLang="en-US" sz="1400" b="0" dirty="0" err="1">
                <a:solidFill>
                  <a:srgbClr val="008000"/>
                </a:solidFill>
                <a:effectLst/>
                <a:latin typeface="Gadugi" panose="020B0502040204020203" pitchFamily="34" charset="0"/>
              </a:rPr>
              <a:t>로더를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Gadugi" panose="020B0502040204020203" pitchFamily="34" charset="0"/>
              </a:rPr>
              <a:t> </a:t>
            </a:r>
            <a:r>
              <a:rPr lang="ko-KR" altLang="en-US" sz="1400" b="0" dirty="0" err="1">
                <a:solidFill>
                  <a:srgbClr val="008000"/>
                </a:solidFill>
                <a:effectLst/>
                <a:latin typeface="Gadugi" panose="020B0502040204020203" pitchFamily="34" charset="0"/>
              </a:rPr>
              <a:t>사용해야함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.</a:t>
            </a:r>
            <a:endParaRPr lang="ko-KR" altLang="en-US" sz="1400" b="0" dirty="0">
              <a:solidFill>
                <a:srgbClr val="000000"/>
              </a:solidFill>
              <a:effectLst/>
              <a:latin typeface="Gadugi" panose="020B0502040204020203" pitchFamily="34" charset="0"/>
            </a:endParaRPr>
          </a:p>
          <a:p>
            <a:r>
              <a:rPr lang="ko-KR" altLang="en-US" sz="1400" b="0" dirty="0">
                <a:solidFill>
                  <a:srgbClr val="000000"/>
                </a:solidFill>
                <a:effectLst/>
                <a:latin typeface="Gadugi" panose="020B0502040204020203" pitchFamily="34" charset="0"/>
              </a:rPr>
              <a:t> 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img_array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 = </a:t>
            </a:r>
            <a:r>
              <a:rPr lang="en-US" altLang="ko-KR" sz="1400" b="0" dirty="0" err="1">
                <a:solidFill>
                  <a:srgbClr val="FF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img_to_array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img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)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 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img_array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 = </a:t>
            </a:r>
            <a:r>
              <a:rPr lang="en-US" altLang="ko-KR" sz="1400" b="0" dirty="0" err="1">
                <a:solidFill>
                  <a:srgbClr val="FF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np.expand_dims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img_array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, axis=</a:t>
            </a:r>
            <a:r>
              <a:rPr lang="en-US" altLang="ko-KR" sz="1400" b="0" dirty="0">
                <a:solidFill>
                  <a:srgbClr val="116644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)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 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img_array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 = </a:t>
            </a:r>
            <a:r>
              <a:rPr lang="en-US" altLang="ko-KR" sz="1400" b="0" dirty="0" err="1">
                <a:solidFill>
                  <a:srgbClr val="FF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preprocess_input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img_array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)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588DE12-A1C6-2449-C84D-C1876CA80817}"/>
              </a:ext>
            </a:extLst>
          </p:cNvPr>
          <p:cNvSpPr/>
          <p:nvPr/>
        </p:nvSpPr>
        <p:spPr>
          <a:xfrm>
            <a:off x="8319241" y="3835955"/>
            <a:ext cx="3621745" cy="21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from </a:t>
            </a:r>
            <a:r>
              <a:rPr lang="en-US" altLang="ko-KR" sz="14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tensorflow.keras.preprocessing.image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import </a:t>
            </a:r>
            <a:r>
              <a:rPr lang="en-US" altLang="ko-KR" sz="14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ImageDataGenerator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img_to_array</a:t>
            </a:r>
            <a:r>
              <a:rPr lang="en-US" altLang="ko-KR" sz="14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load_img</a:t>
            </a:r>
            <a:endParaRPr lang="en-US" altLang="ko-KR" sz="14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14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400" b="0" dirty="0">
                <a:solidFill>
                  <a:srgbClr val="AF00DB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from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 tensorflow.keras.applications.mobilenet_v2 </a:t>
            </a:r>
            <a:r>
              <a:rPr lang="en-US" altLang="ko-KR" sz="1400" b="0" dirty="0">
                <a:solidFill>
                  <a:srgbClr val="AF00DB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import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altLang="ko-KR" sz="1400" b="0" dirty="0" err="1">
                <a:solidFill>
                  <a:srgbClr val="FF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preprocess_input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,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decode_predictions</a:t>
            </a:r>
            <a:endParaRPr lang="en-US" altLang="ko-KR" sz="1400" b="0" dirty="0">
              <a:solidFill>
                <a:srgbClr val="000000"/>
              </a:solidFill>
              <a:effectLst/>
              <a:latin typeface="Gadugi" panose="020B0502040204020203" pitchFamily="34" charset="0"/>
              <a:ea typeface="Gadugi" panose="020B0502040204020203" pitchFamily="34" charset="0"/>
            </a:endParaRPr>
          </a:p>
          <a:p>
            <a:endParaRPr lang="ko-KR" altLang="en-US" sz="1400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8847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DDD67F-4181-1785-7353-611B4005A4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586" r="77812" b="5522"/>
          <a:stretch/>
        </p:blipFill>
        <p:spPr>
          <a:xfrm>
            <a:off x="0" y="1019180"/>
            <a:ext cx="3486150" cy="58180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1A89D2-227D-63D4-8DD3-06B644070E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5582" r="77422" b="5814"/>
          <a:stretch/>
        </p:blipFill>
        <p:spPr>
          <a:xfrm>
            <a:off x="4152900" y="990600"/>
            <a:ext cx="3562350" cy="581809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E6C899A-B594-C4F3-FB94-D4965DBA4734}"/>
              </a:ext>
            </a:extLst>
          </p:cNvPr>
          <p:cNvSpPr/>
          <p:nvPr/>
        </p:nvSpPr>
        <p:spPr>
          <a:xfrm>
            <a:off x="0" y="20726"/>
            <a:ext cx="2959100" cy="6777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cjk_src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121B7C-79B3-FEA6-FDC7-69537331F2E1}"/>
              </a:ext>
            </a:extLst>
          </p:cNvPr>
          <p:cNvSpPr/>
          <p:nvPr/>
        </p:nvSpPr>
        <p:spPr>
          <a:xfrm>
            <a:off x="3873500" y="20726"/>
            <a:ext cx="2959100" cy="6777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cjk_test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DD59A2-5295-2CA0-D7F7-9A008AA69E5F}"/>
              </a:ext>
            </a:extLst>
          </p:cNvPr>
          <p:cNvSpPr/>
          <p:nvPr/>
        </p:nvSpPr>
        <p:spPr>
          <a:xfrm>
            <a:off x="8801100" y="0"/>
            <a:ext cx="3390900" cy="48941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/>
              <a:t>1. </a:t>
            </a:r>
            <a:r>
              <a:rPr lang="ko-KR" altLang="en-US" dirty="0"/>
              <a:t>원본 소스의</a:t>
            </a:r>
          </a:p>
        </p:txBody>
      </p:sp>
    </p:spTree>
    <p:extLst>
      <p:ext uri="{BB962C8B-B14F-4D97-AF65-F5344CB8AC3E}">
        <p14:creationId xmlns:p14="http://schemas.microsoft.com/office/powerpoint/2010/main" val="1641973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5211F32-DA86-A346-FC43-1CF63FCEA2FF}"/>
              </a:ext>
            </a:extLst>
          </p:cNvPr>
          <p:cNvSpPr/>
          <p:nvPr/>
        </p:nvSpPr>
        <p:spPr>
          <a:xfrm>
            <a:off x="600633" y="1075767"/>
            <a:ext cx="2375646" cy="8785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분류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7A81EF8-D6C7-9ABE-D086-B365B7D6431A}"/>
              </a:ext>
            </a:extLst>
          </p:cNvPr>
          <p:cNvSpPr/>
          <p:nvPr/>
        </p:nvSpPr>
        <p:spPr>
          <a:xfrm>
            <a:off x="600633" y="2178425"/>
            <a:ext cx="2375646" cy="8785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자연어 분류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354CB51-BDDF-CFFB-41B3-61564C01A0DE}"/>
              </a:ext>
            </a:extLst>
          </p:cNvPr>
          <p:cNvSpPr/>
          <p:nvPr/>
        </p:nvSpPr>
        <p:spPr>
          <a:xfrm>
            <a:off x="600633" y="3281083"/>
            <a:ext cx="2375646" cy="8785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Tabular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문제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43D4483-65E8-6573-E2DB-B7BEF9172ACF}"/>
              </a:ext>
            </a:extLst>
          </p:cNvPr>
          <p:cNvSpPr/>
          <p:nvPr/>
        </p:nvSpPr>
        <p:spPr>
          <a:xfrm>
            <a:off x="3668244" y="2178424"/>
            <a:ext cx="2375646" cy="8785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분류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9E96E5B-1AED-A5A9-0A94-36DF070C75E6}"/>
              </a:ext>
            </a:extLst>
          </p:cNvPr>
          <p:cNvSpPr/>
          <p:nvPr/>
        </p:nvSpPr>
        <p:spPr>
          <a:xfrm>
            <a:off x="6445621" y="1716744"/>
            <a:ext cx="2375646" cy="165846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언론의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정파성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분류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26030BC-FC38-D75A-EF91-957F83B597AE}"/>
              </a:ext>
            </a:extLst>
          </p:cNvPr>
          <p:cNvSpPr/>
          <p:nvPr/>
        </p:nvSpPr>
        <p:spPr>
          <a:xfrm>
            <a:off x="9243170" y="1595716"/>
            <a:ext cx="2375646" cy="8785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사전학습모델</a:t>
            </a:r>
            <a:r>
              <a:rPr lang="en-US" altLang="ko-KR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(Bert)</a:t>
            </a:r>
            <a:endParaRPr lang="en-US" altLang="ko-KR" sz="1600" b="1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5B299E3-C85B-083E-E1EA-C85C386F22BA}"/>
              </a:ext>
            </a:extLst>
          </p:cNvPr>
          <p:cNvSpPr/>
          <p:nvPr/>
        </p:nvSpPr>
        <p:spPr>
          <a:xfrm>
            <a:off x="9243170" y="2704662"/>
            <a:ext cx="2375646" cy="8785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LSTM </a:t>
            </a:r>
            <a:r>
              <a:rPr lang="ko-KR" alt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모델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776D95-5A99-47EC-0878-BA23F1CF2D0E}"/>
              </a:ext>
            </a:extLst>
          </p:cNvPr>
          <p:cNvSpPr txBox="1"/>
          <p:nvPr/>
        </p:nvSpPr>
        <p:spPr>
          <a:xfrm>
            <a:off x="6096000" y="64528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/>
              <a:t>https://wikidocs.net/214229</a:t>
            </a:r>
          </a:p>
        </p:txBody>
      </p:sp>
    </p:spTree>
    <p:extLst>
      <p:ext uri="{BB962C8B-B14F-4D97-AF65-F5344CB8AC3E}">
        <p14:creationId xmlns:p14="http://schemas.microsoft.com/office/powerpoint/2010/main" val="702933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91B427E-4029-4A13-4759-48D12617F830}"/>
              </a:ext>
            </a:extLst>
          </p:cNvPr>
          <p:cNvSpPr/>
          <p:nvPr/>
        </p:nvSpPr>
        <p:spPr>
          <a:xfrm>
            <a:off x="0" y="0"/>
            <a:ext cx="3854824" cy="4123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문제 해결 순서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자연어분류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-BERT)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AEAFB9-92BE-1DFB-3213-D91103277C07}"/>
              </a:ext>
            </a:extLst>
          </p:cNvPr>
          <p:cNvSpPr/>
          <p:nvPr/>
        </p:nvSpPr>
        <p:spPr>
          <a:xfrm>
            <a:off x="627532" y="1102659"/>
            <a:ext cx="2671482" cy="41237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문제 유형 파악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공통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63739B-9F80-B04A-D11B-6DE5DD2DFEDC}"/>
              </a:ext>
            </a:extLst>
          </p:cNvPr>
          <p:cNvSpPr/>
          <p:nvPr/>
        </p:nvSpPr>
        <p:spPr>
          <a:xfrm>
            <a:off x="98614" y="1102659"/>
            <a:ext cx="528918" cy="412376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B06815-D0C5-A819-BD41-7AC363584423}"/>
              </a:ext>
            </a:extLst>
          </p:cNvPr>
          <p:cNvSpPr/>
          <p:nvPr/>
        </p:nvSpPr>
        <p:spPr>
          <a:xfrm>
            <a:off x="3451410" y="735107"/>
            <a:ext cx="4715435" cy="116541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테이블 회귀는 </a:t>
            </a:r>
            <a:r>
              <a:rPr lang="ko-KR" altLang="en-US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머신러닝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사용</a:t>
            </a:r>
            <a:endParaRPr lang="en-US" altLang="ko-KR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테이블 분류는 </a:t>
            </a:r>
            <a:r>
              <a:rPr lang="ko-KR" altLang="en-US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머신러닝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신경망 사용</a:t>
            </a:r>
            <a:endParaRPr lang="en-US" altLang="ko-KR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이미지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자연어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사전학습모델 사용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5B5D1E-D41E-3BA7-8DF1-EC5BC6CFD7C7}"/>
              </a:ext>
            </a:extLst>
          </p:cNvPr>
          <p:cNvSpPr/>
          <p:nvPr/>
        </p:nvSpPr>
        <p:spPr>
          <a:xfrm>
            <a:off x="627532" y="3512298"/>
            <a:ext cx="2671482" cy="41237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훈련 데이터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63281C-BA56-3E9C-BF29-3EC0E83EFC9D}"/>
              </a:ext>
            </a:extLst>
          </p:cNvPr>
          <p:cNvSpPr/>
          <p:nvPr/>
        </p:nvSpPr>
        <p:spPr>
          <a:xfrm>
            <a:off x="98614" y="3512298"/>
            <a:ext cx="528918" cy="412376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C1B83A-1022-5409-D8D3-496B5D7FB3DB}"/>
              </a:ext>
            </a:extLst>
          </p:cNvPr>
          <p:cNvSpPr/>
          <p:nvPr/>
        </p:nvSpPr>
        <p:spPr>
          <a:xfrm>
            <a:off x="3451410" y="3225428"/>
            <a:ext cx="4715435" cy="116541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특수문자 제거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7ED532-648A-1686-A1E1-3958B2BDF3D2}"/>
              </a:ext>
            </a:extLst>
          </p:cNvPr>
          <p:cNvSpPr/>
          <p:nvPr/>
        </p:nvSpPr>
        <p:spPr>
          <a:xfrm>
            <a:off x="627532" y="4672480"/>
            <a:ext cx="2671482" cy="41237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문장을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Bert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형식으로 변환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2B5E23B-C9F8-9FF3-26F3-0EBC2DCBDB86}"/>
              </a:ext>
            </a:extLst>
          </p:cNvPr>
          <p:cNvSpPr/>
          <p:nvPr/>
        </p:nvSpPr>
        <p:spPr>
          <a:xfrm>
            <a:off x="98614" y="4672480"/>
            <a:ext cx="528918" cy="412376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212901-AE54-A84E-ED81-EB5A2F31421D}"/>
              </a:ext>
            </a:extLst>
          </p:cNvPr>
          <p:cNvSpPr/>
          <p:nvPr/>
        </p:nvSpPr>
        <p:spPr>
          <a:xfrm>
            <a:off x="3451410" y="4484779"/>
            <a:ext cx="4715435" cy="9166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문장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시작 끝에 표식을 삽입</a:t>
            </a:r>
            <a:endParaRPr lang="en-US" altLang="ko-KR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Bert 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전용 </a:t>
            </a:r>
            <a:r>
              <a:rPr lang="ko-KR" altLang="en-US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토크나이저로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토큰화 하기</a:t>
            </a:r>
            <a:endParaRPr lang="en-US" altLang="ko-KR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문장 길이만큼 패딩 적용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ECBCFD-B9A0-7A62-7DB9-3C6B0CF79B77}"/>
              </a:ext>
            </a:extLst>
          </p:cNvPr>
          <p:cNvSpPr/>
          <p:nvPr/>
        </p:nvSpPr>
        <p:spPr>
          <a:xfrm>
            <a:off x="627532" y="5734235"/>
            <a:ext cx="2671482" cy="41237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테스트셋 예측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6A4C9D-0B6C-801B-A074-46EC9BD0F9C0}"/>
              </a:ext>
            </a:extLst>
          </p:cNvPr>
          <p:cNvSpPr/>
          <p:nvPr/>
        </p:nvSpPr>
        <p:spPr>
          <a:xfrm>
            <a:off x="98614" y="5734235"/>
            <a:ext cx="528918" cy="412376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CDD516-8446-8123-D640-213B2D23556E}"/>
              </a:ext>
            </a:extLst>
          </p:cNvPr>
          <p:cNvSpPr/>
          <p:nvPr/>
        </p:nvSpPr>
        <p:spPr>
          <a:xfrm>
            <a:off x="3451410" y="5495353"/>
            <a:ext cx="4715435" cy="111387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테스트셋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(CSV)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Pandas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불러온다</a:t>
            </a:r>
            <a:endParaRPr lang="en-US" altLang="ko-KR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→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예측 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→ 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결과를 칼럼에 추가한다</a:t>
            </a:r>
            <a:endParaRPr lang="en-US" altLang="ko-KR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pandas.to_csv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01012345678_1.csv 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저장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985E0C-9086-6508-EC13-182127033D5C}"/>
              </a:ext>
            </a:extLst>
          </p:cNvPr>
          <p:cNvSpPr/>
          <p:nvPr/>
        </p:nvSpPr>
        <p:spPr>
          <a:xfrm>
            <a:off x="8319241" y="4433795"/>
            <a:ext cx="3621745" cy="1165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['[CLS] 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일은 왜 해도 </a:t>
            </a:r>
            <a:r>
              <a:rPr lang="ko-KR" alt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해도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끝이 없을까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? 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화가 난다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. [SEP]’</a:t>
            </a:r>
          </a:p>
          <a:p>
            <a:r>
              <a:rPr lang="en-US" altLang="ko-KR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['[CLS]', '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일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'##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은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왜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해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'##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도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해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'##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도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끝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'##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이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없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'##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을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'##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까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'?', '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화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'##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가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난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'##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다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'.', '[SEP]']</a:t>
            </a:r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42CD21-60AB-001B-74BF-8A65AD30D0D0}"/>
              </a:ext>
            </a:extLst>
          </p:cNvPr>
          <p:cNvSpPr/>
          <p:nvPr/>
        </p:nvSpPr>
        <p:spPr>
          <a:xfrm>
            <a:off x="8319241" y="726141"/>
            <a:ext cx="3621745" cy="1165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</a:t>
            </a:r>
            <a:r>
              <a:rPr lang="en-US" altLang="ko-KR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colab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경우 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GPU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전환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02768CB-8883-375E-61DC-A9BA85E66239}"/>
              </a:ext>
            </a:extLst>
          </p:cNvPr>
          <p:cNvSpPr/>
          <p:nvPr/>
        </p:nvSpPr>
        <p:spPr>
          <a:xfrm>
            <a:off x="627532" y="2254062"/>
            <a:ext cx="2671482" cy="41237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트랜스포머 모델 설치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AA9D786-72F2-1AA4-FE37-12936DE18BC6}"/>
              </a:ext>
            </a:extLst>
          </p:cNvPr>
          <p:cNvSpPr/>
          <p:nvPr/>
        </p:nvSpPr>
        <p:spPr>
          <a:xfrm>
            <a:off x="98614" y="2254062"/>
            <a:ext cx="528918" cy="412376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216617B-2941-439D-CDEF-63C7CCF50070}"/>
              </a:ext>
            </a:extLst>
          </p:cNvPr>
          <p:cNvSpPr/>
          <p:nvPr/>
        </p:nvSpPr>
        <p:spPr>
          <a:xfrm>
            <a:off x="3451410" y="1967192"/>
            <a:ext cx="4715435" cy="116541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카테고리별 폴더를 만들어 </a:t>
            </a:r>
            <a:r>
              <a:rPr lang="ko-KR" altLang="en-US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학습이미지를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저장</a:t>
            </a:r>
            <a:endParaRPr lang="en-US" altLang="ko-KR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5A5BF7-16CF-0F20-CC51-9815EECCAEF4}"/>
              </a:ext>
            </a:extLst>
          </p:cNvPr>
          <p:cNvSpPr/>
          <p:nvPr/>
        </p:nvSpPr>
        <p:spPr>
          <a:xfrm>
            <a:off x="8319241" y="3225428"/>
            <a:ext cx="3621745" cy="1165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 </a:t>
            </a:r>
            <a:r>
              <a:rPr lang="en-US" altLang="ko-KR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Keras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강력한 </a:t>
            </a:r>
            <a:r>
              <a:rPr lang="ko-KR" altLang="en-US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데이터 </a:t>
            </a:r>
            <a:r>
              <a:rPr lang="ko-KR" altLang="en-US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생성기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ImageDataGenerator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</a:t>
            </a:r>
            <a:b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endParaRPr lang="ko-KR" altLang="en-US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934CFF-D578-8D93-864F-F0716ED98C3C}"/>
              </a:ext>
            </a:extLst>
          </p:cNvPr>
          <p:cNvSpPr/>
          <p:nvPr/>
        </p:nvSpPr>
        <p:spPr>
          <a:xfrm>
            <a:off x="8319241" y="1921250"/>
            <a:ext cx="3621745" cy="1165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폴더 명이 학습데이터의 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Label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인건 </a:t>
            </a:r>
            <a:r>
              <a:rPr lang="ko-KR" altLang="en-US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안비밀</a:t>
            </a:r>
            <a:endParaRPr lang="ko-KR" altLang="en-US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A1C047-C404-125C-44D5-FEC53404FAD2}"/>
              </a:ext>
            </a:extLst>
          </p:cNvPr>
          <p:cNvSpPr/>
          <p:nvPr/>
        </p:nvSpPr>
        <p:spPr>
          <a:xfrm>
            <a:off x="4607859" y="81249"/>
            <a:ext cx="3854824" cy="4123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예제 해결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39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점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:)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600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91B427E-4029-4A13-4759-48D12617F830}"/>
              </a:ext>
            </a:extLst>
          </p:cNvPr>
          <p:cNvSpPr/>
          <p:nvPr/>
        </p:nvSpPr>
        <p:spPr>
          <a:xfrm>
            <a:off x="0" y="0"/>
            <a:ext cx="3854824" cy="4123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문제 해결 순서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자연어분류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-LSTM)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AEAFB9-92BE-1DFB-3213-D91103277C07}"/>
              </a:ext>
            </a:extLst>
          </p:cNvPr>
          <p:cNvSpPr/>
          <p:nvPr/>
        </p:nvSpPr>
        <p:spPr>
          <a:xfrm>
            <a:off x="627532" y="1102659"/>
            <a:ext cx="2671482" cy="41237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자연어처리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63739B-9F80-B04A-D11B-6DE5DD2DFEDC}"/>
              </a:ext>
            </a:extLst>
          </p:cNvPr>
          <p:cNvSpPr/>
          <p:nvPr/>
        </p:nvSpPr>
        <p:spPr>
          <a:xfrm>
            <a:off x="98614" y="1102659"/>
            <a:ext cx="528918" cy="412376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B06815-D0C5-A819-BD41-7AC363584423}"/>
              </a:ext>
            </a:extLst>
          </p:cNvPr>
          <p:cNvSpPr/>
          <p:nvPr/>
        </p:nvSpPr>
        <p:spPr>
          <a:xfrm>
            <a:off x="3451410" y="735107"/>
            <a:ext cx="4715435" cy="116541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 </a:t>
            </a:r>
            <a:r>
              <a:rPr lang="en-US" altLang="ko-KR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KoNLPy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Mecab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tokenize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5B5D1E-D41E-3BA7-8DF1-EC5BC6CFD7C7}"/>
              </a:ext>
            </a:extLst>
          </p:cNvPr>
          <p:cNvSpPr/>
          <p:nvPr/>
        </p:nvSpPr>
        <p:spPr>
          <a:xfrm>
            <a:off x="627532" y="3512298"/>
            <a:ext cx="2671482" cy="41237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훈련 데이터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63281C-BA56-3E9C-BF29-3EC0E83EFC9D}"/>
              </a:ext>
            </a:extLst>
          </p:cNvPr>
          <p:cNvSpPr/>
          <p:nvPr/>
        </p:nvSpPr>
        <p:spPr>
          <a:xfrm>
            <a:off x="98614" y="3512298"/>
            <a:ext cx="528918" cy="412376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C1B83A-1022-5409-D8D3-496B5D7FB3DB}"/>
              </a:ext>
            </a:extLst>
          </p:cNvPr>
          <p:cNvSpPr/>
          <p:nvPr/>
        </p:nvSpPr>
        <p:spPr>
          <a:xfrm>
            <a:off x="3451410" y="3225428"/>
            <a:ext cx="4715435" cy="116541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특수문자 제거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7ED532-648A-1686-A1E1-3958B2BDF3D2}"/>
              </a:ext>
            </a:extLst>
          </p:cNvPr>
          <p:cNvSpPr/>
          <p:nvPr/>
        </p:nvSpPr>
        <p:spPr>
          <a:xfrm>
            <a:off x="627532" y="4672480"/>
            <a:ext cx="2671482" cy="41237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문장을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Bert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형식으로 변환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2B5E23B-C9F8-9FF3-26F3-0EBC2DCBDB86}"/>
              </a:ext>
            </a:extLst>
          </p:cNvPr>
          <p:cNvSpPr/>
          <p:nvPr/>
        </p:nvSpPr>
        <p:spPr>
          <a:xfrm>
            <a:off x="98614" y="4672480"/>
            <a:ext cx="528918" cy="412376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212901-AE54-A84E-ED81-EB5A2F31421D}"/>
              </a:ext>
            </a:extLst>
          </p:cNvPr>
          <p:cNvSpPr/>
          <p:nvPr/>
        </p:nvSpPr>
        <p:spPr>
          <a:xfrm>
            <a:off x="3451410" y="4484779"/>
            <a:ext cx="4715435" cy="9166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문장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시작 끝에 표식을 삽입</a:t>
            </a:r>
            <a:endParaRPr lang="en-US" altLang="ko-KR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Bert 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전용 </a:t>
            </a:r>
            <a:r>
              <a:rPr lang="ko-KR" altLang="en-US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토크나이저로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토큰화 하기</a:t>
            </a:r>
            <a:endParaRPr lang="en-US" altLang="ko-KR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문장 길이만큼 패딩 적용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ECBCFD-B9A0-7A62-7DB9-3C6B0CF79B77}"/>
              </a:ext>
            </a:extLst>
          </p:cNvPr>
          <p:cNvSpPr/>
          <p:nvPr/>
        </p:nvSpPr>
        <p:spPr>
          <a:xfrm>
            <a:off x="627532" y="5734235"/>
            <a:ext cx="2671482" cy="41237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테스트셋 예측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6A4C9D-0B6C-801B-A074-46EC9BD0F9C0}"/>
              </a:ext>
            </a:extLst>
          </p:cNvPr>
          <p:cNvSpPr/>
          <p:nvPr/>
        </p:nvSpPr>
        <p:spPr>
          <a:xfrm>
            <a:off x="98614" y="5734235"/>
            <a:ext cx="528918" cy="412376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CDD516-8446-8123-D640-213B2D23556E}"/>
              </a:ext>
            </a:extLst>
          </p:cNvPr>
          <p:cNvSpPr/>
          <p:nvPr/>
        </p:nvSpPr>
        <p:spPr>
          <a:xfrm>
            <a:off x="3451410" y="5495353"/>
            <a:ext cx="4715435" cy="111387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테스트셋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(CSV)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Pandas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불러온다</a:t>
            </a:r>
            <a:endParaRPr lang="en-US" altLang="ko-KR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→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예측 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→ 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결과를 칼럼에 추가한다</a:t>
            </a:r>
            <a:endParaRPr lang="en-US" altLang="ko-KR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pandas.to_csv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01012345678_1.csv 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저장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985E0C-9086-6508-EC13-182127033D5C}"/>
              </a:ext>
            </a:extLst>
          </p:cNvPr>
          <p:cNvSpPr/>
          <p:nvPr/>
        </p:nvSpPr>
        <p:spPr>
          <a:xfrm>
            <a:off x="8319241" y="4433795"/>
            <a:ext cx="3621745" cy="1165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['[CLS] 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일은 왜 해도 </a:t>
            </a:r>
            <a:r>
              <a:rPr lang="ko-KR" alt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해도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끝이 없을까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? 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화가 난다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. [SEP]’</a:t>
            </a:r>
          </a:p>
          <a:p>
            <a:r>
              <a:rPr lang="en-US" altLang="ko-KR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['[CLS]', '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일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'##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은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왜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해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'##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도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해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'##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도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끝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'##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이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없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'##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을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'##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까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'?', '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화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'##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가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난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'##</a:t>
            </a:r>
            <a:r>
              <a:rPr lang="ko-KR" alt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다</a:t>
            </a:r>
            <a:r>
              <a:rPr lang="en-US" altLang="ko-KR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'.', '[SEP]']</a:t>
            </a:r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42CD21-60AB-001B-74BF-8A65AD30D0D0}"/>
              </a:ext>
            </a:extLst>
          </p:cNvPr>
          <p:cNvSpPr/>
          <p:nvPr/>
        </p:nvSpPr>
        <p:spPr>
          <a:xfrm>
            <a:off x="8319241" y="726141"/>
            <a:ext cx="3621745" cy="1165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['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헬스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','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장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','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','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블루투스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', ... ]</a:t>
            </a:r>
            <a:endParaRPr lang="ko-KR" altLang="en-US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02768CB-8883-375E-61DC-A9BA85E66239}"/>
              </a:ext>
            </a:extLst>
          </p:cNvPr>
          <p:cNvSpPr/>
          <p:nvPr/>
        </p:nvSpPr>
        <p:spPr>
          <a:xfrm>
            <a:off x="627532" y="2254062"/>
            <a:ext cx="2671482" cy="41237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트랜스포머 모델 설치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AA9D786-72F2-1AA4-FE37-12936DE18BC6}"/>
              </a:ext>
            </a:extLst>
          </p:cNvPr>
          <p:cNvSpPr/>
          <p:nvPr/>
        </p:nvSpPr>
        <p:spPr>
          <a:xfrm>
            <a:off x="98614" y="2254062"/>
            <a:ext cx="528918" cy="412376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216617B-2941-439D-CDEF-63C7CCF50070}"/>
              </a:ext>
            </a:extLst>
          </p:cNvPr>
          <p:cNvSpPr/>
          <p:nvPr/>
        </p:nvSpPr>
        <p:spPr>
          <a:xfrm>
            <a:off x="3451410" y="1967192"/>
            <a:ext cx="4715435" cy="116541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카테고리별 폴더를 만들어 </a:t>
            </a:r>
            <a:r>
              <a:rPr lang="ko-KR" altLang="en-US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학습이미지를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저장</a:t>
            </a:r>
            <a:endParaRPr lang="en-US" altLang="ko-KR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5A5BF7-16CF-0F20-CC51-9815EECCAEF4}"/>
              </a:ext>
            </a:extLst>
          </p:cNvPr>
          <p:cNvSpPr/>
          <p:nvPr/>
        </p:nvSpPr>
        <p:spPr>
          <a:xfrm>
            <a:off x="8319241" y="3225428"/>
            <a:ext cx="3621745" cy="1165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 </a:t>
            </a:r>
            <a:r>
              <a:rPr lang="en-US" altLang="ko-KR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Keras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강력한 </a:t>
            </a:r>
            <a:r>
              <a:rPr lang="ko-KR" altLang="en-US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데이터 </a:t>
            </a:r>
            <a:r>
              <a:rPr lang="ko-KR" altLang="en-US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생성기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ImageDataGenerator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</a:t>
            </a:r>
            <a:b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endParaRPr lang="ko-KR" altLang="en-US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934CFF-D578-8D93-864F-F0716ED98C3C}"/>
              </a:ext>
            </a:extLst>
          </p:cNvPr>
          <p:cNvSpPr/>
          <p:nvPr/>
        </p:nvSpPr>
        <p:spPr>
          <a:xfrm>
            <a:off x="8319241" y="1921250"/>
            <a:ext cx="3621745" cy="1165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폴더 명이 학습데이터의 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Label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인건 </a:t>
            </a:r>
            <a:r>
              <a:rPr lang="ko-KR" altLang="en-US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안비밀</a:t>
            </a:r>
            <a:endParaRPr lang="ko-KR" altLang="en-US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A1C047-C404-125C-44D5-FEC53404FAD2}"/>
              </a:ext>
            </a:extLst>
          </p:cNvPr>
          <p:cNvSpPr/>
          <p:nvPr/>
        </p:nvSpPr>
        <p:spPr>
          <a:xfrm>
            <a:off x="4607859" y="81249"/>
            <a:ext cx="3854824" cy="4123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정확도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51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점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예제 해결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31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점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:)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4936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91B427E-4029-4A13-4759-48D12617F830}"/>
              </a:ext>
            </a:extLst>
          </p:cNvPr>
          <p:cNvSpPr/>
          <p:nvPr/>
        </p:nvSpPr>
        <p:spPr>
          <a:xfrm>
            <a:off x="0" y="0"/>
            <a:ext cx="3854824" cy="4123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문제 해결 순서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(tabular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분류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AEAFB9-92BE-1DFB-3213-D91103277C07}"/>
              </a:ext>
            </a:extLst>
          </p:cNvPr>
          <p:cNvSpPr/>
          <p:nvPr/>
        </p:nvSpPr>
        <p:spPr>
          <a:xfrm>
            <a:off x="627532" y="1102659"/>
            <a:ext cx="2671482" cy="41237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문제 유형 파악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공통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63739B-9F80-B04A-D11B-6DE5DD2DFEDC}"/>
              </a:ext>
            </a:extLst>
          </p:cNvPr>
          <p:cNvSpPr/>
          <p:nvPr/>
        </p:nvSpPr>
        <p:spPr>
          <a:xfrm>
            <a:off x="98614" y="1102659"/>
            <a:ext cx="528918" cy="412376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B06815-D0C5-A819-BD41-7AC363584423}"/>
              </a:ext>
            </a:extLst>
          </p:cNvPr>
          <p:cNvSpPr/>
          <p:nvPr/>
        </p:nvSpPr>
        <p:spPr>
          <a:xfrm>
            <a:off x="3451410" y="735107"/>
            <a:ext cx="4715435" cy="116541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테이블 회귀는 </a:t>
            </a:r>
            <a:r>
              <a:rPr lang="ko-KR" altLang="en-US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머신러닝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사용</a:t>
            </a:r>
            <a:endParaRPr lang="en-US" altLang="ko-KR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테이블 분류는 </a:t>
            </a:r>
            <a:r>
              <a:rPr lang="ko-KR" altLang="en-US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머신러닝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신경망 사용</a:t>
            </a:r>
            <a:endParaRPr lang="en-US" altLang="ko-KR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이미지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자연어는 사전학습모델 사용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5B5D1E-D41E-3BA7-8DF1-EC5BC6CFD7C7}"/>
              </a:ext>
            </a:extLst>
          </p:cNvPr>
          <p:cNvSpPr/>
          <p:nvPr/>
        </p:nvSpPr>
        <p:spPr>
          <a:xfrm>
            <a:off x="627532" y="3512298"/>
            <a:ext cx="2671482" cy="41237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세팅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63281C-BA56-3E9C-BF29-3EC0E83EFC9D}"/>
              </a:ext>
            </a:extLst>
          </p:cNvPr>
          <p:cNvSpPr/>
          <p:nvPr/>
        </p:nvSpPr>
        <p:spPr>
          <a:xfrm>
            <a:off x="98614" y="3512298"/>
            <a:ext cx="528918" cy="412376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C1B83A-1022-5409-D8D3-496B5D7FB3DB}"/>
              </a:ext>
            </a:extLst>
          </p:cNvPr>
          <p:cNvSpPr/>
          <p:nvPr/>
        </p:nvSpPr>
        <p:spPr>
          <a:xfrm>
            <a:off x="3451410" y="3225428"/>
            <a:ext cx="4715435" cy="116541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ImageDataGenerator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객체 생성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학습데이터 생성 조건 인자 입력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(1)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검증데이터 비율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=0.2 (2) </a:t>
            </a:r>
            <a:r>
              <a:rPr lang="ko-KR" altLang="en-US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함수 입력 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 </a:t>
            </a:r>
            <a:r>
              <a:rPr lang="en-US" altLang="ko-KR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preprocess_input</a:t>
            </a:r>
            <a:endParaRPr lang="ko-KR" altLang="en-US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42CD21-60AB-001B-74BF-8A65AD30D0D0}"/>
              </a:ext>
            </a:extLst>
          </p:cNvPr>
          <p:cNvSpPr/>
          <p:nvPr/>
        </p:nvSpPr>
        <p:spPr>
          <a:xfrm>
            <a:off x="8319241" y="726141"/>
            <a:ext cx="3621745" cy="1165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</a:t>
            </a:r>
            <a:r>
              <a:rPr lang="en-US" altLang="ko-KR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colab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경우 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GPU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전환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02768CB-8883-375E-61DC-A9BA85E66239}"/>
              </a:ext>
            </a:extLst>
          </p:cNvPr>
          <p:cNvSpPr/>
          <p:nvPr/>
        </p:nvSpPr>
        <p:spPr>
          <a:xfrm>
            <a:off x="627532" y="2254062"/>
            <a:ext cx="2671482" cy="41237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폴더 별 이미지 정리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AA9D786-72F2-1AA4-FE37-12936DE18BC6}"/>
              </a:ext>
            </a:extLst>
          </p:cNvPr>
          <p:cNvSpPr/>
          <p:nvPr/>
        </p:nvSpPr>
        <p:spPr>
          <a:xfrm>
            <a:off x="98614" y="2254062"/>
            <a:ext cx="528918" cy="412376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216617B-2941-439D-CDEF-63C7CCF50070}"/>
              </a:ext>
            </a:extLst>
          </p:cNvPr>
          <p:cNvSpPr/>
          <p:nvPr/>
        </p:nvSpPr>
        <p:spPr>
          <a:xfrm>
            <a:off x="3451410" y="1967192"/>
            <a:ext cx="4715435" cy="116541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카테고리별 폴더를 만들어 </a:t>
            </a:r>
            <a:r>
              <a:rPr lang="ko-KR" altLang="en-US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학습이미지를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저장</a:t>
            </a:r>
            <a:endParaRPr lang="en-US" altLang="ko-KR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5A5BF7-16CF-0F20-CC51-9815EECCAEF4}"/>
              </a:ext>
            </a:extLst>
          </p:cNvPr>
          <p:cNvSpPr/>
          <p:nvPr/>
        </p:nvSpPr>
        <p:spPr>
          <a:xfrm>
            <a:off x="8319241" y="3225428"/>
            <a:ext cx="3621745" cy="2260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 </a:t>
            </a:r>
            <a:r>
              <a:rPr lang="en-US" altLang="ko-KR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Keras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강력한 </a:t>
            </a:r>
            <a:r>
              <a:rPr lang="ko-KR" altLang="en-US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데이터 </a:t>
            </a:r>
            <a:r>
              <a:rPr lang="ko-KR" altLang="en-US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생성기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ImageDataGenerator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</a:t>
            </a:r>
            <a:b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batch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개수 대로 임의로 반복해서 </a:t>
            </a:r>
            <a:r>
              <a:rPr lang="ko-KR" altLang="en-US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내뱉어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줄 수 있는 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Generator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를 생성해줌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.. 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우리는 이를 갖고 학습만 시키면 됨</a:t>
            </a:r>
            <a:endParaRPr lang="ko-KR" altLang="en-US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AD0E00-B861-AFA5-4D3F-1968C0EBC7FD}"/>
              </a:ext>
            </a:extLst>
          </p:cNvPr>
          <p:cNvSpPr/>
          <p:nvPr/>
        </p:nvSpPr>
        <p:spPr>
          <a:xfrm>
            <a:off x="3451410" y="4483664"/>
            <a:ext cx="4715435" cy="116541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image_datagen.flow_from_directory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</a:t>
            </a:r>
          </a:p>
          <a:p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#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대상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폴더들이 </a:t>
            </a:r>
            <a:r>
              <a:rPr lang="ko-KR" altLang="en-US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모여있는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부모 폴더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위치 입력</a:t>
            </a:r>
            <a:endParaRPr lang="en-US" altLang="ko-KR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#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출력 사이즈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분류형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셔플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지정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934CFF-D578-8D93-864F-F0716ED98C3C}"/>
              </a:ext>
            </a:extLst>
          </p:cNvPr>
          <p:cNvSpPr/>
          <p:nvPr/>
        </p:nvSpPr>
        <p:spPr>
          <a:xfrm>
            <a:off x="8319241" y="1921250"/>
            <a:ext cx="3621745" cy="1165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폴더 명이 학습데이터의 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Label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724556-F80A-2B0F-4747-7C747A2F62E1}"/>
              </a:ext>
            </a:extLst>
          </p:cNvPr>
          <p:cNvSpPr txBox="1"/>
          <p:nvPr/>
        </p:nvSpPr>
        <p:spPr>
          <a:xfrm>
            <a:off x="4034113" y="430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타이타닉 생존자 분류 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BA22E6-F602-9732-2E40-995FD6458D9E}"/>
              </a:ext>
            </a:extLst>
          </p:cNvPr>
          <p:cNvSpPr/>
          <p:nvPr/>
        </p:nvSpPr>
        <p:spPr>
          <a:xfrm>
            <a:off x="627532" y="6131673"/>
            <a:ext cx="2671482" cy="41237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학습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863794-5BE4-88C2-F968-A60D99B928FF}"/>
              </a:ext>
            </a:extLst>
          </p:cNvPr>
          <p:cNvSpPr/>
          <p:nvPr/>
        </p:nvSpPr>
        <p:spPr>
          <a:xfrm>
            <a:off x="98614" y="6131673"/>
            <a:ext cx="528918" cy="412376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4F6939-E7E3-2A62-8CFB-027B663D02C8}"/>
              </a:ext>
            </a:extLst>
          </p:cNvPr>
          <p:cNvSpPr txBox="1"/>
          <p:nvPr/>
        </p:nvSpPr>
        <p:spPr>
          <a:xfrm>
            <a:off x="3451410" y="61214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정확도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:85.78 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신경망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57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DDDCB2-2000-572E-16B5-D767EDE3BC5B}"/>
              </a:ext>
            </a:extLst>
          </p:cNvPr>
          <p:cNvSpPr txBox="1"/>
          <p:nvPr/>
        </p:nvSpPr>
        <p:spPr>
          <a:xfrm>
            <a:off x="206189" y="103751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Multi Regression Train RMSE is 55.0842 Multi Regression Test RMSE is 50.6190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A6FF0B-7D13-9DD7-EFEF-FAC3F869B8FF}"/>
              </a:ext>
            </a:extLst>
          </p:cNvPr>
          <p:cNvSpPr txBox="1"/>
          <p:nvPr/>
        </p:nvSpPr>
        <p:spPr>
          <a:xfrm>
            <a:off x="286871" y="729733"/>
            <a:ext cx="70014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※ RMSE 70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이하 달성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!!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성공</a:t>
            </a:r>
          </a:p>
        </p:txBody>
      </p:sp>
    </p:spTree>
    <p:extLst>
      <p:ext uri="{BB962C8B-B14F-4D97-AF65-F5344CB8AC3E}">
        <p14:creationId xmlns:p14="http://schemas.microsoft.com/office/powerpoint/2010/main" val="2279183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5211F32-DA86-A346-FC43-1CF63FCEA2FF}"/>
              </a:ext>
            </a:extLst>
          </p:cNvPr>
          <p:cNvSpPr/>
          <p:nvPr/>
        </p:nvSpPr>
        <p:spPr>
          <a:xfrm>
            <a:off x="977151" y="430308"/>
            <a:ext cx="2375646" cy="8785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분류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7A81EF8-D6C7-9ABE-D086-B365B7D6431A}"/>
              </a:ext>
            </a:extLst>
          </p:cNvPr>
          <p:cNvSpPr/>
          <p:nvPr/>
        </p:nvSpPr>
        <p:spPr>
          <a:xfrm>
            <a:off x="977151" y="1532966"/>
            <a:ext cx="2375646" cy="8785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자연어 분류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354CB51-BDDF-CFFB-41B3-61564C01A0DE}"/>
              </a:ext>
            </a:extLst>
          </p:cNvPr>
          <p:cNvSpPr/>
          <p:nvPr/>
        </p:nvSpPr>
        <p:spPr>
          <a:xfrm>
            <a:off x="977151" y="2635624"/>
            <a:ext cx="2375646" cy="8785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Tabular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문제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43D4483-65E8-6573-E2DB-B7BEF9172ACF}"/>
              </a:ext>
            </a:extLst>
          </p:cNvPr>
          <p:cNvSpPr/>
          <p:nvPr/>
        </p:nvSpPr>
        <p:spPr>
          <a:xfrm>
            <a:off x="4096869" y="2644587"/>
            <a:ext cx="2375646" cy="8785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분류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C3E008F-EAA8-3EA8-FD4B-64B89994793D}"/>
              </a:ext>
            </a:extLst>
          </p:cNvPr>
          <p:cNvSpPr/>
          <p:nvPr/>
        </p:nvSpPr>
        <p:spPr>
          <a:xfrm>
            <a:off x="4096869" y="3854823"/>
            <a:ext cx="2375646" cy="8785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9E96E5B-1AED-A5A9-0A94-36DF070C75E6}"/>
              </a:ext>
            </a:extLst>
          </p:cNvPr>
          <p:cNvSpPr/>
          <p:nvPr/>
        </p:nvSpPr>
        <p:spPr>
          <a:xfrm>
            <a:off x="6929716" y="2644586"/>
            <a:ext cx="2375646" cy="20887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당뇨병 진행률 예측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2261F7-AB60-1AB8-54CC-D382AC177B63}"/>
              </a:ext>
            </a:extLst>
          </p:cNvPr>
          <p:cNvSpPr txBox="1"/>
          <p:nvPr/>
        </p:nvSpPr>
        <p:spPr>
          <a:xfrm>
            <a:off x="564778" y="6284259"/>
            <a:ext cx="99956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2"/>
              </a:rPr>
              <a:t>https://velog.io/@zlddp723/%EB%8B%B9%EB%87%A8%EB%B3%91-%EC%A7%84%ED%96%89%EC%9D%84-%EC%98%88%EC%B8%A1%ED%95%98%EB%8A%94-Linear-Regression-%EC%8B%A4%EC%8A%B5%ED%95%98%EA%B8%B0-python</a:t>
            </a:r>
            <a:endParaRPr lang="en-US" altLang="ko-KR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25DB0-966D-A732-4FA0-91DBC73BFE7C}"/>
              </a:ext>
            </a:extLst>
          </p:cNvPr>
          <p:cNvSpPr txBox="1"/>
          <p:nvPr/>
        </p:nvSpPr>
        <p:spPr>
          <a:xfrm>
            <a:off x="4096869" y="486247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Multi Regression Train RMSE is 55.0842 Multi Regression Test RMSE is 50.6190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26030BC-FC38-D75A-EF91-957F83B597AE}"/>
              </a:ext>
            </a:extLst>
          </p:cNvPr>
          <p:cNvSpPr/>
          <p:nvPr/>
        </p:nvSpPr>
        <p:spPr>
          <a:xfrm>
            <a:off x="9592794" y="2644587"/>
            <a:ext cx="2375646" cy="8785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LinearRegression</a:t>
            </a:r>
            <a:endParaRPr lang="en-US" altLang="ko-KR" sz="1600" b="1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5B299E3-C85B-083E-E1EA-C85C386F22BA}"/>
              </a:ext>
            </a:extLst>
          </p:cNvPr>
          <p:cNvSpPr/>
          <p:nvPr/>
        </p:nvSpPr>
        <p:spPr>
          <a:xfrm>
            <a:off x="9592794" y="3753533"/>
            <a:ext cx="2375646" cy="8785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LogisticRegression</a:t>
            </a:r>
            <a:endParaRPr lang="ko-KR" altLang="en-US" sz="1600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16750C-0220-D939-33C6-DCD15789D60A}"/>
              </a:ext>
            </a:extLst>
          </p:cNvPr>
          <p:cNvSpPr txBox="1"/>
          <p:nvPr/>
        </p:nvSpPr>
        <p:spPr>
          <a:xfrm>
            <a:off x="9488019" y="2266292"/>
            <a:ext cx="2585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신경망을 할 필요가</a:t>
            </a:r>
            <a:r>
              <a:rPr lang="en-US" altLang="ko-KR" dirty="0">
                <a:solidFill>
                  <a:srgbClr val="212121"/>
                </a:solidFill>
                <a:latin typeface="Courier New" panose="02070309020205020404" pitchFamily="49" charset="0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820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8195A0-7FE3-468B-61C9-7449589E338C}"/>
              </a:ext>
            </a:extLst>
          </p:cNvPr>
          <p:cNvSpPr txBox="1"/>
          <p:nvPr/>
        </p:nvSpPr>
        <p:spPr>
          <a:xfrm>
            <a:off x="573741" y="277017"/>
            <a:ext cx="10641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0"/>
            <a:r>
              <a:rPr lang="ko-KR" altLang="en-US" i="0" dirty="0">
                <a:solidFill>
                  <a:srgbClr val="212529"/>
                </a:solidFill>
                <a:effectLst/>
                <a:latin typeface="-apple-system"/>
              </a:rPr>
              <a:t>당뇨병 진행을 예측하는 </a:t>
            </a:r>
            <a:r>
              <a:rPr lang="en-US" altLang="ko-KR" i="0" dirty="0">
                <a:solidFill>
                  <a:srgbClr val="212529"/>
                </a:solidFill>
                <a:effectLst/>
                <a:latin typeface="-apple-system"/>
              </a:rPr>
              <a:t>Linear Regression </a:t>
            </a:r>
            <a:r>
              <a:rPr lang="ko-KR" altLang="en-US" i="0" dirty="0">
                <a:solidFill>
                  <a:srgbClr val="212529"/>
                </a:solidFill>
                <a:effectLst/>
                <a:latin typeface="-apple-system"/>
              </a:rPr>
              <a:t>실습하기 </a:t>
            </a:r>
            <a:r>
              <a:rPr lang="en-US" altLang="ko-KR" i="0" dirty="0">
                <a:solidFill>
                  <a:srgbClr val="212529"/>
                </a:solidFill>
                <a:effectLst/>
                <a:latin typeface="-apple-system"/>
              </a:rPr>
              <a:t>(python)    </a:t>
            </a:r>
            <a:r>
              <a:rPr lang="en-US" altLang="ko-KR" i="0" dirty="0">
                <a:solidFill>
                  <a:srgbClr val="CC3300"/>
                </a:solidFill>
                <a:effectLst/>
                <a:latin typeface="-apple-system"/>
              </a:rPr>
              <a:t>(</a:t>
            </a:r>
            <a:r>
              <a:rPr lang="ko-KR" altLang="en-US" i="0" dirty="0">
                <a:solidFill>
                  <a:srgbClr val="CC3300"/>
                </a:solidFill>
                <a:effectLst/>
                <a:latin typeface="-apple-system"/>
              </a:rPr>
              <a:t>구글에 </a:t>
            </a:r>
            <a:r>
              <a:rPr lang="en-US" altLang="ko-KR" i="0" dirty="0">
                <a:solidFill>
                  <a:srgbClr val="CC3300"/>
                </a:solidFill>
                <a:effectLst/>
                <a:latin typeface="-apple-system"/>
              </a:rPr>
              <a:t>“</a:t>
            </a:r>
            <a:r>
              <a:rPr lang="ko-KR" altLang="en-US" i="0" dirty="0">
                <a:solidFill>
                  <a:srgbClr val="CC3300"/>
                </a:solidFill>
                <a:effectLst/>
                <a:latin typeface="-apple-system"/>
              </a:rPr>
              <a:t>당뇨병 진행 예측</a:t>
            </a:r>
            <a:r>
              <a:rPr lang="en-US" altLang="ko-KR" i="0" dirty="0">
                <a:solidFill>
                  <a:srgbClr val="CC3300"/>
                </a:solidFill>
                <a:effectLst/>
                <a:latin typeface="-apple-system"/>
              </a:rPr>
              <a:t>“ </a:t>
            </a:r>
            <a:r>
              <a:rPr lang="ko-KR" altLang="en-US" i="0" dirty="0">
                <a:solidFill>
                  <a:srgbClr val="CC3300"/>
                </a:solidFill>
                <a:effectLst/>
                <a:latin typeface="-apple-system"/>
              </a:rPr>
              <a:t>검색</a:t>
            </a:r>
            <a:r>
              <a:rPr lang="en-US" altLang="ko-KR" i="0" dirty="0">
                <a:solidFill>
                  <a:srgbClr val="CC3300"/>
                </a:solidFill>
                <a:effectLst/>
                <a:latin typeface="-apple-system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435F59-DAF0-D487-AEEA-C8ADABE7AC2D}"/>
              </a:ext>
            </a:extLst>
          </p:cNvPr>
          <p:cNvSpPr/>
          <p:nvPr/>
        </p:nvSpPr>
        <p:spPr>
          <a:xfrm>
            <a:off x="788894" y="1398494"/>
            <a:ext cx="1981200" cy="555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(1)</a:t>
            </a:r>
            <a:r>
              <a:rPr lang="ko-KR" altLang="en-US" dirty="0"/>
              <a:t> 표준화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1A788A-4FED-66B6-A51E-48CF26E889FA}"/>
              </a:ext>
            </a:extLst>
          </p:cNvPr>
          <p:cNvSpPr/>
          <p:nvPr/>
        </p:nvSpPr>
        <p:spPr>
          <a:xfrm>
            <a:off x="2922494" y="1398494"/>
            <a:ext cx="8480612" cy="555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데이터를 </a:t>
            </a:r>
            <a:r>
              <a:rPr lang="ko-KR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평균이 </a:t>
            </a:r>
            <a:r>
              <a:rPr lang="en-US" altLang="ko-KR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ko-KR" altLang="en-US" dirty="0"/>
              <a:t>이고 </a:t>
            </a:r>
            <a:r>
              <a:rPr lang="ko-KR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표준편차가 </a:t>
            </a:r>
            <a:r>
              <a:rPr lang="en-US" altLang="ko-KR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dirty="0"/>
              <a:t>이 되도록 변환하는 과정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DCBADCC-4300-7893-AC50-BFCE17064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894" y="2356989"/>
            <a:ext cx="104259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예를 들어, 원본 데이터의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(나이) 값이 20세에서 80세 사이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sym typeface="Wingdings" panose="05000000000000000000" pitchFamily="2" charset="2"/>
              </a:rPr>
              <a:t>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표준화 적용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시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이 값들은 평균이 0이고 표준편차가 1인 형태로 변환됩니다.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따라서 표준화된 값은 음수나 양수일 수 있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음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4C95F3-941D-7BC0-9BA7-BC7B8A7C8667}"/>
              </a:ext>
            </a:extLst>
          </p:cNvPr>
          <p:cNvSpPr txBox="1"/>
          <p:nvPr/>
        </p:nvSpPr>
        <p:spPr>
          <a:xfrm>
            <a:off x="923960" y="3664946"/>
            <a:ext cx="10238014" cy="20313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from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sklearn.preprocessing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import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StandardScaler</a:t>
            </a:r>
            <a:endParaRPr lang="ko-KR" altLang="en-US" sz="1400" dirty="0">
              <a:solidFill>
                <a:schemeClr val="bg1"/>
              </a:solidFill>
            </a:endParaRPr>
          </a:p>
          <a:p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# 데이터 표준화 예시</a:t>
            </a:r>
          </a:p>
          <a:p>
            <a:r>
              <a:rPr lang="ko-KR" altLang="en-US" sz="1400" dirty="0" err="1">
                <a:solidFill>
                  <a:schemeClr val="bg1"/>
                </a:solidFill>
              </a:rPr>
              <a:t>scaler</a:t>
            </a:r>
            <a:r>
              <a:rPr lang="ko-KR" altLang="en-US" sz="1400" dirty="0">
                <a:solidFill>
                  <a:schemeClr val="bg1"/>
                </a:solidFill>
              </a:rPr>
              <a:t> = </a:t>
            </a:r>
            <a:r>
              <a:rPr lang="ko-KR" altLang="en-US" sz="1400" dirty="0" err="1">
                <a:solidFill>
                  <a:schemeClr val="bg1"/>
                </a:solidFill>
              </a:rPr>
              <a:t>StandardScaler</a:t>
            </a:r>
            <a:r>
              <a:rPr lang="ko-KR" altLang="en-US" sz="1400" dirty="0">
                <a:solidFill>
                  <a:schemeClr val="bg1"/>
                </a:solidFill>
              </a:rPr>
              <a:t>()</a:t>
            </a:r>
          </a:p>
          <a:p>
            <a:r>
              <a:rPr lang="ko-KR" altLang="en-US" sz="1400" dirty="0" err="1">
                <a:solidFill>
                  <a:schemeClr val="bg1"/>
                </a:solidFill>
              </a:rPr>
              <a:t>data_scaled</a:t>
            </a:r>
            <a:r>
              <a:rPr lang="ko-KR" altLang="en-US" sz="1400" dirty="0">
                <a:solidFill>
                  <a:schemeClr val="bg1"/>
                </a:solidFill>
              </a:rPr>
              <a:t> = </a:t>
            </a:r>
            <a:r>
              <a:rPr lang="ko-KR" altLang="en-US" sz="1400" dirty="0" err="1">
                <a:solidFill>
                  <a:schemeClr val="bg1"/>
                </a:solidFill>
              </a:rPr>
              <a:t>scaler.fit_transform</a:t>
            </a:r>
            <a:r>
              <a:rPr lang="ko-KR" altLang="en-US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 err="1">
                <a:solidFill>
                  <a:schemeClr val="bg1"/>
                </a:solidFill>
              </a:rPr>
              <a:t>data</a:t>
            </a:r>
            <a:r>
              <a:rPr lang="ko-KR" altLang="en-US" sz="1400" dirty="0">
                <a:solidFill>
                  <a:schemeClr val="bg1"/>
                </a:solidFill>
              </a:rPr>
              <a:t>)</a:t>
            </a:r>
          </a:p>
          <a:p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# 표준화된 첫 번째 샘플 출력</a:t>
            </a:r>
          </a:p>
          <a:p>
            <a:r>
              <a:rPr lang="ko-KR" altLang="en-US" sz="1400" dirty="0" err="1">
                <a:solidFill>
                  <a:schemeClr val="bg1"/>
                </a:solidFill>
              </a:rPr>
              <a:t>print</a:t>
            </a:r>
            <a:r>
              <a:rPr lang="ko-KR" altLang="en-US" sz="1400" dirty="0">
                <a:solidFill>
                  <a:schemeClr val="bg1"/>
                </a:solidFill>
              </a:rPr>
              <a:t>("\</a:t>
            </a:r>
            <a:r>
              <a:rPr lang="ko-KR" altLang="en-US" sz="1400" dirty="0" err="1">
                <a:solidFill>
                  <a:schemeClr val="bg1"/>
                </a:solidFill>
              </a:rPr>
              <a:t>n표준화된</a:t>
            </a:r>
            <a:r>
              <a:rPr lang="ko-KR" altLang="en-US" sz="1400" dirty="0">
                <a:solidFill>
                  <a:schemeClr val="bg1"/>
                </a:solidFill>
              </a:rPr>
              <a:t> 첫 번째 샘플 데이터:")</a:t>
            </a:r>
          </a:p>
          <a:p>
            <a:r>
              <a:rPr lang="ko-KR" altLang="en-US" sz="1400" dirty="0" err="1">
                <a:solidFill>
                  <a:schemeClr val="bg1"/>
                </a:solidFill>
              </a:rPr>
              <a:t>print</a:t>
            </a:r>
            <a:r>
              <a:rPr lang="ko-KR" altLang="en-US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 err="1">
                <a:solidFill>
                  <a:schemeClr val="bg1"/>
                </a:solidFill>
              </a:rPr>
              <a:t>data_scaled</a:t>
            </a:r>
            <a:r>
              <a:rPr lang="ko-KR" altLang="en-US" sz="1400" dirty="0">
                <a:solidFill>
                  <a:schemeClr val="bg1"/>
                </a:solidFill>
              </a:rPr>
              <a:t>[0])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21D641-973F-28ED-482C-5F40A8E11A7C}"/>
              </a:ext>
            </a:extLst>
          </p:cNvPr>
          <p:cNvSpPr txBox="1"/>
          <p:nvPr/>
        </p:nvSpPr>
        <p:spPr>
          <a:xfrm>
            <a:off x="788894" y="3318731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표준화를 직접 수행하는 예시 코드</a:t>
            </a:r>
          </a:p>
        </p:txBody>
      </p:sp>
    </p:spTree>
    <p:extLst>
      <p:ext uri="{BB962C8B-B14F-4D97-AF65-F5344CB8AC3E}">
        <p14:creationId xmlns:p14="http://schemas.microsoft.com/office/powerpoint/2010/main" val="2046105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91B427E-4029-4A13-4759-48D12617F830}"/>
              </a:ext>
            </a:extLst>
          </p:cNvPr>
          <p:cNvSpPr/>
          <p:nvPr/>
        </p:nvSpPr>
        <p:spPr>
          <a:xfrm>
            <a:off x="0" y="0"/>
            <a:ext cx="3854824" cy="4123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문제 해결 순서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AEAFB9-92BE-1DFB-3213-D91103277C07}"/>
              </a:ext>
            </a:extLst>
          </p:cNvPr>
          <p:cNvSpPr/>
          <p:nvPr/>
        </p:nvSpPr>
        <p:spPr>
          <a:xfrm>
            <a:off x="627532" y="1102659"/>
            <a:ext cx="2671482" cy="41237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문제 유형 파악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공통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63739B-9F80-B04A-D11B-6DE5DD2DFEDC}"/>
              </a:ext>
            </a:extLst>
          </p:cNvPr>
          <p:cNvSpPr/>
          <p:nvPr/>
        </p:nvSpPr>
        <p:spPr>
          <a:xfrm>
            <a:off x="98614" y="1102659"/>
            <a:ext cx="528918" cy="412376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B06815-D0C5-A819-BD41-7AC363584423}"/>
              </a:ext>
            </a:extLst>
          </p:cNvPr>
          <p:cNvSpPr/>
          <p:nvPr/>
        </p:nvSpPr>
        <p:spPr>
          <a:xfrm>
            <a:off x="3451410" y="735107"/>
            <a:ext cx="4715435" cy="116541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테이블 회귀는 </a:t>
            </a:r>
            <a:r>
              <a:rPr lang="ko-KR" altLang="en-US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머신러닝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사용</a:t>
            </a:r>
            <a:endParaRPr lang="en-US" altLang="ko-KR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테이블 분류는 </a:t>
            </a:r>
            <a:r>
              <a:rPr lang="ko-KR" altLang="en-US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머신러닝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신경망 사용</a:t>
            </a:r>
            <a:endParaRPr lang="en-US" altLang="ko-KR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이미지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자연어는 사전학습모델 사용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5B5D1E-D41E-3BA7-8DF1-EC5BC6CFD7C7}"/>
              </a:ext>
            </a:extLst>
          </p:cNvPr>
          <p:cNvSpPr/>
          <p:nvPr/>
        </p:nvSpPr>
        <p:spPr>
          <a:xfrm>
            <a:off x="627532" y="2432798"/>
            <a:ext cx="2671482" cy="41237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63281C-BA56-3E9C-BF29-3EC0E83EFC9D}"/>
              </a:ext>
            </a:extLst>
          </p:cNvPr>
          <p:cNvSpPr/>
          <p:nvPr/>
        </p:nvSpPr>
        <p:spPr>
          <a:xfrm>
            <a:off x="98614" y="2432798"/>
            <a:ext cx="528918" cy="412376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C1B83A-1022-5409-D8D3-496B5D7FB3DB}"/>
              </a:ext>
            </a:extLst>
          </p:cNvPr>
          <p:cNvSpPr/>
          <p:nvPr/>
        </p:nvSpPr>
        <p:spPr>
          <a:xfrm>
            <a:off x="3451410" y="2145928"/>
            <a:ext cx="4715435" cy="116541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훈련 데이터셋 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(CSV)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Pandas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불러온다</a:t>
            </a:r>
            <a:endParaRPr lang="en-US" altLang="ko-KR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문자형은 숫자로 변환 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(Dictionary 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모든 숫자들은 정규화 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or </a:t>
            </a:r>
            <a:r>
              <a:rPr lang="ko-KR" altLang="en-US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표준화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중 택일 사용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7A0027-798B-81C6-E053-D1A56734ED75}"/>
              </a:ext>
            </a:extLst>
          </p:cNvPr>
          <p:cNvSpPr/>
          <p:nvPr/>
        </p:nvSpPr>
        <p:spPr>
          <a:xfrm>
            <a:off x="8319241" y="2145928"/>
            <a:ext cx="3621745" cy="1165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중요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b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좌측에서 사용되는 </a:t>
            </a:r>
            <a:r>
              <a:rPr lang="ko-KR" altLang="en-US" b="1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 처리 기준 그대로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테스트 데이터셋에 적용 후 모델기반 예측을 해야함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7ED532-648A-1686-A1E1-3958B2BDF3D2}"/>
              </a:ext>
            </a:extLst>
          </p:cNvPr>
          <p:cNvSpPr/>
          <p:nvPr/>
        </p:nvSpPr>
        <p:spPr>
          <a:xfrm>
            <a:off x="627532" y="3759575"/>
            <a:ext cx="2671482" cy="41237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학습 및 저장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2B5E23B-C9F8-9FF3-26F3-0EBC2DCBDB86}"/>
              </a:ext>
            </a:extLst>
          </p:cNvPr>
          <p:cNvSpPr/>
          <p:nvPr/>
        </p:nvSpPr>
        <p:spPr>
          <a:xfrm>
            <a:off x="98614" y="3759575"/>
            <a:ext cx="528918" cy="412376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212901-AE54-A84E-ED81-EB5A2F31421D}"/>
              </a:ext>
            </a:extLst>
          </p:cNvPr>
          <p:cNvSpPr/>
          <p:nvPr/>
        </p:nvSpPr>
        <p:spPr>
          <a:xfrm>
            <a:off x="3451410" y="3571875"/>
            <a:ext cx="4715435" cy="7250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성능 지표에 부합하는지 확인</a:t>
            </a:r>
            <a:endParaRPr lang="en-US" altLang="ko-KR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모델을 저장한다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(01012345678_1.h5)</a:t>
            </a:r>
            <a:endParaRPr lang="ko-KR" altLang="en-US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ECBCFD-B9A0-7A62-7DB9-3C6B0CF79B77}"/>
              </a:ext>
            </a:extLst>
          </p:cNvPr>
          <p:cNvSpPr/>
          <p:nvPr/>
        </p:nvSpPr>
        <p:spPr>
          <a:xfrm>
            <a:off x="627532" y="4821330"/>
            <a:ext cx="2671482" cy="41237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테스트셋 예측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6A4C9D-0B6C-801B-A074-46EC9BD0F9C0}"/>
              </a:ext>
            </a:extLst>
          </p:cNvPr>
          <p:cNvSpPr/>
          <p:nvPr/>
        </p:nvSpPr>
        <p:spPr>
          <a:xfrm>
            <a:off x="98614" y="4821330"/>
            <a:ext cx="528918" cy="412376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CDD516-8446-8123-D640-213B2D23556E}"/>
              </a:ext>
            </a:extLst>
          </p:cNvPr>
          <p:cNvSpPr/>
          <p:nvPr/>
        </p:nvSpPr>
        <p:spPr>
          <a:xfrm>
            <a:off x="3451410" y="4515405"/>
            <a:ext cx="4715435" cy="111387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테스트셋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(CSV)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Pandas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불러온다</a:t>
            </a:r>
            <a:endParaRPr lang="en-US" altLang="ko-KR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→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예측 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→ 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결과를 칼럼에 추가한다</a:t>
            </a:r>
            <a:endParaRPr lang="en-US" altLang="ko-KR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pandas.to_csv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01012345678_1.csv 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저장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985E0C-9086-6508-EC13-182127033D5C}"/>
              </a:ext>
            </a:extLst>
          </p:cNvPr>
          <p:cNvSpPr/>
          <p:nvPr/>
        </p:nvSpPr>
        <p:spPr>
          <a:xfrm>
            <a:off x="8319241" y="3520890"/>
            <a:ext cx="3621745" cy="1165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중요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:(</a:t>
            </a:r>
            <a:r>
              <a:rPr lang="ko-KR" altLang="en-US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시험중엔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그럴리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없지만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모델을 불러와서 예측하는 경우엔</a:t>
            </a:r>
            <a:endParaRPr lang="en-US" altLang="ko-KR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</a:t>
            </a:r>
            <a:r>
              <a:rPr lang="en-US" altLang="ko-KR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r>
              <a:rPr lang="ko-KR" altLang="en-US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정규화</a:t>
            </a:r>
            <a:r>
              <a:rPr lang="en-US" altLang="ko-KR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표준화 객체도 함께 저장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해서 불러서 사용해야 함</a:t>
            </a:r>
          </a:p>
        </p:txBody>
      </p:sp>
    </p:spTree>
    <p:extLst>
      <p:ext uri="{BB962C8B-B14F-4D97-AF65-F5344CB8AC3E}">
        <p14:creationId xmlns:p14="http://schemas.microsoft.com/office/powerpoint/2010/main" val="1803642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5211F32-DA86-A346-FC43-1CF63FCEA2FF}"/>
              </a:ext>
            </a:extLst>
          </p:cNvPr>
          <p:cNvSpPr/>
          <p:nvPr/>
        </p:nvSpPr>
        <p:spPr>
          <a:xfrm>
            <a:off x="977151" y="430307"/>
            <a:ext cx="2375646" cy="8785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분류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7A81EF8-D6C7-9ABE-D086-B365B7D6431A}"/>
              </a:ext>
            </a:extLst>
          </p:cNvPr>
          <p:cNvSpPr/>
          <p:nvPr/>
        </p:nvSpPr>
        <p:spPr>
          <a:xfrm>
            <a:off x="977151" y="1532966"/>
            <a:ext cx="2375646" cy="8785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자연어 분류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354CB51-BDDF-CFFB-41B3-61564C01A0DE}"/>
              </a:ext>
            </a:extLst>
          </p:cNvPr>
          <p:cNvSpPr/>
          <p:nvPr/>
        </p:nvSpPr>
        <p:spPr>
          <a:xfrm>
            <a:off x="977151" y="2635624"/>
            <a:ext cx="2375646" cy="8785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Tabular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문제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9E96E5B-1AED-A5A9-0A94-36DF070C75E6}"/>
              </a:ext>
            </a:extLst>
          </p:cNvPr>
          <p:cNvSpPr/>
          <p:nvPr/>
        </p:nvSpPr>
        <p:spPr>
          <a:xfrm>
            <a:off x="6224866" y="430307"/>
            <a:ext cx="2375646" cy="87854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콘크리트 유토피아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504D04D-584E-D38A-DE55-7ACE8047D28E}"/>
              </a:ext>
            </a:extLst>
          </p:cNvPr>
          <p:cNvSpPr/>
          <p:nvPr/>
        </p:nvSpPr>
        <p:spPr>
          <a:xfrm>
            <a:off x="9202269" y="430307"/>
            <a:ext cx="2375646" cy="8785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Tensorflow.keras</a:t>
            </a:r>
            <a:endParaRPr lang="en-US" altLang="ko-KR" sz="1600" b="1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MobileNetV2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2D81EA-5A87-283F-B644-90D492E6527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352797" y="869578"/>
            <a:ext cx="2872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DB75204-DE11-46FF-18BF-CCA43580B482}"/>
              </a:ext>
            </a:extLst>
          </p:cNvPr>
          <p:cNvCxnSpPr>
            <a:cxnSpLocks/>
            <a:stCxn id="2" idx="1"/>
            <a:endCxn id="9" idx="3"/>
          </p:cNvCxnSpPr>
          <p:nvPr/>
        </p:nvCxnSpPr>
        <p:spPr>
          <a:xfrm flipH="1">
            <a:off x="8600512" y="869578"/>
            <a:ext cx="6017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2FA6FDF-337B-3545-B84D-31436338F05E}"/>
              </a:ext>
            </a:extLst>
          </p:cNvPr>
          <p:cNvSpPr/>
          <p:nvPr/>
        </p:nvSpPr>
        <p:spPr>
          <a:xfrm>
            <a:off x="6224866" y="1532965"/>
            <a:ext cx="2375646" cy="87854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꽃 분류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7939970-78D7-3E9E-9D7E-F6DF5275B127}"/>
              </a:ext>
            </a:extLst>
          </p:cNvPr>
          <p:cNvCxnSpPr>
            <a:cxnSpLocks/>
            <a:stCxn id="2" idx="1"/>
            <a:endCxn id="19" idx="3"/>
          </p:cNvCxnSpPr>
          <p:nvPr/>
        </p:nvCxnSpPr>
        <p:spPr>
          <a:xfrm flipH="1">
            <a:off x="8600512" y="869578"/>
            <a:ext cx="601757" cy="1102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F4F02FB-CF6C-ED09-97A2-89AAC3FF4638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3352797" y="869578"/>
            <a:ext cx="2872069" cy="1102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37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E76E82F2-E5FC-4CE3-EFE0-5752AEA1EAA5}"/>
              </a:ext>
            </a:extLst>
          </p:cNvPr>
          <p:cNvGrpSpPr/>
          <p:nvPr/>
        </p:nvGrpSpPr>
        <p:grpSpPr>
          <a:xfrm>
            <a:off x="1095375" y="85725"/>
            <a:ext cx="10372725" cy="6743151"/>
            <a:chOff x="409575" y="228600"/>
            <a:chExt cx="11635130" cy="7563822"/>
          </a:xfrm>
        </p:grpSpPr>
        <p:sp>
          <p:nvSpPr>
            <p:cNvPr id="1036" name="직사각형 1035">
              <a:extLst>
                <a:ext uri="{FF2B5EF4-FFF2-40B4-BE49-F238E27FC236}">
                  <a16:creationId xmlns:a16="http://schemas.microsoft.com/office/drawing/2014/main" id="{501B85A0-8BDA-246F-F162-E3DB0198D106}"/>
                </a:ext>
              </a:extLst>
            </p:cNvPr>
            <p:cNvSpPr/>
            <p:nvPr/>
          </p:nvSpPr>
          <p:spPr>
            <a:xfrm>
              <a:off x="409575" y="695325"/>
              <a:ext cx="2619375" cy="5734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pic>
          <p:nvPicPr>
            <p:cNvPr id="1026" name="Picture 2" descr="file and folder ">
              <a:extLst>
                <a:ext uri="{FF2B5EF4-FFF2-40B4-BE49-F238E27FC236}">
                  <a16:creationId xmlns:a16="http://schemas.microsoft.com/office/drawing/2014/main" id="{59E0BB98-BC26-01E8-606D-74D628FBA3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1181100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file and folder ">
              <a:extLst>
                <a:ext uri="{FF2B5EF4-FFF2-40B4-BE49-F238E27FC236}">
                  <a16:creationId xmlns:a16="http://schemas.microsoft.com/office/drawing/2014/main" id="{C65679A4-E7AE-6B99-77A5-2733AA9556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2914650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file and folder ">
              <a:extLst>
                <a:ext uri="{FF2B5EF4-FFF2-40B4-BE49-F238E27FC236}">
                  <a16:creationId xmlns:a16="http://schemas.microsoft.com/office/drawing/2014/main" id="{DD54E05A-970E-73CB-3F53-5BF5DAC2DB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4648200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D3B49F-50D1-65DA-2E4A-1507A257D22F}"/>
                </a:ext>
              </a:extLst>
            </p:cNvPr>
            <p:cNvSpPr txBox="1"/>
            <p:nvPr/>
          </p:nvSpPr>
          <p:spPr>
            <a:xfrm>
              <a:off x="1124635" y="2413000"/>
              <a:ext cx="609914" cy="345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튤립</a:t>
              </a:r>
              <a:endParaRPr lang="ko-KR" altLang="en-US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4FE38A-F957-A2EC-2EEA-3F0191FEA054}"/>
                </a:ext>
              </a:extLst>
            </p:cNvPr>
            <p:cNvSpPr txBox="1"/>
            <p:nvPr/>
          </p:nvSpPr>
          <p:spPr>
            <a:xfrm>
              <a:off x="1124635" y="4081502"/>
              <a:ext cx="609914" cy="345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장미</a:t>
              </a:r>
              <a:endParaRPr lang="ko-KR" altLang="en-US" sz="1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172D9D-6494-5DBE-958A-5AE210409209}"/>
                </a:ext>
              </a:extLst>
            </p:cNvPr>
            <p:cNvSpPr txBox="1"/>
            <p:nvPr/>
          </p:nvSpPr>
          <p:spPr>
            <a:xfrm>
              <a:off x="1124635" y="5880100"/>
              <a:ext cx="646330" cy="345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백합</a:t>
              </a:r>
              <a:endParaRPr lang="ko-KR" altLang="en-US" sz="1400" dirty="0"/>
            </a:p>
          </p:txBody>
        </p:sp>
        <p:pic>
          <p:nvPicPr>
            <p:cNvPr id="1028" name="Picture 4" descr="image editing ">
              <a:extLst>
                <a:ext uri="{FF2B5EF4-FFF2-40B4-BE49-F238E27FC236}">
                  <a16:creationId xmlns:a16="http://schemas.microsoft.com/office/drawing/2014/main" id="{E21654B0-CFDD-5CBD-1151-53607592F7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8982" y="1181100"/>
              <a:ext cx="600418" cy="600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image editing ">
              <a:extLst>
                <a:ext uri="{FF2B5EF4-FFF2-40B4-BE49-F238E27FC236}">
                  <a16:creationId xmlns:a16="http://schemas.microsoft.com/office/drawing/2014/main" id="{ED8DB2C4-C788-418B-01C4-6DDA2336FC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8982" y="1799882"/>
              <a:ext cx="600418" cy="600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image editing ">
              <a:extLst>
                <a:ext uri="{FF2B5EF4-FFF2-40B4-BE49-F238E27FC236}">
                  <a16:creationId xmlns:a16="http://schemas.microsoft.com/office/drawing/2014/main" id="{A04BA365-CBAA-D216-6542-8DED6914F6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8982" y="2915723"/>
              <a:ext cx="600418" cy="600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image editing ">
              <a:extLst>
                <a:ext uri="{FF2B5EF4-FFF2-40B4-BE49-F238E27FC236}">
                  <a16:creationId xmlns:a16="http://schemas.microsoft.com/office/drawing/2014/main" id="{E018B24F-A762-8637-E950-207CB35F7E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8982" y="3524250"/>
              <a:ext cx="600418" cy="600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image editing ">
              <a:extLst>
                <a:ext uri="{FF2B5EF4-FFF2-40B4-BE49-F238E27FC236}">
                  <a16:creationId xmlns:a16="http://schemas.microsoft.com/office/drawing/2014/main" id="{E3A2DCE8-5289-3598-829D-D1DAC98E17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8982" y="4775927"/>
              <a:ext cx="600418" cy="600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image editing ">
              <a:extLst>
                <a:ext uri="{FF2B5EF4-FFF2-40B4-BE49-F238E27FC236}">
                  <a16:creationId xmlns:a16="http://schemas.microsoft.com/office/drawing/2014/main" id="{B1F6062A-C43B-FBCA-2570-BD5B9B6503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8982" y="5435084"/>
              <a:ext cx="600418" cy="600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091356E-D2A3-6E5E-9A1F-35F09862275B}"/>
                </a:ext>
              </a:extLst>
            </p:cNvPr>
            <p:cNvSpPr txBox="1"/>
            <p:nvPr/>
          </p:nvSpPr>
          <p:spPr>
            <a:xfrm>
              <a:off x="5156200" y="1164454"/>
              <a:ext cx="4076700" cy="34523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400" dirty="0" err="1"/>
                <a:t>image_datagen.flow_from_directory</a:t>
              </a:r>
              <a:r>
                <a:rPr lang="en-US" altLang="ko-KR" sz="1400" dirty="0"/>
                <a:t>()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C77C1B2-E44D-74E2-627B-B41359A97FC1}"/>
                </a:ext>
              </a:extLst>
            </p:cNvPr>
            <p:cNvSpPr/>
            <p:nvPr/>
          </p:nvSpPr>
          <p:spPr>
            <a:xfrm>
              <a:off x="3775417" y="3757375"/>
              <a:ext cx="2543175" cy="2413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021237u31287……82931789123</a:t>
              </a:r>
              <a:endParaRPr lang="ko-KR" altLang="en-US" sz="10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7DF5329-2E26-E611-051B-6E2303FE178D}"/>
                </a:ext>
              </a:extLst>
            </p:cNvPr>
            <p:cNvSpPr/>
            <p:nvPr/>
          </p:nvSpPr>
          <p:spPr>
            <a:xfrm>
              <a:off x="3775417" y="4057584"/>
              <a:ext cx="2543175" cy="2413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021237u31287……82931789123</a:t>
              </a:r>
              <a:endParaRPr lang="ko-KR" altLang="en-US" sz="10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DA965FB-0357-85A4-6079-62BC86C2F872}"/>
                </a:ext>
              </a:extLst>
            </p:cNvPr>
            <p:cNvSpPr/>
            <p:nvPr/>
          </p:nvSpPr>
          <p:spPr>
            <a:xfrm>
              <a:off x="3775417" y="4357793"/>
              <a:ext cx="2543175" cy="2413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021237u31287……82931789123</a:t>
              </a:r>
              <a:endParaRPr lang="ko-KR" altLang="en-US" sz="1000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6CF4726-2565-3E13-9D6F-A0082EC6A683}"/>
                </a:ext>
              </a:extLst>
            </p:cNvPr>
            <p:cNvSpPr/>
            <p:nvPr/>
          </p:nvSpPr>
          <p:spPr>
            <a:xfrm>
              <a:off x="3775417" y="4658002"/>
              <a:ext cx="2543175" cy="2413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021237u31287……82931789123</a:t>
              </a:r>
              <a:endParaRPr lang="ko-KR" altLang="en-US" sz="1000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A665B3F-7107-CF18-C704-64D6A588721D}"/>
                </a:ext>
              </a:extLst>
            </p:cNvPr>
            <p:cNvSpPr/>
            <p:nvPr/>
          </p:nvSpPr>
          <p:spPr>
            <a:xfrm>
              <a:off x="3775417" y="5165316"/>
              <a:ext cx="2543175" cy="2413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021237u31287……82931789123</a:t>
              </a:r>
              <a:endParaRPr lang="ko-KR" altLang="en-US" sz="10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8AE0DD8-202F-16E7-A1BC-1FA95636BA1F}"/>
                </a:ext>
              </a:extLst>
            </p:cNvPr>
            <p:cNvSpPr/>
            <p:nvPr/>
          </p:nvSpPr>
          <p:spPr>
            <a:xfrm>
              <a:off x="3775417" y="5465525"/>
              <a:ext cx="2543175" cy="2413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021237u31287……82931789123</a:t>
              </a:r>
              <a:endParaRPr lang="ko-KR" altLang="en-US" sz="1000" dirty="0"/>
            </a:p>
          </p:txBody>
        </p:sp>
        <p:sp>
          <p:nvSpPr>
            <p:cNvPr id="1024" name="직사각형 1023">
              <a:extLst>
                <a:ext uri="{FF2B5EF4-FFF2-40B4-BE49-F238E27FC236}">
                  <a16:creationId xmlns:a16="http://schemas.microsoft.com/office/drawing/2014/main" id="{6C04BED4-C903-54CB-6E3E-D52DF4D31162}"/>
                </a:ext>
              </a:extLst>
            </p:cNvPr>
            <p:cNvSpPr/>
            <p:nvPr/>
          </p:nvSpPr>
          <p:spPr>
            <a:xfrm>
              <a:off x="3775417" y="5765734"/>
              <a:ext cx="2543175" cy="2413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021237u31287……82931789123</a:t>
              </a:r>
              <a:endParaRPr lang="ko-KR" altLang="en-US" sz="1000" dirty="0"/>
            </a:p>
          </p:txBody>
        </p:sp>
        <p:sp>
          <p:nvSpPr>
            <p:cNvPr id="1025" name="직사각형 1024">
              <a:extLst>
                <a:ext uri="{FF2B5EF4-FFF2-40B4-BE49-F238E27FC236}">
                  <a16:creationId xmlns:a16="http://schemas.microsoft.com/office/drawing/2014/main" id="{7F2A65EB-4102-509A-1D6E-3C537452FA3C}"/>
                </a:ext>
              </a:extLst>
            </p:cNvPr>
            <p:cNvSpPr/>
            <p:nvPr/>
          </p:nvSpPr>
          <p:spPr>
            <a:xfrm>
              <a:off x="3775417" y="6065943"/>
              <a:ext cx="2543175" cy="2413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021237u31287……82931789123</a:t>
              </a:r>
              <a:endParaRPr lang="ko-KR" altLang="en-US" sz="1000" dirty="0"/>
            </a:p>
          </p:txBody>
        </p: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4C0EBBED-9388-B274-F007-25503F275A99}"/>
                </a:ext>
              </a:extLst>
            </p:cNvPr>
            <p:cNvSpPr txBox="1"/>
            <p:nvPr/>
          </p:nvSpPr>
          <p:spPr>
            <a:xfrm>
              <a:off x="6700277" y="3642301"/>
              <a:ext cx="609914" cy="345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튤립</a:t>
              </a:r>
              <a:endParaRPr lang="ko-KR" altLang="en-US" sz="1400" dirty="0"/>
            </a:p>
          </p:txBody>
        </p:sp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B2693959-89C2-CA7B-72B4-3B40B8EF8182}"/>
                </a:ext>
              </a:extLst>
            </p:cNvPr>
            <p:cNvSpPr txBox="1"/>
            <p:nvPr/>
          </p:nvSpPr>
          <p:spPr>
            <a:xfrm>
              <a:off x="6700277" y="3988461"/>
              <a:ext cx="609914" cy="345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튤립</a:t>
              </a:r>
              <a:endParaRPr lang="ko-KR" altLang="en-US" sz="1400" dirty="0"/>
            </a:p>
          </p:txBody>
        </p: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1B846588-C13A-0792-2F5E-70DEB3E7BF4A}"/>
                </a:ext>
              </a:extLst>
            </p:cNvPr>
            <p:cNvSpPr txBox="1"/>
            <p:nvPr/>
          </p:nvSpPr>
          <p:spPr>
            <a:xfrm>
              <a:off x="6700277" y="4599093"/>
              <a:ext cx="609914" cy="345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튤립</a:t>
              </a:r>
            </a:p>
          </p:txBody>
        </p:sp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C2F33AB9-BCFE-FD6C-25B6-C3AC108BE0B6}"/>
                </a:ext>
              </a:extLst>
            </p:cNvPr>
            <p:cNvSpPr txBox="1"/>
            <p:nvPr/>
          </p:nvSpPr>
          <p:spPr>
            <a:xfrm>
              <a:off x="6700277" y="5134979"/>
              <a:ext cx="609914" cy="345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장미</a:t>
              </a:r>
              <a:endParaRPr lang="ko-KR" altLang="en-US" sz="1400" dirty="0"/>
            </a:p>
          </p:txBody>
        </p:sp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FE897C7A-A1C5-A1B3-332D-D280C348B45C}"/>
                </a:ext>
              </a:extLst>
            </p:cNvPr>
            <p:cNvSpPr txBox="1"/>
            <p:nvPr/>
          </p:nvSpPr>
          <p:spPr>
            <a:xfrm>
              <a:off x="6700277" y="4339681"/>
              <a:ext cx="609914" cy="345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튤립</a:t>
              </a:r>
            </a:p>
          </p:txBody>
        </p:sp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05E657F6-82C4-0DB5-974F-3D952E4AEC5E}"/>
                </a:ext>
              </a:extLst>
            </p:cNvPr>
            <p:cNvSpPr txBox="1"/>
            <p:nvPr/>
          </p:nvSpPr>
          <p:spPr>
            <a:xfrm>
              <a:off x="6700277" y="5401509"/>
              <a:ext cx="609914" cy="345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장미</a:t>
              </a:r>
              <a:endParaRPr lang="ko-KR" altLang="en-US" sz="1400" dirty="0"/>
            </a:p>
          </p:txBody>
        </p: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8C8D9584-56B6-45C2-46DD-DC160D0C3F68}"/>
                </a:ext>
              </a:extLst>
            </p:cNvPr>
            <p:cNvSpPr txBox="1"/>
            <p:nvPr/>
          </p:nvSpPr>
          <p:spPr>
            <a:xfrm>
              <a:off x="6700277" y="5765734"/>
              <a:ext cx="609914" cy="345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장미</a:t>
              </a:r>
              <a:endParaRPr lang="ko-KR" altLang="en-US" sz="1400" dirty="0"/>
            </a:p>
          </p:txBody>
        </p:sp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ACEBDDE7-789A-BC3F-5A55-39F13150BDC9}"/>
                </a:ext>
              </a:extLst>
            </p:cNvPr>
            <p:cNvSpPr txBox="1"/>
            <p:nvPr/>
          </p:nvSpPr>
          <p:spPr>
            <a:xfrm>
              <a:off x="6700277" y="5924141"/>
              <a:ext cx="609914" cy="345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장미</a:t>
              </a:r>
              <a:endParaRPr lang="ko-KR" altLang="en-US" sz="1400" dirty="0"/>
            </a:p>
          </p:txBody>
        </p:sp>
        <p:cxnSp>
          <p:nvCxnSpPr>
            <p:cNvPr id="1038" name="직선 화살표 연결선 1037">
              <a:extLst>
                <a:ext uri="{FF2B5EF4-FFF2-40B4-BE49-F238E27FC236}">
                  <a16:creationId xmlns:a16="http://schemas.microsoft.com/office/drawing/2014/main" id="{6DA09C3A-CD4B-411A-A903-F332B297EB64}"/>
                </a:ext>
              </a:extLst>
            </p:cNvPr>
            <p:cNvCxnSpPr>
              <a:cxnSpLocks/>
              <a:stCxn id="1036" idx="3"/>
              <a:endCxn id="25" idx="1"/>
            </p:cNvCxnSpPr>
            <p:nvPr/>
          </p:nvCxnSpPr>
          <p:spPr>
            <a:xfrm flipV="1">
              <a:off x="3028950" y="1337072"/>
              <a:ext cx="2127250" cy="2225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직선 화살표 연결선 1039">
              <a:extLst>
                <a:ext uri="{FF2B5EF4-FFF2-40B4-BE49-F238E27FC236}">
                  <a16:creationId xmlns:a16="http://schemas.microsoft.com/office/drawing/2014/main" id="{1B31DCE2-A0A9-9BA3-4DD0-17D639144B01}"/>
                </a:ext>
              </a:extLst>
            </p:cNvPr>
            <p:cNvCxnSpPr>
              <a:cxnSpLocks/>
              <a:endCxn id="1048" idx="0"/>
            </p:cNvCxnSpPr>
            <p:nvPr/>
          </p:nvCxnSpPr>
          <p:spPr>
            <a:xfrm flipH="1">
              <a:off x="5507482" y="1533786"/>
              <a:ext cx="1717634" cy="2076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4" name="직사각형 1043">
              <a:extLst>
                <a:ext uri="{FF2B5EF4-FFF2-40B4-BE49-F238E27FC236}">
                  <a16:creationId xmlns:a16="http://schemas.microsoft.com/office/drawing/2014/main" id="{9AAEA55C-417B-8F66-0F21-98E9F03F0397}"/>
                </a:ext>
              </a:extLst>
            </p:cNvPr>
            <p:cNvSpPr/>
            <p:nvPr/>
          </p:nvSpPr>
          <p:spPr>
            <a:xfrm>
              <a:off x="409575" y="228600"/>
              <a:ext cx="2619375" cy="4370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폴더를 만들어 놓으면</a:t>
              </a:r>
            </a:p>
          </p:txBody>
        </p:sp>
        <p:sp>
          <p:nvSpPr>
            <p:cNvPr id="1045" name="직사각형 1044">
              <a:extLst>
                <a:ext uri="{FF2B5EF4-FFF2-40B4-BE49-F238E27FC236}">
                  <a16:creationId xmlns:a16="http://schemas.microsoft.com/office/drawing/2014/main" id="{7E1A61B6-CF7C-5ADB-18DD-65826951D704}"/>
                </a:ext>
              </a:extLst>
            </p:cNvPr>
            <p:cNvSpPr/>
            <p:nvPr/>
          </p:nvSpPr>
          <p:spPr>
            <a:xfrm>
              <a:off x="5705475" y="594370"/>
              <a:ext cx="2619375" cy="4370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지정되</a:t>
              </a:r>
              <a:r>
                <a:rPr lang="ko-KR" altLang="en-US" sz="1400" dirty="0"/>
                <a:t> 폴더 전체를</a:t>
              </a:r>
            </a:p>
          </p:txBody>
        </p:sp>
        <p:sp>
          <p:nvSpPr>
            <p:cNvPr id="1046" name="직사각형 1045">
              <a:extLst>
                <a:ext uri="{FF2B5EF4-FFF2-40B4-BE49-F238E27FC236}">
                  <a16:creationId xmlns:a16="http://schemas.microsoft.com/office/drawing/2014/main" id="{37C2B532-DEE1-1090-E4F4-741318C040FA}"/>
                </a:ext>
              </a:extLst>
            </p:cNvPr>
            <p:cNvSpPr/>
            <p:nvPr/>
          </p:nvSpPr>
          <p:spPr>
            <a:xfrm>
              <a:off x="6593230" y="2976117"/>
              <a:ext cx="2619375" cy="4370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학습데이터로 </a:t>
              </a:r>
              <a:r>
                <a:rPr lang="ko-KR" altLang="en-US" sz="1400" dirty="0" err="1"/>
                <a:t>만들어줌</a:t>
              </a:r>
              <a:endParaRPr lang="ko-KR" altLang="en-US" sz="1400" dirty="0"/>
            </a:p>
          </p:txBody>
        </p:sp>
        <p:sp>
          <p:nvSpPr>
            <p:cNvPr id="1048" name="직사각형 1047">
              <a:extLst>
                <a:ext uri="{FF2B5EF4-FFF2-40B4-BE49-F238E27FC236}">
                  <a16:creationId xmlns:a16="http://schemas.microsoft.com/office/drawing/2014/main" id="{E39C8A49-4295-6C9F-4E65-CD0302ACE18E}"/>
                </a:ext>
              </a:extLst>
            </p:cNvPr>
            <p:cNvSpPr/>
            <p:nvPr/>
          </p:nvSpPr>
          <p:spPr>
            <a:xfrm>
              <a:off x="3577882" y="3610683"/>
              <a:ext cx="3859200" cy="276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050" name="직사각형 1049">
              <a:extLst>
                <a:ext uri="{FF2B5EF4-FFF2-40B4-BE49-F238E27FC236}">
                  <a16:creationId xmlns:a16="http://schemas.microsoft.com/office/drawing/2014/main" id="{78053FE9-D3FE-4DC3-E908-850F67D847B8}"/>
                </a:ext>
              </a:extLst>
            </p:cNvPr>
            <p:cNvSpPr/>
            <p:nvPr/>
          </p:nvSpPr>
          <p:spPr>
            <a:xfrm>
              <a:off x="7968005" y="3610683"/>
              <a:ext cx="4076700" cy="276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1053" name="직선 화살표 연결선 1052">
              <a:extLst>
                <a:ext uri="{FF2B5EF4-FFF2-40B4-BE49-F238E27FC236}">
                  <a16:creationId xmlns:a16="http://schemas.microsoft.com/office/drawing/2014/main" id="{100C46B9-EB1F-4A40-24E2-D1C1E7D1A499}"/>
                </a:ext>
              </a:extLst>
            </p:cNvPr>
            <p:cNvCxnSpPr>
              <a:cxnSpLocks/>
              <a:stCxn id="25" idx="2"/>
              <a:endCxn id="1050" idx="0"/>
            </p:cNvCxnSpPr>
            <p:nvPr/>
          </p:nvCxnSpPr>
          <p:spPr>
            <a:xfrm>
              <a:off x="7194550" y="1509688"/>
              <a:ext cx="2811805" cy="21009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6" name="직사각형 1055">
              <a:extLst>
                <a:ext uri="{FF2B5EF4-FFF2-40B4-BE49-F238E27FC236}">
                  <a16:creationId xmlns:a16="http://schemas.microsoft.com/office/drawing/2014/main" id="{3EBFF6AB-2593-5050-2B53-5E2D952ADE4F}"/>
                </a:ext>
              </a:extLst>
            </p:cNvPr>
            <p:cNvSpPr/>
            <p:nvPr/>
          </p:nvSpPr>
          <p:spPr>
            <a:xfrm>
              <a:off x="8203514" y="3757375"/>
              <a:ext cx="2543175" cy="2413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021237u31287……82931789123</a:t>
              </a:r>
              <a:endParaRPr lang="ko-KR" altLang="en-US" sz="1000" dirty="0"/>
            </a:p>
          </p:txBody>
        </p:sp>
        <p:sp>
          <p:nvSpPr>
            <p:cNvPr id="1057" name="직사각형 1056">
              <a:extLst>
                <a:ext uri="{FF2B5EF4-FFF2-40B4-BE49-F238E27FC236}">
                  <a16:creationId xmlns:a16="http://schemas.microsoft.com/office/drawing/2014/main" id="{D6B4EABE-0643-02F6-6DC1-E0A240D49C47}"/>
                </a:ext>
              </a:extLst>
            </p:cNvPr>
            <p:cNvSpPr/>
            <p:nvPr/>
          </p:nvSpPr>
          <p:spPr>
            <a:xfrm>
              <a:off x="8203514" y="4057584"/>
              <a:ext cx="2543175" cy="2413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021237u31287……82931789123</a:t>
              </a:r>
              <a:endParaRPr lang="ko-KR" altLang="en-US" sz="1000" dirty="0"/>
            </a:p>
          </p:txBody>
        </p:sp>
        <p:sp>
          <p:nvSpPr>
            <p:cNvPr id="1058" name="직사각형 1057">
              <a:extLst>
                <a:ext uri="{FF2B5EF4-FFF2-40B4-BE49-F238E27FC236}">
                  <a16:creationId xmlns:a16="http://schemas.microsoft.com/office/drawing/2014/main" id="{E00D345E-3E54-336F-6811-4307F74E4DED}"/>
                </a:ext>
              </a:extLst>
            </p:cNvPr>
            <p:cNvSpPr/>
            <p:nvPr/>
          </p:nvSpPr>
          <p:spPr>
            <a:xfrm>
              <a:off x="8203514" y="4357793"/>
              <a:ext cx="2543175" cy="2413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021237u31287……82931789123</a:t>
              </a:r>
              <a:endParaRPr lang="ko-KR" altLang="en-US" sz="1000" dirty="0"/>
            </a:p>
          </p:txBody>
        </p:sp>
        <p:sp>
          <p:nvSpPr>
            <p:cNvPr id="1059" name="직사각형 1058">
              <a:extLst>
                <a:ext uri="{FF2B5EF4-FFF2-40B4-BE49-F238E27FC236}">
                  <a16:creationId xmlns:a16="http://schemas.microsoft.com/office/drawing/2014/main" id="{F5E3DF4C-AC38-3669-F8CC-B76DDE22BC56}"/>
                </a:ext>
              </a:extLst>
            </p:cNvPr>
            <p:cNvSpPr/>
            <p:nvPr/>
          </p:nvSpPr>
          <p:spPr>
            <a:xfrm>
              <a:off x="8203514" y="4658002"/>
              <a:ext cx="2543175" cy="2413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021237u31287……82931789123</a:t>
              </a:r>
              <a:endParaRPr lang="ko-KR" altLang="en-US" sz="1000" dirty="0"/>
            </a:p>
          </p:txBody>
        </p:sp>
        <p:sp>
          <p:nvSpPr>
            <p:cNvPr id="1060" name="직사각형 1059">
              <a:extLst>
                <a:ext uri="{FF2B5EF4-FFF2-40B4-BE49-F238E27FC236}">
                  <a16:creationId xmlns:a16="http://schemas.microsoft.com/office/drawing/2014/main" id="{FF0DFA11-8646-936E-DDCF-A3FC0395B559}"/>
                </a:ext>
              </a:extLst>
            </p:cNvPr>
            <p:cNvSpPr/>
            <p:nvPr/>
          </p:nvSpPr>
          <p:spPr>
            <a:xfrm>
              <a:off x="8203514" y="5165316"/>
              <a:ext cx="2543175" cy="2413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021237u31287……82931789123</a:t>
              </a:r>
              <a:endParaRPr lang="ko-KR" altLang="en-US" sz="1000" dirty="0"/>
            </a:p>
          </p:txBody>
        </p:sp>
        <p:sp>
          <p:nvSpPr>
            <p:cNvPr id="1061" name="직사각형 1060">
              <a:extLst>
                <a:ext uri="{FF2B5EF4-FFF2-40B4-BE49-F238E27FC236}">
                  <a16:creationId xmlns:a16="http://schemas.microsoft.com/office/drawing/2014/main" id="{E7B6658B-D33B-1E2B-612C-BA083F8F73E7}"/>
                </a:ext>
              </a:extLst>
            </p:cNvPr>
            <p:cNvSpPr/>
            <p:nvPr/>
          </p:nvSpPr>
          <p:spPr>
            <a:xfrm>
              <a:off x="8203514" y="5465525"/>
              <a:ext cx="2543175" cy="2413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021237u31287……82931789123</a:t>
              </a:r>
              <a:endParaRPr lang="ko-KR" altLang="en-US" sz="1000" dirty="0"/>
            </a:p>
          </p:txBody>
        </p:sp>
        <p:sp>
          <p:nvSpPr>
            <p:cNvPr id="1062" name="직사각형 1061">
              <a:extLst>
                <a:ext uri="{FF2B5EF4-FFF2-40B4-BE49-F238E27FC236}">
                  <a16:creationId xmlns:a16="http://schemas.microsoft.com/office/drawing/2014/main" id="{6159DAE1-94E9-5596-343F-3DDF1F6879F6}"/>
                </a:ext>
              </a:extLst>
            </p:cNvPr>
            <p:cNvSpPr/>
            <p:nvPr/>
          </p:nvSpPr>
          <p:spPr>
            <a:xfrm>
              <a:off x="8203514" y="5765734"/>
              <a:ext cx="2543175" cy="2413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021237u31287……82931789123</a:t>
              </a:r>
              <a:endParaRPr lang="ko-KR" altLang="en-US" sz="1000" dirty="0"/>
            </a:p>
          </p:txBody>
        </p:sp>
        <p:sp>
          <p:nvSpPr>
            <p:cNvPr id="1063" name="직사각형 1062">
              <a:extLst>
                <a:ext uri="{FF2B5EF4-FFF2-40B4-BE49-F238E27FC236}">
                  <a16:creationId xmlns:a16="http://schemas.microsoft.com/office/drawing/2014/main" id="{AC397C8A-70CE-8E39-CCF6-152C5BD6D06B}"/>
                </a:ext>
              </a:extLst>
            </p:cNvPr>
            <p:cNvSpPr/>
            <p:nvPr/>
          </p:nvSpPr>
          <p:spPr>
            <a:xfrm>
              <a:off x="8203514" y="6065943"/>
              <a:ext cx="2543175" cy="2413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021237u31287……82931789123</a:t>
              </a:r>
              <a:endParaRPr lang="ko-KR" altLang="en-US" sz="1000" dirty="0"/>
            </a:p>
          </p:txBody>
        </p:sp>
        <p:sp>
          <p:nvSpPr>
            <p:cNvPr id="1064" name="TextBox 1063">
              <a:extLst>
                <a:ext uri="{FF2B5EF4-FFF2-40B4-BE49-F238E27FC236}">
                  <a16:creationId xmlns:a16="http://schemas.microsoft.com/office/drawing/2014/main" id="{04694B4E-8D5A-214A-F698-09CB9F3FF908}"/>
                </a:ext>
              </a:extLst>
            </p:cNvPr>
            <p:cNvSpPr txBox="1"/>
            <p:nvPr/>
          </p:nvSpPr>
          <p:spPr>
            <a:xfrm>
              <a:off x="11128374" y="3642301"/>
              <a:ext cx="609914" cy="345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튤립</a:t>
              </a:r>
              <a:endParaRPr lang="ko-KR" altLang="en-US" sz="1400" dirty="0"/>
            </a:p>
          </p:txBody>
        </p:sp>
        <p:sp>
          <p:nvSpPr>
            <p:cNvPr id="1065" name="TextBox 1064">
              <a:extLst>
                <a:ext uri="{FF2B5EF4-FFF2-40B4-BE49-F238E27FC236}">
                  <a16:creationId xmlns:a16="http://schemas.microsoft.com/office/drawing/2014/main" id="{46058DE2-1EDD-6EF0-F5AF-DE174989B927}"/>
                </a:ext>
              </a:extLst>
            </p:cNvPr>
            <p:cNvSpPr txBox="1"/>
            <p:nvPr/>
          </p:nvSpPr>
          <p:spPr>
            <a:xfrm>
              <a:off x="11128374" y="3988461"/>
              <a:ext cx="609914" cy="345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튤립</a:t>
              </a:r>
              <a:endParaRPr lang="ko-KR" altLang="en-US" sz="1400" dirty="0"/>
            </a:p>
          </p:txBody>
        </p:sp>
        <p:sp>
          <p:nvSpPr>
            <p:cNvPr id="1066" name="TextBox 1065">
              <a:extLst>
                <a:ext uri="{FF2B5EF4-FFF2-40B4-BE49-F238E27FC236}">
                  <a16:creationId xmlns:a16="http://schemas.microsoft.com/office/drawing/2014/main" id="{72CC1CD8-5389-058F-6D52-4EA762EC3B3C}"/>
                </a:ext>
              </a:extLst>
            </p:cNvPr>
            <p:cNvSpPr txBox="1"/>
            <p:nvPr/>
          </p:nvSpPr>
          <p:spPr>
            <a:xfrm>
              <a:off x="11128374" y="4599093"/>
              <a:ext cx="609914" cy="345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튤립</a:t>
              </a:r>
            </a:p>
          </p:txBody>
        </p:sp>
        <p:sp>
          <p:nvSpPr>
            <p:cNvPr id="1067" name="TextBox 1066">
              <a:extLst>
                <a:ext uri="{FF2B5EF4-FFF2-40B4-BE49-F238E27FC236}">
                  <a16:creationId xmlns:a16="http://schemas.microsoft.com/office/drawing/2014/main" id="{A52C72F8-3DE4-240D-93BD-95C53DADDAA3}"/>
                </a:ext>
              </a:extLst>
            </p:cNvPr>
            <p:cNvSpPr txBox="1"/>
            <p:nvPr/>
          </p:nvSpPr>
          <p:spPr>
            <a:xfrm>
              <a:off x="11128374" y="5134979"/>
              <a:ext cx="609914" cy="345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장미</a:t>
              </a:r>
              <a:endParaRPr lang="ko-KR" altLang="en-US" sz="1400" dirty="0"/>
            </a:p>
          </p:txBody>
        </p:sp>
        <p:sp>
          <p:nvSpPr>
            <p:cNvPr id="1068" name="TextBox 1067">
              <a:extLst>
                <a:ext uri="{FF2B5EF4-FFF2-40B4-BE49-F238E27FC236}">
                  <a16:creationId xmlns:a16="http://schemas.microsoft.com/office/drawing/2014/main" id="{FBDFA417-A25A-5A3B-6AA8-912C685F4045}"/>
                </a:ext>
              </a:extLst>
            </p:cNvPr>
            <p:cNvSpPr txBox="1"/>
            <p:nvPr/>
          </p:nvSpPr>
          <p:spPr>
            <a:xfrm>
              <a:off x="11128374" y="4339681"/>
              <a:ext cx="609914" cy="345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튤립</a:t>
              </a:r>
            </a:p>
          </p:txBody>
        </p:sp>
        <p:sp>
          <p:nvSpPr>
            <p:cNvPr id="1069" name="TextBox 1068">
              <a:extLst>
                <a:ext uri="{FF2B5EF4-FFF2-40B4-BE49-F238E27FC236}">
                  <a16:creationId xmlns:a16="http://schemas.microsoft.com/office/drawing/2014/main" id="{F73817E1-B00D-1856-9D73-DB4F80AC784D}"/>
                </a:ext>
              </a:extLst>
            </p:cNvPr>
            <p:cNvSpPr txBox="1"/>
            <p:nvPr/>
          </p:nvSpPr>
          <p:spPr>
            <a:xfrm>
              <a:off x="11128374" y="5401509"/>
              <a:ext cx="609914" cy="345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장미</a:t>
              </a:r>
              <a:endParaRPr lang="ko-KR" altLang="en-US" sz="1400" dirty="0"/>
            </a:p>
          </p:txBody>
        </p:sp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438F8FAF-9B96-7592-8E13-E1DBFD161875}"/>
                </a:ext>
              </a:extLst>
            </p:cNvPr>
            <p:cNvSpPr txBox="1"/>
            <p:nvPr/>
          </p:nvSpPr>
          <p:spPr>
            <a:xfrm>
              <a:off x="11128374" y="5765734"/>
              <a:ext cx="609914" cy="345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장미</a:t>
              </a:r>
              <a:endParaRPr lang="ko-KR" altLang="en-US" sz="1400" dirty="0"/>
            </a:p>
          </p:txBody>
        </p:sp>
        <p:sp>
          <p:nvSpPr>
            <p:cNvPr id="1071" name="TextBox 1070">
              <a:extLst>
                <a:ext uri="{FF2B5EF4-FFF2-40B4-BE49-F238E27FC236}">
                  <a16:creationId xmlns:a16="http://schemas.microsoft.com/office/drawing/2014/main" id="{F3DFF5C8-04E0-3E2B-18B0-4DE2C3B06588}"/>
                </a:ext>
              </a:extLst>
            </p:cNvPr>
            <p:cNvSpPr txBox="1"/>
            <p:nvPr/>
          </p:nvSpPr>
          <p:spPr>
            <a:xfrm>
              <a:off x="11128374" y="5924141"/>
              <a:ext cx="609914" cy="345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장미</a:t>
              </a:r>
              <a:endParaRPr lang="ko-KR" altLang="en-US" sz="14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C4D53A1-FB4D-A1F8-B668-503ECE1CDF80}"/>
                </a:ext>
              </a:extLst>
            </p:cNvPr>
            <p:cNvSpPr txBox="1"/>
            <p:nvPr/>
          </p:nvSpPr>
          <p:spPr>
            <a:xfrm>
              <a:off x="4033383" y="3208827"/>
              <a:ext cx="2285208" cy="345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subset=‘training’</a:t>
              </a:r>
              <a:endParaRPr lang="ko-KR" altLang="en-US" sz="14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182D36-F7F4-6D8F-23E4-EC2930FEFE4C}"/>
                </a:ext>
              </a:extLst>
            </p:cNvPr>
            <p:cNvSpPr txBox="1"/>
            <p:nvPr/>
          </p:nvSpPr>
          <p:spPr>
            <a:xfrm>
              <a:off x="8911181" y="3208827"/>
              <a:ext cx="2332010" cy="345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/>
                <a:t>subset=‘validation’</a:t>
              </a:r>
              <a:endParaRPr lang="ko-KR" altLang="en-US" sz="1400" dirty="0"/>
            </a:p>
          </p:txBody>
        </p:sp>
        <p:sp>
          <p:nvSpPr>
            <p:cNvPr id="7" name="왼쪽 중괄호 6">
              <a:extLst>
                <a:ext uri="{FF2B5EF4-FFF2-40B4-BE49-F238E27FC236}">
                  <a16:creationId xmlns:a16="http://schemas.microsoft.com/office/drawing/2014/main" id="{5ACC71B8-8AA6-8F7E-947F-7A4B0367AFF3}"/>
                </a:ext>
              </a:extLst>
            </p:cNvPr>
            <p:cNvSpPr/>
            <p:nvPr/>
          </p:nvSpPr>
          <p:spPr>
            <a:xfrm>
              <a:off x="3291584" y="3848933"/>
              <a:ext cx="366016" cy="1060633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" name="왼쪽 중괄호 7">
              <a:extLst>
                <a:ext uri="{FF2B5EF4-FFF2-40B4-BE49-F238E27FC236}">
                  <a16:creationId xmlns:a16="http://schemas.microsoft.com/office/drawing/2014/main" id="{7D259904-F4A9-24EF-6EEE-E6C954BC791E}"/>
                </a:ext>
              </a:extLst>
            </p:cNvPr>
            <p:cNvSpPr/>
            <p:nvPr/>
          </p:nvSpPr>
          <p:spPr>
            <a:xfrm>
              <a:off x="3291584" y="5232840"/>
              <a:ext cx="366016" cy="1060633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2" name="왼쪽 중괄호 11">
              <a:extLst>
                <a:ext uri="{FF2B5EF4-FFF2-40B4-BE49-F238E27FC236}">
                  <a16:creationId xmlns:a16="http://schemas.microsoft.com/office/drawing/2014/main" id="{9DC4A58D-471D-9A92-E2E8-1AF5C2C9734F}"/>
                </a:ext>
              </a:extLst>
            </p:cNvPr>
            <p:cNvSpPr/>
            <p:nvPr/>
          </p:nvSpPr>
          <p:spPr>
            <a:xfrm>
              <a:off x="7707083" y="3848933"/>
              <a:ext cx="366016" cy="1060633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3" name="왼쪽 중괄호 12">
              <a:extLst>
                <a:ext uri="{FF2B5EF4-FFF2-40B4-BE49-F238E27FC236}">
                  <a16:creationId xmlns:a16="http://schemas.microsoft.com/office/drawing/2014/main" id="{3223506C-7371-A25A-C6E6-DC0D69E7CEE2}"/>
                </a:ext>
              </a:extLst>
            </p:cNvPr>
            <p:cNvSpPr/>
            <p:nvPr/>
          </p:nvSpPr>
          <p:spPr>
            <a:xfrm>
              <a:off x="7707083" y="5232840"/>
              <a:ext cx="366016" cy="1060633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C23D742-C4C9-D642-7969-F7CD3D8F7FF0}"/>
                </a:ext>
              </a:extLst>
            </p:cNvPr>
            <p:cNvSpPr txBox="1"/>
            <p:nvPr/>
          </p:nvSpPr>
          <p:spPr>
            <a:xfrm>
              <a:off x="2606333" y="4271441"/>
              <a:ext cx="893549" cy="345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batch</a:t>
              </a:r>
              <a:endParaRPr lang="ko-KR" altLang="en-US" sz="1400" dirty="0"/>
            </a:p>
          </p:txBody>
        </p:sp>
        <p:sp>
          <p:nvSpPr>
            <p:cNvPr id="21" name="왼쪽 중괄호 20">
              <a:extLst>
                <a:ext uri="{FF2B5EF4-FFF2-40B4-BE49-F238E27FC236}">
                  <a16:creationId xmlns:a16="http://schemas.microsoft.com/office/drawing/2014/main" id="{540F5AFC-80B4-57E9-6B5D-667FDAA7FA2A}"/>
                </a:ext>
              </a:extLst>
            </p:cNvPr>
            <p:cNvSpPr/>
            <p:nvPr/>
          </p:nvSpPr>
          <p:spPr>
            <a:xfrm rot="16200000" flipV="1">
              <a:off x="4973191" y="5180564"/>
              <a:ext cx="366016" cy="2619373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C2324F-8353-C41D-90A7-BE8EC3A58837}"/>
                </a:ext>
              </a:extLst>
            </p:cNvPr>
            <p:cNvSpPr txBox="1"/>
            <p:nvPr/>
          </p:nvSpPr>
          <p:spPr>
            <a:xfrm>
              <a:off x="4262651" y="6510568"/>
              <a:ext cx="2055941" cy="345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 err="1"/>
                <a:t>Target_size</a:t>
              </a:r>
              <a:endParaRPr lang="ko-KR" altLang="en-US" sz="140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AACBAF0-BB9C-A709-7690-F0E02A3721DC}"/>
                </a:ext>
              </a:extLst>
            </p:cNvPr>
            <p:cNvSpPr/>
            <p:nvPr/>
          </p:nvSpPr>
          <p:spPr>
            <a:xfrm>
              <a:off x="3577881" y="7355345"/>
              <a:ext cx="8466824" cy="4370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 </a:t>
              </a:r>
              <a:r>
                <a:rPr lang="ko-KR" altLang="en-US" sz="1400" dirty="0"/>
                <a:t>클래스의 번호까지 자동 매핑 </a:t>
              </a:r>
              <a:r>
                <a:rPr lang="en-US" altLang="ko-KR" sz="1400" dirty="0">
                  <a:sym typeface="Wingdings" panose="05000000000000000000" pitchFamily="2" charset="2"/>
                </a:rPr>
                <a:t> </a:t>
              </a:r>
              <a:r>
                <a:rPr lang="ko-KR" altLang="en-US" sz="1400" dirty="0">
                  <a:sym typeface="Wingdings" panose="05000000000000000000" pitchFamily="2" charset="2"/>
                </a:rPr>
                <a:t> </a:t>
              </a:r>
              <a:r>
                <a:rPr lang="en-US" altLang="ko-KR" sz="1400" dirty="0">
                  <a:sym typeface="Wingdings" panose="05000000000000000000" pitchFamily="2" charset="2"/>
                </a:rPr>
                <a:t>test</a:t>
              </a:r>
              <a:r>
                <a:rPr lang="ko-KR" altLang="en-US" sz="1400" dirty="0">
                  <a:sym typeface="Wingdings" panose="05000000000000000000" pitchFamily="2" charset="2"/>
                </a:rPr>
                <a:t>시 동일한 과정을 거쳐 전처리를 </a:t>
              </a:r>
              <a:r>
                <a:rPr lang="ko-KR" altLang="en-US" sz="1400" dirty="0" err="1">
                  <a:sym typeface="Wingdings" panose="05000000000000000000" pitchFamily="2" charset="2"/>
                </a:rPr>
                <a:t>해줘야함</a:t>
              </a:r>
              <a:r>
                <a:rPr lang="en-US" altLang="ko-KR" sz="1400" dirty="0">
                  <a:sym typeface="Wingdings" panose="05000000000000000000" pitchFamily="2" charset="2"/>
                </a:rPr>
                <a:t>!!</a:t>
              </a:r>
              <a:endParaRPr lang="ko-KR" altLang="en-US" sz="1400" dirty="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4BFB35F-61CC-A901-5A82-73F29FD9A2F1}"/>
              </a:ext>
            </a:extLst>
          </p:cNvPr>
          <p:cNvSpPr txBox="1"/>
          <p:nvPr/>
        </p:nvSpPr>
        <p:spPr>
          <a:xfrm>
            <a:off x="3650459" y="6110805"/>
            <a:ext cx="38647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Found 2859 images belonging to 5 classes</a:t>
            </a:r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A735B9-9445-441B-24C5-C5ABF07C5CCA}"/>
              </a:ext>
            </a:extLst>
          </p:cNvPr>
          <p:cNvSpPr txBox="1"/>
          <p:nvPr/>
        </p:nvSpPr>
        <p:spPr>
          <a:xfrm>
            <a:off x="7833720" y="6110804"/>
            <a:ext cx="36021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Found 711 images belonging to 5 classes.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01CDDC-95C6-929D-7B99-0855C2CEC605}"/>
              </a:ext>
            </a:extLst>
          </p:cNvPr>
          <p:cNvSpPr txBox="1"/>
          <p:nvPr/>
        </p:nvSpPr>
        <p:spPr>
          <a:xfrm>
            <a:off x="6617790" y="5673627"/>
            <a:ext cx="53932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※ </a:t>
            </a:r>
            <a:r>
              <a:rPr lang="en-US" altLang="ko-KR" sz="1400" dirty="0" err="1"/>
              <a:t>class_mode</a:t>
            </a:r>
            <a:r>
              <a:rPr lang="en-US" altLang="ko-KR" sz="1400" dirty="0"/>
              <a:t> = 'categorical＇</a:t>
            </a:r>
            <a:r>
              <a:rPr lang="ko-KR" altLang="en-US" sz="1400" dirty="0"/>
              <a:t>인 경우는 </a:t>
            </a:r>
            <a:r>
              <a:rPr lang="en-US" altLang="ko-KR" sz="1400" dirty="0"/>
              <a:t>One hot encoding </a:t>
            </a:r>
            <a:r>
              <a:rPr lang="ko-KR" altLang="en-US" sz="1400" dirty="0"/>
              <a:t>수행</a:t>
            </a:r>
          </a:p>
        </p:txBody>
      </p:sp>
    </p:spTree>
    <p:extLst>
      <p:ext uri="{BB962C8B-B14F-4D97-AF65-F5344CB8AC3E}">
        <p14:creationId xmlns:p14="http://schemas.microsoft.com/office/powerpoint/2010/main" val="3013974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file and folder ">
            <a:extLst>
              <a:ext uri="{FF2B5EF4-FFF2-40B4-BE49-F238E27FC236}">
                <a16:creationId xmlns:a16="http://schemas.microsoft.com/office/drawing/2014/main" id="{CDBB596A-BF9E-10AC-9679-77FF8738A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8923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ile and folder ">
            <a:extLst>
              <a:ext uri="{FF2B5EF4-FFF2-40B4-BE49-F238E27FC236}">
                <a16:creationId xmlns:a16="http://schemas.microsoft.com/office/drawing/2014/main" id="{F29D4194-CDC3-A2C3-15D0-4044DE9D0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362585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19F761-F30E-2FA6-9898-3B9470D48353}"/>
              </a:ext>
            </a:extLst>
          </p:cNvPr>
          <p:cNvSpPr txBox="1"/>
          <p:nvPr/>
        </p:nvSpPr>
        <p:spPr>
          <a:xfrm>
            <a:off x="835366" y="4824968"/>
            <a:ext cx="793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469D3F-6DEB-9721-9EDA-D70E5B1DBD07}"/>
              </a:ext>
            </a:extLst>
          </p:cNvPr>
          <p:cNvSpPr txBox="1"/>
          <p:nvPr/>
        </p:nvSpPr>
        <p:spPr>
          <a:xfrm>
            <a:off x="908734" y="3093482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True</a:t>
            </a:r>
            <a:endParaRPr lang="ko-KR" altLang="en-US" dirty="0"/>
          </a:p>
        </p:txBody>
      </p:sp>
      <p:pic>
        <p:nvPicPr>
          <p:cNvPr id="21" name="Picture 4" descr="image editing ">
            <a:extLst>
              <a:ext uri="{FF2B5EF4-FFF2-40B4-BE49-F238E27FC236}">
                <a16:creationId xmlns:a16="http://schemas.microsoft.com/office/drawing/2014/main" id="{9E33D616-BB88-EEC3-0672-5B1C4CDC6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865" y="1874323"/>
            <a:ext cx="600418" cy="60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 editing ">
            <a:extLst>
              <a:ext uri="{FF2B5EF4-FFF2-40B4-BE49-F238E27FC236}">
                <a16:creationId xmlns:a16="http://schemas.microsoft.com/office/drawing/2014/main" id="{B0881CF6-2239-E017-C9EC-74A0EFD16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865" y="2482850"/>
            <a:ext cx="600418" cy="60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image editing ">
            <a:extLst>
              <a:ext uri="{FF2B5EF4-FFF2-40B4-BE49-F238E27FC236}">
                <a16:creationId xmlns:a16="http://schemas.microsoft.com/office/drawing/2014/main" id="{E8C8B338-4070-FFEB-5F3A-73D749A08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865" y="3734527"/>
            <a:ext cx="600418" cy="60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image editing ">
            <a:extLst>
              <a:ext uri="{FF2B5EF4-FFF2-40B4-BE49-F238E27FC236}">
                <a16:creationId xmlns:a16="http://schemas.microsoft.com/office/drawing/2014/main" id="{F0E645ED-CFA6-1B53-8CF6-9E3DD31C1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865" y="4393684"/>
            <a:ext cx="600418" cy="60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8F4A6A6E-C831-E479-9946-366C117ACEEE}"/>
              </a:ext>
            </a:extLst>
          </p:cNvPr>
          <p:cNvSpPr/>
          <p:nvPr/>
        </p:nvSpPr>
        <p:spPr>
          <a:xfrm>
            <a:off x="409575" y="695325"/>
            <a:ext cx="2619375" cy="57340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3AEBDC7-5310-8365-2187-5ADF429AC49E}"/>
              </a:ext>
            </a:extLst>
          </p:cNvPr>
          <p:cNvSpPr/>
          <p:nvPr/>
        </p:nvSpPr>
        <p:spPr>
          <a:xfrm>
            <a:off x="409575" y="228600"/>
            <a:ext cx="2619375" cy="4370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폴더를 만들어 놓으면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59E53A-C1CA-BF45-FE99-93589EEC5CAF}"/>
              </a:ext>
            </a:extLst>
          </p:cNvPr>
          <p:cNvSpPr txBox="1"/>
          <p:nvPr/>
        </p:nvSpPr>
        <p:spPr>
          <a:xfrm>
            <a:off x="5156200" y="1164454"/>
            <a:ext cx="40767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image_datagen.flow_from_directory</a:t>
            </a:r>
            <a:r>
              <a:rPr lang="en-US" altLang="ko-KR" dirty="0"/>
              <a:t>()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EAFA97-EBF8-281D-62A0-1AEA3CBF298F}"/>
              </a:ext>
            </a:extLst>
          </p:cNvPr>
          <p:cNvSpPr/>
          <p:nvPr/>
        </p:nvSpPr>
        <p:spPr>
          <a:xfrm>
            <a:off x="5781675" y="3395491"/>
            <a:ext cx="2543175" cy="2413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021237u31287……82931789123</a:t>
            </a:r>
            <a:endParaRPr lang="ko-KR" altLang="en-US" sz="11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5C68AC-7C2B-4D4D-5CA8-F6FEECE16F92}"/>
              </a:ext>
            </a:extLst>
          </p:cNvPr>
          <p:cNvSpPr/>
          <p:nvPr/>
        </p:nvSpPr>
        <p:spPr>
          <a:xfrm>
            <a:off x="5781675" y="3695700"/>
            <a:ext cx="2543175" cy="2413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021237u31287……82931789123</a:t>
            </a:r>
            <a:endParaRPr lang="ko-KR" altLang="en-US" sz="11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F41423E-2FB8-3E89-9BE6-21BA87B64A80}"/>
              </a:ext>
            </a:extLst>
          </p:cNvPr>
          <p:cNvSpPr/>
          <p:nvPr/>
        </p:nvSpPr>
        <p:spPr>
          <a:xfrm>
            <a:off x="5781675" y="3995909"/>
            <a:ext cx="2543175" cy="2413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021237u31287……82931789123</a:t>
            </a:r>
            <a:endParaRPr lang="ko-KR" altLang="en-US" sz="11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2A10DF6-DF29-069A-F552-086941D057FD}"/>
              </a:ext>
            </a:extLst>
          </p:cNvPr>
          <p:cNvSpPr/>
          <p:nvPr/>
        </p:nvSpPr>
        <p:spPr>
          <a:xfrm>
            <a:off x="5781675" y="4296118"/>
            <a:ext cx="2543175" cy="2413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021237u31287……82931789123</a:t>
            </a:r>
            <a:endParaRPr lang="ko-KR" altLang="en-US" sz="1100" dirty="0"/>
          </a:p>
        </p:txBody>
      </p: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BF1A76C6-C5F0-0F29-F664-CEBBB5DB0D0D}"/>
              </a:ext>
            </a:extLst>
          </p:cNvPr>
          <p:cNvSpPr/>
          <p:nvPr/>
        </p:nvSpPr>
        <p:spPr>
          <a:xfrm>
            <a:off x="5781675" y="4803432"/>
            <a:ext cx="2543175" cy="2413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021237u31287……82931789123</a:t>
            </a:r>
            <a:endParaRPr lang="ko-KR" altLang="en-US" sz="1100" dirty="0"/>
          </a:p>
        </p:txBody>
      </p: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E87EFC9A-6D96-6B3A-C249-A0A94C72F2AA}"/>
              </a:ext>
            </a:extLst>
          </p:cNvPr>
          <p:cNvSpPr/>
          <p:nvPr/>
        </p:nvSpPr>
        <p:spPr>
          <a:xfrm>
            <a:off x="5781675" y="5103641"/>
            <a:ext cx="2543175" cy="2413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021237u31287……82931789123</a:t>
            </a:r>
            <a:endParaRPr lang="ko-KR" altLang="en-US" sz="1100" dirty="0"/>
          </a:p>
        </p:txBody>
      </p: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AD0A3126-058D-2334-B732-BA15CEF87355}"/>
              </a:ext>
            </a:extLst>
          </p:cNvPr>
          <p:cNvSpPr/>
          <p:nvPr/>
        </p:nvSpPr>
        <p:spPr>
          <a:xfrm>
            <a:off x="5781675" y="5403850"/>
            <a:ext cx="2543175" cy="2413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021237u31287……82931789123</a:t>
            </a:r>
            <a:endParaRPr lang="ko-KR" altLang="en-US" sz="1100" dirty="0"/>
          </a:p>
        </p:txBody>
      </p: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9CDC1C44-27AF-34C5-391A-326B7FA63134}"/>
              </a:ext>
            </a:extLst>
          </p:cNvPr>
          <p:cNvSpPr/>
          <p:nvPr/>
        </p:nvSpPr>
        <p:spPr>
          <a:xfrm>
            <a:off x="5781675" y="5704059"/>
            <a:ext cx="2543175" cy="2413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021237u31287……82931789123</a:t>
            </a:r>
            <a:endParaRPr lang="ko-KR" altLang="en-US" sz="1100" dirty="0"/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7E7A6FC0-B876-648C-8254-D70B94B7A9D1}"/>
              </a:ext>
            </a:extLst>
          </p:cNvPr>
          <p:cNvSpPr txBox="1"/>
          <p:nvPr/>
        </p:nvSpPr>
        <p:spPr>
          <a:xfrm>
            <a:off x="8706534" y="32804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29941730-CE2C-94E0-89E2-B76A1A607152}"/>
              </a:ext>
            </a:extLst>
          </p:cNvPr>
          <p:cNvSpPr txBox="1"/>
          <p:nvPr/>
        </p:nvSpPr>
        <p:spPr>
          <a:xfrm>
            <a:off x="8611284" y="46968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거짓</a:t>
            </a:r>
          </a:p>
        </p:txBody>
      </p:sp>
      <p:cxnSp>
        <p:nvCxnSpPr>
          <p:cNvPr id="1038" name="직선 화살표 연결선 1037">
            <a:extLst>
              <a:ext uri="{FF2B5EF4-FFF2-40B4-BE49-F238E27FC236}">
                <a16:creationId xmlns:a16="http://schemas.microsoft.com/office/drawing/2014/main" id="{A310DE94-1CCD-A590-6BCC-F516089E2C82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3028950" y="1349120"/>
            <a:ext cx="2127250" cy="2213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직선 화살표 연결선 1038">
            <a:extLst>
              <a:ext uri="{FF2B5EF4-FFF2-40B4-BE49-F238E27FC236}">
                <a16:creationId xmlns:a16="http://schemas.microsoft.com/office/drawing/2014/main" id="{12E3A05F-C9BC-A6B2-A8CF-FB3D18C724BB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7053263" y="1533786"/>
            <a:ext cx="141287" cy="1861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직사각형 1039">
            <a:extLst>
              <a:ext uri="{FF2B5EF4-FFF2-40B4-BE49-F238E27FC236}">
                <a16:creationId xmlns:a16="http://schemas.microsoft.com/office/drawing/2014/main" id="{B50DB7F4-3532-A39A-52D1-6F70BDCE8E76}"/>
              </a:ext>
            </a:extLst>
          </p:cNvPr>
          <p:cNvSpPr/>
          <p:nvPr/>
        </p:nvSpPr>
        <p:spPr>
          <a:xfrm>
            <a:off x="5705475" y="594370"/>
            <a:ext cx="2619375" cy="4370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지정되</a:t>
            </a:r>
            <a:r>
              <a:rPr lang="ko-KR" altLang="en-US" dirty="0"/>
              <a:t> 폴더 전체를</a:t>
            </a:r>
          </a:p>
        </p:txBody>
      </p:sp>
      <p:sp>
        <p:nvSpPr>
          <p:cNvPr id="1041" name="직사각형 1040">
            <a:extLst>
              <a:ext uri="{FF2B5EF4-FFF2-40B4-BE49-F238E27FC236}">
                <a16:creationId xmlns:a16="http://schemas.microsoft.com/office/drawing/2014/main" id="{79053A96-F82D-1FD2-A497-34F05152DAA5}"/>
              </a:ext>
            </a:extLst>
          </p:cNvPr>
          <p:cNvSpPr/>
          <p:nvPr/>
        </p:nvSpPr>
        <p:spPr>
          <a:xfrm>
            <a:off x="3954463" y="2782332"/>
            <a:ext cx="2619375" cy="4370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학습데이터로 </a:t>
            </a:r>
            <a:r>
              <a:rPr lang="ko-KR" altLang="en-US" dirty="0" err="1"/>
              <a:t>만들어줌</a:t>
            </a:r>
            <a:endParaRPr lang="ko-KR" altLang="en-US" dirty="0"/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842B6AC8-BDDC-4587-5F50-6CC9F9F52B37}"/>
              </a:ext>
            </a:extLst>
          </p:cNvPr>
          <p:cNvSpPr txBox="1"/>
          <p:nvPr/>
        </p:nvSpPr>
        <p:spPr>
          <a:xfrm>
            <a:off x="8706534" y="35781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0AD9982E-D6BC-3832-E67E-F1A2D2170D1F}"/>
              </a:ext>
            </a:extLst>
          </p:cNvPr>
          <p:cNvSpPr txBox="1"/>
          <p:nvPr/>
        </p:nvSpPr>
        <p:spPr>
          <a:xfrm>
            <a:off x="8706534" y="38935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35DA9154-BA58-0723-4331-7F1B8F85526E}"/>
              </a:ext>
            </a:extLst>
          </p:cNvPr>
          <p:cNvSpPr txBox="1"/>
          <p:nvPr/>
        </p:nvSpPr>
        <p:spPr>
          <a:xfrm>
            <a:off x="8706534" y="42173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D0537D9F-028B-6F4F-94D3-EA2EAF6768C4}"/>
              </a:ext>
            </a:extLst>
          </p:cNvPr>
          <p:cNvSpPr txBox="1"/>
          <p:nvPr/>
        </p:nvSpPr>
        <p:spPr>
          <a:xfrm>
            <a:off x="8611284" y="50396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거짓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BCD5E390-FC17-674B-CC8F-96CB006DED5A}"/>
              </a:ext>
            </a:extLst>
          </p:cNvPr>
          <p:cNvSpPr txBox="1"/>
          <p:nvPr/>
        </p:nvSpPr>
        <p:spPr>
          <a:xfrm>
            <a:off x="8611284" y="53823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거짓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D153052E-5C7D-BC46-3FD9-242D2CD09DD4}"/>
              </a:ext>
            </a:extLst>
          </p:cNvPr>
          <p:cNvSpPr txBox="1"/>
          <p:nvPr/>
        </p:nvSpPr>
        <p:spPr>
          <a:xfrm>
            <a:off x="8611284" y="57085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거짓</a:t>
            </a:r>
          </a:p>
        </p:txBody>
      </p:sp>
    </p:spTree>
    <p:extLst>
      <p:ext uri="{BB962C8B-B14F-4D97-AF65-F5344CB8AC3E}">
        <p14:creationId xmlns:p14="http://schemas.microsoft.com/office/powerpoint/2010/main" val="1812028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91B427E-4029-4A13-4759-48D12617F830}"/>
              </a:ext>
            </a:extLst>
          </p:cNvPr>
          <p:cNvSpPr/>
          <p:nvPr/>
        </p:nvSpPr>
        <p:spPr>
          <a:xfrm>
            <a:off x="0" y="0"/>
            <a:ext cx="3854824" cy="4123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문제 해결 순서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이미지분류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AEAFB9-92BE-1DFB-3213-D91103277C07}"/>
              </a:ext>
            </a:extLst>
          </p:cNvPr>
          <p:cNvSpPr/>
          <p:nvPr/>
        </p:nvSpPr>
        <p:spPr>
          <a:xfrm>
            <a:off x="627532" y="1102659"/>
            <a:ext cx="2671482" cy="41237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문제 유형 파악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공통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63739B-9F80-B04A-D11B-6DE5DD2DFEDC}"/>
              </a:ext>
            </a:extLst>
          </p:cNvPr>
          <p:cNvSpPr/>
          <p:nvPr/>
        </p:nvSpPr>
        <p:spPr>
          <a:xfrm>
            <a:off x="98614" y="1102659"/>
            <a:ext cx="528918" cy="412376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B06815-D0C5-A819-BD41-7AC363584423}"/>
              </a:ext>
            </a:extLst>
          </p:cNvPr>
          <p:cNvSpPr/>
          <p:nvPr/>
        </p:nvSpPr>
        <p:spPr>
          <a:xfrm>
            <a:off x="3451410" y="735107"/>
            <a:ext cx="4715435" cy="116541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테이블 회귀는 </a:t>
            </a:r>
            <a:r>
              <a:rPr lang="ko-KR" altLang="en-US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머신러닝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사용</a:t>
            </a:r>
            <a:endParaRPr lang="en-US" altLang="ko-KR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테이블 분류는 </a:t>
            </a:r>
            <a:r>
              <a:rPr lang="ko-KR" altLang="en-US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머신러닝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신경망 사용</a:t>
            </a:r>
            <a:endParaRPr lang="en-US" altLang="ko-KR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이미지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자연어는 사전학습모델 사용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5B5D1E-D41E-3BA7-8DF1-EC5BC6CFD7C7}"/>
              </a:ext>
            </a:extLst>
          </p:cNvPr>
          <p:cNvSpPr/>
          <p:nvPr/>
        </p:nvSpPr>
        <p:spPr>
          <a:xfrm>
            <a:off x="627532" y="3512298"/>
            <a:ext cx="2671482" cy="41237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세팅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63281C-BA56-3E9C-BF29-3EC0E83EFC9D}"/>
              </a:ext>
            </a:extLst>
          </p:cNvPr>
          <p:cNvSpPr/>
          <p:nvPr/>
        </p:nvSpPr>
        <p:spPr>
          <a:xfrm>
            <a:off x="98614" y="3512298"/>
            <a:ext cx="528918" cy="412376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C1B83A-1022-5409-D8D3-496B5D7FB3DB}"/>
              </a:ext>
            </a:extLst>
          </p:cNvPr>
          <p:cNvSpPr/>
          <p:nvPr/>
        </p:nvSpPr>
        <p:spPr>
          <a:xfrm>
            <a:off x="3451410" y="3225428"/>
            <a:ext cx="4715435" cy="116541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ImageDataGenerator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객체 생성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학습데이터 생성 조건 인자 입력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(1)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검증데이터 비율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=0.2 (2) </a:t>
            </a:r>
            <a:r>
              <a:rPr lang="ko-KR" altLang="en-US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함수 입력 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 </a:t>
            </a:r>
            <a:r>
              <a:rPr lang="en-US" altLang="ko-KR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preprocess_input</a:t>
            </a:r>
            <a:endParaRPr lang="ko-KR" altLang="en-US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42CD21-60AB-001B-74BF-8A65AD30D0D0}"/>
              </a:ext>
            </a:extLst>
          </p:cNvPr>
          <p:cNvSpPr/>
          <p:nvPr/>
        </p:nvSpPr>
        <p:spPr>
          <a:xfrm>
            <a:off x="8319241" y="726141"/>
            <a:ext cx="3621745" cy="1165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</a:t>
            </a:r>
            <a:r>
              <a:rPr lang="en-US" altLang="ko-KR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colab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경우 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GPU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전환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02768CB-8883-375E-61DC-A9BA85E66239}"/>
              </a:ext>
            </a:extLst>
          </p:cNvPr>
          <p:cNvSpPr/>
          <p:nvPr/>
        </p:nvSpPr>
        <p:spPr>
          <a:xfrm>
            <a:off x="627532" y="2254062"/>
            <a:ext cx="2671482" cy="41237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폴더 별 이미지 정리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AA9D786-72F2-1AA4-FE37-12936DE18BC6}"/>
              </a:ext>
            </a:extLst>
          </p:cNvPr>
          <p:cNvSpPr/>
          <p:nvPr/>
        </p:nvSpPr>
        <p:spPr>
          <a:xfrm>
            <a:off x="98614" y="2254062"/>
            <a:ext cx="528918" cy="412376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216617B-2941-439D-CDEF-63C7CCF50070}"/>
              </a:ext>
            </a:extLst>
          </p:cNvPr>
          <p:cNvSpPr/>
          <p:nvPr/>
        </p:nvSpPr>
        <p:spPr>
          <a:xfrm>
            <a:off x="3451410" y="1967192"/>
            <a:ext cx="4715435" cy="116541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카테고리별 폴더를 만들어 </a:t>
            </a:r>
            <a:r>
              <a:rPr lang="ko-KR" altLang="en-US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학습이미지를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저장</a:t>
            </a:r>
            <a:endParaRPr lang="en-US" altLang="ko-KR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5A5BF7-16CF-0F20-CC51-9815EECCAEF4}"/>
              </a:ext>
            </a:extLst>
          </p:cNvPr>
          <p:cNvSpPr/>
          <p:nvPr/>
        </p:nvSpPr>
        <p:spPr>
          <a:xfrm>
            <a:off x="8319241" y="3225428"/>
            <a:ext cx="3621745" cy="2260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 </a:t>
            </a:r>
            <a:r>
              <a:rPr lang="en-US" altLang="ko-KR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Keras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강력한 </a:t>
            </a:r>
            <a:r>
              <a:rPr lang="ko-KR" altLang="en-US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데이터 </a:t>
            </a:r>
            <a:r>
              <a:rPr lang="ko-KR" altLang="en-US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생성기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ImageDataGenerator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</a:t>
            </a:r>
            <a:b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batch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개수 대로 임의로 반복해서 </a:t>
            </a:r>
            <a:r>
              <a:rPr lang="ko-KR" altLang="en-US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내뱉어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줄 수 있는 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Generator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를 생성해줌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.. 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우리는 이를 갖고 학습만 시키면 됨</a:t>
            </a:r>
            <a:endParaRPr lang="ko-KR" altLang="en-US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AD0E00-B861-AFA5-4D3F-1968C0EBC7FD}"/>
              </a:ext>
            </a:extLst>
          </p:cNvPr>
          <p:cNvSpPr/>
          <p:nvPr/>
        </p:nvSpPr>
        <p:spPr>
          <a:xfrm>
            <a:off x="3451410" y="4483664"/>
            <a:ext cx="4715435" cy="116541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image_datagen.flow_from_directory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</a:t>
            </a:r>
          </a:p>
          <a:p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#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대상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폴더들이 </a:t>
            </a:r>
            <a:r>
              <a:rPr lang="ko-KR" altLang="en-US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모여있는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부모 폴더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위치 입력</a:t>
            </a:r>
            <a:endParaRPr lang="en-US" altLang="ko-KR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#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출력 사이즈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분류형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셔플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지정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934CFF-D578-8D93-864F-F0716ED98C3C}"/>
              </a:ext>
            </a:extLst>
          </p:cNvPr>
          <p:cNvSpPr/>
          <p:nvPr/>
        </p:nvSpPr>
        <p:spPr>
          <a:xfrm>
            <a:off x="8319241" y="1921250"/>
            <a:ext cx="3621745" cy="1165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폴더 명이 학습데이터의 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Label</a:t>
            </a:r>
            <a:r>
              <a: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됨</a:t>
            </a:r>
          </a:p>
        </p:txBody>
      </p:sp>
    </p:spTree>
    <p:extLst>
      <p:ext uri="{BB962C8B-B14F-4D97-AF65-F5344CB8AC3E}">
        <p14:creationId xmlns:p14="http://schemas.microsoft.com/office/powerpoint/2010/main" val="1137576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1587</Words>
  <Application>Microsoft Office PowerPoint</Application>
  <PresentationFormat>와이드스크린</PresentationFormat>
  <Paragraphs>280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-apple-system</vt:lpstr>
      <vt:lpstr>Arial Unicode MS</vt:lpstr>
      <vt:lpstr>나눔스퀘어 Bold</vt:lpstr>
      <vt:lpstr>나눔스퀘어_ac</vt:lpstr>
      <vt:lpstr>맑은 고딕</vt:lpstr>
      <vt:lpstr>Arial</vt:lpstr>
      <vt:lpstr>Courier New</vt:lpstr>
      <vt:lpstr>Gadugi</vt:lpstr>
      <vt:lpstr>Noto Sans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Jeongki Choi</dc:creator>
  <cp:lastModifiedBy>Jeongki Choi</cp:lastModifiedBy>
  <cp:revision>71</cp:revision>
  <dcterms:created xsi:type="dcterms:W3CDTF">2024-09-02T06:36:30Z</dcterms:created>
  <dcterms:modified xsi:type="dcterms:W3CDTF">2024-09-06T02:29:46Z</dcterms:modified>
</cp:coreProperties>
</file>