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812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32344573-4499-4136-9432-9625E8DE034D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5"/>
      </a:tcTxStyle>
      <a:tcStyle>
        <a:tcBdr>
          <a:top>
            <a:ln w="6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5">
          <a:shade val="40000"/>
        </a:schemeClr>
      </a:tcTxStyle>
      <a:tcStyle>
        <a:tcBdr/>
        <a:fill>
          <a:solidFill>
            <a:schemeClr val="accent5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71" d="100"/>
          <a:sy n="71" d="100"/>
        </p:scale>
        <p:origin x="0" y="0"/>
      </p:cViewPr>
      <p:guideLst>
        <p:guide orient="horz" pos="2879"/>
        <p:guide pos="21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514349" y="2840566"/>
            <a:ext cx="5829299" cy="196003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699" y="5181600"/>
            <a:ext cx="4800599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840566"/>
            <a:ext cx="6858000" cy="1960033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2022-12-09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342899" y="366184"/>
            <a:ext cx="6172199" cy="1524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1607330" y="2952750"/>
            <a:ext cx="3643324" cy="428624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4972049" y="366184"/>
            <a:ext cx="1543049" cy="7802033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899" y="366184"/>
            <a:ext cx="4514849" cy="7802033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2022-12-09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41734" y="5875867"/>
            <a:ext cx="5829299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4" y="3875617"/>
            <a:ext cx="5829299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899" y="2133600"/>
            <a:ext cx="3028949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49" y="2133600"/>
            <a:ext cx="3028949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2022-12-09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2022-12-09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342020" y="2190750"/>
            <a:ext cx="6172199" cy="60336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42899" y="2133600"/>
            <a:ext cx="3028949" cy="292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3486149" y="2133600"/>
            <a:ext cx="3028949" cy="292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342020" y="5312293"/>
            <a:ext cx="3028949" cy="292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5270" y="5312293"/>
            <a:ext cx="3028949" cy="292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2022-12-09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344215" y="6400800"/>
            <a:ext cx="4114799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5" y="817033"/>
            <a:ext cx="4114799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5" y="7156450"/>
            <a:ext cx="4114799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2022-12-09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Pr shadeToTitle="0">
        <a:solidFill>
          <a:srgbClr val="e2eb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342899" y="366184"/>
            <a:ext cx="6172199" cy="1524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899" y="2133600"/>
            <a:ext cx="6172199" cy="603461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899" y="8475134"/>
            <a:ext cx="1600199" cy="48683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49" y="8475134"/>
            <a:ext cx="2171699" cy="48683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899" y="8475134"/>
            <a:ext cx="1600199" cy="48683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hyperlink" Target="http://github/" TargetMode="External"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2eb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316060" y="750343"/>
            <a:ext cx="4225879" cy="79376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4600">
                <a:solidFill>
                  <a:srgbClr val="0f533d"/>
                </a:solidFill>
                <a:effectLst/>
                <a:latin typeface="경기천년제목V Bold"/>
                <a:ea typeface="경기천년제목V Bold"/>
              </a:rPr>
              <a:t>나의 대학 생활</a:t>
            </a:r>
            <a:endParaRPr lang="ko-KR" altLang="en-US" sz="4600">
              <a:solidFill>
                <a:srgbClr val="0f533d"/>
              </a:solidFill>
              <a:effectLst/>
              <a:latin typeface="경기천년제목V Bold"/>
              <a:ea typeface="경기천년제목V Bold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6232" y="3790203"/>
            <a:ext cx="6525535" cy="5353797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>
            <a:off x="839810" y="1935736"/>
            <a:ext cx="5178379" cy="1005584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0f533d"/>
                </a:solidFill>
                <a:effectLst/>
                <a:latin typeface="경기천년제목V Bold"/>
                <a:ea typeface="경기천년제목V Bold"/>
              </a:rPr>
              <a:t>Portfolio</a:t>
            </a:r>
            <a:endParaRPr kumimoji="0" lang="en-US" altLang="ko-KR" sz="2000" b="0" i="0" u="none" strike="noStrike" kern="1200" cap="none" spc="0" normalizeH="0" baseline="0">
              <a:solidFill>
                <a:srgbClr val="0f533d"/>
              </a:solidFill>
              <a:effectLst/>
              <a:latin typeface="경기천년제목V Bold"/>
              <a:ea typeface="경기천년제목V Bold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rgbClr val="0f533d"/>
              </a:solidFill>
              <a:effectLst/>
              <a:latin typeface="경기천년제목V Bold"/>
              <a:ea typeface="경기천년제목V Bold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0f533d"/>
                </a:solidFill>
                <a:effectLst/>
                <a:latin typeface="경기천년제목V Bold"/>
                <a:ea typeface="경기천년제목V Bold"/>
              </a:rPr>
              <a:t>Class and Grades</a:t>
            </a:r>
            <a:endParaRPr kumimoji="0" lang="en-US" altLang="ko-KR" sz="2000" b="0" i="0" u="none" strike="noStrike" kern="1200" cap="none" spc="0" normalizeH="0" baseline="0">
              <a:solidFill>
                <a:srgbClr val="0f533d"/>
              </a:solidFill>
              <a:effectLst/>
              <a:latin typeface="경기천년제목V Bold"/>
              <a:ea typeface="경기천년제목V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316060" y="750343"/>
            <a:ext cx="4225879" cy="79376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600" b="0" i="0" u="none" strike="noStrike" kern="1200" cap="none" spc="0" normalizeH="0" baseline="0" mc:Ignorable="hp" hp:hslEmbossed="0">
                <a:solidFill>
                  <a:srgbClr val="0f533d"/>
                </a:solidFill>
                <a:effectLst/>
                <a:latin typeface="경기천년제목V Bold"/>
                <a:ea typeface="경기천년제목V Bold"/>
              </a:rPr>
              <a:t>나의 대학 생활</a:t>
            </a:r>
            <a:endParaRPr xmlns:mc="http://schemas.openxmlformats.org/markup-compatibility/2006" xmlns:hp="http://schemas.haansoft.com/office/presentation/8.0" kumimoji="0" lang="ko-KR" altLang="en-US" sz="4600" b="0" i="0" u="none" strike="noStrike" kern="1200" cap="none" spc="0" normalizeH="0" baseline="0" mc:Ignorable="hp" hp:hslEmbossed="0">
              <a:solidFill>
                <a:srgbClr val="0f533d"/>
              </a:solidFill>
              <a:effectLst/>
              <a:latin typeface="경기천년제목V Bold"/>
              <a:ea typeface="경기천년제목V Bold"/>
            </a:endParaRPr>
          </a:p>
        </p:txBody>
      </p:sp>
      <p:sp>
        <p:nvSpPr>
          <p:cNvPr id="5" name=""/>
          <p:cNvSpPr/>
          <p:nvPr/>
        </p:nvSpPr>
        <p:spPr>
          <a:xfrm>
            <a:off x="551376" y="2090133"/>
            <a:ext cx="5741831" cy="724436"/>
          </a:xfrm>
          <a:prstGeom prst="rect">
            <a:avLst/>
          </a:prstGeom>
          <a:solidFill>
            <a:schemeClr val="lt1"/>
          </a:solidFill>
          <a:ln w="38100">
            <a:solidFill>
              <a:srgbClr val="0f533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779440" y="2269176"/>
            <a:ext cx="2924577" cy="3663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rgbClr val="d8d1d1"/>
                </a:solidFill>
              </a:rPr>
              <a:t>자료명을 입력하세요</a:t>
            </a:r>
            <a:r>
              <a:rPr lang="en-US" altLang="ko-KR">
                <a:solidFill>
                  <a:srgbClr val="d8d1d1"/>
                </a:solidFill>
              </a:rPr>
              <a:t>.</a:t>
            </a:r>
            <a:endParaRPr lang="en-US" altLang="ko-KR">
              <a:solidFill>
                <a:srgbClr val="d8d1d1"/>
              </a:solidFill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5354124" y="2269176"/>
            <a:ext cx="764683" cy="367344"/>
          </a:xfrm>
          <a:prstGeom prst="rect">
            <a:avLst/>
          </a:prstGeom>
          <a:solidFill>
            <a:srgbClr val="0f533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검색</a:t>
            </a:r>
            <a:endParaRPr lang="ko-KR" altLang="en-US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0034" y="3232344"/>
            <a:ext cx="5497932" cy="5911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316060" y="589357"/>
            <a:ext cx="4225879" cy="79376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600" b="0" i="0" u="none" strike="noStrike" kern="1200" cap="none" spc="0" normalizeH="0" baseline="0">
                <a:solidFill>
                  <a:srgbClr val="0f533d"/>
                </a:solidFill>
                <a:effectLst/>
                <a:latin typeface="경기천년제목V Bold"/>
                <a:ea typeface="경기천년제목V Bold"/>
              </a:rPr>
              <a:t>Portfolio</a:t>
            </a:r>
            <a:r>
              <a:rPr kumimoji="0" lang="ko-KR" altLang="en-US" sz="4600" b="0" i="0" u="none" strike="noStrike" kern="1200" cap="none" spc="0" normalizeH="0" baseline="0">
                <a:solidFill>
                  <a:srgbClr val="0f533d"/>
                </a:solidFill>
                <a:effectLst/>
                <a:latin typeface="경기천년제목V Bold"/>
                <a:ea typeface="경기천년제목V Bold"/>
              </a:rPr>
              <a:t> </a:t>
            </a:r>
            <a:r>
              <a:rPr kumimoji="0" lang="en-US" altLang="ko-KR" sz="4600" b="0" i="0" u="none" strike="noStrike" kern="1200" cap="none" spc="0" normalizeH="0" baseline="0">
                <a:solidFill>
                  <a:srgbClr val="0f533d"/>
                </a:solidFill>
                <a:effectLst/>
                <a:latin typeface="경기천년제목V Bold"/>
                <a:ea typeface="경기천년제목V Bold"/>
              </a:rPr>
              <a:t>DB</a:t>
            </a:r>
            <a:endParaRPr kumimoji="0" lang="en-US" altLang="ko-KR" sz="4600" b="0" i="0" u="none" strike="noStrike" kern="1200" cap="none" spc="0" normalizeH="0" baseline="0">
              <a:solidFill>
                <a:srgbClr val="0f533d"/>
              </a:solidFill>
              <a:effectLst/>
              <a:latin typeface="경기천년제목V Bold"/>
              <a:ea typeface="경기천년제목V Bold"/>
            </a:endParaRPr>
          </a:p>
        </p:txBody>
      </p:sp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0" y="1690085"/>
          <a:ext cx="6860199" cy="7460892"/>
        </p:xfrm>
        <a:graphic>
          <a:graphicData uri="http://schemas.openxmlformats.org/drawingml/2006/table">
            <a:tbl>
              <a:tblPr firstRow="1" bandRow="1">
                <a:tableStyleId>{32344573-4499-4136-9432-9625E8DE034D}</a:tableStyleId>
              </a:tblPr>
              <a:tblGrid>
                <a:gridCol w="660578"/>
                <a:gridCol w="754487"/>
                <a:gridCol w="1745623"/>
                <a:gridCol w="2326005"/>
                <a:gridCol w="1373505"/>
              </a:tblGrid>
              <a:tr h="3780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학년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학기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수업 명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자료 설명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링크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8965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웹프로그래밍 </a:t>
                      </a: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기초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HTML</a:t>
                      </a:r>
                      <a:r>
                        <a:rPr lang="ko-KR" altLang="en-US"/>
                        <a:t> 과제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hlinkClick r:id="rId3"/>
                        </a:rPr>
                        <a:t>http://github/</a:t>
                      </a:r>
                      <a:r>
                        <a:rPr lang="ko-KR" altLang="en-US"/>
                        <a:t>과제 링크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8965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UI/UX </a:t>
                      </a:r>
                      <a:r>
                        <a:rPr lang="ko-KR" altLang="en-US"/>
                        <a:t>디자인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안드로이드 </a:t>
                      </a: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화면 구현 과제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hlinkClick r:id="rId3"/>
                        </a:rPr>
                        <a:t>http://github/</a:t>
                      </a:r>
                      <a:r>
                        <a:rPr lang="ko-KR" altLang="en-US"/>
                        <a:t>과제 링크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8965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파이썬 </a:t>
                      </a: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프로그래밍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파이썬 연습문제</a:t>
                      </a: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과제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hlinkClick r:id="rId3"/>
                        </a:rPr>
                        <a:t>http://github/</a:t>
                      </a:r>
                      <a:r>
                        <a:rPr lang="ko-KR" altLang="en-US"/>
                        <a:t>과제 링크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8965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프로그래밍</a:t>
                      </a: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기초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C</a:t>
                      </a:r>
                      <a:r>
                        <a:rPr lang="ko-KR" altLang="en-US"/>
                        <a:t>언어 구구단</a:t>
                      </a: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구현 코딩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hlinkClick r:id="rId3"/>
                        </a:rPr>
                        <a:t>http://github/</a:t>
                      </a:r>
                      <a:r>
                        <a:rPr lang="ko-KR" altLang="en-US"/>
                        <a:t>과제 링크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8965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진로설계와</a:t>
                      </a: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실천인성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자기소개서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hlinkClick r:id="rId3"/>
                        </a:rPr>
                        <a:t>http://github/</a:t>
                      </a:r>
                      <a:r>
                        <a:rPr lang="ko-KR" altLang="en-US"/>
                        <a:t>과제 링크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8965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한국 역사의 </a:t>
                      </a:r>
                      <a:br>
                        <a:rPr lang="ko-KR" altLang="en-US"/>
                      </a:br>
                      <a:r>
                        <a:rPr lang="ko-KR" altLang="en-US"/>
                        <a:t>이해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유적지 답사 후</a:t>
                      </a: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보고서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hlinkClick r:id="rId3"/>
                        </a:rPr>
                        <a:t>http://github/</a:t>
                      </a:r>
                      <a:r>
                        <a:rPr lang="ko-KR" altLang="en-US"/>
                        <a:t>과제 링크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8965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데이터 베이스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데이터 베이스</a:t>
                      </a: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구현 코드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hlinkClick r:id="rId3"/>
                        </a:rPr>
                        <a:t>http://github/</a:t>
                      </a:r>
                      <a:r>
                        <a:rPr lang="ko-KR" altLang="en-US"/>
                        <a:t>과제 링크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8965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웹서버 </a:t>
                      </a: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프로그래밍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JSP</a:t>
                      </a:r>
                      <a:r>
                        <a:rPr lang="ko-KR" altLang="en-US"/>
                        <a:t> 구현 코드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hlinkClick r:id="rId3"/>
                        </a:rPr>
                        <a:t>http://github/</a:t>
                      </a:r>
                      <a:r>
                        <a:rPr lang="ko-KR" altLang="en-US"/>
                        <a:t>과제 링크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8965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자바</a:t>
                      </a: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프로그래밍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자바 시험문제</a:t>
                      </a: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풀기 과제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hlinkClick r:id="rId3"/>
                        </a:rPr>
                        <a:t>http://github/</a:t>
                      </a:r>
                      <a:r>
                        <a:rPr lang="ko-KR" altLang="en-US"/>
                        <a:t>과제 링크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8965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데이터분석</a:t>
                      </a: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입문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경진대회 </a:t>
                      </a: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준비 파일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hlinkClick r:id="rId3"/>
                        </a:rPr>
                        <a:t>http://github/</a:t>
                      </a:r>
                      <a:r>
                        <a:rPr lang="ko-KR" altLang="en-US"/>
                        <a:t>과제 링크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8965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오픈소스</a:t>
                      </a: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소프트웨어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경진대호</a:t>
                      </a: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준비 파일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hlinkClick r:id="rId3"/>
                        </a:rPr>
                        <a:t>http://github/</a:t>
                      </a:r>
                      <a:r>
                        <a:rPr lang="ko-KR" altLang="en-US"/>
                        <a:t>과제 링크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316060" y="201811"/>
            <a:ext cx="4225879" cy="148827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600" b="0" i="0" u="none" strike="noStrike" kern="1200" cap="none" spc="0" normalizeH="0" baseline="0">
                <a:solidFill>
                  <a:srgbClr val="0f533d"/>
                </a:solidFill>
                <a:effectLst/>
                <a:latin typeface="경기천년제목V Bold"/>
                <a:ea typeface="경기천년제목V Bold"/>
              </a:rPr>
              <a:t>Class and Grades DB</a:t>
            </a:r>
            <a:endParaRPr kumimoji="0" lang="en-US" altLang="ko-KR" sz="4600" b="0" i="0" u="none" strike="noStrike" kern="1200" cap="none" spc="0" normalizeH="0" baseline="0">
              <a:solidFill>
                <a:srgbClr val="0f533d"/>
              </a:solidFill>
              <a:effectLst/>
              <a:latin typeface="경기천년제목V Bold"/>
              <a:ea typeface="경기천년제목V Bold"/>
            </a:endParaRPr>
          </a:p>
        </p:txBody>
      </p:sp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0" y="1690084"/>
          <a:ext cx="6860199" cy="7453915"/>
        </p:xfrm>
        <a:graphic>
          <a:graphicData uri="http://schemas.openxmlformats.org/drawingml/2006/table">
            <a:tbl>
              <a:tblPr firstRow="1" bandRow="1">
                <a:tableStyleId>{32344573-4499-4136-9432-9625E8DE034D}</a:tableStyleId>
              </a:tblPr>
              <a:tblGrid>
                <a:gridCol w="660578"/>
                <a:gridCol w="754487"/>
                <a:gridCol w="1745623"/>
                <a:gridCol w="2326005"/>
                <a:gridCol w="1373505"/>
              </a:tblGrid>
              <a:tr h="38331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학년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학기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수업 명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학점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출석률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5277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웹프로그래밍 </a:t>
                      </a: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기초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...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100%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5977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UI/UX </a:t>
                      </a:r>
                      <a:r>
                        <a:rPr lang="ko-KR" altLang="en-US"/>
                        <a:t>디자인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...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100%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91440" marR="91440"/>
                </a:tc>
              </a:tr>
              <a:tr h="65277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파이썬 </a:t>
                      </a: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프로그래밍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...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100%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91440" marR="91440"/>
                </a:tc>
              </a:tr>
              <a:tr h="65277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프로그래밍</a:t>
                      </a: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기초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...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100%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91440" marR="91440"/>
                </a:tc>
              </a:tr>
              <a:tr h="65277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진로설계와</a:t>
                      </a: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실천인성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...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100%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91440" marR="91440"/>
                </a:tc>
              </a:tr>
              <a:tr h="65277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한국 역사의 </a:t>
                      </a:r>
                      <a:br>
                        <a:rPr lang="ko-KR" altLang="en-US"/>
                      </a:br>
                      <a:r>
                        <a:rPr lang="ko-KR" altLang="en-US"/>
                        <a:t>이해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...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100%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91440" marR="91440"/>
                </a:tc>
              </a:tr>
              <a:tr h="5977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데이터 베이스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...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100%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91440" marR="91440"/>
                </a:tc>
              </a:tr>
              <a:tr h="6527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웹서버 </a:t>
                      </a: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프로그래밍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...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100%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91440" marR="91440"/>
                </a:tc>
              </a:tr>
              <a:tr h="6527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자바</a:t>
                      </a: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프로그래밍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...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100%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91440" marR="91440"/>
                </a:tc>
              </a:tr>
              <a:tr h="65277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데이터분석</a:t>
                      </a: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입문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...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100%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91440" marR="91440"/>
                </a:tc>
              </a:tr>
              <a:tr h="65277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오픈소스</a:t>
                      </a: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소프트웨어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...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100%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03752" y="710096"/>
            <a:ext cx="5850496" cy="79080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600" b="0" i="0" u="none" strike="noStrike" kern="1200" cap="none" spc="0" normalizeH="0" baseline="0" mc:Ignorable="hp" hp:hslEmbossed="0">
                <a:solidFill>
                  <a:srgbClr val="0f533d"/>
                </a:solidFill>
                <a:effectLst/>
                <a:latin typeface="경기천년제목V Bold"/>
                <a:ea typeface="경기천년제목V Bold"/>
              </a:rPr>
              <a:t>데이터 베이스 구조도</a:t>
            </a:r>
            <a:endParaRPr xmlns:mc="http://schemas.openxmlformats.org/markup-compatibility/2006" xmlns:hp="http://schemas.haansoft.com/office/presentation/8.0" kumimoji="0" lang="ko-KR" altLang="en-US" sz="4600" b="0" i="0" u="none" strike="noStrike" kern="1200" cap="none" spc="0" normalizeH="0" baseline="0" mc:Ignorable="hp" hp:hslEmbossed="0">
              <a:solidFill>
                <a:srgbClr val="0f533d"/>
              </a:solidFill>
              <a:effectLst/>
              <a:latin typeface="경기천년제목V Bold"/>
              <a:ea typeface="경기천년제목V Bold"/>
            </a:endParaRPr>
          </a:p>
        </p:txBody>
      </p:sp>
      <p:sp>
        <p:nvSpPr>
          <p:cNvPr id="5" name=""/>
          <p:cNvSpPr/>
          <p:nvPr/>
        </p:nvSpPr>
        <p:spPr>
          <a:xfrm>
            <a:off x="2396007" y="2103548"/>
            <a:ext cx="2065985" cy="697606"/>
          </a:xfrm>
          <a:prstGeom prst="rect">
            <a:avLst/>
          </a:prstGeom>
          <a:solidFill>
            <a:srgbClr val="0f533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2751518" y="2241204"/>
            <a:ext cx="1354964" cy="42229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200" b="1">
                <a:solidFill>
                  <a:srgbClr val="ffffff"/>
                </a:solidFill>
              </a:rPr>
              <a:t>search.jsp</a:t>
            </a:r>
            <a:endParaRPr lang="en-US" altLang="ko-KR" sz="2200" b="1">
              <a:solidFill>
                <a:srgbClr val="ffffff"/>
              </a:solidFill>
            </a:endParaRPr>
          </a:p>
        </p:txBody>
      </p:sp>
      <p:sp>
        <p:nvSpPr>
          <p:cNvPr id="8" name=""/>
          <p:cNvSpPr/>
          <p:nvPr/>
        </p:nvSpPr>
        <p:spPr>
          <a:xfrm>
            <a:off x="503752" y="3396266"/>
            <a:ext cx="2065985" cy="697606"/>
          </a:xfrm>
          <a:prstGeom prst="rect">
            <a:avLst/>
          </a:prstGeom>
          <a:solidFill>
            <a:srgbClr val="0f533d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658030" y="3533922"/>
            <a:ext cx="1737977" cy="41704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portfolio.jsp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" name=""/>
          <p:cNvSpPr/>
          <p:nvPr/>
        </p:nvSpPr>
        <p:spPr>
          <a:xfrm>
            <a:off x="4046246" y="3453416"/>
            <a:ext cx="2065985" cy="697606"/>
          </a:xfrm>
          <a:prstGeom prst="rect">
            <a:avLst/>
          </a:prstGeom>
          <a:solidFill>
            <a:srgbClr val="0f533d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4099909" y="3591072"/>
            <a:ext cx="2012323" cy="41704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classgrade.jsp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12" name=""/>
          <p:cNvCxnSpPr/>
          <p:nvPr/>
        </p:nvCxnSpPr>
        <p:spPr>
          <a:xfrm rot="5400000">
            <a:off x="1469191" y="2519905"/>
            <a:ext cx="732767" cy="597660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/>
          <p:nvPr/>
        </p:nvCxnSpPr>
        <p:spPr>
          <a:xfrm>
            <a:off x="4609565" y="2452351"/>
            <a:ext cx="1032991" cy="870423"/>
          </a:xfrm>
          <a:prstGeom prst="straightConnector1">
            <a:avLst/>
          </a:prstGeom>
          <a:ln>
            <a:solidFill>
              <a:srgbClr val="0f533d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/>
          <p:nvPr/>
        </p:nvCxnSpPr>
        <p:spPr>
          <a:xfrm rot="16200000" flipH="1">
            <a:off x="1255019" y="4652493"/>
            <a:ext cx="56345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/>
          <p:cNvCxnSpPr/>
          <p:nvPr/>
        </p:nvCxnSpPr>
        <p:spPr>
          <a:xfrm rot="5400000">
            <a:off x="4555903" y="4726276"/>
            <a:ext cx="724436" cy="13419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"/>
          <p:cNvSpPr/>
          <p:nvPr/>
        </p:nvSpPr>
        <p:spPr>
          <a:xfrm>
            <a:off x="484298" y="5095205"/>
            <a:ext cx="2065985" cy="697606"/>
          </a:xfrm>
          <a:prstGeom prst="rect">
            <a:avLst/>
          </a:prstGeom>
          <a:solidFill>
            <a:srgbClr val="0f533d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648303" y="5232466"/>
            <a:ext cx="1737976" cy="42308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portfolio DB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8" name=""/>
          <p:cNvSpPr/>
          <p:nvPr/>
        </p:nvSpPr>
        <p:spPr>
          <a:xfrm>
            <a:off x="484299" y="5931795"/>
            <a:ext cx="2065985" cy="697606"/>
          </a:xfrm>
          <a:prstGeom prst="rect">
            <a:avLst/>
          </a:prstGeom>
          <a:solidFill>
            <a:srgbClr val="0f533d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648303" y="6069056"/>
            <a:ext cx="1737976" cy="42308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portfolio DB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0" name=""/>
          <p:cNvSpPr/>
          <p:nvPr/>
        </p:nvSpPr>
        <p:spPr>
          <a:xfrm>
            <a:off x="484299" y="6817218"/>
            <a:ext cx="2065985" cy="697606"/>
          </a:xfrm>
          <a:prstGeom prst="rect">
            <a:avLst/>
          </a:prstGeom>
          <a:solidFill>
            <a:srgbClr val="0f533d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648303" y="6954479"/>
            <a:ext cx="1737976" cy="42308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portfolio DB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2" name=""/>
          <p:cNvSpPr/>
          <p:nvPr/>
        </p:nvSpPr>
        <p:spPr>
          <a:xfrm>
            <a:off x="484298" y="7769718"/>
            <a:ext cx="2065985" cy="697606"/>
          </a:xfrm>
          <a:prstGeom prst="rect">
            <a:avLst/>
          </a:prstGeom>
          <a:solidFill>
            <a:srgbClr val="0f533d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648303" y="7906979"/>
            <a:ext cx="1737976" cy="42308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portfolio DB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4" name=""/>
          <p:cNvSpPr/>
          <p:nvPr/>
        </p:nvSpPr>
        <p:spPr>
          <a:xfrm>
            <a:off x="3932349" y="5095205"/>
            <a:ext cx="2065985" cy="697606"/>
          </a:xfrm>
          <a:prstGeom prst="rect">
            <a:avLst/>
          </a:prstGeom>
          <a:solidFill>
            <a:srgbClr val="0f533d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4096354" y="5232466"/>
            <a:ext cx="2015878" cy="42347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classgrade DB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6" name=""/>
          <p:cNvSpPr/>
          <p:nvPr/>
        </p:nvSpPr>
        <p:spPr>
          <a:xfrm>
            <a:off x="3932349" y="5931795"/>
            <a:ext cx="2065985" cy="697606"/>
          </a:xfrm>
          <a:prstGeom prst="rect">
            <a:avLst/>
          </a:prstGeom>
          <a:solidFill>
            <a:srgbClr val="0f533d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8" name=""/>
          <p:cNvSpPr/>
          <p:nvPr/>
        </p:nvSpPr>
        <p:spPr>
          <a:xfrm>
            <a:off x="3932349" y="6817218"/>
            <a:ext cx="2065985" cy="697606"/>
          </a:xfrm>
          <a:prstGeom prst="rect">
            <a:avLst/>
          </a:prstGeom>
          <a:solidFill>
            <a:srgbClr val="0f533d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0" name=""/>
          <p:cNvSpPr/>
          <p:nvPr/>
        </p:nvSpPr>
        <p:spPr>
          <a:xfrm>
            <a:off x="3932349" y="7769718"/>
            <a:ext cx="2065985" cy="697606"/>
          </a:xfrm>
          <a:prstGeom prst="rect">
            <a:avLst/>
          </a:prstGeom>
          <a:solidFill>
            <a:srgbClr val="0f533d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3957403" y="6068661"/>
            <a:ext cx="2015878" cy="42347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classgrade DB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3982457" y="6954479"/>
            <a:ext cx="2015878" cy="42347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classgrade DB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3982457" y="7906979"/>
            <a:ext cx="2015878" cy="42347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classgrade DB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364801" y="2553238"/>
            <a:ext cx="2324434" cy="33432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포트폴리오 검색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4461993" y="2720400"/>
            <a:ext cx="2324434" cy="3352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성적과 출석 검색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211</ep:Words>
  <ep:PresentationFormat>화면 슬라이드 쇼(4:3)</ep:PresentationFormat>
  <ep:Paragraphs>22</ep:Paragraphs>
  <ep:Slides>5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한컴오피스</vt:lpstr>
      <vt:lpstr>슬라이드 1</vt:lpstr>
      <vt:lpstr>슬라이드 2</vt:lpstr>
      <vt:lpstr>슬라이드 3</vt:lpstr>
      <vt:lpstr>슬라이드 4</vt:lpstr>
      <vt:lpstr>슬라이드 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2022-12-09T11:36:48.622</dcterms:created>
  <dc:creator>CAP10610</dc:creator>
  <cp:lastModifiedBy>CAP10610</cp:lastModifiedBy>
  <dcterms:modified xsi:type="dcterms:W3CDTF">2022-12-09T13:05:57.734</dcterms:modified>
  <cp:revision>11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