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7" r:id="rId11"/>
    <p:sldId id="268" r:id="rId12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2022-11-21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1EA71E2-EE9D-490C-A911-F014A92DCB6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2022-11-21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F2BB094-D828-4790-9252-3D1C2EB05F4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"/>
          <p:cNvPicPr>
            <a:picLocks noChangeAspect="1"/>
          </p:cNvPicPr>
          <p:nvPr/>
        </p:nvPicPr>
        <p:blipFill rotWithShape="1">
          <a:blip r:embed="rId2">
            <a:lum/>
          </a:blip>
          <a:srcRect t="12420" b="12420"/>
          <a:stretch>
            <a:fillRect/>
          </a:stretch>
        </p:blipFill>
        <p:spPr>
          <a:xfrm>
            <a:off x="0" y="0"/>
            <a:ext cx="12186584" cy="3426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053" name=""/>
          <p:cNvSpPr txBox="1"/>
          <p:nvPr/>
        </p:nvSpPr>
        <p:spPr>
          <a:xfrm>
            <a:off x="0" y="781"/>
            <a:ext cx="12186584" cy="3426805"/>
          </a:xfrm>
          <a:prstGeom prst="rect">
            <a:avLst/>
          </a:prstGeom>
          <a:solidFill>
            <a:srgbClr val="002060">
              <a:alpha val="13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210 옴니고딕OTF 020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2414722" y="4003802"/>
            <a:ext cx="7357140" cy="823468"/>
          </a:xfrm>
          <a:prstGeom prst="rect">
            <a:avLst/>
          </a:prstGeom>
          <a:solidFill>
            <a:srgbClr val="00206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dist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baseline="0" mc:Ignorable="hp" hp:hslEmbossed="0">
                <a:solidFill>
                  <a:srgbClr val="6182d6"/>
                </a:solidFill>
                <a:latin typeface="맑은 고딕"/>
              </a:rPr>
              <a:t>OSS QB 4</a:t>
            </a:r>
            <a:r>
              <a:rPr xmlns:mc="http://schemas.openxmlformats.org/markup-compatibility/2006" xmlns:hp="http://schemas.haansoft.com/office/presentation/8.0" kumimoji="0" lang="ko-KR" altLang="en-US" sz="4800" b="1" i="0" baseline="0" mc:Ignorable="hp" hp:hslEmbossed="0">
                <a:solidFill>
                  <a:srgbClr val="6182d6"/>
                </a:solidFill>
                <a:latin typeface="Arial"/>
              </a:rPr>
              <a:t>조 깃허브 구축</a:t>
            </a:r>
            <a:endParaRPr xmlns:mc="http://schemas.openxmlformats.org/markup-compatibility/2006" xmlns:hp="http://schemas.haansoft.com/office/presentation/8.0" kumimoji="0" lang="ko-KR" altLang="en-US" sz="4800" b="1" i="0" baseline="0" mc:Ignorable="hp" hp:hslEmbossed="0">
              <a:solidFill>
                <a:srgbClr val="6182d6"/>
              </a:solidFill>
              <a:latin typeface="Arial"/>
            </a:endParaRPr>
          </a:p>
        </p:txBody>
      </p:sp>
      <p:sp>
        <p:nvSpPr>
          <p:cNvPr id="2055" name=""/>
          <p:cNvSpPr txBox="1"/>
          <p:nvPr/>
        </p:nvSpPr>
        <p:spPr>
          <a:xfrm>
            <a:off x="2365810" y="5012180"/>
            <a:ext cx="7454964" cy="876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20221665 이찬송 20221669 고영진 20222593 이주현</a:t>
            </a:r>
            <a:endParaRPr xmlns:mc="http://schemas.openxmlformats.org/markup-compatibility/2006" xmlns:hp="http://schemas.haansoft.com/office/presentation/8.0" kumimoji="0" lang="ko-KR" altLang="en-US" sz="2400" b="1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1"/>
          <p:cNvGrpSpPr/>
          <p:nvPr/>
        </p:nvGrpSpPr>
        <p:grpSpPr>
          <a:xfrm rot="0">
            <a:off x="8902346" y="112695"/>
            <a:ext cx="3177905" cy="518991"/>
            <a:chOff x="9441876" y="112695"/>
            <a:chExt cx="2638375" cy="518991"/>
          </a:xfrm>
        </p:grpSpPr>
        <p:sp>
          <p:nvSpPr>
            <p:cNvPr id="13322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>
                  <a:alpha val="100000"/>
                </a:srgbClr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endParaRPr>
            </a:p>
          </p:txBody>
        </p:sp>
        <p:sp>
          <p:nvSpPr>
            <p:cNvPr id="13323" name=""/>
            <p:cNvSpPr txBox="1"/>
            <p:nvPr/>
          </p:nvSpPr>
          <p:spPr>
            <a:xfrm>
              <a:off x="9441876" y="184142"/>
              <a:ext cx="2630448" cy="39497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X영화자막 M"/>
                </a:rPr>
                <a:t>앞으로 깃허브 운영 방식</a:t>
              </a:r>
  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X영화자막 M"/>
              </a:endParaRPr>
            </a:p>
          </p:txBody>
        </p:sp>
      </p:grpSp>
      <p:sp>
        <p:nvSpPr>
          <p:cNvPr id="13326" name="세로 글상자 13325"/>
          <p:cNvSpPr txBox="1"/>
          <p:nvPr/>
        </p:nvSpPr>
        <p:spPr>
          <a:xfrm>
            <a:off x="1796929" y="1677221"/>
            <a:ext cx="8592725" cy="35007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1.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다른 수업에서 공부했던 것들을 공유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이슈 기능을 활용해 과제 분배와 해결에 이용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3.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프로젝트 제작시 마일스톤 기능으로 체계적인 운영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4.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wiki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에 우리만의 프로젝트 도움말 쌓기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"/>
          <p:cNvSpPr/>
          <p:nvPr/>
        </p:nvSpPr>
        <p:spPr>
          <a:xfrm>
            <a:off x="274566" y="253969"/>
            <a:ext cx="3156983" cy="847533"/>
          </a:xfrm>
          <a:custGeom>
            <a:avLst/>
            <a:gdLst>
              <a:gd name="T0" fmla="*/ 0 w 2020"/>
              <a:gd name="T1" fmla="*/ 0 h 603"/>
              <a:gd name="T2" fmla="*/ 2020 w 2020"/>
              <a:gd name="T3" fmla="*/ 603 h 603"/>
            </a:gdLst>
            <a:rect l="T0" t="T1" r="T2" b="T3"/>
            <a:pathLst>
              <a:path w="2020" h="603">
                <a:moveTo>
                  <a:pt x="24" y="34"/>
                </a:moveTo>
                <a:cubicBezTo>
                  <a:pt x="156" y="0"/>
                  <a:pt x="234" y="43"/>
                  <a:pt x="355" y="34"/>
                </a:cubicBezTo>
                <a:cubicBezTo>
                  <a:pt x="475" y="25"/>
                  <a:pt x="562" y="58"/>
                  <a:pt x="686" y="34"/>
                </a:cubicBezTo>
                <a:cubicBezTo>
                  <a:pt x="811" y="10"/>
                  <a:pt x="887" y="50"/>
                  <a:pt x="1038" y="34"/>
                </a:cubicBezTo>
                <a:cubicBezTo>
                  <a:pt x="1188" y="18"/>
                  <a:pt x="1214" y="44"/>
                  <a:pt x="1349" y="34"/>
                </a:cubicBezTo>
                <a:cubicBezTo>
                  <a:pt x="1484" y="24"/>
                  <a:pt x="1547" y="58"/>
                  <a:pt x="1621" y="34"/>
                </a:cubicBezTo>
                <a:cubicBezTo>
                  <a:pt x="1695" y="10"/>
                  <a:pt x="1851" y="53"/>
                  <a:pt x="2012" y="34"/>
                </a:cubicBezTo>
                <a:cubicBezTo>
                  <a:pt x="2016" y="157"/>
                  <a:pt x="2004" y="182"/>
                  <a:pt x="2012" y="285"/>
                </a:cubicBezTo>
                <a:cubicBezTo>
                  <a:pt x="2020" y="388"/>
                  <a:pt x="1993" y="495"/>
                  <a:pt x="2012" y="568"/>
                </a:cubicBezTo>
                <a:cubicBezTo>
                  <a:pt x="1902" y="603"/>
                  <a:pt x="1812" y="563"/>
                  <a:pt x="1720" y="568"/>
                </a:cubicBezTo>
                <a:cubicBezTo>
                  <a:pt x="1629" y="573"/>
                  <a:pt x="1545" y="550"/>
                  <a:pt x="1448" y="568"/>
                </a:cubicBezTo>
                <a:cubicBezTo>
                  <a:pt x="1352" y="587"/>
                  <a:pt x="1219" y="534"/>
                  <a:pt x="1097" y="568"/>
                </a:cubicBezTo>
                <a:cubicBezTo>
                  <a:pt x="975" y="603"/>
                  <a:pt x="881" y="552"/>
                  <a:pt x="825" y="568"/>
                </a:cubicBezTo>
                <a:cubicBezTo>
                  <a:pt x="770" y="585"/>
                  <a:pt x="597" y="564"/>
                  <a:pt x="534" y="568"/>
                </a:cubicBezTo>
                <a:cubicBezTo>
                  <a:pt x="470" y="572"/>
                  <a:pt x="168" y="556"/>
                  <a:pt x="24" y="568"/>
                </a:cubicBezTo>
                <a:cubicBezTo>
                  <a:pt x="0" y="477"/>
                  <a:pt x="48" y="432"/>
                  <a:pt x="24" y="301"/>
                </a:cubicBezTo>
                <a:cubicBezTo>
                  <a:pt x="0" y="170"/>
                  <a:pt x="38" y="138"/>
                  <a:pt x="24" y="34"/>
                </a:cubicBezTo>
                <a:lnTo>
                  <a:pt x="24" y="34"/>
                </a:lnTo>
                <a:close/>
              </a:path>
            </a:pathLst>
          </a:custGeom>
          <a:noFill/>
          <a:ln w="28634" cap="flat" cmpd="sng" algn="ctr">
            <a:solidFill>
              <a:srgbClr val="3b3838"/>
            </a:solidFill>
            <a:prstDash val="solid"/>
            <a:miter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210 옴니고딕OTF 020"/>
            </a:endParaRPr>
          </a:p>
        </p:txBody>
      </p:sp>
      <p:sp>
        <p:nvSpPr>
          <p:cNvPr id="3077" name=""/>
          <p:cNvSpPr txBox="1"/>
          <p:nvPr/>
        </p:nvSpPr>
        <p:spPr>
          <a:xfrm>
            <a:off x="392062" y="415840"/>
            <a:ext cx="2922047" cy="523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dist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DX시인과나"/>
              </a:rPr>
              <a:t>팀명 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DX시인과나"/>
                <a:ea typeface="DX시인과나"/>
              </a:rPr>
              <a:t>/ 조원 역할</a:t>
            </a: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DX시인과나"/>
              <a:ea typeface="DX시인과나"/>
            </a:endParaRPr>
          </a:p>
        </p:txBody>
      </p:sp>
      <p:sp>
        <p:nvSpPr>
          <p:cNvPr id="3078" name=""/>
          <p:cNvSpPr txBox="1"/>
          <p:nvPr/>
        </p:nvSpPr>
        <p:spPr>
          <a:xfrm>
            <a:off x="331132" y="1351052"/>
            <a:ext cx="11855452" cy="5095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0" i="0" baseline="0" mc:Ignorable="hp" hp:hslEmbossed="0">
                <a:solidFill>
                  <a:srgbClr val="6182d6"/>
                </a:solidFill>
                <a:latin typeface="210 옴니고딕OTF 020"/>
              </a:rPr>
              <a:t>2022-OSS</a:t>
            </a:r>
            <a:endParaRPr xmlns:mc="http://schemas.openxmlformats.org/markup-compatibility/2006" xmlns:hp="http://schemas.haansoft.com/office/presentation/8.0" kumimoji="1" lang="en-US" altLang="ko-KR" sz="4000" b="0" i="0" baseline="0" mc:Ignorable="hp" hp:hslEmbossed="0">
              <a:solidFill>
                <a:srgbClr val="6182d6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200" b="0" i="0" baseline="0" mc:Ignorable="hp" hp:hslEmbossed="0">
                <a:solidFill>
                  <a:srgbClr val="6182d6"/>
                </a:solidFill>
                <a:latin typeface="210 옴니고딕OTF 020"/>
              </a:rPr>
              <a:t>cloud, </a:t>
            </a: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6182d6"/>
                </a:solidFill>
                <a:latin typeface="210 옴니고딕OTF 020"/>
              </a:rPr>
              <a:t>하늘색</a:t>
            </a:r>
            <a:endParaRPr xmlns:mc="http://schemas.openxmlformats.org/markup-compatibility/2006" xmlns:hp="http://schemas.haansoft.com/office/presentation/8.0" kumimoji="1" lang="ko-KR" altLang="en-US" sz="2200" b="0" i="0" baseline="0" mc:Ignorable="hp" hp:hslEmbossed="0">
              <a:solidFill>
                <a:srgbClr val="6182d6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3500" b="0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고영진 – 전공책 요약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챕터 정리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이찬송 – 전공책 요약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과제 파트 분배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위키 제작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팀계정 관리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(PR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담당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이주현 - 프로필 꾸미기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전공책 요약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 rot="0">
            <a:off x="9445497" y="112695"/>
            <a:ext cx="2634754" cy="518991"/>
            <a:chOff x="9445497" y="112695"/>
            <a:chExt cx="2634754" cy="518991"/>
          </a:xfrm>
        </p:grpSpPr>
        <p:sp>
          <p:nvSpPr>
            <p:cNvPr id="4101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210 옴니고딕OTF 020"/>
              </a:endParaRPr>
            </a:p>
          </p:txBody>
        </p:sp>
        <p:sp>
          <p:nvSpPr>
            <p:cNvPr id="4102" name=""/>
            <p:cNvSpPr txBox="1"/>
            <p:nvPr/>
          </p:nvSpPr>
          <p:spPr>
            <a:xfrm>
              <a:off x="9862900" y="212664"/>
              <a:ext cx="1801510" cy="3873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DX영화자막 M"/>
                </a:rPr>
                <a:t>첫 화면 특징</a:t>
              </a:r>
              <a:endParaRPr xmlns:mc="http://schemas.openxmlformats.org/markup-compatibility/2006" xmlns:hp="http://schemas.haansoft.com/office/presentation/8.0" kumimoji="1" lang="ko-KR" altLang="en-US" sz="2000" b="0" i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endParaRPr>
            </a:p>
          </p:txBody>
        </p:sp>
      </p:grpSp>
      <p:pic>
        <p:nvPicPr>
          <p:cNvPr id="410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63294" y="0"/>
            <a:ext cx="6760069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410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093320" y="1485639"/>
            <a:ext cx="2501406" cy="23664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410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601203" y="5306069"/>
            <a:ext cx="1922132" cy="76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4106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680575" y="3388681"/>
            <a:ext cx="1923695" cy="1130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7" name=""/>
          <p:cNvSpPr txBox="1"/>
          <p:nvPr/>
        </p:nvSpPr>
        <p:spPr>
          <a:xfrm>
            <a:off x="8645520" y="1326894"/>
            <a:ext cx="3541063" cy="4202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조원의 정보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개인 깃허브 링크를 포함한 뱃지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소속 대학 학과 로고 이미지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깃허브에서 사용하는 언어와 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실행기를 뱃지로 첨부하여 나타냄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깃허브 평가 수치 표시</a:t>
            </a:r>
            <a:endParaRPr xmlns:mc="http://schemas.openxmlformats.org/markup-compatibility/2006" xmlns:hp="http://schemas.haansoft.com/office/presentation/8.0" kumimoji="0" lang="ko-KR" altLang="en-US" sz="1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35320" y="0"/>
            <a:ext cx="6335667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512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855173" y="2326865"/>
            <a:ext cx="1107866" cy="7031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5126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875770" y="4556887"/>
            <a:ext cx="1217435" cy="1190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 txBox="1"/>
          <p:nvPr/>
        </p:nvSpPr>
        <p:spPr>
          <a:xfrm>
            <a:off x="8093205" y="2779210"/>
            <a:ext cx="4599698" cy="2006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중요한 저장소를 고정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하루 기여도를 시각화하여 표시 </a:t>
            </a:r>
            <a:endParaRPr xmlns:mc="http://schemas.openxmlformats.org/markup-compatibility/2006" xmlns:hp="http://schemas.haansoft.com/office/presentation/8.0" kumimoji="0" lang="ko-KR" altLang="en-US" sz="1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</p:txBody>
      </p:sp>
      <p:grpSp>
        <p:nvGrpSpPr>
          <p:cNvPr id="5128" name="Group 1"/>
          <p:cNvGrpSpPr/>
          <p:nvPr/>
        </p:nvGrpSpPr>
        <p:grpSpPr>
          <a:xfrm rot="0">
            <a:off x="9445497" y="112695"/>
            <a:ext cx="2634754" cy="518991"/>
            <a:chOff x="9445497" y="112695"/>
            <a:chExt cx="2634754" cy="518991"/>
          </a:xfrm>
        </p:grpSpPr>
        <p:sp>
          <p:nvSpPr>
            <p:cNvPr id="5129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210 옴니고딕OTF 020"/>
              </a:endParaRPr>
            </a:p>
          </p:txBody>
        </p:sp>
        <p:sp>
          <p:nvSpPr>
            <p:cNvPr id="5130" name=""/>
            <p:cNvSpPr txBox="1"/>
            <p:nvPr/>
          </p:nvSpPr>
          <p:spPr>
            <a:xfrm>
              <a:off x="9862900" y="212664"/>
              <a:ext cx="1801510" cy="3873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DX영화자막 M"/>
                </a:rPr>
                <a:t>첫 화면 특징</a:t>
              </a:r>
              <a:endParaRPr xmlns:mc="http://schemas.openxmlformats.org/markup-compatibility/2006" xmlns:hp="http://schemas.haansoft.com/office/presentation/8.0" kumimoji="1" lang="ko-KR" altLang="en-US" sz="2000" b="0" i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endParaRPr>
            </a:p>
          </p:txBody>
        </p:sp>
      </p:grpSp>
      <p:sp>
        <p:nvSpPr>
          <p:cNvPr id="5131" name=""/>
          <p:cNvSpPr txBox="1"/>
          <p:nvPr/>
        </p:nvSpPr>
        <p:spPr>
          <a:xfrm>
            <a:off x="9862900" y="212664"/>
            <a:ext cx="1801510" cy="38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dist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rPr>
              <a:t>첫 화면 특징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6434532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7173" name=""/>
          <p:cNvSpPr txBox="1"/>
          <p:nvPr/>
        </p:nvSpPr>
        <p:spPr>
          <a:xfrm>
            <a:off x="7275758" y="1722138"/>
            <a:ext cx="3985482" cy="501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대표 저장소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overview 꾸미기, wiki 제작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수업에 쓰이는 깃허브 저장소 fork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OSS 보고서 정리 후 저장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pull-request 연습을 위한 저장소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</p:txBody>
      </p:sp>
      <p:pic>
        <p:nvPicPr>
          <p:cNvPr id="7174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505979" y="1969744"/>
            <a:ext cx="546007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717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505979" y="3334706"/>
            <a:ext cx="546007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7176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505979" y="4699724"/>
            <a:ext cx="546007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7177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6505979" y="6064741"/>
            <a:ext cx="546007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7178" name="Group 1"/>
          <p:cNvGrpSpPr/>
          <p:nvPr/>
        </p:nvGrpSpPr>
        <p:grpSpPr>
          <a:xfrm rot="0">
            <a:off x="9445497" y="112695"/>
            <a:ext cx="2634754" cy="518991"/>
            <a:chOff x="9445497" y="112695"/>
            <a:chExt cx="2634754" cy="518991"/>
          </a:xfrm>
        </p:grpSpPr>
        <p:sp>
          <p:nvSpPr>
            <p:cNvPr id="7179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210 옴니고딕OTF 020"/>
              </a:endParaRPr>
            </a:p>
          </p:txBody>
        </p:sp>
        <p:sp>
          <p:nvSpPr>
            <p:cNvPr id="7180" name=""/>
            <p:cNvSpPr txBox="1"/>
            <p:nvPr/>
          </p:nvSpPr>
          <p:spPr>
            <a:xfrm>
              <a:off x="9448678" y="184142"/>
              <a:ext cx="2623646" cy="3936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DX영화자막 M"/>
                </a:rPr>
                <a:t>저장소 / 위키 구축</a:t>
              </a:r>
              <a:endParaRPr xmlns:mc="http://schemas.openxmlformats.org/markup-compatibility/2006" xmlns:hp="http://schemas.haansoft.com/office/presentation/8.0" kumimoji="1" lang="ko-KR" altLang="en-US" sz="2000" b="0" i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6513905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819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313910" y="1050709"/>
            <a:ext cx="1134881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8198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313910" y="2466520"/>
            <a:ext cx="1134881" cy="76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199" name=""/>
          <p:cNvSpPr txBox="1"/>
          <p:nvPr/>
        </p:nvSpPr>
        <p:spPr>
          <a:xfrm>
            <a:off x="7602737" y="923780"/>
            <a:ext cx="3987045" cy="20061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개인 실습을 PR해 팀 저장소에 기록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깃 교과서 chapter 5, 6, 8, 9 요약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</p:txBody>
      </p:sp>
      <p:grpSp>
        <p:nvGrpSpPr>
          <p:cNvPr id="8200" name="Group 1"/>
          <p:cNvGrpSpPr/>
          <p:nvPr/>
        </p:nvGrpSpPr>
        <p:grpSpPr>
          <a:xfrm rot="0">
            <a:off x="9445497" y="112695"/>
            <a:ext cx="2634754" cy="518991"/>
            <a:chOff x="9445497" y="112695"/>
            <a:chExt cx="2634754" cy="518991"/>
          </a:xfrm>
        </p:grpSpPr>
        <p:sp>
          <p:nvSpPr>
            <p:cNvPr id="8201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210 옴니고딕OTF 020"/>
              </a:endParaRPr>
            </a:p>
          </p:txBody>
        </p:sp>
        <p:sp>
          <p:nvSpPr>
            <p:cNvPr id="8202" name=""/>
            <p:cNvSpPr txBox="1"/>
            <p:nvPr/>
          </p:nvSpPr>
          <p:spPr>
            <a:xfrm>
              <a:off x="9448678" y="184142"/>
              <a:ext cx="2623646" cy="3936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DX영화자막 M"/>
                </a:rPr>
                <a:t>저장소 / 위키 구축</a:t>
              </a:r>
              <a:endParaRPr xmlns:mc="http://schemas.openxmlformats.org/markup-compatibility/2006" xmlns:hp="http://schemas.haansoft.com/office/presentation/8.0" kumimoji="1" lang="ko-KR" altLang="en-US" sz="2000" b="0" i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7926" y="0"/>
            <a:ext cx="12188202" cy="6855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9221" name="Group 1"/>
          <p:cNvGrpSpPr/>
          <p:nvPr/>
        </p:nvGrpSpPr>
        <p:grpSpPr>
          <a:xfrm rot="0">
            <a:off x="9445497" y="112695"/>
            <a:ext cx="2634754" cy="518991"/>
            <a:chOff x="9445497" y="112695"/>
            <a:chExt cx="2634754" cy="518991"/>
          </a:xfrm>
        </p:grpSpPr>
        <p:sp>
          <p:nvSpPr>
            <p:cNvPr id="9222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cxnLst/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/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210 옴니고딕OTF 020"/>
              </a:endParaRPr>
            </a:p>
          </p:txBody>
        </p:sp>
        <p:sp>
          <p:nvSpPr>
            <p:cNvPr id="9223" name=""/>
            <p:cNvSpPr txBox="1"/>
            <p:nvPr/>
          </p:nvSpPr>
          <p:spPr>
            <a:xfrm>
              <a:off x="9448678" y="184142"/>
              <a:ext cx="2623646" cy="3936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DX영화자막 M"/>
                </a:rPr>
                <a:t>저장소 / 위키 구축</a:t>
              </a:r>
              <a:endParaRPr xmlns:mc="http://schemas.openxmlformats.org/markup-compatibility/2006" xmlns:hp="http://schemas.haansoft.com/office/presentation/8.0" kumimoji="1" lang="ko-KR" altLang="en-US" sz="2000" b="0" i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"/>
          <p:cNvSpPr/>
          <p:nvPr/>
        </p:nvSpPr>
        <p:spPr>
          <a:xfrm>
            <a:off x="9190453" y="186371"/>
            <a:ext cx="2881080" cy="504189"/>
          </a:xfrm>
          <a:custGeom>
            <a:avLst/>
            <a:gdLst>
              <a:gd name="T0" fmla="*/ 0 w 2020"/>
              <a:gd name="T1" fmla="*/ 0 h 603"/>
              <a:gd name="T2" fmla="*/ 2020 w 2020"/>
              <a:gd name="T3" fmla="*/ 603 h 603"/>
            </a:gdLst>
            <a:rect l="T0" t="T1" r="T2" b="T3"/>
            <a:pathLst>
              <a:path w="2020" h="603">
                <a:moveTo>
                  <a:pt x="24" y="34"/>
                </a:moveTo>
                <a:cubicBezTo>
                  <a:pt x="156" y="0"/>
                  <a:pt x="234" y="43"/>
                  <a:pt x="355" y="34"/>
                </a:cubicBezTo>
                <a:cubicBezTo>
                  <a:pt x="475" y="25"/>
                  <a:pt x="562" y="58"/>
                  <a:pt x="686" y="34"/>
                </a:cubicBezTo>
                <a:cubicBezTo>
                  <a:pt x="811" y="10"/>
                  <a:pt x="887" y="50"/>
                  <a:pt x="1038" y="34"/>
                </a:cubicBezTo>
                <a:cubicBezTo>
                  <a:pt x="1188" y="18"/>
                  <a:pt x="1214" y="44"/>
                  <a:pt x="1349" y="34"/>
                </a:cubicBezTo>
                <a:cubicBezTo>
                  <a:pt x="1484" y="24"/>
                  <a:pt x="1547" y="58"/>
                  <a:pt x="1621" y="34"/>
                </a:cubicBezTo>
                <a:cubicBezTo>
                  <a:pt x="1695" y="10"/>
                  <a:pt x="1851" y="53"/>
                  <a:pt x="2012" y="34"/>
                </a:cubicBezTo>
                <a:cubicBezTo>
                  <a:pt x="2016" y="157"/>
                  <a:pt x="2004" y="182"/>
                  <a:pt x="2012" y="285"/>
                </a:cubicBezTo>
                <a:cubicBezTo>
                  <a:pt x="2020" y="388"/>
                  <a:pt x="1993" y="495"/>
                  <a:pt x="2012" y="568"/>
                </a:cubicBezTo>
                <a:cubicBezTo>
                  <a:pt x="1902" y="603"/>
                  <a:pt x="1812" y="563"/>
                  <a:pt x="1720" y="568"/>
                </a:cubicBezTo>
                <a:cubicBezTo>
                  <a:pt x="1629" y="573"/>
                  <a:pt x="1545" y="550"/>
                  <a:pt x="1448" y="568"/>
                </a:cubicBezTo>
                <a:cubicBezTo>
                  <a:pt x="1352" y="587"/>
                  <a:pt x="1219" y="534"/>
                  <a:pt x="1097" y="568"/>
                </a:cubicBezTo>
                <a:cubicBezTo>
                  <a:pt x="975" y="603"/>
                  <a:pt x="881" y="552"/>
                  <a:pt x="825" y="568"/>
                </a:cubicBezTo>
                <a:cubicBezTo>
                  <a:pt x="770" y="585"/>
                  <a:pt x="597" y="564"/>
                  <a:pt x="534" y="568"/>
                </a:cubicBezTo>
                <a:cubicBezTo>
                  <a:pt x="470" y="572"/>
                  <a:pt x="168" y="556"/>
                  <a:pt x="24" y="568"/>
                </a:cubicBezTo>
                <a:cubicBezTo>
                  <a:pt x="0" y="477"/>
                  <a:pt x="48" y="432"/>
                  <a:pt x="24" y="301"/>
                </a:cubicBezTo>
                <a:cubicBezTo>
                  <a:pt x="0" y="170"/>
                  <a:pt x="38" y="138"/>
                  <a:pt x="24" y="34"/>
                </a:cubicBezTo>
                <a:lnTo>
                  <a:pt x="24" y="34"/>
                </a:lnTo>
                <a:close/>
              </a:path>
            </a:pathLst>
          </a:custGeom>
          <a:noFill/>
          <a:ln w="28634" cap="flat" cmpd="sng" algn="ctr">
            <a:solidFill>
              <a:srgbClr val="3b3838"/>
            </a:solidFill>
            <a:prstDash val="solid"/>
            <a:miter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210 옴니고딕OTF 020"/>
            </a:endParaRPr>
          </a:p>
        </p:txBody>
      </p:sp>
      <p:sp>
        <p:nvSpPr>
          <p:cNvPr id="6149" name=""/>
          <p:cNvSpPr txBox="1"/>
          <p:nvPr/>
        </p:nvSpPr>
        <p:spPr>
          <a:xfrm>
            <a:off x="1900212" y="1948072"/>
            <a:ext cx="8802808" cy="392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1.</a:t>
            </a:r>
            <a:r>
              <a:rPr xmlns:mc="http://schemas.openxmlformats.org/markup-compatibility/2006" xmlns:hp="http://schemas.haansoft.com/office/presentation/8.0" kumimoji="1" lang="ko-KR" altLang="en-US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깃허브를 하나의 클라우드라고 생각해 활용</a:t>
            </a: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 개인이 연습한 실습내용 모아보기</a:t>
            </a: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 플립러닝의 </a:t>
            </a:r>
            <a:r>
              <a:rPr xmlns:mc="http://schemas.openxmlformats.org/markup-compatibility/2006" xmlns:hp="http://schemas.haansoft.com/office/presentation/8.0" kumimoji="1" lang="en-US" altLang="ko-KR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Preclass</a:t>
            </a:r>
            <a:r>
              <a:rPr xmlns:mc="http://schemas.openxmlformats.org/markup-compatibility/2006" xmlns:hp="http://schemas.haansoft.com/office/presentation/8.0" kumimoji="1" lang="ko-KR" altLang="en-US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내용 요약해 모아보기</a:t>
            </a: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2. </a:t>
            </a:r>
            <a:r>
              <a:rPr xmlns:mc="http://schemas.openxmlformats.org/markup-compatibility/2006" xmlns:hp="http://schemas.haansoft.com/office/presentation/8.0" kumimoji="1" lang="ko-KR" altLang="en-US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깃허브를 운영하면서 앞으로 공부해야 할 부분을 기록</a:t>
            </a: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800" b="1" i="0" mc:Ignorable="hp" hp:hslEmbossed="0">
                <a:solidFill>
                  <a:srgbClr val="000000">
                    <a:alpha val="100000"/>
                  </a:srgbClr>
                </a:solidFill>
                <a:latin typeface="210 옴니고딕OTF 020"/>
              </a:rPr>
              <a:t> 문제 해결 실패를 해도 기록하고 다음에 다시 도전</a:t>
            </a: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  <a:p>
            <a:pPr marL="0" lvl="0" indent="0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1" i="0" mc:Ignorable="hp" hp:hslEmbossed="0">
              <a:solidFill>
                <a:srgbClr val="000000">
                  <a:alpha val="100000"/>
                </a:srgbClr>
              </a:solidFill>
              <a:latin typeface="210 옴니고딕OTF 020"/>
            </a:endParaRPr>
          </a:p>
        </p:txBody>
      </p:sp>
      <p:sp>
        <p:nvSpPr>
          <p:cNvPr id="6150" name=""/>
          <p:cNvSpPr txBox="1"/>
          <p:nvPr/>
        </p:nvSpPr>
        <p:spPr>
          <a:xfrm>
            <a:off x="9622615" y="258398"/>
            <a:ext cx="2158631" cy="4118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dist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DX영화자막 M"/>
              </a:rPr>
              <a:t>구축 차별성</a:t>
            </a:r>
            <a:endParaRPr xmlns:mc="http://schemas.openxmlformats.org/markup-compatibility/2006" xmlns:hp="http://schemas.haansoft.com/office/presentation/8.0" kumimoji="1" lang="ko-KR" altLang="en-US" sz="2100" b="0" i="0" mc:Ignorable="hp" hp:hslEmbossed="0">
              <a:solidFill>
                <a:srgbClr val="000000">
                  <a:alpha val="100000"/>
                </a:srgbClr>
              </a:solidFill>
              <a:latin typeface="DX영화자막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ae4ee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1"/>
          <p:cNvGrpSpPr/>
          <p:nvPr/>
        </p:nvGrpSpPr>
        <p:grpSpPr>
          <a:xfrm rot="0">
            <a:off x="9445497" y="112695"/>
            <a:ext cx="2634754" cy="518991"/>
            <a:chOff x="9445497" y="112695"/>
            <a:chExt cx="2634754" cy="518991"/>
          </a:xfrm>
        </p:grpSpPr>
        <p:sp>
          <p:nvSpPr>
            <p:cNvPr id="13322" name=""/>
            <p:cNvSpPr/>
            <p:nvPr/>
          </p:nvSpPr>
          <p:spPr>
            <a:xfrm>
              <a:off x="9445497" y="112695"/>
              <a:ext cx="2634754" cy="518991"/>
            </a:xfrm>
            <a:custGeom>
              <a:avLst/>
              <a:gdLst>
                <a:gd name="T0" fmla="*/ 0 w 1686"/>
                <a:gd name="T1" fmla="*/ 0 h 367"/>
                <a:gd name="T2" fmla="*/ 1686 w 1686"/>
                <a:gd name="T3" fmla="*/ 367 h 367"/>
              </a:gdLst>
              <a:rect l="T0" t="T1" r="T2" b="T3"/>
              <a:pathLst>
                <a:path w="1686" h="367">
                  <a:moveTo>
                    <a:pt x="20" y="20"/>
                  </a:moveTo>
                  <a:cubicBezTo>
                    <a:pt x="130" y="0"/>
                    <a:pt x="196" y="25"/>
                    <a:pt x="296" y="20"/>
                  </a:cubicBezTo>
                  <a:cubicBezTo>
                    <a:pt x="397" y="15"/>
                    <a:pt x="469" y="34"/>
                    <a:pt x="573" y="20"/>
                  </a:cubicBezTo>
                  <a:cubicBezTo>
                    <a:pt x="677" y="6"/>
                    <a:pt x="740" y="29"/>
                    <a:pt x="866" y="20"/>
                  </a:cubicBezTo>
                  <a:cubicBezTo>
                    <a:pt x="992" y="11"/>
                    <a:pt x="1013" y="26"/>
                    <a:pt x="1126" y="20"/>
                  </a:cubicBezTo>
                  <a:cubicBezTo>
                    <a:pt x="1239" y="14"/>
                    <a:pt x="1291" y="34"/>
                    <a:pt x="1353" y="20"/>
                  </a:cubicBezTo>
                  <a:cubicBezTo>
                    <a:pt x="1415" y="6"/>
                    <a:pt x="1545" y="31"/>
                    <a:pt x="1679" y="20"/>
                  </a:cubicBezTo>
                  <a:cubicBezTo>
                    <a:pt x="1683" y="95"/>
                    <a:pt x="1673" y="110"/>
                    <a:pt x="1679" y="173"/>
                  </a:cubicBezTo>
                  <a:cubicBezTo>
                    <a:pt x="1686" y="236"/>
                    <a:pt x="1664" y="301"/>
                    <a:pt x="1679" y="346"/>
                  </a:cubicBezTo>
                  <a:cubicBezTo>
                    <a:pt x="1588" y="367"/>
                    <a:pt x="1512" y="343"/>
                    <a:pt x="1436" y="346"/>
                  </a:cubicBezTo>
                  <a:cubicBezTo>
                    <a:pt x="1360" y="349"/>
                    <a:pt x="1290" y="335"/>
                    <a:pt x="1209" y="346"/>
                  </a:cubicBezTo>
                  <a:cubicBezTo>
                    <a:pt x="1128" y="357"/>
                    <a:pt x="1018" y="325"/>
                    <a:pt x="916" y="346"/>
                  </a:cubicBezTo>
                  <a:cubicBezTo>
                    <a:pt x="814" y="367"/>
                    <a:pt x="735" y="336"/>
                    <a:pt x="689" y="346"/>
                  </a:cubicBezTo>
                  <a:cubicBezTo>
                    <a:pt x="643" y="356"/>
                    <a:pt x="498" y="344"/>
                    <a:pt x="446" y="346"/>
                  </a:cubicBezTo>
                  <a:cubicBezTo>
                    <a:pt x="393" y="348"/>
                    <a:pt x="140" y="339"/>
                    <a:pt x="20" y="346"/>
                  </a:cubicBezTo>
                  <a:cubicBezTo>
                    <a:pt x="0" y="290"/>
                    <a:pt x="40" y="262"/>
                    <a:pt x="20" y="183"/>
                  </a:cubicBezTo>
                  <a:cubicBezTo>
                    <a:pt x="0" y="103"/>
                    <a:pt x="32" y="83"/>
                    <a:pt x="20" y="20"/>
                  </a:cubicBezTo>
                  <a:lnTo>
                    <a:pt x="20" y="20"/>
                  </a:lnTo>
                  <a:close/>
                </a:path>
              </a:pathLst>
            </a:custGeom>
            <a:noFill/>
            <a:ln w="28634" cap="flat" cmpd="sng" algn="ctr">
              <a:solidFill>
                <a:srgbClr val="3b3838">
                  <a:alpha val="100000"/>
                </a:srgbClr>
              </a:solidFill>
              <a:prstDash val="solid"/>
              <a:miter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endParaRPr>
            </a:p>
          </p:txBody>
        </p:sp>
        <p:sp>
          <p:nvSpPr>
            <p:cNvPr id="13323" name=""/>
            <p:cNvSpPr txBox="1"/>
            <p:nvPr/>
          </p:nvSpPr>
          <p:spPr>
            <a:xfrm>
              <a:off x="9448678" y="184142"/>
              <a:ext cx="2623646" cy="39497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di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X영화자막 M"/>
                </a:rPr>
                <a:t>깃허브 구축 후기</a:t>
              </a:r>
  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X영화자막 M"/>
              </a:endParaRPr>
            </a:p>
          </p:txBody>
        </p:sp>
      </p:grpSp>
      <p:sp>
        <p:nvSpPr>
          <p:cNvPr id="13326" name="세로 글상자 13325"/>
          <p:cNvSpPr txBox="1"/>
          <p:nvPr/>
        </p:nvSpPr>
        <p:spPr>
          <a:xfrm>
            <a:off x="216081" y="1927014"/>
            <a:ext cx="11855452" cy="2653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1.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배우는 명령어가 늘어나고 쌓이면서 할 수 있는 활동범위가 넓어졌다는 점 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2.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수업시간 이외에도 깃허브를 자유롭게 사용할 수 있게 되었다는 점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3.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210 옴니고딕OTF 020"/>
              </a:rPr>
              <a:t> 다른 계정을 참고하며 깃허브가 하나의 공부 도움말이 되었다는 점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210 옴니고딕OTF 0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210 옴니고딕OTF 020"/>
        <a:ea typeface="210 옴니고딕OTF 020"/>
        <a:cs typeface=""/>
      </a:majorFont>
      <a:minorFont>
        <a:latin typeface="210 옴니고딕OTF 020"/>
        <a:ea typeface="210 옴니고딕OTF 020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207</ep:Words>
  <ep:PresentationFormat>화면 슬라이드 쇼(4:3)</ep:PresentationFormat>
  <ep:Paragraphs>37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2020-11-14T13:32:39.000</dcterms:created>
  <dc:creator>이주현</dc:creator>
  <cp:lastModifiedBy>user</cp:lastModifiedBy>
  <dcterms:modified xsi:type="dcterms:W3CDTF">2022-11-21T16:42:34.812</dcterms:modified>
  <cp:revision>20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