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3" r:id="rId30"/>
    <p:sldId id="331" r:id="rId31"/>
    <p:sldId id="294" r:id="rId32"/>
    <p:sldId id="295" r:id="rId33"/>
    <p:sldId id="296" r:id="rId34"/>
    <p:sldId id="297" r:id="rId35"/>
    <p:sldId id="299" r:id="rId36"/>
    <p:sldId id="302" r:id="rId37"/>
    <p:sldId id="30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B3A01-3B79-4500-A4C8-04850AA488BE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43290-62C7-43C2-86C4-B4FA1AA3D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43290-62C7-43C2-86C4-B4FA1AA3DC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实验六  多周期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04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01688" y="5029200"/>
            <a:ext cx="1114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SW</a:t>
            </a:r>
            <a:r>
              <a:rPr lang="zh-CN" altLang="en-US" sz="2000" b="1" dirty="0" smtClean="0"/>
              <a:t>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326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838200" y="5257800"/>
            <a:ext cx="2177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5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00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838200" y="5257800"/>
            <a:ext cx="2190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 smtClean="0"/>
              <a:t>beq</a:t>
            </a:r>
            <a:r>
              <a:rPr lang="zh-CN" altLang="en-US" sz="2000" b="1" dirty="0" smtClean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4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086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830263" y="5638800"/>
            <a:ext cx="39084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完整的多周期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48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979488" y="56388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控制单元结构图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110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20280"/>
            <a:ext cx="40100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762000" y="5486400"/>
            <a:ext cx="7366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 smtClean="0"/>
              <a:t>IRWrite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PCWrite</a:t>
            </a:r>
            <a:r>
              <a:rPr lang="zh-CN" altLang="en-US" sz="2000" b="1" dirty="0" smtClean="0"/>
              <a:t>无效的时候在状态中不显示， 有效的时候显示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3262332" y="620688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控制器状态机</a:t>
            </a:r>
            <a:r>
              <a:rPr lang="zh-CN" altLang="en-US" sz="3200" b="1" dirty="0" smtClean="0"/>
              <a:t>设计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373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1"/>
          <p:cNvSpPr>
            <a:spLocks noChangeArrowheads="1"/>
          </p:cNvSpPr>
          <p:nvPr/>
        </p:nvSpPr>
        <p:spPr bwMode="auto">
          <a:xfrm>
            <a:off x="793750" y="5522913"/>
            <a:ext cx="45111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取值时的数据通路，使用虚线表示，</a:t>
            </a:r>
            <a:endParaRPr lang="en-US" altLang="zh-CN" sz="2000" b="1" dirty="0" smtClean="0"/>
          </a:p>
          <a:p>
            <a:pPr eaLnBrk="1" hangingPunct="1"/>
            <a:r>
              <a:rPr lang="zh-CN" altLang="en-US" sz="2000" b="1" dirty="0" smtClean="0"/>
              <a:t>下周期进行</a:t>
            </a:r>
            <a:r>
              <a:rPr lang="en-US" altLang="zh-CN" sz="2000" b="1" dirty="0" err="1" smtClean="0"/>
              <a:t>Instr</a:t>
            </a:r>
            <a:r>
              <a:rPr lang="en-US" altLang="zh-CN" sz="2000" b="1" dirty="0"/>
              <a:t>&lt;-M(PC</a:t>
            </a:r>
            <a:r>
              <a:rPr lang="en-US" altLang="zh-CN" sz="2000" b="1" dirty="0" smtClean="0"/>
              <a:t>);  pc&lt;-pc+4;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785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214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838200" y="5410200"/>
            <a:ext cx="79271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译码：存储器读写指令在该状态下没有控制信号，但是需要一个周期</a:t>
            </a:r>
            <a:endParaRPr lang="en-US" altLang="zh-CN" sz="2000" b="1" dirty="0" smtClean="0"/>
          </a:p>
          <a:p>
            <a:pPr eaLnBrk="1" hangingPunct="1"/>
            <a:r>
              <a:rPr lang="zh-CN" altLang="en-US" sz="2000" b="1" dirty="0" smtClean="0"/>
              <a:t>进行译码和</a:t>
            </a:r>
            <a:r>
              <a:rPr lang="en-US" altLang="zh-CN" sz="2000" b="1" dirty="0" err="1" smtClean="0"/>
              <a:t>RegFile</a:t>
            </a:r>
            <a:r>
              <a:rPr lang="zh-CN" altLang="en-US" sz="2000" b="1" dirty="0" smtClean="0"/>
              <a:t>读取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1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7200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5638800"/>
            <a:ext cx="6750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译码步骤的数据通路，下周期寄存器数据写入寄存器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324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29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914400" y="5334000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存储器地址计算，依据不同的指令有不同的状态转移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88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0808"/>
            <a:ext cx="7515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771525" y="5334000"/>
            <a:ext cx="532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使用唯一的存储器模块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206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928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1066800" y="54864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存储器地址计算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69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762000"/>
            <a:ext cx="41100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914400" y="556260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存储器读的状态转移图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89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191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762000" y="5486400"/>
            <a:ext cx="2765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存储器写的</a:t>
            </a:r>
            <a:r>
              <a:rPr lang="zh-CN" altLang="en-US" sz="2000" b="1" dirty="0"/>
              <a:t>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287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990600" y="5486400"/>
            <a:ext cx="166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执行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19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6482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1066800" y="5715000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执行分支指令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4038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1106488" y="5486400"/>
            <a:ext cx="3650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完整的多周期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指令状态图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880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31838"/>
            <a:ext cx="51816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1066800" y="5638800"/>
            <a:ext cx="3292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添加</a:t>
            </a:r>
            <a:r>
              <a:rPr lang="en-US" altLang="zh-CN" sz="2000" b="1" dirty="0" err="1" smtClean="0"/>
              <a:t>addi</a:t>
            </a:r>
            <a:r>
              <a:rPr lang="zh-CN" altLang="en-US" sz="2000" b="1" dirty="0" smtClean="0"/>
              <a:t>指令之后的状态机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9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143000"/>
            <a:ext cx="7199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838200" y="5105400"/>
            <a:ext cx="579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支持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型指令的数据通路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321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3450"/>
            <a:ext cx="53340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1"/>
          <p:cNvSpPr>
            <a:spLocks noChangeArrowheads="1"/>
          </p:cNvSpPr>
          <p:nvPr/>
        </p:nvSpPr>
        <p:spPr bwMode="auto">
          <a:xfrm>
            <a:off x="990600" y="5791200"/>
            <a:ext cx="3094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支持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型指令的状态机设计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869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，完成以下程序代码的执行，其功能是起始数为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的斐波拉契数列的计算。只计算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个数。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000" dirty="0"/>
              <a:t> .data</a:t>
            </a:r>
          </a:p>
          <a:p>
            <a:r>
              <a:rPr lang="en-US" altLang="zh-CN" sz="1000" dirty="0"/>
              <a:t>fibs: .word   0 : 20        # "array" </a:t>
            </a:r>
            <a:r>
              <a:rPr lang="en-US" altLang="zh-CN" sz="1000" dirty="0" smtClean="0"/>
              <a:t>of  20 words </a:t>
            </a:r>
            <a:r>
              <a:rPr lang="en-US" altLang="zh-CN" sz="1000" dirty="0"/>
              <a:t>to contain fib values</a:t>
            </a:r>
          </a:p>
          <a:p>
            <a:r>
              <a:rPr lang="en-US" altLang="zh-CN" sz="1000" dirty="0"/>
              <a:t>size: .word  20             # size of "array" </a:t>
            </a:r>
          </a:p>
          <a:p>
            <a:r>
              <a:rPr lang="en-US" altLang="zh-CN" sz="1000" dirty="0"/>
              <a:t>temp: .word 3 3</a:t>
            </a:r>
          </a:p>
          <a:p>
            <a:r>
              <a:rPr lang="en-US" altLang="zh-CN" sz="1000" dirty="0"/>
              <a:t>      .text</a:t>
            </a:r>
          </a:p>
          <a:p>
            <a:r>
              <a:rPr lang="en-US" altLang="zh-CN" sz="1000" dirty="0"/>
              <a:t>      la   $t0, fibs        # load address of array</a:t>
            </a:r>
          </a:p>
          <a:p>
            <a:r>
              <a:rPr lang="en-US" altLang="zh-CN" sz="1000" dirty="0"/>
              <a:t>      la   $t5, size        # load address of size variable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$t5, 0($t5)      # load array size</a:t>
            </a:r>
          </a:p>
          <a:p>
            <a:r>
              <a:rPr lang="en-US" altLang="zh-CN" sz="1000" dirty="0"/>
              <a:t>      la   $t3, temp	    # load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0($t3)</a:t>
            </a:r>
          </a:p>
          <a:p>
            <a:r>
              <a:rPr lang="en-US" altLang="zh-CN" sz="1000" dirty="0"/>
              <a:t>      la   $t4, temp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4($t4)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$t3, 0($t0)      # F[0] = $t3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$t4, 4($t0)      # F[1] = $t4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$t5, -2     # Counter for loop, will execute (size-2) times</a:t>
            </a:r>
          </a:p>
          <a:p>
            <a:r>
              <a:rPr lang="en-US" altLang="zh-CN" sz="1000" dirty="0"/>
              <a:t>loop: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0($t0)      # Get value from array F[n]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4($t0)      # Get value from array F[n+1]</a:t>
            </a:r>
          </a:p>
          <a:p>
            <a:r>
              <a:rPr lang="en-US" altLang="zh-CN" sz="1000" dirty="0"/>
              <a:t>      add  $t2, $t3, $t4    # $t2 = F[n] + F[n+1]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$t2, 8($t0)      # Store F[n+2] = F[n] + F[n+1] in array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$t0, $t0, 4      # increment address of Fib. number source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$t1, -1     # decrement loop counter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bgtz</a:t>
            </a:r>
            <a:r>
              <a:rPr lang="en-US" altLang="zh-CN" sz="1000" dirty="0"/>
              <a:t> $t1, loop        # repeat if not finished yet.</a:t>
            </a:r>
          </a:p>
          <a:p>
            <a:r>
              <a:rPr lang="en-US" altLang="zh-CN" sz="1000" dirty="0"/>
              <a:t>out:  </a:t>
            </a:r>
          </a:p>
          <a:p>
            <a:r>
              <a:rPr lang="en-US" altLang="zh-CN" sz="1000" dirty="0"/>
              <a:t>	j out	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6638"/>
            <a:ext cx="7472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768350" y="5257800"/>
            <a:ext cx="78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b="1" dirty="0" smtClean="0"/>
              <a:t>LW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zh-CN" altLang="en-US" sz="1800" b="1" dirty="0" smtClean="0"/>
              <a:t>取指到新的指令寄存器，使用</a:t>
            </a:r>
            <a:r>
              <a:rPr lang="en-US" altLang="zh-CN" sz="1800" b="1" dirty="0" err="1" smtClean="0"/>
              <a:t>IRWrite</a:t>
            </a:r>
            <a:r>
              <a:rPr lang="zh-CN" altLang="en-US" sz="1800" b="1" dirty="0" smtClean="0"/>
              <a:t>控制是否写入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0542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实验设计中可以不使用给定的数据通路和状态机，但仅允许使用一个存储器。</a:t>
            </a:r>
            <a:endParaRPr lang="en-US" altLang="zh-CN" dirty="0" smtClean="0"/>
          </a:p>
          <a:p>
            <a:r>
              <a:rPr lang="zh-CN" altLang="en-US" dirty="0" smtClean="0"/>
              <a:t>对指令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数据存储器的附加要求：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使用异步存储器，最高评分为√√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使用同步存储器，</a:t>
            </a:r>
            <a:r>
              <a:rPr lang="zh-CN" altLang="en-US" dirty="0"/>
              <a:t>最高评分为</a:t>
            </a:r>
            <a:r>
              <a:rPr lang="zh-CN" altLang="en-US" dirty="0" smtClean="0"/>
              <a:t>√√√，使用同步存储器时，需要对数据通路和状态机进行适当修改。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需要例化</a:t>
            </a:r>
            <a:r>
              <a:rPr lang="zh-CN" altLang="en-US" dirty="0"/>
              <a:t>一个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，代码段和数据段首地址自行指定。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mars</a:t>
            </a:r>
            <a:r>
              <a:rPr lang="zh-CN" altLang="en-US" dirty="0"/>
              <a:t>编译</a:t>
            </a:r>
            <a:r>
              <a:rPr lang="zh-CN" altLang="en-US" dirty="0" smtClean="0"/>
              <a:t>后的代码导出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" y="1600200"/>
            <a:ext cx="77595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2701131"/>
            <a:ext cx="508254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导出的代码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r>
              <a:rPr lang="en-US" altLang="zh-CN" dirty="0"/>
              <a:t>8dad0000</a:t>
            </a:r>
          </a:p>
          <a:p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8d6b0000</a:t>
            </a:r>
          </a:p>
          <a:p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8d8c0004</a:t>
            </a:r>
          </a:p>
          <a:p>
            <a:r>
              <a:rPr lang="en-US" altLang="zh-CN" dirty="0"/>
              <a:t>ad0b0000</a:t>
            </a:r>
          </a:p>
          <a:p>
            <a:r>
              <a:rPr lang="en-US" altLang="zh-CN" dirty="0"/>
              <a:t>ad0c0004</a:t>
            </a:r>
          </a:p>
          <a:p>
            <a:r>
              <a:rPr lang="en-US" altLang="zh-CN" dirty="0"/>
              <a:t>21a9fffe</a:t>
            </a:r>
          </a:p>
          <a:p>
            <a:r>
              <a:rPr lang="en-US" altLang="zh-CN" dirty="0"/>
              <a:t>8d0b0000</a:t>
            </a:r>
          </a:p>
          <a:p>
            <a:r>
              <a:rPr lang="en-US" altLang="zh-CN" dirty="0"/>
              <a:t>8d0c0004</a:t>
            </a:r>
          </a:p>
          <a:p>
            <a:r>
              <a:rPr lang="en-US" altLang="zh-CN" dirty="0"/>
              <a:t>016c5020</a:t>
            </a:r>
          </a:p>
          <a:p>
            <a:r>
              <a:rPr lang="en-US" altLang="zh-CN" dirty="0"/>
              <a:t>ad0a0008</a:t>
            </a:r>
          </a:p>
          <a:p>
            <a:r>
              <a:rPr lang="en-US" altLang="zh-CN" dirty="0"/>
              <a:t>21080004</a:t>
            </a:r>
          </a:p>
          <a:p>
            <a:r>
              <a:rPr lang="en-US" altLang="zh-CN" dirty="0"/>
              <a:t>2129ffff</a:t>
            </a:r>
          </a:p>
          <a:p>
            <a:r>
              <a:rPr lang="en-US" altLang="zh-CN" dirty="0"/>
              <a:t>1d20fff9</a:t>
            </a:r>
          </a:p>
          <a:p>
            <a:r>
              <a:rPr lang="en-US" altLang="zh-CN" dirty="0"/>
              <a:t>08000011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204864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数据段地址自行修改，默认是</a:t>
            </a:r>
            <a:r>
              <a:rPr lang="en-US" altLang="zh-CN" b="1" dirty="0" smtClean="0"/>
              <a:t>0x2000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52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实验所涉及到的指令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指令理解与分解请自行完成。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err="1"/>
              <a:t>lw</a:t>
            </a:r>
            <a:endParaRPr lang="en-US" altLang="zh-CN" dirty="0"/>
          </a:p>
          <a:p>
            <a:pPr lvl="1"/>
            <a:r>
              <a:rPr lang="en-US" altLang="zh-CN" dirty="0" err="1" smtClean="0"/>
              <a:t>sw</a:t>
            </a:r>
            <a:endParaRPr lang="en-US" altLang="zh-CN" dirty="0"/>
          </a:p>
          <a:p>
            <a:pPr lvl="1"/>
            <a:r>
              <a:rPr lang="en-US" altLang="zh-CN" dirty="0" err="1" smtClean="0"/>
              <a:t>bgtz</a:t>
            </a:r>
            <a:endParaRPr lang="en-US" altLang="zh-CN" dirty="0"/>
          </a:p>
          <a:p>
            <a:pPr lvl="1"/>
            <a:r>
              <a:rPr lang="en-US" altLang="zh-CN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01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实验检查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仿真查看数据</a:t>
            </a:r>
            <a:r>
              <a:rPr lang="en-US" altLang="zh-CN" dirty="0" smtClean="0"/>
              <a:t>ram </a:t>
            </a:r>
            <a:r>
              <a:rPr lang="zh-CN" altLang="en-US" dirty="0" smtClean="0"/>
              <a:t>内容是否正确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检查仿真执行状态等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检查代码设计，代码是否独立完成</a:t>
            </a:r>
          </a:p>
        </p:txBody>
      </p:sp>
    </p:spTree>
    <p:extLst>
      <p:ext uri="{BB962C8B-B14F-4D97-AF65-F5344CB8AC3E}">
        <p14:creationId xmlns:p14="http://schemas.microsoft.com/office/powerpoint/2010/main" val="23249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在一周内提交实验报告到</a:t>
            </a:r>
          </a:p>
          <a:p>
            <a:pPr lvl="1" eaLnBrk="1" hangingPunct="1"/>
            <a:r>
              <a:rPr lang="en-US" altLang="zh-CN" dirty="0" smtClean="0">
                <a:hlinkClick r:id="rId2"/>
              </a:rPr>
              <a:t>ftp://202.38.79.140/03_</a:t>
            </a:r>
            <a:r>
              <a:rPr lang="zh-CN" altLang="en-US" dirty="0" smtClean="0">
                <a:hlinkClick r:id="rId2"/>
              </a:rPr>
              <a:t>课程资源</a:t>
            </a:r>
            <a:r>
              <a:rPr lang="en-US" altLang="zh-CN" dirty="0" smtClean="0">
                <a:hlinkClick r:id="rId2"/>
              </a:rPr>
              <a:t>/02_</a:t>
            </a:r>
            <a:r>
              <a:rPr lang="zh-CN" altLang="en-US" dirty="0" smtClean="0">
                <a:hlinkClick r:id="rId2"/>
              </a:rPr>
              <a:t>计算机组成原理实验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>
                <a:hlinkClick r:id="rId2"/>
              </a:rPr>
              <a:t>2017/</a:t>
            </a:r>
            <a:r>
              <a:rPr lang="zh-CN" altLang="en-US" dirty="0" smtClean="0">
                <a:hlinkClick r:id="rId2"/>
              </a:rPr>
              <a:t>实验报告</a:t>
            </a:r>
            <a:r>
              <a:rPr lang="en-US" altLang="zh-CN" dirty="0" smtClean="0">
                <a:hlinkClick r:id="rId2"/>
              </a:rPr>
              <a:t>/Lab6_MCLK_CPU/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文件名为：</a:t>
            </a:r>
            <a:r>
              <a:rPr lang="en-US" altLang="zh-CN" dirty="0" smtClean="0"/>
              <a:t>Lab7_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.pdf</a:t>
            </a:r>
          </a:p>
          <a:p>
            <a:pPr lvl="1" eaLnBrk="1" hangingPunct="1"/>
            <a:r>
              <a:rPr lang="zh-CN" altLang="en-US" dirty="0" smtClean="0"/>
              <a:t>所有不满足该格式的文件视为未提交实验报告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3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838200" y="5410200"/>
            <a:ext cx="5556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译码，读取操作数，并存储到寄存器</a:t>
            </a:r>
            <a:r>
              <a:rPr lang="en-US" altLang="zh-CN" sz="2000" b="1" dirty="0" smtClean="0"/>
              <a:t>A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857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4676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788988" y="5486400"/>
            <a:ext cx="4830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符号扩展的立即数不需要使用寄存器寄存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760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9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914400" y="5334000"/>
            <a:ext cx="537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计算结果存储到新的寄存器</a:t>
            </a:r>
            <a:r>
              <a:rPr lang="en-US" altLang="zh-CN" sz="2000" b="1" dirty="0" err="1" smtClean="0"/>
              <a:t>ALUOut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611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295400"/>
            <a:ext cx="769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700088" y="5334000"/>
            <a:ext cx="6972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从存储器中取数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这里需要和</a:t>
            </a:r>
            <a:r>
              <a:rPr lang="en-US" altLang="zh-CN" sz="2000" b="1" dirty="0" smtClean="0"/>
              <a:t>PC</a:t>
            </a:r>
            <a:r>
              <a:rPr lang="zh-CN" altLang="en-US" sz="2000" b="1" dirty="0" smtClean="0"/>
              <a:t>的访问进行二选一</a:t>
            </a:r>
            <a:r>
              <a:rPr lang="en-US" altLang="zh-CN" sz="2000" b="1" dirty="0" smtClean="0"/>
              <a:t>,</a:t>
            </a:r>
          </a:p>
          <a:p>
            <a:pPr eaLnBrk="1" hangingPunct="1"/>
            <a:r>
              <a:rPr lang="zh-CN" altLang="en-US" sz="2000" b="1" dirty="0" smtClean="0"/>
              <a:t>获得的数存储在寄存器</a:t>
            </a:r>
            <a:r>
              <a:rPr lang="en-US" altLang="zh-CN" sz="2000" b="1" dirty="0" smtClean="0"/>
              <a:t>Data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77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993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844550" y="5181600"/>
            <a:ext cx="28843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   </a:t>
            </a:r>
            <a:r>
              <a:rPr lang="zh-CN" altLang="en-US" sz="2000" b="1" dirty="0" smtClean="0"/>
              <a:t>写回寄存器</a:t>
            </a:r>
            <a:r>
              <a:rPr lang="en-US" altLang="zh-CN" sz="2000" b="1" dirty="0" smtClean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461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838200" y="5410200"/>
            <a:ext cx="3381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LW</a:t>
            </a:r>
            <a:r>
              <a:rPr lang="zh-CN" altLang="en-US" sz="2000" b="1" dirty="0" smtClean="0"/>
              <a:t>指令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复用</a:t>
            </a:r>
            <a:r>
              <a:rPr lang="en-US" altLang="zh-CN" sz="2000" b="1" dirty="0" smtClean="0"/>
              <a:t>ALU</a:t>
            </a:r>
            <a:r>
              <a:rPr lang="zh-CN" altLang="en-US" sz="2000" b="1" dirty="0" smtClean="0"/>
              <a:t>进行</a:t>
            </a:r>
            <a:r>
              <a:rPr lang="en-US" altLang="zh-CN" sz="2000" b="1" dirty="0" smtClean="0"/>
              <a:t>PC+4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536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593</Words>
  <Application>Microsoft Office PowerPoint</Application>
  <PresentationFormat>全屏显示(4:3)</PresentationFormat>
  <Paragraphs>107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实验六  多周期MIPS CPU设计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实验要求</vt:lpstr>
      <vt:lpstr>实验说明</vt:lpstr>
      <vt:lpstr>初始化coe文件</vt:lpstr>
      <vt:lpstr>将mars编译后的代码导出</vt:lpstr>
      <vt:lpstr>导出为16进制</vt:lpstr>
      <vt:lpstr>导出的代码</vt:lpstr>
      <vt:lpstr>实验所涉及到的指令</vt:lpstr>
      <vt:lpstr>实验检查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LENOVO</cp:lastModifiedBy>
  <cp:revision>47</cp:revision>
  <dcterms:created xsi:type="dcterms:W3CDTF">2016-04-20T02:56:12Z</dcterms:created>
  <dcterms:modified xsi:type="dcterms:W3CDTF">2017-05-01T14:52:14Z</dcterms:modified>
</cp:coreProperties>
</file>