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3" r:id="rId5"/>
    <p:sldId id="264" r:id="rId6"/>
    <p:sldId id="265" r:id="rId7"/>
    <p:sldId id="268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57" r:id="rId17"/>
    <p:sldId id="258" r:id="rId18"/>
    <p:sldId id="259" r:id="rId19"/>
    <p:sldId id="261" r:id="rId20"/>
    <p:sldId id="278" r:id="rId21"/>
    <p:sldId id="262" r:id="rId22"/>
    <p:sldId id="279" r:id="rId23"/>
    <p:sldId id="280" r:id="rId24"/>
    <p:sldId id="281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3" r:id="rId34"/>
    <p:sldId id="298" r:id="rId35"/>
    <p:sldId id="294" r:id="rId36"/>
    <p:sldId id="295" r:id="rId37"/>
    <p:sldId id="296" r:id="rId38"/>
    <p:sldId id="297" r:id="rId39"/>
    <p:sldId id="299" r:id="rId40"/>
    <p:sldId id="300" r:id="rId41"/>
    <p:sldId id="302" r:id="rId42"/>
    <p:sldId id="303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6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3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4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4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59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1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4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6C96-5C1A-4C54-B450-38070B299A9D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62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ftp://202.38.79.140/03_&#35838;&#31243;&#36164;&#28304;/02_&#35745;&#31639;&#26426;&#32452;&#25104;&#21407;&#29702;&#23454;&#39564;/2016/&#23454;&#39564;&#25253;&#21578;/Lab1_AL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实验五  单周期</a:t>
            </a:r>
            <a:r>
              <a:rPr lang="en-US" altLang="zh-CN" dirty="0" smtClean="0"/>
              <a:t>MIPS CPU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BD1AFA-5D60-47EA-A24E-97684A1C8F87}" type="slidenum">
              <a:rPr lang="zh-CN" altLang="zh-CN"/>
              <a:pPr/>
              <a:t>10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1506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Box 2"/>
          <p:cNvSpPr>
            <a:spLocks noChangeArrowheads="1"/>
          </p:cNvSpPr>
          <p:nvPr/>
        </p:nvSpPr>
        <p:spPr bwMode="auto">
          <a:xfrm>
            <a:off x="1263651" y="2708911"/>
            <a:ext cx="6607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590676" y="994411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9" y="590550"/>
            <a:ext cx="6910387" cy="578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1761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AE921A-3624-45BE-B773-62AA40C547B6}" type="slidenum">
              <a:rPr lang="zh-CN" altLang="zh-CN"/>
              <a:pPr/>
              <a:t>11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2530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695326"/>
            <a:ext cx="6484938" cy="559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9331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A33944-833E-43EB-94A5-981A8B088F81}" type="slidenum">
              <a:rPr lang="zh-CN" altLang="zh-CN"/>
              <a:pPr/>
              <a:t>12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3554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94360"/>
            <a:ext cx="5981700" cy="566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5236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551C3F-F9BB-425D-8ADE-01B4FD94538B}" type="slidenum">
              <a:rPr lang="zh-CN" altLang="zh-CN"/>
              <a:pPr/>
              <a:t>13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4578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9" y="582930"/>
            <a:ext cx="6219825" cy="569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5432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CFB137-C67C-440B-B0B9-6D31458F1F5F}" type="slidenum">
              <a:rPr lang="zh-CN" altLang="zh-CN"/>
              <a:pPr/>
              <a:t>14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5602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605790"/>
            <a:ext cx="6210300" cy="5646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5846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B2B790-AD34-45FC-842B-83E831DAA38F}" type="slidenum">
              <a:rPr lang="zh-CN" altLang="zh-CN"/>
              <a:pPr/>
              <a:t>15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6626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720090"/>
            <a:ext cx="6343650" cy="541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587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数据通路和控制单元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数据路径对数据字进行操作，包含存储器、寄存器</a:t>
            </a:r>
            <a:r>
              <a:rPr lang="en-US" altLang="zh-CN" dirty="0" smtClean="0"/>
              <a:t>ALU</a:t>
            </a:r>
            <a:r>
              <a:rPr lang="zh-CN" altLang="en-US" dirty="0" smtClean="0"/>
              <a:t>、复用器等</a:t>
            </a:r>
            <a:endParaRPr lang="en-US" altLang="zh-CN" dirty="0" smtClean="0"/>
          </a:p>
          <a:p>
            <a:r>
              <a:rPr lang="zh-CN" altLang="en-US" dirty="0" smtClean="0"/>
              <a:t>控制单元从数据路径接受当前指令，并控制数据路径如何执行这条指令。具体的，控制单元产生复用器选择、寄存器使能、存储器写信号来控制数据路径的操作。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63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四个状态单元（部件）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09950"/>
            <a:ext cx="8229600" cy="21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0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异步读取模式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给定的部件中，我们假定假定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IR,Regfile</a:t>
            </a:r>
            <a:r>
              <a:rPr lang="en-US" altLang="zh-CN" dirty="0" smtClean="0"/>
              <a:t>, MEM</a:t>
            </a:r>
            <a:r>
              <a:rPr lang="zh-CN" altLang="en-US" dirty="0" smtClean="0"/>
              <a:t>均使用异步读取，</a:t>
            </a:r>
            <a:r>
              <a:rPr lang="zh-CN" altLang="en-US" dirty="0" smtClean="0">
                <a:solidFill>
                  <a:srgbClr val="FF0000"/>
                </a:solidFill>
              </a:rPr>
              <a:t>即读取过程不受</a:t>
            </a:r>
            <a:r>
              <a:rPr lang="en-US" altLang="zh-CN" dirty="0" smtClean="0">
                <a:solidFill>
                  <a:srgbClr val="FF0000"/>
                </a:solidFill>
              </a:rPr>
              <a:t>CLK</a:t>
            </a:r>
            <a:r>
              <a:rPr lang="zh-CN" altLang="en-US" dirty="0" smtClean="0">
                <a:solidFill>
                  <a:srgbClr val="FF0000"/>
                </a:solidFill>
              </a:rPr>
              <a:t>控制，也即当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err="1" smtClean="0">
                <a:solidFill>
                  <a:srgbClr val="FF0000"/>
                </a:solidFill>
              </a:rPr>
              <a:t>addr</a:t>
            </a:r>
            <a:r>
              <a:rPr lang="zh-CN" altLang="en-US" dirty="0" smtClean="0">
                <a:solidFill>
                  <a:srgbClr val="FF0000"/>
                </a:solidFill>
              </a:rPr>
              <a:t>）发生变化之后</a:t>
            </a:r>
            <a:r>
              <a:rPr lang="zh-CN" altLang="en-US" dirty="0" smtClean="0"/>
              <a:t>，新的数据在一定延迟之后会出现在</a:t>
            </a:r>
            <a:r>
              <a:rPr lang="en-US" altLang="zh-CN" dirty="0" smtClean="0"/>
              <a:t>RD</a:t>
            </a:r>
            <a:r>
              <a:rPr lang="zh-CN" altLang="en-US" dirty="0" smtClean="0"/>
              <a:t>上面</a:t>
            </a:r>
            <a:endParaRPr lang="en-US" altLang="zh-CN" dirty="0" smtClean="0"/>
          </a:p>
          <a:p>
            <a:r>
              <a:rPr lang="zh-CN" altLang="en-US" dirty="0" smtClean="0"/>
              <a:t>根据设计需要，可以设计受</a:t>
            </a:r>
            <a:r>
              <a:rPr lang="en-US" altLang="zh-CN" dirty="0" smtClean="0"/>
              <a:t>CLK</a:t>
            </a:r>
            <a:r>
              <a:rPr lang="zh-CN" altLang="en-US" dirty="0" smtClean="0"/>
              <a:t>控制的访问模式。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8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单周期设计</a:t>
            </a:r>
            <a:r>
              <a:rPr lang="en-US" altLang="zh-CN" dirty="0" smtClean="0"/>
              <a:t>--</a:t>
            </a:r>
            <a:r>
              <a:rPr lang="zh-CN" altLang="en-US" dirty="0" smtClean="0"/>
              <a:t>取指令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2823051"/>
            <a:ext cx="8046720" cy="208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56EA6E-50BF-4B8C-9F37-5622563F45B7}" type="slidenum">
              <a:rPr lang="zh-CN" altLang="zh-CN"/>
              <a:pPr/>
              <a:t>2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290" name="Text Placeholder 1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236664" y="2564130"/>
            <a:ext cx="6840537" cy="30251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sz="24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</a:t>
            </a:r>
            <a:r>
              <a:rPr lang="zh-CN" altLang="en-US" sz="24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指令集有以下特点：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en-US" sz="240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24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1)简单的load/store结构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24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2)易于流水线cpu设计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24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3)易于编译器开发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24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4)mips指令的寻址方式非常简单，每条指令的操作也非常简单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en-US" sz="3700">
              <a:solidFill>
                <a:srgbClr val="262626"/>
              </a:solidFill>
              <a:latin typeface="League Gothic" charset="0"/>
            </a:endParaRPr>
          </a:p>
        </p:txBody>
      </p:sp>
      <p:sp>
        <p:nvSpPr>
          <p:cNvPr id="12291" name="Tit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87401" y="1051560"/>
            <a:ext cx="7559675" cy="1419226"/>
          </a:xfrm>
          <a:ln/>
        </p:spPr>
        <p:txBody>
          <a:bodyPr/>
          <a:lstStyle/>
          <a:p>
            <a:pPr marL="0" indent="0"/>
            <a:r>
              <a:rPr lang="en-US" sz="3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 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Instruction </a:t>
            </a:r>
            <a:r>
              <a:rPr lang="en-US" sz="3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Set 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  <a:endParaRPr lang="en-US" sz="36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2292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1835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ldLvl="0" animBg="1" autoUpdateAnimBg="0"/>
      <p:bldP spid="12291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读</a:t>
            </a:r>
            <a:r>
              <a:rPr lang="en-US" altLang="zh-CN" dirty="0" err="1" smtClean="0"/>
              <a:t>regfile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" y="2819241"/>
            <a:ext cx="8100060" cy="208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8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立即数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2106771"/>
            <a:ext cx="8046720" cy="351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2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计算存储地址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4553"/>
            <a:ext cx="8229600" cy="307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23728" y="5877272"/>
            <a:ext cx="355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ALUControl</a:t>
            </a:r>
            <a:r>
              <a:rPr lang="zh-CN" altLang="en-US" dirty="0" smtClean="0"/>
              <a:t>，三位二进制，</a:t>
            </a:r>
            <a:r>
              <a:rPr lang="zh-CN" altLang="en-US" dirty="0"/>
              <a:t>操作码</a:t>
            </a:r>
          </a:p>
        </p:txBody>
      </p:sp>
    </p:spTree>
    <p:extLst>
      <p:ext uri="{BB962C8B-B14F-4D97-AF65-F5344CB8AC3E}">
        <p14:creationId xmlns:p14="http://schemas.microsoft.com/office/powerpoint/2010/main" val="3474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regfile</a:t>
            </a:r>
            <a:r>
              <a:rPr lang="zh-CN" altLang="en-US" dirty="0" smtClean="0"/>
              <a:t>写入数据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2509"/>
            <a:ext cx="8229600" cy="348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7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PC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63" y="2060848"/>
            <a:ext cx="7764231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9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单周期设计</a:t>
            </a:r>
            <a:r>
              <a:rPr lang="en-US" altLang="zh-CN" dirty="0" smtClean="0"/>
              <a:t>—SW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4606"/>
            <a:ext cx="8229600" cy="35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2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单周期设计</a:t>
            </a:r>
            <a:r>
              <a:rPr lang="en-US" altLang="zh-CN" dirty="0" smtClean="0"/>
              <a:t>—R</a:t>
            </a:r>
            <a:r>
              <a:rPr lang="zh-CN" altLang="en-US" dirty="0" smtClean="0"/>
              <a:t>型指令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27267"/>
            <a:ext cx="8229600" cy="327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1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跳转指令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0038"/>
            <a:ext cx="8229600" cy="348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单周期控制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7194"/>
            <a:ext cx="82296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0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单周期设计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译码器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大部分控制信息来自于指令的</a:t>
            </a:r>
            <a:r>
              <a:rPr lang="en-US" altLang="zh-CN" dirty="0" err="1" smtClean="0"/>
              <a:t>Opcode</a:t>
            </a:r>
            <a:r>
              <a:rPr lang="zh-CN" altLang="en-US" dirty="0" smtClean="0"/>
              <a:t>字段，但是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型指令也使用</a:t>
            </a:r>
            <a:r>
              <a:rPr lang="en-US" altLang="zh-CN" dirty="0" err="1" smtClean="0"/>
              <a:t>funct</a:t>
            </a:r>
            <a:r>
              <a:rPr lang="zh-CN" altLang="en-US" dirty="0" smtClean="0"/>
              <a:t>字段决定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操作，可以如右图设计译码器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180" y="1992471"/>
            <a:ext cx="3596640" cy="374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16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A9EFF2-6D7B-4A38-A94B-FE5A074AFA04}" type="slidenum">
              <a:rPr lang="zh-CN" altLang="zh-CN"/>
              <a:pPr/>
              <a:t>3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314" name="Text Placeholder 1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236664" y="2564130"/>
            <a:ext cx="6840537" cy="30251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sz="2400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</a:t>
            </a:r>
            <a:r>
              <a:rPr lang="zh-CN" altLang="en-US" sz="24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指令格式只有三种：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en-US" sz="24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24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1)R类型  从寄存器堆中取出两个操作数，计算结果写回寄存器堆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24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2)I类型  用一个16位的立即数作为一</a:t>
            </a:r>
            <a:r>
              <a:rPr lang="zh-CN" altLang="en-US" sz="24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个源操作数</a:t>
            </a:r>
            <a:endParaRPr lang="zh-CN" altLang="en-US" sz="24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24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3)J类型  用一个26位的立即数作为跳转的目标地址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en-US" sz="20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en-US" sz="3300" dirty="0">
              <a:solidFill>
                <a:srgbClr val="262626"/>
              </a:solidFill>
              <a:latin typeface="League Gothic" charset="0"/>
            </a:endParaRPr>
          </a:p>
        </p:txBody>
      </p:sp>
      <p:sp>
        <p:nvSpPr>
          <p:cNvPr id="13315" name="Tit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87401" y="1051560"/>
            <a:ext cx="7559675" cy="1419226"/>
          </a:xfrm>
          <a:ln/>
        </p:spPr>
        <p:txBody>
          <a:bodyPr/>
          <a:lstStyle/>
          <a:p>
            <a:pPr marL="0" indent="0"/>
            <a:r>
              <a:rPr lang="en-US" sz="3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 Instruction Set</a:t>
            </a:r>
          </a:p>
        </p:txBody>
      </p:sp>
      <p:pic>
        <p:nvPicPr>
          <p:cNvPr id="13316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4203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ldLvl="0" animBg="1" autoUpdateAnimBg="0"/>
      <p:bldP spid="13315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</a:t>
            </a:r>
            <a:r>
              <a:rPr lang="zh-CN" altLang="en-US" dirty="0" smtClean="0"/>
              <a:t>指令执行流程</a:t>
            </a:r>
            <a:endParaRPr lang="zh-CN" altLang="en-US" dirty="0"/>
          </a:p>
        </p:txBody>
      </p:sp>
      <p:pic>
        <p:nvPicPr>
          <p:cNvPr id="7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4149"/>
            <a:ext cx="8229600" cy="4398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3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15" y="1600200"/>
            <a:ext cx="796837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2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141B5C-277D-4955-8B83-18463168F75D}" type="slidenum">
              <a:rPr lang="zh-CN" altLang="zh-CN"/>
              <a:pPr/>
              <a:t>32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482" name="Tit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87401" y="746760"/>
            <a:ext cx="7559675" cy="868680"/>
          </a:xfrm>
          <a:ln/>
        </p:spPr>
        <p:txBody>
          <a:bodyPr/>
          <a:lstStyle/>
          <a:p>
            <a:pPr marL="0" indent="0"/>
            <a:r>
              <a:rPr lang="en-US"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Structure of the Bayes classifier</a:t>
            </a:r>
            <a:endParaRPr lang="zh-CN" altLang="en-US" sz="3200"/>
          </a:p>
        </p:txBody>
      </p:sp>
      <p:pic>
        <p:nvPicPr>
          <p:cNvPr id="20483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4" y="590550"/>
            <a:ext cx="6992937" cy="5922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8242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，完成以下程序代码的执行，其功能是起始数为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的斐波拉契数列的计算。只计算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个数。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zh-CN" sz="1000" dirty="0"/>
              <a:t> .data</a:t>
            </a:r>
          </a:p>
          <a:p>
            <a:r>
              <a:rPr lang="en-US" altLang="zh-CN" sz="1000" dirty="0"/>
              <a:t>fibs: .word   0 : 20        # "array" </a:t>
            </a:r>
            <a:r>
              <a:rPr lang="en-US" altLang="zh-CN" sz="1000" dirty="0" smtClean="0"/>
              <a:t>of  20 words </a:t>
            </a:r>
            <a:r>
              <a:rPr lang="en-US" altLang="zh-CN" sz="1000" dirty="0"/>
              <a:t>to contain fib values</a:t>
            </a:r>
          </a:p>
          <a:p>
            <a:r>
              <a:rPr lang="en-US" altLang="zh-CN" sz="1000" dirty="0"/>
              <a:t>size: .word  20             # size of "array" </a:t>
            </a:r>
          </a:p>
          <a:p>
            <a:r>
              <a:rPr lang="en-US" altLang="zh-CN" sz="1000" dirty="0"/>
              <a:t>temp: .word 3 3</a:t>
            </a:r>
          </a:p>
          <a:p>
            <a:r>
              <a:rPr lang="en-US" altLang="zh-CN" sz="1000" dirty="0"/>
              <a:t>      .text</a:t>
            </a:r>
          </a:p>
          <a:p>
            <a:r>
              <a:rPr lang="en-US" altLang="zh-CN" sz="1000" dirty="0"/>
              <a:t>      la   $t0, fibs        # load address of array</a:t>
            </a:r>
          </a:p>
          <a:p>
            <a:r>
              <a:rPr lang="en-US" altLang="zh-CN" sz="1000" dirty="0"/>
              <a:t>      la   $t5, size        # load address of size variable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$t5, 0($t5)      # load array size</a:t>
            </a:r>
          </a:p>
          <a:p>
            <a:r>
              <a:rPr lang="en-US" altLang="zh-CN" sz="1000" dirty="0"/>
              <a:t>      la   $t3, temp	    # load 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$t3, 0($t3)</a:t>
            </a:r>
          </a:p>
          <a:p>
            <a:r>
              <a:rPr lang="en-US" altLang="zh-CN" sz="1000" dirty="0"/>
              <a:t>      la   $t4, temp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$t4, 4($t4)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sw</a:t>
            </a:r>
            <a:r>
              <a:rPr lang="en-US" altLang="zh-CN" sz="1000" dirty="0"/>
              <a:t>   $t3, 0($t0)      # F[0] = $t3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sw</a:t>
            </a:r>
            <a:r>
              <a:rPr lang="en-US" altLang="zh-CN" sz="1000" dirty="0"/>
              <a:t>   $t4, 4($t0)      # F[1] = $t4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addi</a:t>
            </a:r>
            <a:r>
              <a:rPr lang="en-US" altLang="zh-CN" sz="1000" dirty="0"/>
              <a:t> $t1, $t5, -2     # Counter for loop, will execute (size-2) times</a:t>
            </a:r>
          </a:p>
          <a:p>
            <a:r>
              <a:rPr lang="en-US" altLang="zh-CN" sz="1000" dirty="0"/>
              <a:t>loop: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$t3, 0($t0)      # Get value from array F[n] 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$t4, 4($t0)      # Get value from array F[n+1]</a:t>
            </a:r>
          </a:p>
          <a:p>
            <a:r>
              <a:rPr lang="en-US" altLang="zh-CN" sz="1000" dirty="0"/>
              <a:t>      add  $t2, $t3, $t4    # $t2 = F[n] + F[n+1]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sw</a:t>
            </a:r>
            <a:r>
              <a:rPr lang="en-US" altLang="zh-CN" sz="1000" dirty="0"/>
              <a:t>   $t2, 8($t0)      # Store F[n+2] = F[n] + F[n+1] in array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addi</a:t>
            </a:r>
            <a:r>
              <a:rPr lang="en-US" altLang="zh-CN" sz="1000" dirty="0"/>
              <a:t> $t0, $t0, 4      # increment address of Fib. number source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addi</a:t>
            </a:r>
            <a:r>
              <a:rPr lang="en-US" altLang="zh-CN" sz="1000" dirty="0"/>
              <a:t> $t1, $t1, -1     # decrement loop counter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bgtz</a:t>
            </a:r>
            <a:r>
              <a:rPr lang="en-US" altLang="zh-CN" sz="1000" dirty="0"/>
              <a:t> $t1, loop        # repeat if not finished yet.</a:t>
            </a:r>
          </a:p>
          <a:p>
            <a:r>
              <a:rPr lang="en-US" altLang="zh-CN" sz="1000" dirty="0"/>
              <a:t>out:  </a:t>
            </a:r>
          </a:p>
          <a:p>
            <a:r>
              <a:rPr lang="en-US" altLang="zh-CN" sz="1000" dirty="0"/>
              <a:t>	j out	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337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段地址设定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71917"/>
            <a:ext cx="4680520" cy="546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20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r>
              <a:rPr lang="en-US" altLang="zh-CN" dirty="0" err="1" smtClean="0"/>
              <a:t>coe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需要例化两个</a:t>
            </a:r>
            <a:r>
              <a:rPr lang="en-US" altLang="zh-CN" dirty="0" err="1" smtClean="0"/>
              <a:t>mem</a:t>
            </a:r>
            <a:r>
              <a:rPr lang="zh-CN" altLang="en-US" dirty="0" smtClean="0"/>
              <a:t>，一个存放指令，</a:t>
            </a:r>
            <a:r>
              <a:rPr lang="zh-CN" altLang="en-US" dirty="0"/>
              <a:t>一</a:t>
            </a:r>
            <a:r>
              <a:rPr lang="zh-CN" altLang="en-US" dirty="0" smtClean="0"/>
              <a:t>个存放数据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首地址均为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1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mars</a:t>
            </a:r>
            <a:r>
              <a:rPr lang="zh-CN" altLang="en-US" dirty="0"/>
              <a:t>编译</a:t>
            </a:r>
            <a:r>
              <a:rPr lang="zh-CN" altLang="en-US" dirty="0" smtClean="0"/>
              <a:t>后的代码导出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07" y="1600200"/>
            <a:ext cx="775958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2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导出为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730" y="2701131"/>
            <a:ext cx="508254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0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右箭头 9"/>
          <p:cNvSpPr/>
          <p:nvPr/>
        </p:nvSpPr>
        <p:spPr>
          <a:xfrm>
            <a:off x="2771800" y="2873423"/>
            <a:ext cx="2808312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导出的代码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1810544" cy="4525963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2008</a:t>
            </a:r>
            <a:r>
              <a:rPr lang="en-US" altLang="zh-CN" dirty="0">
                <a:solidFill>
                  <a:srgbClr val="FF0000"/>
                </a:solidFill>
              </a:rPr>
              <a:t>2000</a:t>
            </a:r>
          </a:p>
          <a:p>
            <a:r>
              <a:rPr lang="en-US" altLang="zh-CN" dirty="0"/>
              <a:t>200d</a:t>
            </a:r>
            <a:r>
              <a:rPr lang="en-US" altLang="zh-CN" dirty="0">
                <a:solidFill>
                  <a:srgbClr val="FF0000"/>
                </a:solidFill>
              </a:rPr>
              <a:t>2050</a:t>
            </a:r>
          </a:p>
          <a:p>
            <a:r>
              <a:rPr lang="en-US" altLang="zh-CN" dirty="0"/>
              <a:t>8dad0000</a:t>
            </a:r>
          </a:p>
          <a:p>
            <a:r>
              <a:rPr lang="en-US" altLang="zh-CN" dirty="0"/>
              <a:t>200b</a:t>
            </a:r>
            <a:r>
              <a:rPr lang="en-US" altLang="zh-CN" dirty="0">
                <a:solidFill>
                  <a:srgbClr val="FF0000"/>
                </a:solidFill>
              </a:rPr>
              <a:t>2054</a:t>
            </a:r>
          </a:p>
          <a:p>
            <a:r>
              <a:rPr lang="en-US" altLang="zh-CN" dirty="0"/>
              <a:t>8d6b0000</a:t>
            </a:r>
          </a:p>
          <a:p>
            <a:r>
              <a:rPr lang="en-US" altLang="zh-CN" dirty="0"/>
              <a:t>200c</a:t>
            </a:r>
            <a:r>
              <a:rPr lang="en-US" altLang="zh-CN" dirty="0">
                <a:solidFill>
                  <a:srgbClr val="FF0000"/>
                </a:solidFill>
              </a:rPr>
              <a:t>2054</a:t>
            </a:r>
          </a:p>
          <a:p>
            <a:r>
              <a:rPr lang="en-US" altLang="zh-CN" dirty="0"/>
              <a:t>8d8c0004</a:t>
            </a:r>
          </a:p>
          <a:p>
            <a:r>
              <a:rPr lang="en-US" altLang="zh-CN" dirty="0"/>
              <a:t>ad0b0000</a:t>
            </a:r>
          </a:p>
          <a:p>
            <a:r>
              <a:rPr lang="en-US" altLang="zh-CN" dirty="0"/>
              <a:t>ad0c0004</a:t>
            </a:r>
          </a:p>
          <a:p>
            <a:r>
              <a:rPr lang="en-US" altLang="zh-CN" dirty="0"/>
              <a:t>21a9fffe</a:t>
            </a:r>
          </a:p>
          <a:p>
            <a:r>
              <a:rPr lang="en-US" altLang="zh-CN" dirty="0"/>
              <a:t>8d0b0000</a:t>
            </a:r>
          </a:p>
          <a:p>
            <a:r>
              <a:rPr lang="en-US" altLang="zh-CN" dirty="0"/>
              <a:t>8d0c0004</a:t>
            </a:r>
          </a:p>
          <a:p>
            <a:r>
              <a:rPr lang="en-US" altLang="zh-CN" dirty="0"/>
              <a:t>016c5020</a:t>
            </a:r>
          </a:p>
          <a:p>
            <a:r>
              <a:rPr lang="en-US" altLang="zh-CN" dirty="0"/>
              <a:t>ad0a0008</a:t>
            </a:r>
          </a:p>
          <a:p>
            <a:r>
              <a:rPr lang="en-US" altLang="zh-CN" dirty="0"/>
              <a:t>21080004</a:t>
            </a:r>
          </a:p>
          <a:p>
            <a:r>
              <a:rPr lang="en-US" altLang="zh-CN" dirty="0"/>
              <a:t>2129ffff</a:t>
            </a:r>
          </a:p>
          <a:p>
            <a:r>
              <a:rPr lang="en-US" altLang="zh-CN" dirty="0"/>
              <a:t>1d20fff9</a:t>
            </a:r>
          </a:p>
          <a:p>
            <a:r>
              <a:rPr lang="en-US" altLang="zh-CN" dirty="0"/>
              <a:t>08000011</a:t>
            </a:r>
          </a:p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3563888" y="1628800"/>
            <a:ext cx="1219944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sz="3600" dirty="0" smtClean="0"/>
              <a:t>为了实现两个</a:t>
            </a:r>
            <a:r>
              <a:rPr lang="en-US" altLang="zh-CN" sz="3600" dirty="0" smtClean="0"/>
              <a:t>ram/rom</a:t>
            </a:r>
            <a:r>
              <a:rPr lang="zh-CN" altLang="en-US" sz="3600" dirty="0" smtClean="0"/>
              <a:t>的访问，需要将代码进行修改，使得代码访问的数据段的起始地址为</a:t>
            </a:r>
            <a:r>
              <a:rPr lang="en-US" altLang="zh-CN" sz="3600" dirty="0" smtClean="0"/>
              <a:t>0.</a:t>
            </a:r>
            <a:endParaRPr lang="zh-CN" altLang="en-US" sz="3600" dirty="0"/>
          </a:p>
        </p:txBody>
      </p:sp>
      <p:sp>
        <p:nvSpPr>
          <p:cNvPr id="9" name="内容占位符 6"/>
          <p:cNvSpPr txBox="1">
            <a:spLocks/>
          </p:cNvSpPr>
          <p:nvPr/>
        </p:nvSpPr>
        <p:spPr>
          <a:xfrm>
            <a:off x="6156176" y="1556792"/>
            <a:ext cx="18105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2008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000</a:t>
            </a:r>
          </a:p>
          <a:p>
            <a:r>
              <a:rPr lang="en-US" altLang="zh-CN" dirty="0" smtClean="0"/>
              <a:t>200d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050</a:t>
            </a:r>
          </a:p>
          <a:p>
            <a:r>
              <a:rPr lang="en-US" altLang="zh-CN" dirty="0" smtClean="0"/>
              <a:t>8dad0000</a:t>
            </a:r>
          </a:p>
          <a:p>
            <a:r>
              <a:rPr lang="en-US" altLang="zh-CN" dirty="0" smtClean="0"/>
              <a:t>200b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054</a:t>
            </a:r>
          </a:p>
          <a:p>
            <a:r>
              <a:rPr lang="en-US" altLang="zh-CN" dirty="0" smtClean="0"/>
              <a:t>8d6b0000</a:t>
            </a:r>
          </a:p>
          <a:p>
            <a:r>
              <a:rPr lang="en-US" altLang="zh-CN" dirty="0" smtClean="0"/>
              <a:t>200c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054</a:t>
            </a:r>
          </a:p>
          <a:p>
            <a:r>
              <a:rPr lang="en-US" altLang="zh-CN" dirty="0" smtClean="0"/>
              <a:t>8d8c0004</a:t>
            </a:r>
          </a:p>
          <a:p>
            <a:r>
              <a:rPr lang="en-US" altLang="zh-CN" dirty="0" smtClean="0"/>
              <a:t>ad0b0000</a:t>
            </a:r>
          </a:p>
          <a:p>
            <a:r>
              <a:rPr lang="en-US" altLang="zh-CN" dirty="0" smtClean="0"/>
              <a:t>ad0c0004</a:t>
            </a:r>
          </a:p>
          <a:p>
            <a:r>
              <a:rPr lang="en-US" altLang="zh-CN" dirty="0" smtClean="0"/>
              <a:t>21a9fffe</a:t>
            </a:r>
          </a:p>
          <a:p>
            <a:r>
              <a:rPr lang="en-US" altLang="zh-CN" dirty="0" smtClean="0"/>
              <a:t>8d0b0000</a:t>
            </a:r>
          </a:p>
          <a:p>
            <a:r>
              <a:rPr lang="en-US" altLang="zh-CN" dirty="0" smtClean="0"/>
              <a:t>8d0c0004</a:t>
            </a:r>
          </a:p>
          <a:p>
            <a:r>
              <a:rPr lang="en-US" altLang="zh-CN" dirty="0" smtClean="0"/>
              <a:t>016c5020</a:t>
            </a:r>
          </a:p>
          <a:p>
            <a:r>
              <a:rPr lang="en-US" altLang="zh-CN" dirty="0" smtClean="0"/>
              <a:t>ad0a0008</a:t>
            </a:r>
          </a:p>
          <a:p>
            <a:r>
              <a:rPr lang="en-US" altLang="zh-CN" dirty="0" smtClean="0"/>
              <a:t>21080004</a:t>
            </a:r>
          </a:p>
          <a:p>
            <a:r>
              <a:rPr lang="en-US" altLang="zh-CN" dirty="0" smtClean="0"/>
              <a:t>2129ffff</a:t>
            </a:r>
          </a:p>
          <a:p>
            <a:r>
              <a:rPr lang="en-US" altLang="zh-CN" dirty="0" smtClean="0"/>
              <a:t>1d20fff9</a:t>
            </a:r>
          </a:p>
          <a:p>
            <a:r>
              <a:rPr lang="en-US" altLang="zh-CN" dirty="0" smtClean="0"/>
              <a:t>08000011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2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实验所涉及到的指令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指令理解与分解请自行完成。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addi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</a:t>
            </a:r>
          </a:p>
          <a:p>
            <a:pPr lvl="1"/>
            <a:r>
              <a:rPr lang="en-US" altLang="zh-CN" dirty="0" err="1"/>
              <a:t>lw</a:t>
            </a:r>
            <a:endParaRPr lang="en-US" altLang="zh-CN" dirty="0"/>
          </a:p>
          <a:p>
            <a:pPr lvl="1"/>
            <a:r>
              <a:rPr lang="en-US" altLang="zh-CN" dirty="0" err="1" smtClean="0"/>
              <a:t>sw</a:t>
            </a:r>
            <a:endParaRPr lang="en-US" altLang="zh-CN" dirty="0"/>
          </a:p>
          <a:p>
            <a:pPr lvl="1"/>
            <a:r>
              <a:rPr lang="en-US" altLang="zh-CN" dirty="0" err="1" smtClean="0"/>
              <a:t>bgtz</a:t>
            </a:r>
            <a:endParaRPr lang="en-US" altLang="zh-CN" dirty="0"/>
          </a:p>
          <a:p>
            <a:pPr lvl="1"/>
            <a:r>
              <a:rPr lang="en-US" altLang="zh-CN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0701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EE9D5F-241E-40B0-AB75-4FEF29AA8F74}" type="slidenum">
              <a:rPr lang="zh-CN" altLang="zh-CN"/>
              <a:pPr/>
              <a:t>4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4338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871538"/>
            <a:ext cx="75533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5954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本次实验要求设计为单周期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，基本思路是依据给定过的指令集（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条），设计核心的控制信号。依据前面给定的数据通路和控制单元信号进行设计。</a:t>
            </a:r>
            <a:endParaRPr lang="en-US" altLang="zh-CN" dirty="0" smtClean="0"/>
          </a:p>
          <a:p>
            <a:r>
              <a:rPr lang="zh-CN" altLang="en-US" dirty="0" smtClean="0"/>
              <a:t>注意现在涉及到两个</a:t>
            </a:r>
            <a:r>
              <a:rPr lang="en-US" altLang="zh-CN" dirty="0" smtClean="0"/>
              <a:t>ram</a:t>
            </a:r>
            <a:r>
              <a:rPr lang="zh-CN" altLang="en-US" dirty="0" smtClean="0"/>
              <a:t>，一个</a:t>
            </a:r>
            <a:r>
              <a:rPr lang="en-US" altLang="zh-CN" dirty="0" err="1" smtClean="0"/>
              <a:t>regfile</a:t>
            </a:r>
            <a:r>
              <a:rPr lang="zh-CN" altLang="en-US" dirty="0" smtClean="0"/>
              <a:t>，现在均要求是异步读，同步写。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5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实验检查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仿真查看数据</a:t>
            </a:r>
            <a:r>
              <a:rPr lang="en-US" altLang="zh-CN" dirty="0" smtClean="0"/>
              <a:t>ram </a:t>
            </a:r>
            <a:r>
              <a:rPr lang="zh-CN" altLang="en-US" dirty="0" smtClean="0"/>
              <a:t>内容是否正确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检查仿真执行状态等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检查代码设计，代码是否独立完成</a:t>
            </a:r>
          </a:p>
        </p:txBody>
      </p:sp>
    </p:spTree>
    <p:extLst>
      <p:ext uri="{BB962C8B-B14F-4D97-AF65-F5344CB8AC3E}">
        <p14:creationId xmlns:p14="http://schemas.microsoft.com/office/powerpoint/2010/main" val="23249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实验报告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在一周内提交实验报告到</a:t>
            </a:r>
          </a:p>
          <a:p>
            <a:pPr lvl="1" eaLnBrk="1" hangingPunct="1"/>
            <a:r>
              <a:rPr lang="en-US" altLang="zh-CN" dirty="0" smtClean="0">
                <a:hlinkClick r:id="rId2"/>
              </a:rPr>
              <a:t>ftp://202.38.79.140/03_</a:t>
            </a:r>
            <a:r>
              <a:rPr lang="zh-CN" altLang="en-US" dirty="0" smtClean="0">
                <a:hlinkClick r:id="rId2"/>
              </a:rPr>
              <a:t>课程资源</a:t>
            </a:r>
            <a:r>
              <a:rPr lang="en-US" altLang="zh-CN" dirty="0" smtClean="0">
                <a:hlinkClick r:id="rId2"/>
              </a:rPr>
              <a:t>/02_</a:t>
            </a:r>
            <a:r>
              <a:rPr lang="zh-CN" altLang="en-US" dirty="0" smtClean="0">
                <a:hlinkClick r:id="rId2"/>
              </a:rPr>
              <a:t>计算机组成原理实验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>
                <a:hlinkClick r:id="rId2"/>
              </a:rPr>
              <a:t>2017/</a:t>
            </a:r>
            <a:r>
              <a:rPr lang="zh-CN" altLang="en-US" dirty="0" smtClean="0">
                <a:hlinkClick r:id="rId2"/>
              </a:rPr>
              <a:t>实验报告</a:t>
            </a:r>
            <a:r>
              <a:rPr lang="en-US" altLang="zh-CN" dirty="0" smtClean="0">
                <a:hlinkClick r:id="rId2"/>
              </a:rPr>
              <a:t>/Lab5_SCLK_CPU/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文件名为：</a:t>
            </a:r>
            <a:r>
              <a:rPr lang="en-US" altLang="zh-CN" dirty="0" smtClean="0"/>
              <a:t>Lab5_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.pdf</a:t>
            </a:r>
          </a:p>
          <a:p>
            <a:pPr lvl="1" eaLnBrk="1" hangingPunct="1"/>
            <a:r>
              <a:rPr lang="zh-CN" altLang="en-US" dirty="0" smtClean="0"/>
              <a:t>所有不满足该格式的文件视为未提交实验报告</a:t>
            </a:r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9780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27104F-E46F-458A-834B-8FAFC971BF91}" type="slidenum">
              <a:rPr lang="zh-CN" altLang="zh-CN"/>
              <a:pPr/>
              <a:t>5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5362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1116330"/>
            <a:ext cx="6846888" cy="462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386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4D56F7-91D8-46B4-9BD4-FFEF533F78A9}" type="slidenum">
              <a:rPr lang="zh-CN" altLang="zh-CN"/>
              <a:pPr/>
              <a:t>6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6386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9" y="1116330"/>
            <a:ext cx="6396037" cy="44748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1329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378396-D85F-4796-98B1-C81E73B704FA}" type="slidenum">
              <a:rPr lang="zh-CN" altLang="zh-CN"/>
              <a:pPr/>
              <a:t>7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410" name="Tit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87401" y="746760"/>
            <a:ext cx="7559675" cy="868680"/>
          </a:xfrm>
          <a:ln/>
        </p:spPr>
        <p:txBody>
          <a:bodyPr/>
          <a:lstStyle/>
          <a:p>
            <a:pPr marL="0" indent="0"/>
            <a:r>
              <a:rPr lang="en-US" sz="40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MIPS </a:t>
            </a:r>
            <a:r>
              <a:rPr lang="zh-CN" altLang="en-US" sz="40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Data Path</a:t>
            </a:r>
          </a:p>
        </p:txBody>
      </p:sp>
      <p:pic>
        <p:nvPicPr>
          <p:cNvPr id="17411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382713" y="2131696"/>
            <a:ext cx="59928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1.add instruction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2.load instruction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3.ori instruction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stor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5667921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A6D76-49CD-48C8-A4CD-6BAFB6E14626}" type="slidenum">
              <a:rPr lang="zh-CN" altLang="zh-CN"/>
              <a:pPr/>
              <a:t>8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434" name="Text Placeholder 1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150939" y="1588770"/>
            <a:ext cx="7475537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RTL: The ADD Instruction</a:t>
            </a: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（加法指令）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°add rd, rs, rt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zh-CN" sz="180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zh-CN" sz="180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zh-CN" sz="180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zh-CN" sz="180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zh-CN" sz="180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• M[PC] </a:t>
            </a: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从</a:t>
            </a: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PC</a:t>
            </a: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所指的内存单元中取指令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sz="180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• R[rd] ← R[rs] + R[rt] </a:t>
            </a: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从</a:t>
            </a: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rs</a:t>
            </a: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rt </a:t>
            </a: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所指的寄存器中取数后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相加，结果送</a:t>
            </a: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rd </a:t>
            </a: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所指的寄存器中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sz="180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• PC ← PC + 4 PC</a:t>
            </a: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加</a:t>
            </a: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，使</a:t>
            </a: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PC</a:t>
            </a: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指向下一条指令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zh-CN" sz="180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35" name="Tit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87401" y="746760"/>
            <a:ext cx="7559675" cy="868680"/>
          </a:xfrm>
          <a:ln/>
        </p:spPr>
        <p:txBody>
          <a:bodyPr/>
          <a:lstStyle/>
          <a:p>
            <a:pPr marL="0" indent="0"/>
            <a:r>
              <a:rPr lang="zh-CN" altLang="zh-CN" sz="3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The ADD Instruction</a:t>
            </a:r>
          </a:p>
        </p:txBody>
      </p:sp>
      <p:pic>
        <p:nvPicPr>
          <p:cNvPr id="18436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TextBox 3"/>
          <p:cNvSpPr>
            <a:spLocks noChangeArrowheads="1"/>
          </p:cNvSpPr>
          <p:nvPr/>
        </p:nvSpPr>
        <p:spPr bwMode="auto">
          <a:xfrm>
            <a:off x="1277939" y="6294121"/>
            <a:ext cx="32400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6" y="2588896"/>
            <a:ext cx="4714875" cy="902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6718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ldLvl="0" animBg="1" autoUpdateAnimBg="0"/>
      <p:bldP spid="18435" grpId="0" bldLvl="0" animBg="1" autoUpdateAnimBg="0"/>
      <p:bldP spid="18440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65B92C-C367-43E5-A127-82E98E04C381}" type="slidenum">
              <a:rPr lang="zh-CN" altLang="zh-CN"/>
              <a:pPr/>
              <a:t>9</a:t>
            </a:fld>
            <a:endParaRPr lang="zh-CN" altLang="zh-CN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9458" name="Text Placeholder 1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150939" y="1588770"/>
            <a:ext cx="7475537" cy="43205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The Load Instruction</a:t>
            </a: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（装入指令）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°lw rt, rs, imm16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zh-CN" sz="180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zh-CN" sz="180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zh-CN" sz="180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zh-CN" sz="180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zh-CN" sz="180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endParaRPr lang="zh-CN" altLang="zh-CN" sz="1800">
              <a:solidFill>
                <a:srgbClr val="26262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• M[PC] (</a:t>
            </a: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同加法指令</a:t>
            </a: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• Addr ← R[rs] + SignExt(imm16)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计算数据地址 </a:t>
            </a: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立即数要进行符号扩展</a:t>
            </a: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• R[rt] ← M[Addr]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从存储器中取出数据，装入到寄存器中</a:t>
            </a:r>
          </a:p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• PC ← PC + 4 (</a:t>
            </a:r>
            <a:r>
              <a:rPr 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同加法指令</a:t>
            </a:r>
            <a:r>
              <a:rPr lang="zh-CN" altLang="zh-CN" sz="1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</a:p>
        </p:txBody>
      </p:sp>
      <p:sp>
        <p:nvSpPr>
          <p:cNvPr id="19459" name="Tit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87401" y="746760"/>
            <a:ext cx="7559675" cy="868680"/>
          </a:xfrm>
          <a:ln/>
        </p:spPr>
        <p:txBody>
          <a:bodyPr/>
          <a:lstStyle/>
          <a:p>
            <a:pPr marL="0" indent="0"/>
            <a:r>
              <a:rPr lang="zh-CN" altLang="zh-CN" sz="3600" b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The Load Instruction</a:t>
            </a:r>
          </a:p>
        </p:txBody>
      </p:sp>
      <p:pic>
        <p:nvPicPr>
          <p:cNvPr id="19460" name="Picture 33" descr="arrow-right.pn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4" descr="arrow-righ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2948940"/>
            <a:ext cx="342900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Box 3"/>
          <p:cNvSpPr>
            <a:spLocks noChangeArrowheads="1"/>
          </p:cNvSpPr>
          <p:nvPr/>
        </p:nvSpPr>
        <p:spPr bwMode="auto">
          <a:xfrm>
            <a:off x="1277939" y="6294121"/>
            <a:ext cx="32400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482216"/>
            <a:ext cx="4610100" cy="123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3882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ldLvl="0" animBg="1" autoUpdateAnimBg="0"/>
      <p:bldP spid="19459" grpId="0" bldLvl="0" animBg="1" autoUpdateAnimBg="0"/>
      <p:bldP spid="19464" grpId="0" bldLvl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923</Words>
  <Application>Microsoft Office PowerPoint</Application>
  <PresentationFormat>全屏显示(4:3)</PresentationFormat>
  <Paragraphs>176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主题​​</vt:lpstr>
      <vt:lpstr>实验五  单周期MIPS CPU设计</vt:lpstr>
      <vt:lpstr>MIPS Instruction Set 简介</vt:lpstr>
      <vt:lpstr>MIPS Instruction Set</vt:lpstr>
      <vt:lpstr>PowerPoint 演示文稿</vt:lpstr>
      <vt:lpstr>PowerPoint 演示文稿</vt:lpstr>
      <vt:lpstr>PowerPoint 演示文稿</vt:lpstr>
      <vt:lpstr>MIPS Data Path</vt:lpstr>
      <vt:lpstr>The ADD Instruction</vt:lpstr>
      <vt:lpstr>The Load Instruction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数据通路和控制单元</vt:lpstr>
      <vt:lpstr>四个状态单元（部件）</vt:lpstr>
      <vt:lpstr>异步读取模式</vt:lpstr>
      <vt:lpstr>单周期设计--取指令</vt:lpstr>
      <vt:lpstr>单周期设计—读regfile</vt:lpstr>
      <vt:lpstr>单周期设计—立即数</vt:lpstr>
      <vt:lpstr>单周期设计—计算存储地址</vt:lpstr>
      <vt:lpstr>单周期设计—向regfile写入数据</vt:lpstr>
      <vt:lpstr>单周期设计—更新PC</vt:lpstr>
      <vt:lpstr>单周期设计—SW指令</vt:lpstr>
      <vt:lpstr>单周期设计—R型指令</vt:lpstr>
      <vt:lpstr>单周期设计—跳转指令</vt:lpstr>
      <vt:lpstr>单周期控制</vt:lpstr>
      <vt:lpstr>单周期设计—译码器</vt:lpstr>
      <vt:lpstr>OR指令执行流程</vt:lpstr>
      <vt:lpstr>J指令</vt:lpstr>
      <vt:lpstr>Structure of the Bayes classifier</vt:lpstr>
      <vt:lpstr>实验要求</vt:lpstr>
      <vt:lpstr>段地址设定</vt:lpstr>
      <vt:lpstr>初始化coe文件</vt:lpstr>
      <vt:lpstr>将mars编译后的代码导出</vt:lpstr>
      <vt:lpstr>导出为16进制</vt:lpstr>
      <vt:lpstr>导出的代码</vt:lpstr>
      <vt:lpstr>实验所涉及到的指令</vt:lpstr>
      <vt:lpstr>说明</vt:lpstr>
      <vt:lpstr>实验检查</vt:lpstr>
      <vt:lpstr>实验报告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实验五  CPU设计</dc:title>
  <dc:creator>LENOVO</dc:creator>
  <cp:lastModifiedBy>LENOVO</cp:lastModifiedBy>
  <cp:revision>34</cp:revision>
  <dcterms:created xsi:type="dcterms:W3CDTF">2016-04-20T02:56:12Z</dcterms:created>
  <dcterms:modified xsi:type="dcterms:W3CDTF">2017-04-14T07:53:40Z</dcterms:modified>
</cp:coreProperties>
</file>