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60" r:id="rId6"/>
    <p:sldId id="262" r:id="rId7"/>
    <p:sldId id="263" r:id="rId8"/>
    <p:sldId id="264" r:id="rId9"/>
    <p:sldId id="265" r:id="rId10"/>
    <p:sldId id="268" r:id="rId11"/>
    <p:sldId id="266" r:id="rId12"/>
    <p:sldId id="267"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zh-CN"/>
              <a:t>实验六</a:t>
            </a:r>
            <a:endParaRPr lang="en-US" altLang="zh-CN"/>
          </a:p>
        </p:txBody>
      </p:sp>
      <p:sp>
        <p:nvSpPr>
          <p:cNvPr id="3" name="副标题 2"/>
          <p:cNvSpPr>
            <a:spLocks noGrp="1"/>
          </p:cNvSpPr>
          <p:nvPr>
            <p:ph type="subTitle" idx="1"/>
          </p:nvPr>
        </p:nvSpPr>
        <p:spPr/>
        <p:txBody>
          <a:bodyPr/>
          <a:p>
            <a:r>
              <a:rPr lang="en-US" altLang="zh-CN"/>
              <a:t>----</a:t>
            </a:r>
            <a:r>
              <a:rPr lang="zh-CN" altLang="en-US"/>
              <a:t>进程调度</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内容占位符 4"/>
          <p:cNvSpPr/>
          <p:nvPr>
            <p:ph idx="1"/>
          </p:nvPr>
        </p:nvSpPr>
        <p:spPr>
          <a:xfrm>
            <a:off x="838200" y="425450"/>
            <a:ext cx="10515600" cy="5751830"/>
          </a:xfrm>
        </p:spPr>
        <p:txBody>
          <a:bodyPr>
            <a:normAutofit fontScale="90000"/>
          </a:bodyPr>
          <a:p>
            <a:r>
              <a:rPr lang="zh-CN" altLang="en-US"/>
              <a:t>void stack_init(unsigned long** stk,void (*task)(void)){</a:t>
            </a:r>
            <a:endParaRPr lang="zh-CN" altLang="en-US"/>
          </a:p>
          <a:p>
            <a:r>
              <a:rPr lang="zh-CN" altLang="en-US"/>
              <a:t>  *(*stk)-- = (unsigned long) 0x08;        // CS 高地址</a:t>
            </a:r>
            <a:endParaRPr lang="zh-CN" altLang="en-US"/>
          </a:p>
          <a:p>
            <a:r>
              <a:rPr lang="zh-CN" altLang="en-US"/>
              <a:t>  *(*stk)-- = (unsigned long) task;     // eip</a:t>
            </a:r>
            <a:endParaRPr lang="zh-CN" altLang="en-US"/>
          </a:p>
          <a:p>
            <a:r>
              <a:rPr lang="zh-CN" altLang="en-US"/>
              <a:t>  *(*stk)-- = (unsigned long) 0xAAAAAAAA;  // EAX </a:t>
            </a:r>
            <a:endParaRPr lang="zh-CN" altLang="en-US"/>
          </a:p>
          <a:p>
            <a:r>
              <a:rPr lang="zh-CN" altLang="en-US"/>
              <a:t>  *(*stk)-- = (unsigned long) 0xCCCCCCCC;  // ECX</a:t>
            </a:r>
            <a:endParaRPr lang="zh-CN" altLang="en-US"/>
          </a:p>
          <a:p>
            <a:r>
              <a:rPr lang="zh-CN" altLang="en-US"/>
              <a:t>  *(*stk)-- = (unsigned long) 0xDDDDDDDD;  // EDX </a:t>
            </a:r>
            <a:endParaRPr lang="zh-CN" altLang="en-US"/>
          </a:p>
          <a:p>
            <a:r>
              <a:rPr lang="zh-CN" altLang="en-US"/>
              <a:t>  *(*stk)-- = (unsigned long) 0xBBBBBBBB;  // EBX</a:t>
            </a:r>
            <a:endParaRPr lang="zh-CN" altLang="en-US"/>
          </a:p>
          <a:p>
            <a:r>
              <a:rPr lang="zh-CN" altLang="en-US"/>
              <a:t>  *(*stk)-- = (unsigned long) 0x44444444;  // ESP</a:t>
            </a:r>
            <a:endParaRPr lang="zh-CN" altLang="en-US"/>
          </a:p>
          <a:p>
            <a:r>
              <a:rPr lang="zh-CN" altLang="en-US"/>
              <a:t>  *(*stk)-- = (unsigned long) 0x55555555;  // EBP</a:t>
            </a:r>
            <a:endParaRPr lang="zh-CN" altLang="en-US"/>
          </a:p>
          <a:p>
            <a:r>
              <a:rPr lang="zh-CN" altLang="en-US"/>
              <a:t>  *(*stk)-- = (unsigned long) 0x66666666;  // ESI</a:t>
            </a:r>
            <a:endParaRPr lang="zh-CN" altLang="en-US"/>
          </a:p>
          <a:p>
            <a:r>
              <a:rPr lang="zh-CN" altLang="en-US"/>
              <a:t>  *(*stk) = (unsigned long) 0x77777777;  // EDI 低地址    </a:t>
            </a:r>
            <a:endParaRPr lang="zh-CN" altLang="en-US"/>
          </a:p>
          <a:p>
            <a:r>
              <a:rPr lang="zh-CN" altLang="en-US"/>
              <a:t>}</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.global CTX_SW</a:t>
            </a:r>
            <a:endParaRPr lang="zh-CN" altLang="en-US"/>
          </a:p>
          <a:p>
            <a:r>
              <a:rPr lang="zh-CN" altLang="en-US"/>
              <a:t>CTX_SW:  </a:t>
            </a:r>
            <a:endParaRPr lang="zh-CN" altLang="en-US"/>
          </a:p>
          <a:p>
            <a:r>
              <a:rPr lang="zh-CN" altLang="en-US"/>
              <a:t>  pusha #pushl %ebp</a:t>
            </a:r>
            <a:endParaRPr lang="zh-CN" altLang="en-US"/>
          </a:p>
          <a:p>
            <a:r>
              <a:rPr lang="zh-CN" altLang="en-US"/>
              <a:t>	movl %esp, prevTSK_StackPtr</a:t>
            </a:r>
            <a:endParaRPr lang="zh-CN" altLang="en-US"/>
          </a:p>
          <a:p>
            <a:r>
              <a:rPr lang="zh-CN" altLang="en-US"/>
              <a:t>	</a:t>
            </a:r>
            <a:endParaRPr lang="zh-CN" altLang="en-US"/>
          </a:p>
          <a:p>
            <a:r>
              <a:rPr lang="zh-CN" altLang="en-US"/>
              <a:t>	movl nextTSK_StackPtr, %esp</a:t>
            </a:r>
            <a:endParaRPr lang="zh-CN" altLang="en-US"/>
          </a:p>
          <a:p>
            <a:r>
              <a:rPr lang="zh-CN" altLang="en-US"/>
              <a:t>	popa #popl %ebp</a:t>
            </a:r>
            <a:endParaRPr lang="zh-CN" altLang="en-US"/>
          </a:p>
          <a:p>
            <a:r>
              <a:rPr lang="zh-CN" altLang="en-US"/>
              <a:t>	ret</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outline</a:t>
            </a:r>
            <a:endParaRPr lang="en-US" altLang="zh-CN"/>
          </a:p>
        </p:txBody>
      </p:sp>
      <p:sp>
        <p:nvSpPr>
          <p:cNvPr id="3" name="内容占位符 2"/>
          <p:cNvSpPr>
            <a:spLocks noGrp="1"/>
          </p:cNvSpPr>
          <p:nvPr>
            <p:ph idx="1"/>
          </p:nvPr>
        </p:nvSpPr>
        <p:spPr/>
        <p:txBody>
          <a:bodyPr/>
          <a:p>
            <a:r>
              <a:rPr lang="en-US" altLang="zh-CN"/>
              <a:t>1.Overview</a:t>
            </a:r>
            <a:endParaRPr lang="en-US" altLang="zh-CN"/>
          </a:p>
          <a:p>
            <a:r>
              <a:rPr lang="en-US" altLang="zh-CN"/>
              <a:t>2.preliminaries</a:t>
            </a:r>
            <a:endParaRPr lang="en-US" altLang="zh-CN"/>
          </a:p>
          <a:p>
            <a:r>
              <a:rPr lang="en-US" altLang="zh-CN"/>
              <a:t>3.</a:t>
            </a:r>
            <a:r>
              <a:rPr lang="en-US" altLang="zh-CN">
                <a:sym typeface="+mn-ea"/>
              </a:rPr>
              <a:t>some questions</a:t>
            </a:r>
            <a:endParaRPr lang="en-US" altLang="zh-CN"/>
          </a:p>
          <a:p>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sym typeface="+mn-ea"/>
              </a:rPr>
              <a:t>一、</a:t>
            </a:r>
            <a:r>
              <a:rPr lang="en-US" altLang="zh-CN">
                <a:sym typeface="+mn-ea"/>
              </a:rPr>
              <a:t>Overview</a:t>
            </a:r>
            <a:br>
              <a:rPr lang="en-US" altLang="zh-CN"/>
            </a:br>
            <a:endParaRPr lang="zh-CN" altLang="en-US"/>
          </a:p>
        </p:txBody>
      </p:sp>
      <p:sp>
        <p:nvSpPr>
          <p:cNvPr id="6" name="单圆角矩形 5"/>
          <p:cNvSpPr/>
          <p:nvPr/>
        </p:nvSpPr>
        <p:spPr>
          <a:xfrm>
            <a:off x="1353185" y="1438910"/>
            <a:ext cx="1809750" cy="729615"/>
          </a:xfrm>
          <a:prstGeom prst="round1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按下电源键</a:t>
            </a:r>
            <a:endParaRPr lang="zh-CN" altLang="en-US"/>
          </a:p>
        </p:txBody>
      </p:sp>
      <p:sp>
        <p:nvSpPr>
          <p:cNvPr id="7" name="单圆角矩形 6"/>
          <p:cNvSpPr/>
          <p:nvPr/>
        </p:nvSpPr>
        <p:spPr>
          <a:xfrm>
            <a:off x="1353185" y="2663825"/>
            <a:ext cx="1809750" cy="729615"/>
          </a:xfrm>
          <a:prstGeom prst="round1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BIOS</a:t>
            </a:r>
            <a:endParaRPr lang="en-US" altLang="zh-CN"/>
          </a:p>
        </p:txBody>
      </p:sp>
      <p:sp>
        <p:nvSpPr>
          <p:cNvPr id="8" name="单圆角矩形 7"/>
          <p:cNvSpPr/>
          <p:nvPr/>
        </p:nvSpPr>
        <p:spPr>
          <a:xfrm>
            <a:off x="1353185" y="3889375"/>
            <a:ext cx="1809750" cy="729615"/>
          </a:xfrm>
          <a:prstGeom prst="round1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加载内核</a:t>
            </a:r>
            <a:endParaRPr lang="zh-CN" altLang="en-US"/>
          </a:p>
        </p:txBody>
      </p:sp>
      <p:sp>
        <p:nvSpPr>
          <p:cNvPr id="9" name="单圆角矩形 8"/>
          <p:cNvSpPr/>
          <p:nvPr/>
        </p:nvSpPr>
        <p:spPr>
          <a:xfrm>
            <a:off x="1353185" y="5107940"/>
            <a:ext cx="1809750" cy="729615"/>
          </a:xfrm>
          <a:prstGeom prst="round1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call myMain</a:t>
            </a:r>
            <a:endParaRPr lang="en-US" altLang="zh-CN"/>
          </a:p>
        </p:txBody>
      </p:sp>
      <p:sp>
        <p:nvSpPr>
          <p:cNvPr id="10" name="下箭头 9"/>
          <p:cNvSpPr/>
          <p:nvPr/>
        </p:nvSpPr>
        <p:spPr>
          <a:xfrm>
            <a:off x="2185035" y="2181860"/>
            <a:ext cx="75565" cy="4876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下箭头 12"/>
          <p:cNvSpPr/>
          <p:nvPr/>
        </p:nvSpPr>
        <p:spPr>
          <a:xfrm>
            <a:off x="2185035" y="3401695"/>
            <a:ext cx="75565" cy="4876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下箭头 13"/>
          <p:cNvSpPr/>
          <p:nvPr/>
        </p:nvSpPr>
        <p:spPr>
          <a:xfrm>
            <a:off x="2185035" y="4620260"/>
            <a:ext cx="75565" cy="4876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单圆角矩形 2"/>
          <p:cNvSpPr/>
          <p:nvPr/>
        </p:nvSpPr>
        <p:spPr>
          <a:xfrm>
            <a:off x="4894580" y="427990"/>
            <a:ext cx="1809750" cy="729615"/>
          </a:xfrm>
          <a:prstGeom prst="round1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myMain</a:t>
            </a:r>
            <a:endParaRPr lang="en-US" altLang="zh-CN"/>
          </a:p>
        </p:txBody>
      </p:sp>
      <p:sp>
        <p:nvSpPr>
          <p:cNvPr id="4" name="下箭头 3"/>
          <p:cNvSpPr/>
          <p:nvPr/>
        </p:nvSpPr>
        <p:spPr>
          <a:xfrm>
            <a:off x="5761355" y="1157605"/>
            <a:ext cx="75565" cy="4876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单圆角矩形 4"/>
          <p:cNvSpPr/>
          <p:nvPr/>
        </p:nvSpPr>
        <p:spPr>
          <a:xfrm>
            <a:off x="4893945" y="1645285"/>
            <a:ext cx="1809750" cy="729615"/>
          </a:xfrm>
          <a:prstGeom prst="round1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osStart()</a:t>
            </a:r>
            <a:endParaRPr lang="en-US" altLang="zh-CN"/>
          </a:p>
        </p:txBody>
      </p:sp>
      <p:sp>
        <p:nvSpPr>
          <p:cNvPr id="11" name="下箭头 10"/>
          <p:cNvSpPr/>
          <p:nvPr/>
        </p:nvSpPr>
        <p:spPr>
          <a:xfrm>
            <a:off x="5760720" y="2374900"/>
            <a:ext cx="75565" cy="4876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单圆角矩形 16"/>
          <p:cNvSpPr/>
          <p:nvPr/>
        </p:nvSpPr>
        <p:spPr>
          <a:xfrm>
            <a:off x="4894580" y="2862580"/>
            <a:ext cx="1809750" cy="729615"/>
          </a:xfrm>
          <a:prstGeom prst="round1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初始化</a:t>
            </a:r>
            <a:r>
              <a:rPr lang="en-US" altLang="zh-CN"/>
              <a:t>tcbpool,</a:t>
            </a:r>
            <a:r>
              <a:rPr lang="zh-CN" altLang="en-US"/>
              <a:t>创建</a:t>
            </a:r>
            <a:r>
              <a:rPr lang="en-US" altLang="zh-CN"/>
              <a:t>Idle</a:t>
            </a:r>
            <a:r>
              <a:rPr lang="zh-CN" altLang="en-US"/>
              <a:t>进程</a:t>
            </a:r>
            <a:endParaRPr lang="zh-CN" altLang="en-US"/>
          </a:p>
        </p:txBody>
      </p:sp>
      <p:sp>
        <p:nvSpPr>
          <p:cNvPr id="18" name="右箭头 17"/>
          <p:cNvSpPr/>
          <p:nvPr/>
        </p:nvSpPr>
        <p:spPr>
          <a:xfrm>
            <a:off x="6703695" y="3238500"/>
            <a:ext cx="875665" cy="755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单圆角矩形 18"/>
          <p:cNvSpPr/>
          <p:nvPr/>
        </p:nvSpPr>
        <p:spPr>
          <a:xfrm>
            <a:off x="7637780" y="2911475"/>
            <a:ext cx="1809750" cy="729615"/>
          </a:xfrm>
          <a:prstGeom prst="round1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创建initTskBody</a:t>
            </a:r>
            <a:endParaRPr lang="zh-CN" altLang="en-US"/>
          </a:p>
        </p:txBody>
      </p:sp>
      <p:sp>
        <p:nvSpPr>
          <p:cNvPr id="21" name="椭圆 20"/>
          <p:cNvSpPr/>
          <p:nvPr/>
        </p:nvSpPr>
        <p:spPr>
          <a:xfrm>
            <a:off x="5390515" y="96520"/>
            <a:ext cx="943610" cy="272415"/>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OS</a:t>
            </a:r>
            <a:endParaRPr lang="en-US" altLang="zh-CN"/>
          </a:p>
        </p:txBody>
      </p:sp>
      <p:sp>
        <p:nvSpPr>
          <p:cNvPr id="22" name="椭圆 21"/>
          <p:cNvSpPr/>
          <p:nvPr/>
        </p:nvSpPr>
        <p:spPr>
          <a:xfrm>
            <a:off x="7988300" y="2590165"/>
            <a:ext cx="943610" cy="272415"/>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APP</a:t>
            </a:r>
            <a:endParaRPr lang="en-US" altLang="zh-CN"/>
          </a:p>
        </p:txBody>
      </p:sp>
      <p:sp>
        <p:nvSpPr>
          <p:cNvPr id="23" name="下箭头 22"/>
          <p:cNvSpPr/>
          <p:nvPr/>
        </p:nvSpPr>
        <p:spPr>
          <a:xfrm>
            <a:off x="8422640" y="3641090"/>
            <a:ext cx="75565" cy="4876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单圆角矩形 23"/>
          <p:cNvSpPr/>
          <p:nvPr/>
        </p:nvSpPr>
        <p:spPr>
          <a:xfrm>
            <a:off x="7637780" y="4128770"/>
            <a:ext cx="1809750" cy="729615"/>
          </a:xfrm>
          <a:prstGeom prst="round1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创建</a:t>
            </a:r>
            <a:r>
              <a:rPr lang="en-US" altLang="zh-CN"/>
              <a:t>Tsk0,Tsk1,Tsk2</a:t>
            </a:r>
            <a:endParaRPr lang="en-US" altLang="zh-CN"/>
          </a:p>
        </p:txBody>
      </p:sp>
      <p:sp>
        <p:nvSpPr>
          <p:cNvPr id="25" name="左箭头 24"/>
          <p:cNvSpPr/>
          <p:nvPr/>
        </p:nvSpPr>
        <p:spPr>
          <a:xfrm>
            <a:off x="6704330" y="4446270"/>
            <a:ext cx="904240" cy="76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单圆角矩形 25"/>
          <p:cNvSpPr/>
          <p:nvPr/>
        </p:nvSpPr>
        <p:spPr>
          <a:xfrm>
            <a:off x="4894580" y="4119245"/>
            <a:ext cx="1809750" cy="729615"/>
          </a:xfrm>
          <a:prstGeom prst="round1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调度进程运行</a:t>
            </a:r>
            <a:endParaRPr lang="zh-CN" altLang="en-US"/>
          </a:p>
        </p:txBody>
      </p:sp>
      <p:sp>
        <p:nvSpPr>
          <p:cNvPr id="27" name="下箭头 26"/>
          <p:cNvSpPr/>
          <p:nvPr/>
        </p:nvSpPr>
        <p:spPr>
          <a:xfrm>
            <a:off x="5761355" y="4858385"/>
            <a:ext cx="75565" cy="4876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单圆角矩形 27"/>
          <p:cNvSpPr/>
          <p:nvPr/>
        </p:nvSpPr>
        <p:spPr>
          <a:xfrm>
            <a:off x="4894580" y="5346065"/>
            <a:ext cx="1809750" cy="729615"/>
          </a:xfrm>
          <a:prstGeom prst="round1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当队列为空，调度</a:t>
            </a:r>
            <a:r>
              <a:rPr lang="en-US" altLang="zh-CN"/>
              <a:t>Idle</a:t>
            </a:r>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二、</a:t>
            </a:r>
            <a:r>
              <a:rPr lang="en-US" altLang="zh-CN"/>
              <a:t>preliminaries</a:t>
            </a:r>
            <a:endParaRPr lang="en-US" altLang="zh-CN"/>
          </a:p>
        </p:txBody>
      </p:sp>
      <p:sp>
        <p:nvSpPr>
          <p:cNvPr id="3" name="内容占位符 2"/>
          <p:cNvSpPr>
            <a:spLocks noGrp="1"/>
          </p:cNvSpPr>
          <p:nvPr>
            <p:ph idx="1"/>
          </p:nvPr>
        </p:nvSpPr>
        <p:spPr/>
        <p:txBody>
          <a:bodyPr/>
          <a:p>
            <a:r>
              <a:rPr lang="en-US" altLang="zh-CN"/>
              <a:t>1.C</a:t>
            </a:r>
            <a:r>
              <a:rPr lang="zh-CN" altLang="en-US"/>
              <a:t>语言头文件</a:t>
            </a:r>
            <a:endParaRPr lang="zh-CN" altLang="en-US"/>
          </a:p>
          <a:p>
            <a:r>
              <a:rPr lang="en-US" altLang="zh-CN"/>
              <a:t>2.</a:t>
            </a:r>
            <a:r>
              <a:rPr lang="zh-CN" altLang="en-US"/>
              <a:t>函数指针</a:t>
            </a:r>
            <a:endParaRPr lang="zh-CN" altLang="en-US"/>
          </a:p>
          <a:p>
            <a:r>
              <a:rPr lang="en-US" altLang="zh-CN"/>
              <a:t>3.</a:t>
            </a:r>
            <a:r>
              <a:rPr lang="zh-CN" altLang="en-US"/>
              <a:t>进程控制块（</a:t>
            </a:r>
            <a:r>
              <a:rPr lang="en-US" altLang="zh-CN"/>
              <a:t>TCB</a:t>
            </a:r>
            <a:r>
              <a:rPr lang="zh-CN" altLang="en-US"/>
              <a:t>）</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1.C</a:t>
            </a:r>
            <a:r>
              <a:rPr lang="zh-CN" altLang="en-US"/>
              <a:t>语言头文件</a:t>
            </a:r>
            <a:endParaRPr lang="zh-CN" altLang="en-US"/>
          </a:p>
        </p:txBody>
      </p:sp>
      <p:sp>
        <p:nvSpPr>
          <p:cNvPr id="3" name="内容占位符 2"/>
          <p:cNvSpPr>
            <a:spLocks noGrp="1"/>
          </p:cNvSpPr>
          <p:nvPr>
            <p:ph idx="1"/>
          </p:nvPr>
        </p:nvSpPr>
        <p:spPr/>
        <p:txBody>
          <a:bodyPr/>
          <a:p>
            <a:r>
              <a:rPr lang="en-US" altLang="zh-CN"/>
              <a:t>C</a:t>
            </a:r>
            <a:r>
              <a:rPr lang="zh-CN" altLang="en-US"/>
              <a:t>语言多文件编译时只能有一个</a:t>
            </a:r>
            <a:r>
              <a:rPr lang="en-US" altLang="zh-CN"/>
              <a:t>main</a:t>
            </a:r>
            <a:r>
              <a:rPr lang="zh-CN" altLang="en-US"/>
              <a:t>函数，如果想在一个源程序中引用其他文件定义的函数则需要通过头文件引用的方式进行。</a:t>
            </a:r>
            <a:endParaRPr lang="zh-CN" altLang="en-US"/>
          </a:p>
          <a:p>
            <a:r>
              <a:rPr lang="zh-CN" altLang="en-US"/>
              <a:t>头文件应与被引用函数处于同一目录下</a:t>
            </a:r>
            <a:endParaRPr lang="zh-CN" altLang="en-US"/>
          </a:p>
          <a:p>
            <a:r>
              <a:rPr lang="zh-CN" altLang="en-US"/>
              <a:t>源文件应给出头文件的路径</a:t>
            </a:r>
            <a:endParaRPr lang="zh-CN" alt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a:t>
            </a:r>
            <a:r>
              <a:rPr lang="zh-CN" altLang="en-US"/>
              <a:t>函数指针</a:t>
            </a:r>
            <a:endParaRPr lang="zh-CN" altLang="en-US"/>
          </a:p>
        </p:txBody>
      </p:sp>
      <p:sp>
        <p:nvSpPr>
          <p:cNvPr id="3" name="内容占位符 2"/>
          <p:cNvSpPr>
            <a:spLocks noGrp="1"/>
          </p:cNvSpPr>
          <p:nvPr>
            <p:ph idx="1"/>
          </p:nvPr>
        </p:nvSpPr>
        <p:spPr/>
        <p:txBody>
          <a:bodyPr/>
          <a:p>
            <a:r>
              <a:rPr lang="en-US" altLang="zh-CN"/>
              <a:t>C</a:t>
            </a:r>
            <a:r>
              <a:rPr lang="zh-CN" altLang="en-US"/>
              <a:t>语言中允许定义函数指针，通过指针指向函数的首地址进行函数调用。</a:t>
            </a:r>
            <a:endParaRPr lang="zh-CN" altLang="en-US"/>
          </a:p>
          <a:p>
            <a:r>
              <a:rPr lang="zh-CN" altLang="en-US"/>
              <a:t>实例：</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3.</a:t>
            </a:r>
            <a:r>
              <a:rPr lang="zh-CN" altLang="en-US"/>
              <a:t>进程控制块（</a:t>
            </a:r>
            <a:r>
              <a:rPr lang="en-US" altLang="zh-CN"/>
              <a:t>TCB</a:t>
            </a:r>
            <a:r>
              <a:rPr lang="zh-CN" altLang="en-US"/>
              <a:t>）</a:t>
            </a:r>
            <a:endParaRPr lang="zh-CN" altLang="en-US"/>
          </a:p>
        </p:txBody>
      </p:sp>
      <p:sp>
        <p:nvSpPr>
          <p:cNvPr id="3" name="内容占位符 2"/>
          <p:cNvSpPr>
            <a:spLocks noGrp="1"/>
          </p:cNvSpPr>
          <p:nvPr>
            <p:ph idx="1"/>
          </p:nvPr>
        </p:nvSpPr>
        <p:spPr/>
        <p:txBody>
          <a:bodyPr>
            <a:normAutofit lnSpcReduction="10000"/>
          </a:bodyPr>
          <a:p>
            <a:r>
              <a:rPr lang="zh-CN" altLang="en-US"/>
              <a:t>每个系统定义不同，根据调度算法不同也会影响</a:t>
            </a:r>
            <a:r>
              <a:rPr lang="en-US" altLang="zh-CN"/>
              <a:t>TCB</a:t>
            </a:r>
            <a:r>
              <a:rPr lang="zh-CN" altLang="en-US"/>
              <a:t>的定义。</a:t>
            </a:r>
            <a:endParaRPr lang="zh-CN" altLang="en-US"/>
          </a:p>
          <a:p>
            <a:r>
              <a:rPr lang="zh-CN" altLang="en-US"/>
              <a:t>最基本的</a:t>
            </a:r>
            <a:r>
              <a:rPr lang="en-US" altLang="zh-CN"/>
              <a:t>TCB</a:t>
            </a:r>
            <a:endParaRPr lang="en-US" altLang="zh-CN"/>
          </a:p>
          <a:p>
            <a:r>
              <a:rPr lang="en-US" altLang="zh-CN"/>
              <a:t>typedef struct myTCB {</a:t>
            </a:r>
            <a:endParaRPr lang="en-US" altLang="zh-CN"/>
          </a:p>
          <a:p>
            <a:r>
              <a:rPr lang="en-US" altLang="zh-CN"/>
              <a:t>	unsigned long state;  </a:t>
            </a:r>
            <a:endParaRPr lang="en-US" altLang="zh-CN"/>
          </a:p>
          <a:p>
            <a:r>
              <a:rPr lang="en-US" altLang="zh-CN"/>
              <a:t>	int tcbIndex;</a:t>
            </a:r>
            <a:endParaRPr lang="en-US" altLang="zh-CN"/>
          </a:p>
          <a:p>
            <a:r>
              <a:rPr lang="en-US" altLang="zh-CN"/>
              <a:t>	struct myTCB * next;</a:t>
            </a:r>
            <a:endParaRPr lang="en-US" altLang="zh-CN"/>
          </a:p>
          <a:p>
            <a:r>
              <a:rPr lang="en-US" altLang="zh-CN"/>
              <a:t>	unsigned long* stkTop;</a:t>
            </a:r>
            <a:endParaRPr lang="en-US" altLang="zh-CN"/>
          </a:p>
          <a:p>
            <a:r>
              <a:rPr lang="en-US" altLang="zh-CN"/>
              <a:t>	unsigned long stack[STACK_SIZE];  </a:t>
            </a:r>
            <a:endParaRPr lang="en-US" altLang="zh-CN"/>
          </a:p>
          <a:p>
            <a:r>
              <a:rPr lang="en-US" altLang="zh-CN"/>
              <a:t>} myTCB;</a:t>
            </a:r>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a:t>
            </a:r>
            <a:r>
              <a:rPr lang="en-US" altLang="zh-CN"/>
              <a:t>some questions</a:t>
            </a:r>
            <a:endParaRPr lang="en-US" altLang="zh-CN"/>
          </a:p>
        </p:txBody>
      </p:sp>
      <p:sp>
        <p:nvSpPr>
          <p:cNvPr id="3" name="内容占位符 2"/>
          <p:cNvSpPr>
            <a:spLocks noGrp="1"/>
          </p:cNvSpPr>
          <p:nvPr>
            <p:ph idx="1"/>
          </p:nvPr>
        </p:nvSpPr>
        <p:spPr/>
        <p:txBody>
          <a:bodyPr/>
          <a:p>
            <a:r>
              <a:rPr lang="en-US" altLang="zh-CN"/>
              <a:t>1.</a:t>
            </a:r>
            <a:r>
              <a:rPr lang="zh-CN" altLang="en-US"/>
              <a:t>调度算法</a:t>
            </a:r>
            <a:r>
              <a:rPr lang="en-US" altLang="zh-CN"/>
              <a:t>:FCFS,</a:t>
            </a:r>
            <a:r>
              <a:rPr lang="zh-CN" altLang="en-US"/>
              <a:t>即维护一个队列即可，当队列为空时调度</a:t>
            </a:r>
            <a:r>
              <a:rPr lang="en-US" altLang="zh-CN"/>
              <a:t>Idle</a:t>
            </a:r>
            <a:r>
              <a:rPr lang="zh-CN" altLang="en-US"/>
              <a:t>进程进行运行。</a:t>
            </a:r>
            <a:endParaRPr lang="zh-CN" altLang="en-US"/>
          </a:p>
          <a:p>
            <a:r>
              <a:rPr lang="en-US" altLang="zh-CN"/>
              <a:t>2.</a:t>
            </a:r>
            <a:r>
              <a:rPr lang="zh-CN" altLang="en-US"/>
              <a:t>如何使一个进程（即某个函数）得以执行？</a:t>
            </a:r>
            <a:endParaRPr lang="zh-CN" altLang="en-US"/>
          </a:p>
          <a:p>
            <a:r>
              <a:rPr lang="zh-CN" altLang="en-US"/>
              <a:t>第一步：为该进程创建</a:t>
            </a:r>
            <a:r>
              <a:rPr lang="en-US" altLang="zh-CN"/>
              <a:t>TCB</a:t>
            </a:r>
            <a:r>
              <a:rPr lang="zh-CN" altLang="en-US"/>
              <a:t>，并将入口地址放在栈的</a:t>
            </a:r>
            <a:r>
              <a:rPr lang="en-US" altLang="zh-CN"/>
              <a:t>eip</a:t>
            </a:r>
            <a:r>
              <a:rPr lang="zh-CN" altLang="en-US"/>
              <a:t>位置。</a:t>
            </a:r>
            <a:endParaRPr lang="zh-CN" altLang="en-US"/>
          </a:p>
          <a:p>
            <a:r>
              <a:rPr lang="zh-CN" altLang="en-US"/>
              <a:t>第二步：使用进程切换将其加载。</a:t>
            </a:r>
            <a:endParaRPr lang="zh-CN" altLang="en-US"/>
          </a:p>
          <a:p>
            <a:endParaRPr lang="zh-CN" altLang="en-US"/>
          </a:p>
          <a:p>
            <a:r>
              <a:rPr lang="en-US" altLang="zh-CN"/>
              <a:t>3.</a:t>
            </a:r>
            <a:r>
              <a:rPr lang="zh-CN" altLang="en-US"/>
              <a:t>初始时如何使任务开始调度？</a:t>
            </a:r>
            <a:endParaRPr lang="zh-CN" altLang="en-US"/>
          </a:p>
          <a:p>
            <a:r>
              <a:rPr lang="zh-CN" altLang="en-US"/>
              <a:t>可以创建一个虚拟的</a:t>
            </a:r>
            <a:r>
              <a:rPr lang="en-US" altLang="zh-CN"/>
              <a:t>TCB</a:t>
            </a:r>
            <a:r>
              <a:rPr lang="zh-CN" altLang="en-US"/>
              <a:t>作为</a:t>
            </a:r>
            <a:r>
              <a:rPr lang="en-US" altLang="zh-CN"/>
              <a:t>prevTsk</a:t>
            </a:r>
            <a:r>
              <a:rPr lang="zh-CN" altLang="en-US"/>
              <a:t>，将第一个任务作为</a:t>
            </a:r>
            <a:r>
              <a:rPr lang="en-US" altLang="zh-CN"/>
              <a:t>nextTsk</a:t>
            </a:r>
            <a:r>
              <a:rPr lang="zh-CN" altLang="en-US"/>
              <a:t>进行一次切换。</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en-US" altLang="zh-CN"/>
              <a:t>4.Idle</a:t>
            </a:r>
            <a:r>
              <a:rPr lang="zh-CN" altLang="en-US"/>
              <a:t>进程的作用：当等待队列为空时调度</a:t>
            </a:r>
            <a:r>
              <a:rPr lang="en-US" altLang="zh-CN"/>
              <a:t>Idle</a:t>
            </a:r>
            <a:r>
              <a:rPr lang="zh-CN" altLang="en-US"/>
              <a:t>执行，正常情况下</a:t>
            </a:r>
            <a:r>
              <a:rPr lang="en-US" altLang="zh-CN"/>
              <a:t>Idle</a:t>
            </a:r>
            <a:r>
              <a:rPr lang="zh-CN" altLang="en-US"/>
              <a:t>的作用为不停地检查有没有新进程到来（通常很少出现没事可干的情况），本实验为了简化起见可以采用输出一句话提示</a:t>
            </a:r>
            <a:r>
              <a:rPr lang="en-US" altLang="zh-CN"/>
              <a:t>Idle</a:t>
            </a:r>
            <a:r>
              <a:rPr lang="zh-CN" altLang="en-US"/>
              <a:t>进程正在运行然后直接死循环即可。</a:t>
            </a: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1517</Words>
  <Application>WPS 演示</Application>
  <PresentationFormat>宽屏</PresentationFormat>
  <Paragraphs>102</Paragraphs>
  <Slides>11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Arial</vt:lpstr>
      <vt:lpstr>宋体</vt:lpstr>
      <vt:lpstr>Wingdings</vt:lpstr>
      <vt:lpstr>Calibri Light</vt:lpstr>
      <vt:lpstr>Calibri</vt:lpstr>
      <vt:lpstr>微软雅黑</vt:lpstr>
      <vt:lpstr>Office 主题</vt:lpstr>
      <vt:lpstr>实验六</vt:lpstr>
      <vt:lpstr>outline</vt:lpstr>
      <vt:lpstr>一、Overview </vt:lpstr>
      <vt:lpstr>二、preliminaries</vt:lpstr>
      <vt:lpstr>1.C语言头文件</vt:lpstr>
      <vt:lpstr>2.函数指针</vt:lpstr>
      <vt:lpstr>3.进程控制块（TCB）</vt:lpstr>
      <vt:lpstr>三、some questions</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Administrator</cp:lastModifiedBy>
  <cp:revision>8</cp:revision>
  <dcterms:created xsi:type="dcterms:W3CDTF">2015-05-05T08:02:00Z</dcterms:created>
  <dcterms:modified xsi:type="dcterms:W3CDTF">2017-04-20T15:31:14Z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