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9" r:id="rId2"/>
    <p:sldId id="258" r:id="rId3"/>
    <p:sldId id="260" r:id="rId4"/>
    <p:sldId id="262" r:id="rId5"/>
    <p:sldId id="261" r:id="rId6"/>
    <p:sldId id="256" r:id="rId7"/>
    <p:sldId id="257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446E3-E172-40A0-9FF4-518BED9EFCEE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28670F-BE3D-438C-BB39-FD3431A17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900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175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E28B05-4D3E-4588-9D73-D94746478F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51880D-1815-4D7F-90A7-83126CB199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5C0B3D-426B-499E-805F-8D2800856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6BA96-2341-4A0F-8005-FF2E57911215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BD8F40-E66B-47E3-B33C-350726829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BE773C-EB59-4E27-A8C1-2F6E6E583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14EA6-D8D0-4C43-9361-575E29A129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514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1FE071-DB79-45EF-AEC7-9BB041C2A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03F0B1-F3BE-4FBC-8C60-8D37270B6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A2E6D9-FE5D-4E31-A164-3D80867C6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6BA96-2341-4A0F-8005-FF2E57911215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443D43-E043-4B82-A18C-43B31BEAB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4D4433-75AB-4A4D-96AC-9F53C7305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14EA6-D8D0-4C43-9361-575E29A129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490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01D5722-15C1-4A56-B5D8-EDC3F74736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0BB886-84E8-4E0F-B00A-F997CE3867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15E2D4-D72F-46AF-A640-C6546589D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6BA96-2341-4A0F-8005-FF2E57911215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396278-D7B5-465D-B3DF-5F649A28B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1FB1D8-6B2A-4EF4-A015-7476429F5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14EA6-D8D0-4C43-9361-575E29A129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884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892652-39B1-4F29-8B8E-FA6CEF70B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E25C37-0DEA-4562-8334-1E199AD71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478EAC-CEEE-41C0-B8D6-CE76D755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6BA96-2341-4A0F-8005-FF2E57911215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E801F9-0B6E-47F0-B050-7E4CC05D3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EABE6B-F47B-4FFE-85FB-2FCB9B96C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14EA6-D8D0-4C43-9361-575E29A129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734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F70171-4A78-4DAF-BBDE-BC64EFB31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CE2E7E-48E8-478B-A6E2-389A1CD4D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EB9D28-4D7B-4523-B8B9-9E3A8E8E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6BA96-2341-4A0F-8005-FF2E57911215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8C2C7C-DBD1-4A7A-87AA-1E52AE0CA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7AAB27-8666-4123-ABDF-3570B138E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14EA6-D8D0-4C43-9361-575E29A129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305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DDA75F-8F56-4D97-A46B-4E5834E72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DF428D-B111-4E84-AB2A-2A2768102C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B5AB98-8D14-49A4-976D-7701738F9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7C50E5-6120-4634-9FC7-941B5CFAA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6BA96-2341-4A0F-8005-FF2E57911215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67E3F3-E59A-4F87-A961-FA3F657AD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ADB579-30D8-413E-968E-694FADF53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14EA6-D8D0-4C43-9361-575E29A129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819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04CED6-F450-4E39-99E7-0D20A223D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DD3038-D739-42A6-81CD-9F9975068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75DE69-A449-4A3C-BB10-C53DE05E55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3465E5D-9B01-4CEB-9C40-2EA1CFD514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6FFEF3-14C7-4595-83E5-B729DAB635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ED69EF5-8C8D-4C7F-89C3-CA5D018A5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6BA96-2341-4A0F-8005-FF2E57911215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2BA680-8F1A-44A0-BD8A-DB654DEBC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1779DC-B660-4F42-918E-A0AE4B615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14EA6-D8D0-4C43-9361-575E29A129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691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2D320-8BF2-4BDA-83ED-7C4412C15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FD053A-DD92-4214-8597-04A00BACA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6BA96-2341-4A0F-8005-FF2E57911215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92C5C9-A6D1-460F-9B04-90D10B83D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490140-5AC3-44B6-A626-9E2EDACF6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14EA6-D8D0-4C43-9361-575E29A129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938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20D2FF1-445F-45D2-B57A-56BC07741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6BA96-2341-4A0F-8005-FF2E57911215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150D9E-D16F-4E5E-8CCE-BE23176B4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63742E-D73F-41E4-AF3E-DB18B472B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14EA6-D8D0-4C43-9361-575E29A129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159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5A3A1-582C-4E7E-9D27-5D336CF7F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59963F-65CB-4BB3-89FD-A333E0E6E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74335D-FE0C-4AE3-A6BB-813D1C0B44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FBDE46-5250-4A52-BDFD-529FFA890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6BA96-2341-4A0F-8005-FF2E57911215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851A29-0DD5-49D1-9360-113F2D3E8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666F84-B1D6-40BA-BBE4-72569FDF0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14EA6-D8D0-4C43-9361-575E29A129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291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B277DF-5B86-4450-A9D6-BAC5ECF92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67B308D-9D0C-4B6F-B42F-F37708DF8E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5DDEF7-89EC-43FC-9E12-086CD82752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7742B0-0B29-463F-98E4-B15A2EC25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6BA96-2341-4A0F-8005-FF2E57911215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EFBA04-5448-49F8-8265-34D3700A2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86712C-5A81-4049-B8D1-EDD4C5474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14EA6-D8D0-4C43-9361-575E29A129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76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CA8B299-D5AE-416E-804F-544617A7F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FE7AA6-F3F1-4B3A-AEE8-446EA0664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92A70E-CDFD-48ED-A4D9-314422214C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6BA96-2341-4A0F-8005-FF2E57911215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6BD42B-51DC-49E1-8A4C-CE09CDB981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E85E3F-DE91-4BDA-9733-90FCA8B6EE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14EA6-D8D0-4C43-9361-575E29A129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706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8A92EA3-4990-421B-958A-0D73D622D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735" y="240644"/>
            <a:ext cx="5869234" cy="613745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5553" y="1421745"/>
            <a:ext cx="6400799" cy="2240116"/>
          </a:xfrm>
        </p:spPr>
        <p:txBody>
          <a:bodyPr rtlCol="0">
            <a:normAutofit/>
          </a:bodyPr>
          <a:lstStyle/>
          <a:p>
            <a:pPr algn="l" rtl="0"/>
            <a:r>
              <a:rPr lang="ko-KR" altLang="en-US" sz="4800" dirty="0"/>
              <a:t>관성모멘트</a:t>
            </a:r>
            <a:br>
              <a:rPr lang="en-US" altLang="ko-KR" sz="4800" dirty="0"/>
            </a:br>
            <a:r>
              <a:rPr lang="en-US" altLang="ko-KR" sz="4800" dirty="0"/>
              <a:t>=</a:t>
            </a:r>
            <a:r>
              <a:rPr lang="ko-KR" altLang="en-US" sz="4800" dirty="0" err="1"/>
              <a:t>회전관성</a:t>
            </a:r>
            <a:br>
              <a:rPr lang="en-US" altLang="ko-KR" sz="4800" dirty="0"/>
            </a:br>
            <a:r>
              <a:rPr lang="en-US" altLang="ko-KR" sz="4800" dirty="0"/>
              <a:t>=moment of inertia</a:t>
            </a:r>
            <a:endParaRPr lang="ko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553" y="5039595"/>
            <a:ext cx="4941770" cy="396660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 dirty="0"/>
              <a:t>송대근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E5B81DA-8F10-4780-8027-615B97CD54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899" y="4466619"/>
            <a:ext cx="3238952" cy="18004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455D11B-6FA8-4A45-AB33-DD0BBCDFF3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78" y="77952"/>
            <a:ext cx="2030307" cy="224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852F7EA-8CFE-4727-871C-4B83D5C70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1735" y="240644"/>
            <a:ext cx="5869234" cy="613745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9D9DD36-40D2-4CAE-BA18-100F1005322B}"/>
              </a:ext>
            </a:extLst>
          </p:cNvPr>
          <p:cNvSpPr/>
          <p:nvPr/>
        </p:nvSpPr>
        <p:spPr>
          <a:xfrm>
            <a:off x="6920917" y="1971413"/>
            <a:ext cx="5025006" cy="4110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720D2B0-026C-45A8-A5A6-93DEB7909BFE}"/>
              </a:ext>
            </a:extLst>
          </p:cNvPr>
          <p:cNvSpPr/>
          <p:nvPr/>
        </p:nvSpPr>
        <p:spPr>
          <a:xfrm>
            <a:off x="6920917" y="3503801"/>
            <a:ext cx="5025006" cy="4781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E6FE8BD-CBAD-4E40-B05F-D6FB5681E0C0}"/>
              </a:ext>
            </a:extLst>
          </p:cNvPr>
          <p:cNvSpPr/>
          <p:nvPr/>
        </p:nvSpPr>
        <p:spPr>
          <a:xfrm>
            <a:off x="6920917" y="5103301"/>
            <a:ext cx="5025006" cy="6096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40912C-D1B2-479D-8FB5-329A380595B7}"/>
              </a:ext>
            </a:extLst>
          </p:cNvPr>
          <p:cNvSpPr txBox="1"/>
          <p:nvPr/>
        </p:nvSpPr>
        <p:spPr>
          <a:xfrm>
            <a:off x="260708" y="298559"/>
            <a:ext cx="504014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i="0" dirty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관성</a:t>
            </a:r>
            <a:endParaRPr lang="en-US" altLang="ko-KR" i="0" dirty="0">
              <a:solidFill>
                <a:srgbClr val="222222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물체가 외부 힘을 받지 않는 한</a:t>
            </a:r>
            <a:r>
              <a:rPr lang="en-US" altLang="ko-KR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정지 또는 운동의 상태를 지속하려는 성질</a:t>
            </a:r>
            <a:endParaRPr lang="ko-KR" altLang="en-US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D88C2B1-B5D1-410C-83C4-EDDDBC984DDC}"/>
              </a:ext>
            </a:extLst>
          </p:cNvPr>
          <p:cNvGrpSpPr/>
          <p:nvPr/>
        </p:nvGrpSpPr>
        <p:grpSpPr>
          <a:xfrm>
            <a:off x="260708" y="1452487"/>
            <a:ext cx="1823857" cy="903627"/>
            <a:chOff x="246077" y="2253648"/>
            <a:chExt cx="1823857" cy="903627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312F8B3D-3A03-4F8F-8DB9-5C3BC822C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6077" y="2474969"/>
              <a:ext cx="1823857" cy="682306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332991F-6FFA-41AD-9298-8458D7B003AF}"/>
                </a:ext>
              </a:extLst>
            </p:cNvPr>
            <p:cNvSpPr txBox="1"/>
            <p:nvPr/>
          </p:nvSpPr>
          <p:spPr>
            <a:xfrm>
              <a:off x="311459" y="2253648"/>
              <a:ext cx="16930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뉴턴의 운동법칙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5EE671B-EC88-4228-927E-BC9D1453D4C9}"/>
              </a:ext>
            </a:extLst>
          </p:cNvPr>
          <p:cNvSpPr txBox="1"/>
          <p:nvPr/>
        </p:nvSpPr>
        <p:spPr>
          <a:xfrm>
            <a:off x="260708" y="2484867"/>
            <a:ext cx="5030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 식은 물체를 점으로 봤을 때 적용가능 하다</a:t>
            </a:r>
            <a:r>
              <a:rPr lang="en-US" altLang="ko-KR" dirty="0"/>
              <a:t>..</a:t>
            </a:r>
          </a:p>
          <a:p>
            <a:r>
              <a:rPr lang="ko-KR" altLang="en-US" dirty="0"/>
              <a:t>하지만 물체는 점들의 집합으로 이루어져 있다</a:t>
            </a:r>
            <a:r>
              <a:rPr lang="en-US" altLang="ko-KR" dirty="0"/>
              <a:t>.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2D7EEBD8-2DDA-474B-97DA-3670EFA5F1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4384" y="5607621"/>
            <a:ext cx="1549288" cy="531619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0E645703-EA63-4C22-A5DA-DE7585946F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090" y="5368767"/>
            <a:ext cx="1582528" cy="100932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B986D40-F68B-41AD-9FA3-2414E677AECF}"/>
              </a:ext>
            </a:extLst>
          </p:cNvPr>
          <p:cNvSpPr txBox="1"/>
          <p:nvPr/>
        </p:nvSpPr>
        <p:spPr>
          <a:xfrm>
            <a:off x="246077" y="4552668"/>
            <a:ext cx="5676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일단 물체의 운동을 분류하고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분류된 운동에 대한 지배방정식을 살펴보자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A88FA12-8565-4FCA-8C56-9683DDB4D40C}"/>
              </a:ext>
            </a:extLst>
          </p:cNvPr>
          <p:cNvSpPr txBox="1"/>
          <p:nvPr/>
        </p:nvSpPr>
        <p:spPr>
          <a:xfrm>
            <a:off x="260708" y="3335642"/>
            <a:ext cx="511929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부피를 가진 물체가 가진 </a:t>
            </a:r>
            <a:endParaRPr lang="en-US" altLang="ko-KR" dirty="0"/>
          </a:p>
          <a:p>
            <a:r>
              <a:rPr lang="ko-KR" altLang="en-US" dirty="0"/>
              <a:t>관성이라는 성질을 운동학적으로 이해하려면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아래의 과정이 선행되어야 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BA4E34E9-DEA6-4A2D-B698-A6F698C4A107}"/>
              </a:ext>
            </a:extLst>
          </p:cNvPr>
          <p:cNvGrpSpPr/>
          <p:nvPr/>
        </p:nvGrpSpPr>
        <p:grpSpPr>
          <a:xfrm>
            <a:off x="4494804" y="1873612"/>
            <a:ext cx="1666931" cy="482502"/>
            <a:chOff x="4396794" y="1446126"/>
            <a:chExt cx="1666931" cy="48250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15D9B16-13F6-4C27-A44D-3AAAF85E0ED6}"/>
                    </a:ext>
                  </a:extLst>
                </p:cNvPr>
                <p:cNvSpPr txBox="1"/>
                <p:nvPr/>
              </p:nvSpPr>
              <p:spPr>
                <a:xfrm flipH="1">
                  <a:off x="4396794" y="1459651"/>
                  <a:ext cx="1666931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ko-KR" altLang="en-US" sz="2800" i="0" dirty="0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ko-KR" altLang="en-US" sz="2800" i="0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ko-KR" altLang="en-US" sz="2800" i="1" dirty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ko-KR" sz="2800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ko-KR" altLang="en-US" sz="2800" i="1" dirty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15D9B16-13F6-4C27-A44D-3AAAF85E0E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396794" y="1459651"/>
                  <a:ext cx="1666931" cy="43088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C87F10FB-9A39-4415-94E4-8F8ACC6FEDB4}"/>
                </a:ext>
              </a:extLst>
            </p:cNvPr>
            <p:cNvSpPr/>
            <p:nvPr/>
          </p:nvSpPr>
          <p:spPr>
            <a:xfrm>
              <a:off x="4948567" y="1446126"/>
              <a:ext cx="317497" cy="48250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4F3791E-9CD9-42C8-92EB-1E46A830F992}"/>
              </a:ext>
            </a:extLst>
          </p:cNvPr>
          <p:cNvGrpSpPr/>
          <p:nvPr/>
        </p:nvGrpSpPr>
        <p:grpSpPr>
          <a:xfrm>
            <a:off x="4468881" y="1211231"/>
            <a:ext cx="1301989" cy="560159"/>
            <a:chOff x="4494804" y="1242907"/>
            <a:chExt cx="1666931" cy="48250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27ED7CA2-5A45-476D-B3BD-32857D7E048B}"/>
                    </a:ext>
                  </a:extLst>
                </p:cNvPr>
                <p:cNvSpPr txBox="1"/>
                <p:nvPr/>
              </p:nvSpPr>
              <p:spPr>
                <a:xfrm flipH="1">
                  <a:off x="4494804" y="1313972"/>
                  <a:ext cx="1666931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:r>
                    <a:rPr lang="en-US" altLang="ko-KR" sz="2400" dirty="0"/>
                    <a:t>F</a:t>
                  </a:r>
                  <a14:m>
                    <m:oMath xmlns:m="http://schemas.openxmlformats.org/officeDocument/2006/math">
                      <m:r>
                        <a:rPr lang="en-US" altLang="ko-KR" sz="24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2400" i="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sz="2400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24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endParaRPr lang="ko-KR" altLang="en-US" sz="2400" dirty="0"/>
                </a:p>
              </p:txBody>
            </p:sp>
          </mc:Choice>
          <mc:Fallback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27ED7CA2-5A45-476D-B3BD-32857D7E04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494804" y="1313972"/>
                  <a:ext cx="1666931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14019" t="-21127" b="-2816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0980AC84-283E-40DF-9B8B-33A9D1F5BEE6}"/>
                </a:ext>
              </a:extLst>
            </p:cNvPr>
            <p:cNvSpPr/>
            <p:nvPr/>
          </p:nvSpPr>
          <p:spPr>
            <a:xfrm>
              <a:off x="5120252" y="1242907"/>
              <a:ext cx="406490" cy="48250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03DD5C14-63FF-44B0-B6D5-3E09C51560EC}"/>
              </a:ext>
            </a:extLst>
          </p:cNvPr>
          <p:cNvCxnSpPr>
            <a:cxnSpLocks/>
          </p:cNvCxnSpPr>
          <p:nvPr/>
        </p:nvCxnSpPr>
        <p:spPr>
          <a:xfrm flipH="1" flipV="1">
            <a:off x="5291253" y="1508122"/>
            <a:ext cx="1847778" cy="3654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6D646D0-0B83-4177-A541-27B0F79B09DD}"/>
              </a:ext>
            </a:extLst>
          </p:cNvPr>
          <p:cNvCxnSpPr>
            <a:cxnSpLocks/>
          </p:cNvCxnSpPr>
          <p:nvPr/>
        </p:nvCxnSpPr>
        <p:spPr>
          <a:xfrm flipH="1">
            <a:off x="5364074" y="2030136"/>
            <a:ext cx="1917570" cy="847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380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6BABC4A-1C19-475C-A8D1-12228942E512}"/>
              </a:ext>
            </a:extLst>
          </p:cNvPr>
          <p:cNvSpPr txBox="1"/>
          <p:nvPr/>
        </p:nvSpPr>
        <p:spPr>
          <a:xfrm>
            <a:off x="568620" y="1027154"/>
            <a:ext cx="4693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병진운동</a:t>
            </a:r>
            <a:r>
              <a:rPr lang="en-US" altLang="ko-KR" dirty="0"/>
              <a:t>/</a:t>
            </a:r>
            <a:r>
              <a:rPr lang="ko-KR" altLang="en-US" dirty="0" err="1"/>
              <a:t>선운동</a:t>
            </a:r>
            <a:r>
              <a:rPr lang="ko-KR" altLang="en-US" dirty="0"/>
              <a:t> </a:t>
            </a:r>
            <a:r>
              <a:rPr lang="en-US" altLang="ko-KR" dirty="0"/>
              <a:t>(Translational motion)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물체의 모든 질점들이 동일한 변위로 운동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9CB3063-107C-4F23-86A8-E37B502B5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952" y="4156555"/>
            <a:ext cx="609333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dirty="0"/>
              <a:t>회전운동</a:t>
            </a:r>
            <a:r>
              <a:rPr lang="en-US" altLang="ko-KR" dirty="0"/>
              <a:t>/</a:t>
            </a:r>
            <a:r>
              <a:rPr lang="ko-KR" altLang="en-US" dirty="0" err="1"/>
              <a:t>각운동</a:t>
            </a:r>
            <a:r>
              <a:rPr lang="ko-KR" altLang="ko-KR" dirty="0"/>
              <a:t> (</a:t>
            </a:r>
            <a:r>
              <a:rPr lang="en-US" altLang="ko-KR" dirty="0"/>
              <a:t>Rotational motion</a:t>
            </a:r>
            <a:r>
              <a:rPr lang="ko-KR" altLang="ko-KR" dirty="0"/>
              <a:t>) </a:t>
            </a:r>
            <a:endParaRPr lang="en-US" altLang="ko-KR" dirty="0"/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dirty="0"/>
              <a:t>- </a:t>
            </a:r>
            <a:r>
              <a:rPr lang="ko-KR" altLang="en-US" dirty="0"/>
              <a:t>물체의 모든 질점들이</a:t>
            </a:r>
            <a:r>
              <a:rPr lang="ko-KR" altLang="ko-KR" dirty="0"/>
              <a:t> 회전축 주위로 회전을 하는 운동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E1611E-7B84-4645-A36E-7743D0E4DE25}"/>
              </a:ext>
            </a:extLst>
          </p:cNvPr>
          <p:cNvSpPr txBox="1"/>
          <p:nvPr/>
        </p:nvSpPr>
        <p:spPr>
          <a:xfrm>
            <a:off x="560685" y="59597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가정</a:t>
            </a:r>
            <a:r>
              <a:rPr lang="en-US" altLang="ko-KR" dirty="0"/>
              <a:t>: rigid body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05B931-B503-4A65-81EA-07D1491EE8CC}"/>
              </a:ext>
            </a:extLst>
          </p:cNvPr>
          <p:cNvSpPr txBox="1"/>
          <p:nvPr/>
        </p:nvSpPr>
        <p:spPr>
          <a:xfrm>
            <a:off x="5254599" y="605236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💡 직선운동이나 </a:t>
            </a:r>
            <a:r>
              <a:rPr lang="ko-KR" altLang="en-US" dirty="0" err="1"/>
              <a:t>원운동같은</a:t>
            </a:r>
            <a:r>
              <a:rPr lang="ko-KR" altLang="en-US" dirty="0"/>
              <a:t> 운동경로와 무관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FD3709C-0419-4581-B243-20B31730DB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930"/>
          <a:stretch/>
        </p:blipFill>
        <p:spPr>
          <a:xfrm>
            <a:off x="649043" y="1774769"/>
            <a:ext cx="3400900" cy="173621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57292FC-D8BC-4FF9-B24A-0566E464B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52" y="4986652"/>
            <a:ext cx="2343477" cy="165758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1704970-ADE1-44CE-B886-FF3C29083B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68"/>
          <a:stretch/>
        </p:blipFill>
        <p:spPr>
          <a:xfrm>
            <a:off x="4049943" y="1777164"/>
            <a:ext cx="3400900" cy="173142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F32B532-5E13-4980-B63C-EE9E0DA71A36}"/>
                  </a:ext>
                </a:extLst>
              </p:cNvPr>
              <p:cNvSpPr txBox="1"/>
              <p:nvPr/>
            </p:nvSpPr>
            <p:spPr>
              <a:xfrm flipH="1">
                <a:off x="4429069" y="5256888"/>
                <a:ext cx="166693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en-US" sz="2800" i="0" dirty="0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ko-KR" altLang="en-US" sz="2800" i="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2800" i="1" dirty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ko-KR" sz="2800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ko-KR" altLang="en-US" sz="2800" i="1" dirty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F32B532-5E13-4980-B63C-EE9E0DA71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429069" y="5256888"/>
                <a:ext cx="1666931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6182B6D-235D-4F17-AA30-46F32CB1064A}"/>
                  </a:ext>
                </a:extLst>
              </p:cNvPr>
              <p:cNvSpPr txBox="1"/>
              <p:nvPr/>
            </p:nvSpPr>
            <p:spPr>
              <a:xfrm flipH="1">
                <a:off x="8604654" y="2510137"/>
                <a:ext cx="1301989" cy="4287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:r>
                  <a:rPr lang="en-US" altLang="ko-KR" sz="2400" dirty="0"/>
                  <a:t>F</a:t>
                </a:r>
                <a14:m>
                  <m:oMath xmlns:m="http://schemas.openxmlformats.org/officeDocument/2006/math">
                    <m:r>
                      <a:rPr lang="en-US" altLang="ko-KR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400" i="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6182B6D-235D-4F17-AA30-46F32CB10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604654" y="2510137"/>
                <a:ext cx="1301989" cy="428775"/>
              </a:xfrm>
              <a:prstGeom prst="rect">
                <a:avLst/>
              </a:prstGeom>
              <a:blipFill>
                <a:blip r:embed="rId5"/>
                <a:stretch>
                  <a:fillRect l="-14554" t="-22857" b="-2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연결선: 구부러짐 22">
            <a:extLst>
              <a:ext uri="{FF2B5EF4-FFF2-40B4-BE49-F238E27FC236}">
                <a16:creationId xmlns:a16="http://schemas.microsoft.com/office/drawing/2014/main" id="{3E72208A-6B6F-40D7-8EED-683F3B76BD3C}"/>
              </a:ext>
            </a:extLst>
          </p:cNvPr>
          <p:cNvCxnSpPr>
            <a:stCxn id="19" idx="2"/>
            <a:endCxn id="17" idx="1"/>
          </p:cNvCxnSpPr>
          <p:nvPr/>
        </p:nvCxnSpPr>
        <p:spPr>
          <a:xfrm rot="5400000">
            <a:off x="6409114" y="2625798"/>
            <a:ext cx="2533420" cy="315964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3BD5048-FF78-4424-A8CE-97D5C1D36FCE}"/>
              </a:ext>
            </a:extLst>
          </p:cNvPr>
          <p:cNvSpPr txBox="1"/>
          <p:nvPr/>
        </p:nvSpPr>
        <p:spPr>
          <a:xfrm>
            <a:off x="560685" y="3742810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가정</a:t>
            </a:r>
            <a:r>
              <a:rPr lang="en-US" altLang="ko-KR" dirty="0"/>
              <a:t>: </a:t>
            </a:r>
            <a:r>
              <a:rPr lang="ko-KR" altLang="en-US" dirty="0"/>
              <a:t>회전축은 </a:t>
            </a:r>
            <a:r>
              <a:rPr lang="ko-KR" altLang="en-US" dirty="0" err="1"/>
              <a:t>고정축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2057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ADAF2B3-687C-446F-817F-CB570A647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085" y="898319"/>
            <a:ext cx="1876687" cy="55252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4B8F0EA-7595-462B-86D9-B89BC3E0A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937" y="1489096"/>
            <a:ext cx="2800741" cy="44773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96438AC-756E-4B9D-AFA9-6C2EDCE60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561" y="2069883"/>
            <a:ext cx="4629796" cy="77163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4F0FF57-7CFB-4DD4-BEDB-6692150FE0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937" y="3023265"/>
            <a:ext cx="4544059" cy="136226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6E97F03-D635-45BF-B1D6-B9973595E7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937" y="5031016"/>
            <a:ext cx="5696745" cy="83831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67A3570-8519-446E-909F-F685CCB896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1412" y="4550521"/>
            <a:ext cx="1590897" cy="33342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52DB3A6-2F9C-46D8-8EC6-E826575428A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8831" b="-1"/>
          <a:stretch/>
        </p:blipFill>
        <p:spPr>
          <a:xfrm>
            <a:off x="2982997" y="6073485"/>
            <a:ext cx="2876951" cy="25517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760095D1-CFE1-4227-9030-B56E1552627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03808" y="5939098"/>
            <a:ext cx="1428949" cy="52394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834C112-42A8-4029-B64A-19B4042EB6BE}"/>
              </a:ext>
            </a:extLst>
          </p:cNvPr>
          <p:cNvSpPr txBox="1"/>
          <p:nvPr/>
        </p:nvSpPr>
        <p:spPr>
          <a:xfrm>
            <a:off x="853568" y="6016406"/>
            <a:ext cx="350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∴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A96834B-8E33-4A24-842A-BDD6DC9F29F6}"/>
                  </a:ext>
                </a:extLst>
              </p:cNvPr>
              <p:cNvSpPr txBox="1"/>
              <p:nvPr/>
            </p:nvSpPr>
            <p:spPr>
              <a:xfrm>
                <a:off x="6096000" y="5974154"/>
                <a:ext cx="315589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ko-KR" dirty="0"/>
                  <a:t>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ko-KR" dirty="0"/>
                  <a:t> = 0 )</a:t>
                </a:r>
                <a:endParaRPr lang="ko-KR" alt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A96834B-8E33-4A24-842A-BDD6DC9F29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974154"/>
                <a:ext cx="3155895" cy="369332"/>
              </a:xfrm>
              <a:prstGeom prst="rect">
                <a:avLst/>
              </a:prstGeom>
              <a:blipFill>
                <a:blip r:embed="rId10"/>
                <a:stretch>
                  <a:fillRect l="-1544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그림 25">
            <a:extLst>
              <a:ext uri="{FF2B5EF4-FFF2-40B4-BE49-F238E27FC236}">
                <a16:creationId xmlns:a16="http://schemas.microsoft.com/office/drawing/2014/main" id="{FCFB9C5F-6522-47D7-8D44-52A775E40A4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03401" y="1936833"/>
            <a:ext cx="2715004" cy="1028844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1691D9A-DCC7-4EDA-B71B-E2929E52BD1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3568" y="225871"/>
            <a:ext cx="1212989" cy="361008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553F277F-4D96-4ED4-9A2B-4C4E5EE4F136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b="12486"/>
          <a:stretch/>
        </p:blipFill>
        <p:spPr>
          <a:xfrm>
            <a:off x="3626801" y="43007"/>
            <a:ext cx="2469199" cy="1986414"/>
          </a:xfrm>
          <a:prstGeom prst="rect">
            <a:avLst/>
          </a:prstGeom>
        </p:spPr>
      </p:pic>
      <p:grpSp>
        <p:nvGrpSpPr>
          <p:cNvPr id="38" name="그룹 37">
            <a:extLst>
              <a:ext uri="{FF2B5EF4-FFF2-40B4-BE49-F238E27FC236}">
                <a16:creationId xmlns:a16="http://schemas.microsoft.com/office/drawing/2014/main" id="{69C588AC-867D-41ED-8858-258D3B2689F1}"/>
              </a:ext>
            </a:extLst>
          </p:cNvPr>
          <p:cNvGrpSpPr/>
          <p:nvPr/>
        </p:nvGrpSpPr>
        <p:grpSpPr>
          <a:xfrm>
            <a:off x="886013" y="539968"/>
            <a:ext cx="1476744" cy="375948"/>
            <a:chOff x="1028688" y="714837"/>
            <a:chExt cx="1476744" cy="37594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449A193-CACF-42A3-BBD6-B26D3D059597}"/>
                </a:ext>
              </a:extLst>
            </p:cNvPr>
            <p:cNvSpPr txBox="1"/>
            <p:nvPr/>
          </p:nvSpPr>
          <p:spPr>
            <a:xfrm>
              <a:off x="1028688" y="721453"/>
              <a:ext cx="1366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Let,    =    </a:t>
              </a:r>
              <a:endParaRPr lang="ko-KR" altLang="en-US" dirty="0"/>
            </a:p>
          </p:txBody>
        </p: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4DF8C13E-CE19-4139-B36F-2E6DE4A54C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974937" y="714837"/>
              <a:ext cx="530495" cy="369332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25CCA9C7-AB6A-4CEF-8134-B277477E18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478212" y="736734"/>
              <a:ext cx="381053" cy="3334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63550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E52F287-8671-4803-8E0D-B5501C9E2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980" y="609134"/>
            <a:ext cx="1552792" cy="83831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7E21719-7125-452F-B7DC-7E105752A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471" y="2549477"/>
            <a:ext cx="1629002" cy="81926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E2B00E9-C994-4665-B806-332A7B1F35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5052" y="2023563"/>
            <a:ext cx="2295845" cy="20862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43CF37D-9DA3-4187-925A-036256D6D1CC}"/>
              </a:ext>
            </a:extLst>
          </p:cNvPr>
          <p:cNvSpPr txBox="1"/>
          <p:nvPr/>
        </p:nvSpPr>
        <p:spPr>
          <a:xfrm>
            <a:off x="837471" y="1906131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가정</a:t>
            </a:r>
            <a:r>
              <a:rPr lang="en-US" altLang="ko-KR" dirty="0"/>
              <a:t>: </a:t>
            </a:r>
            <a:r>
              <a:rPr lang="ko-KR" altLang="en-US" dirty="0"/>
              <a:t>물체의 모든 </a:t>
            </a:r>
            <a:r>
              <a:rPr lang="ko-KR" altLang="en-US" dirty="0" err="1"/>
              <a:t>질점의</a:t>
            </a:r>
            <a:r>
              <a:rPr lang="ko-KR" altLang="en-US" dirty="0"/>
              <a:t> 밀도가 </a:t>
            </a:r>
            <a:r>
              <a:rPr lang="en-US" altLang="ko-KR" dirty="0"/>
              <a:t>constant (</a:t>
            </a:r>
            <a:r>
              <a:rPr lang="el-GR" altLang="ko-KR" dirty="0"/>
              <a:t>ρ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12B6CB-5088-4662-AE2D-1C0D1E6D7F5A}"/>
              </a:ext>
            </a:extLst>
          </p:cNvPr>
          <p:cNvSpPr txBox="1"/>
          <p:nvPr/>
        </p:nvSpPr>
        <p:spPr>
          <a:xfrm>
            <a:off x="837471" y="844405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관성모멘트</a:t>
            </a:r>
            <a:r>
              <a:rPr lang="en-US" altLang="ko-KR" dirty="0"/>
              <a:t>: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8487556-61CC-42CC-9F34-DE1A20F1A0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471" y="4051106"/>
            <a:ext cx="5725324" cy="143847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7120750-579B-4ABB-A77A-D15BC7C3C5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7471" y="5705865"/>
            <a:ext cx="1581371" cy="543001"/>
          </a:xfrm>
          <a:prstGeom prst="rect">
            <a:avLst/>
          </a:prstGeom>
        </p:spPr>
      </p:pic>
      <p:pic>
        <p:nvPicPr>
          <p:cNvPr id="18" name="Picture 2" descr="관성 모멘트/회전관성 값구하기 (1) - 네모난 것들 - 수험생 물리">
            <a:extLst>
              <a:ext uri="{FF2B5EF4-FFF2-40B4-BE49-F238E27FC236}">
                <a16:creationId xmlns:a16="http://schemas.microsoft.com/office/drawing/2014/main" id="{75BA1E93-2858-4E01-8775-93DDE148A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515" y="440882"/>
            <a:ext cx="2109576" cy="131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293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8B35884-22A6-4EF1-B04F-F17CB7E42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39" y="1455734"/>
            <a:ext cx="5951672" cy="44626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C0328E-4DFD-48EE-A1EF-E659334FC305}"/>
              </a:ext>
            </a:extLst>
          </p:cNvPr>
          <p:cNvSpPr txBox="1"/>
          <p:nvPr/>
        </p:nvSpPr>
        <p:spPr>
          <a:xfrm>
            <a:off x="503339" y="578840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이론을 통한 관성모멘트 계산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68D988-AF59-49C3-B983-7D5B584089F9}"/>
              </a:ext>
            </a:extLst>
          </p:cNvPr>
          <p:cNvSpPr txBox="1"/>
          <p:nvPr/>
        </p:nvSpPr>
        <p:spPr>
          <a:xfrm>
            <a:off x="7105010" y="2551837"/>
            <a:ext cx="36827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물체의 복잡한 형상과 물성을 파악하고 계산하는 것은 정확하지만 어렵다</a:t>
            </a:r>
            <a:r>
              <a:rPr lang="en-US" altLang="ko-KR" dirty="0"/>
              <a:t>..</a:t>
            </a:r>
          </a:p>
          <a:p>
            <a:endParaRPr lang="en-US" altLang="ko-KR" dirty="0"/>
          </a:p>
          <a:p>
            <a:r>
              <a:rPr lang="ko-KR" altLang="en-US" dirty="0"/>
              <a:t>실험적 방법으로 측정하는 것이 효율적으로 보인다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7646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017AA9-E13F-4127-B561-E9693F20F174}"/>
              </a:ext>
            </a:extLst>
          </p:cNvPr>
          <p:cNvSpPr txBox="1"/>
          <p:nvPr/>
        </p:nvSpPr>
        <p:spPr>
          <a:xfrm>
            <a:off x="511729" y="595618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실험을 통한 관성모멘트 측정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6CB57CC-EC39-4448-BEFE-27E2628AC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0728" y="314741"/>
            <a:ext cx="4061581" cy="522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99E1AF2-C4F1-41EE-9CD1-F8E4BA696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3524" y="1269854"/>
            <a:ext cx="2667372" cy="264832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5CACB90-ADA6-452C-A8A1-ACD9DFAC21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729" y="1317440"/>
            <a:ext cx="2823607" cy="54300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9BFECA7-19EF-4F00-A6A5-A9C9A5D591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817" y="1893798"/>
            <a:ext cx="2303639" cy="54300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8C3A964-8870-4881-A425-688666D430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818" y="2594014"/>
            <a:ext cx="2197330" cy="83498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1B3AED5-6EDA-426D-A9C5-6BE0E4DA502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5883"/>
          <a:stretch/>
        </p:blipFill>
        <p:spPr>
          <a:xfrm>
            <a:off x="511728" y="4075388"/>
            <a:ext cx="4526103" cy="218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901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3A7E4F-CB8E-4A35-9C08-4B3891CFBA21}"/>
              </a:ext>
            </a:extLst>
          </p:cNvPr>
          <p:cNvSpPr txBox="1"/>
          <p:nvPr/>
        </p:nvSpPr>
        <p:spPr>
          <a:xfrm>
            <a:off x="690469" y="3588632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https://m.blog.naver.com/seoin915/221904365588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CF4B70-E920-4823-8D9F-4A010A4F7F56}"/>
              </a:ext>
            </a:extLst>
          </p:cNvPr>
          <p:cNvSpPr txBox="1"/>
          <p:nvPr/>
        </p:nvSpPr>
        <p:spPr>
          <a:xfrm>
            <a:off x="690468" y="2834827"/>
            <a:ext cx="88472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https://may1716.sd.ece.iastate.edu/measuring-moment-of-inertia.html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893323-8210-479E-B920-CC8DCEE28A7E}"/>
              </a:ext>
            </a:extLst>
          </p:cNvPr>
          <p:cNvSpPr txBox="1"/>
          <p:nvPr/>
        </p:nvSpPr>
        <p:spPr>
          <a:xfrm>
            <a:off x="690469" y="4188887"/>
            <a:ext cx="82361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https://file.uos.ac.kr/upload/clacds/1-7.%EA%B4%80%EC%84%B1%EB%AA%A8%EB%A9%98%ED%8A%B8%28%EC%B5%9C%EC%A2%85%29_upload_final.pdf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C3AF73-6E44-43E7-9F5A-E513ED5E9396}"/>
              </a:ext>
            </a:extLst>
          </p:cNvPr>
          <p:cNvSpPr txBox="1"/>
          <p:nvPr/>
        </p:nvSpPr>
        <p:spPr>
          <a:xfrm>
            <a:off x="690469" y="5290877"/>
            <a:ext cx="60946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https://construction.gtu.ge/wp-content/uploads/2018/11/engineering_mechanics_-_dynamics__rc_hibbeler.pdf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91CB34-B32C-4DB0-9733-5760040AB11A}"/>
              </a:ext>
            </a:extLst>
          </p:cNvPr>
          <p:cNvSpPr txBox="1"/>
          <p:nvPr/>
        </p:nvSpPr>
        <p:spPr>
          <a:xfrm>
            <a:off x="690469" y="2299782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https://study-physics-with-lynx.tistory.com/73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0DE8CE-F7CC-488C-A0C5-239D43A1C947}"/>
              </a:ext>
            </a:extLst>
          </p:cNvPr>
          <p:cNvSpPr txBox="1"/>
          <p:nvPr/>
        </p:nvSpPr>
        <p:spPr>
          <a:xfrm>
            <a:off x="690469" y="1767020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https://sillurian.tistory.com/120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3BD9C9-95CC-4A60-889D-92B146C67EC6}"/>
              </a:ext>
            </a:extLst>
          </p:cNvPr>
          <p:cNvSpPr txBox="1"/>
          <p:nvPr/>
        </p:nvSpPr>
        <p:spPr>
          <a:xfrm>
            <a:off x="690469" y="64379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참고자료</a:t>
            </a:r>
          </a:p>
        </p:txBody>
      </p:sp>
    </p:spTree>
    <p:extLst>
      <p:ext uri="{BB962C8B-B14F-4D97-AF65-F5344CB8AC3E}">
        <p14:creationId xmlns:p14="http://schemas.microsoft.com/office/powerpoint/2010/main" val="2705066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303</Words>
  <Application>Microsoft Office PowerPoint</Application>
  <PresentationFormat>와이드스크린</PresentationFormat>
  <Paragraphs>42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Cambria Math</vt:lpstr>
      <vt:lpstr>Office 테마</vt:lpstr>
      <vt:lpstr>관성모멘트 =회전관성 =moment of inertia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대근 송</dc:creator>
  <cp:lastModifiedBy>대근 송</cp:lastModifiedBy>
  <cp:revision>115</cp:revision>
  <dcterms:created xsi:type="dcterms:W3CDTF">2023-08-05T08:59:12Z</dcterms:created>
  <dcterms:modified xsi:type="dcterms:W3CDTF">2023-08-05T17:08:15Z</dcterms:modified>
</cp:coreProperties>
</file>