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57" r:id="rId4"/>
    <p:sldId id="259" r:id="rId5"/>
    <p:sldId id="260" r:id="rId6"/>
    <p:sldId id="263" r:id="rId7"/>
    <p:sldId id="261" r:id="rId8"/>
    <p:sldId id="262" r:id="rId10"/>
    <p:sldId id="264" r:id="rId11"/>
    <p:sldId id="265" r:id="rId12"/>
    <p:sldId id="258" r:id="rId13"/>
    <p:sldId id="266" r:id="rId14"/>
    <p:sldId id="267" r:id="rId15"/>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97C5"/>
    <a:srgbClr val="E73F2E"/>
    <a:srgbClr val="13097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1186774" y="2665379"/>
            <a:ext cx="4873574"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256938" y="2665379"/>
            <a:ext cx="4897576"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图片 7" descr="创意编程标题图"/>
          <p:cNvPicPr>
            <a:picLocks noChangeAspect="1"/>
          </p:cNvPicPr>
          <p:nvPr/>
        </p:nvPicPr>
        <p:blipFill>
          <a:blip r:embed="rId1">
            <a:clrChange>
              <a:clrFrom>
                <a:srgbClr val="000000">
                  <a:alpha val="0"/>
                </a:srgbClr>
              </a:clrFrom>
              <a:clrTo>
                <a:srgbClr val="000000">
                  <a:alpha val="0"/>
                  <a:alpha val="0"/>
                </a:srgbClr>
              </a:clrTo>
            </a:clrChange>
          </a:blip>
          <a:stretch>
            <a:fillRect/>
          </a:stretch>
        </p:blipFill>
        <p:spPr>
          <a:xfrm>
            <a:off x="2152650" y="202565"/>
            <a:ext cx="9573895" cy="3940810"/>
          </a:xfrm>
          <a:prstGeom prst="rect">
            <a:avLst/>
          </a:prstGeom>
        </p:spPr>
      </p:pic>
      <p:sp>
        <p:nvSpPr>
          <p:cNvPr id="10" name="文本框 9"/>
          <p:cNvSpPr txBox="1"/>
          <p:nvPr/>
        </p:nvSpPr>
        <p:spPr>
          <a:xfrm>
            <a:off x="303530" y="4245610"/>
            <a:ext cx="11113135" cy="1630045"/>
          </a:xfrm>
          <a:prstGeom prst="rect">
            <a:avLst/>
          </a:prstGeom>
          <a:noFill/>
        </p:spPr>
        <p:txBody>
          <a:bodyPr wrap="square" rtlCol="0">
            <a:spAutoFit/>
          </a:bodyPr>
          <a:p>
            <a:pPr algn="r"/>
            <a:r>
              <a:rPr lang="zh-CN" altLang="en-US" sz="2800">
                <a:solidFill>
                  <a:srgbClr val="130971"/>
                </a:solidFill>
                <a:latin typeface="HYQiHei 65S" panose="00020600040101010101" charset="-122"/>
                <a:ea typeface="HYQiHei 65S" panose="00020600040101010101" charset="-122"/>
                <a:cs typeface="HYQiHei 65S" panose="00020600040101010101" charset="-122"/>
              </a:rPr>
              <a:t>课后作业（03-01）：创意编程：元素|图形、色彩与文本</a:t>
            </a:r>
            <a:endParaRPr lang="zh-CN" altLang="en-US">
              <a:solidFill>
                <a:srgbClr val="130971"/>
              </a:solidFill>
              <a:latin typeface="HYQiHei 65S" panose="00020600040101010101" charset="-122"/>
              <a:ea typeface="HYQiHei 65S" panose="00020600040101010101" charset="-122"/>
              <a:cs typeface="HYQiHei 65S" panose="00020600040101010101" charset="-122"/>
            </a:endParaRPr>
          </a:p>
          <a:p>
            <a:pPr algn="l"/>
            <a:endParaRPr lang="zh-CN" altLang="en-US">
              <a:latin typeface="HYQiHei 65S" panose="00020600040101010101" charset="-122"/>
              <a:ea typeface="HYQiHei 65S" panose="00020600040101010101" charset="-122"/>
              <a:cs typeface="HYQiHei 65S" panose="00020600040101010101" charset="-122"/>
            </a:endParaRPr>
          </a:p>
          <a:p>
            <a:pPr algn="l"/>
            <a:endParaRPr lang="zh-CN" altLang="en-US">
              <a:latin typeface="HYQiHei 65S" panose="00020600040101010101" charset="-122"/>
              <a:ea typeface="HYQiHei 65S" panose="00020600040101010101" charset="-122"/>
              <a:cs typeface="HYQiHei 65S" panose="00020600040101010101" charset="-122"/>
            </a:endParaRPr>
          </a:p>
          <a:p>
            <a:pPr algn="r"/>
            <a:endParaRPr lang="zh-CN" altLang="en-US" sz="1200">
              <a:latin typeface="HYQiHei 65S" panose="00020600040101010101" charset="-122"/>
              <a:ea typeface="HYQiHei 65S" panose="00020600040101010101" charset="-122"/>
              <a:cs typeface="HYQiHei 65S" panose="00020600040101010101" charset="-122"/>
            </a:endParaRPr>
          </a:p>
          <a:p>
            <a:pPr algn="r"/>
            <a:endParaRPr lang="zh-CN" altLang="en-US" sz="1200">
              <a:latin typeface="HYQiHei 65S" panose="00020600040101010101" charset="-122"/>
              <a:ea typeface="HYQiHei 65S" panose="00020600040101010101" charset="-122"/>
              <a:cs typeface="HYQiHei 65S" panose="00020600040101010101" charset="-122"/>
            </a:endParaRPr>
          </a:p>
          <a:p>
            <a:pPr algn="r"/>
            <a:endParaRPr lang="zh-CN" altLang="en-US" sz="1200">
              <a:latin typeface="HYQiHei 65S" panose="00020600040101010101" charset="-122"/>
              <a:ea typeface="HYQiHei 65S" panose="00020600040101010101" charset="-122"/>
              <a:cs typeface="HYQiHei 65S" panose="00020600040101010101" charset="-122"/>
            </a:endParaRPr>
          </a:p>
        </p:txBody>
      </p:sp>
      <p:sp>
        <p:nvSpPr>
          <p:cNvPr id="11" name="文本框 10"/>
          <p:cNvSpPr txBox="1"/>
          <p:nvPr/>
        </p:nvSpPr>
        <p:spPr>
          <a:xfrm>
            <a:off x="2273935" y="4855845"/>
            <a:ext cx="9142730" cy="645160"/>
          </a:xfrm>
          <a:prstGeom prst="rect">
            <a:avLst/>
          </a:prstGeom>
          <a:noFill/>
        </p:spPr>
        <p:txBody>
          <a:bodyPr wrap="square" rtlCol="0">
            <a:spAutoFit/>
          </a:bodyPr>
          <a:p>
            <a:pPr algn="just"/>
            <a:r>
              <a:rPr lang="zh-CN" altLang="en-US" sz="1200">
                <a:latin typeface="HYQiHei 65S" panose="00020600040101010101" charset="-122"/>
                <a:ea typeface="HYQiHei 65S" panose="00020600040101010101" charset="-122"/>
                <a:cs typeface="HYQiHei 65S" panose="00020600040101010101" charset="-122"/>
                <a:sym typeface="+mn-ea"/>
              </a:rPr>
              <a:t>作业要求：在线学习彼埃·蒙德里安的作品；使用你所了解到和学习到的p5中的相关函数与方法创作一幅类似风格的作品；请设计自己的配色模式，为作品中的元素赋予颜色。</a:t>
            </a:r>
            <a:endParaRPr lang="zh-CN" altLang="en-US" sz="1200">
              <a:latin typeface="HYQiHei 65S" panose="00020600040101010101" charset="-122"/>
              <a:ea typeface="HYQiHei 65S" panose="00020600040101010101" charset="-122"/>
              <a:cs typeface="HYQiHei 65S" panose="00020600040101010101" charset="-122"/>
            </a:endParaRPr>
          </a:p>
          <a:p>
            <a:pPr algn="just"/>
            <a:endParaRPr lang="zh-CN" altLang="en-US" sz="1200">
              <a:latin typeface="HYQiHei 65S" panose="00020600040101010101" charset="-122"/>
              <a:ea typeface="HYQiHei 65S" panose="00020600040101010101" charset="-122"/>
              <a:cs typeface="HYQiHei 65S" panose="00020600040101010101" charset="-122"/>
            </a:endParaRPr>
          </a:p>
        </p:txBody>
      </p:sp>
      <p:pic>
        <p:nvPicPr>
          <p:cNvPr id="12" name="图片 11" descr="截屏2020-11-18 下午5.18.55"/>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10549255" y="308610"/>
            <a:ext cx="1373505" cy="1413510"/>
          </a:xfrm>
          <a:prstGeom prst="rect">
            <a:avLst/>
          </a:prstGeom>
          <a:solidFill>
            <a:srgbClr val="E73F2E"/>
          </a:solidFill>
        </p:spPr>
      </p:pic>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截屏2020-11-18 下午9.49.38"/>
          <p:cNvPicPr>
            <a:picLocks noChangeAspect="1"/>
          </p:cNvPicPr>
          <p:nvPr/>
        </p:nvPicPr>
        <p:blipFill>
          <a:blip r:embed="rId1"/>
          <a:stretch>
            <a:fillRect/>
          </a:stretch>
        </p:blipFill>
        <p:spPr>
          <a:xfrm>
            <a:off x="-31750" y="162560"/>
            <a:ext cx="7587615" cy="6724015"/>
          </a:xfrm>
          <a:prstGeom prst="rect">
            <a:avLst/>
          </a:prstGeom>
        </p:spPr>
      </p:pic>
      <p:sp>
        <p:nvSpPr>
          <p:cNvPr id="5" name="文本框 4"/>
          <p:cNvSpPr txBox="1"/>
          <p:nvPr/>
        </p:nvSpPr>
        <p:spPr>
          <a:xfrm>
            <a:off x="6299835" y="308610"/>
            <a:ext cx="4067810" cy="706755"/>
          </a:xfrm>
          <a:prstGeom prst="rect">
            <a:avLst/>
          </a:prstGeom>
          <a:noFill/>
        </p:spPr>
        <p:txBody>
          <a:bodyPr wrap="square" rtlCol="0">
            <a:spAutoFit/>
          </a:bodyPr>
          <a:p>
            <a:pPr algn="r"/>
            <a:r>
              <a:rPr lang="en-US" altLang="zh-CN" sz="4000" b="1">
                <a:latin typeface="HYQiHei 80W" panose="00020600040101010101" charset="-122"/>
                <a:ea typeface="HYQiHei 80W" panose="00020600040101010101" charset="-122"/>
              </a:rPr>
              <a:t>03</a:t>
            </a:r>
            <a:r>
              <a:rPr lang="zh-CN" altLang="en-US" sz="4000" b="1">
                <a:latin typeface="HYQiHei 80W" panose="00020600040101010101" charset="-122"/>
                <a:ea typeface="HYQiHei 80W" panose="00020600040101010101" charset="-122"/>
              </a:rPr>
              <a:t>设计结构说明</a:t>
            </a:r>
            <a:endParaRPr lang="zh-CN" altLang="en-US" sz="4000" b="1">
              <a:latin typeface="HYQiHei 80W" panose="00020600040101010101" charset="-122"/>
              <a:ea typeface="HYQiHei 80W" panose="00020600040101010101" charset="-122"/>
            </a:endParaRPr>
          </a:p>
        </p:txBody>
      </p:sp>
      <p:pic>
        <p:nvPicPr>
          <p:cNvPr id="6" name="图片 5" descr="截屏2020-11-18 下午5.18.55"/>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10549255" y="308610"/>
            <a:ext cx="1373505" cy="1413510"/>
          </a:xfrm>
          <a:prstGeom prst="rect">
            <a:avLst/>
          </a:prstGeom>
          <a:solidFill>
            <a:srgbClr val="E73F2E"/>
          </a:solidFill>
        </p:spPr>
      </p:pic>
      <p:sp>
        <p:nvSpPr>
          <p:cNvPr id="7" name="文本框 6"/>
          <p:cNvSpPr txBox="1"/>
          <p:nvPr/>
        </p:nvSpPr>
        <p:spPr>
          <a:xfrm>
            <a:off x="7245985" y="2018665"/>
            <a:ext cx="4556760" cy="3576955"/>
          </a:xfrm>
          <a:prstGeom prst="rect">
            <a:avLst/>
          </a:prstGeom>
          <a:noFill/>
        </p:spPr>
        <p:txBody>
          <a:bodyPr wrap="square" rtlCol="0">
            <a:spAutoFit/>
          </a:bodyPr>
          <a:p>
            <a:pPr>
              <a:lnSpc>
                <a:spcPct val="140000"/>
              </a:lnSpc>
            </a:pPr>
            <a:r>
              <a:rPr lang="zh-CN" altLang="en-US">
                <a:latin typeface="HYQiHei 35S" panose="00020600040101010101" charset="-122"/>
                <a:ea typeface="HYQiHei 35S" panose="00020600040101010101" charset="-122"/>
              </a:rPr>
              <a:t>这个作业是用黑白单色模仿蒙德里安的画作的基础上增加了自己的配色。</a:t>
            </a:r>
            <a:endParaRPr lang="zh-CN" altLang="en-US">
              <a:latin typeface="HYQiHei 35S" panose="00020600040101010101" charset="-122"/>
              <a:ea typeface="HYQiHei 35S" panose="00020600040101010101" charset="-122"/>
            </a:endParaRPr>
          </a:p>
          <a:p>
            <a:pPr>
              <a:lnSpc>
                <a:spcPct val="140000"/>
              </a:lnSpc>
            </a:pPr>
            <a:r>
              <a:rPr lang="zh-CN" altLang="en-US">
                <a:latin typeface="HYQiHei 35S" panose="00020600040101010101" charset="-122"/>
                <a:ea typeface="HYQiHei 35S" panose="00020600040101010101" charset="-122"/>
              </a:rPr>
              <a:t>箭头处的点也仍然用鼠标的位置控制。</a:t>
            </a:r>
            <a:endParaRPr lang="zh-CN" altLang="en-US">
              <a:latin typeface="HYQiHei 35S" panose="00020600040101010101" charset="-122"/>
              <a:ea typeface="HYQiHei 35S" panose="00020600040101010101" charset="-122"/>
            </a:endParaRPr>
          </a:p>
          <a:p>
            <a:pPr>
              <a:lnSpc>
                <a:spcPct val="140000"/>
              </a:lnSpc>
            </a:pPr>
            <a:r>
              <a:rPr lang="zh-CN" altLang="en-US">
                <a:latin typeface="HYQiHei 35S" panose="00020600040101010101" charset="-122"/>
                <a:ea typeface="HYQiHei 35S" panose="00020600040101010101" charset="-122"/>
              </a:rPr>
              <a:t>而各个色块的颜色也由鼠标的横纵坐标控制。为了使画面的色彩不过于随机而缺乏美感，我将色彩模式更改为</a:t>
            </a:r>
            <a:r>
              <a:rPr lang="en-US" altLang="zh-CN">
                <a:latin typeface="HYQiHei 35S" panose="00020600040101010101" charset="-122"/>
                <a:ea typeface="HYQiHei 35S" panose="00020600040101010101" charset="-122"/>
              </a:rPr>
              <a:t>HSB</a:t>
            </a:r>
            <a:r>
              <a:rPr lang="zh-CN" altLang="en-US">
                <a:latin typeface="HYQiHei 35S" panose="00020600040101010101" charset="-122"/>
                <a:ea typeface="HYQiHei 35S" panose="00020600040101010101" charset="-122"/>
              </a:rPr>
              <a:t>模式（</a:t>
            </a:r>
            <a:r>
              <a:rPr lang="en-US" altLang="zh-CN">
                <a:latin typeface="HYQiHei 35S" panose="00020600040101010101" charset="-122"/>
                <a:ea typeface="HYQiHei 35S" panose="00020600040101010101" charset="-122"/>
              </a:rPr>
              <a:t>360</a:t>
            </a:r>
            <a:r>
              <a:rPr lang="zh-CN" altLang="en-US">
                <a:latin typeface="HYQiHei 35S" panose="00020600040101010101" charset="-122"/>
                <a:ea typeface="HYQiHei 35S" panose="00020600040101010101" charset="-122"/>
              </a:rPr>
              <a:t>，</a:t>
            </a:r>
            <a:r>
              <a:rPr lang="en-US" altLang="zh-CN">
                <a:latin typeface="HYQiHei 35S" panose="00020600040101010101" charset="-122"/>
                <a:ea typeface="HYQiHei 35S" panose="00020600040101010101" charset="-122"/>
              </a:rPr>
              <a:t>100</a:t>
            </a:r>
            <a:r>
              <a:rPr lang="zh-CN" altLang="en-US">
                <a:latin typeface="HYQiHei 35S" panose="00020600040101010101" charset="-122"/>
                <a:ea typeface="HYQiHei 35S" panose="00020600040101010101" charset="-122"/>
              </a:rPr>
              <a:t>，</a:t>
            </a:r>
            <a:r>
              <a:rPr lang="en-US" altLang="zh-CN">
                <a:latin typeface="HYQiHei 35S" panose="00020600040101010101" charset="-122"/>
                <a:ea typeface="HYQiHei 35S" panose="00020600040101010101" charset="-122"/>
              </a:rPr>
              <a:t>100</a:t>
            </a:r>
            <a:r>
              <a:rPr lang="zh-CN" altLang="en-US">
                <a:latin typeface="HYQiHei 35S" panose="00020600040101010101" charset="-122"/>
                <a:ea typeface="HYQiHei 35S" panose="00020600040101010101" charset="-122"/>
              </a:rPr>
              <a:t>），并将</a:t>
            </a:r>
            <a:r>
              <a:rPr lang="en-US" altLang="zh-CN">
                <a:latin typeface="HYQiHei 35S" panose="00020600040101010101" charset="-122"/>
                <a:ea typeface="HYQiHei 35S" panose="00020600040101010101" charset="-122"/>
              </a:rPr>
              <a:t>1</a:t>
            </a:r>
            <a:r>
              <a:rPr lang="zh-CN" altLang="en-US">
                <a:latin typeface="HYQiHei 35S" panose="00020600040101010101" charset="-122"/>
                <a:ea typeface="HYQiHei 35S" panose="00020600040101010101" charset="-122"/>
              </a:rPr>
              <a:t>的色相旋转</a:t>
            </a:r>
            <a:r>
              <a:rPr lang="en-US" altLang="zh-CN">
                <a:latin typeface="HYQiHei 35S" panose="00020600040101010101" charset="-122"/>
                <a:ea typeface="HYQiHei 35S" panose="00020600040101010101" charset="-122"/>
              </a:rPr>
              <a:t>180</a:t>
            </a:r>
            <a:r>
              <a:rPr lang="zh-CN" altLang="en-US">
                <a:latin typeface="HYQiHei 35S" panose="00020600040101010101" charset="-122"/>
                <a:ea typeface="HYQiHei 35S" panose="00020600040101010101" charset="-122"/>
              </a:rPr>
              <a:t>度得到它的</a:t>
            </a:r>
            <a:r>
              <a:rPr lang="zh-CN" altLang="en-US" b="1">
                <a:latin typeface="HYQiHei 75W" panose="00020600040101010101" charset="-122"/>
                <a:ea typeface="HYQiHei 75W" panose="00020600040101010101" charset="-122"/>
              </a:rPr>
              <a:t>补色</a:t>
            </a:r>
            <a:r>
              <a:rPr lang="en-US" altLang="zh-CN">
                <a:latin typeface="HYQiHei 35S" panose="00020600040101010101" charset="-122"/>
                <a:ea typeface="HYQiHei 35S" panose="00020600040101010101" charset="-122"/>
              </a:rPr>
              <a:t>2</a:t>
            </a:r>
            <a:r>
              <a:rPr lang="zh-CN" altLang="en-US">
                <a:latin typeface="HYQiHei 35S" panose="00020600040101010101" charset="-122"/>
                <a:ea typeface="HYQiHei 35S" panose="00020600040101010101" charset="-122"/>
              </a:rPr>
              <a:t>，对</a:t>
            </a:r>
            <a:r>
              <a:rPr lang="en-US" altLang="zh-CN">
                <a:latin typeface="HYQiHei 35S" panose="00020600040101010101" charset="-122"/>
                <a:ea typeface="HYQiHei 35S" panose="00020600040101010101" charset="-122"/>
              </a:rPr>
              <a:t>2</a:t>
            </a:r>
            <a:r>
              <a:rPr lang="zh-CN" altLang="en-US">
                <a:latin typeface="HYQiHei 35S" panose="00020600040101010101" charset="-122"/>
                <a:ea typeface="HYQiHei 35S" panose="00020600040101010101" charset="-122"/>
              </a:rPr>
              <a:t>作出轻微的调整得到颜色</a:t>
            </a:r>
            <a:r>
              <a:rPr lang="en-US" altLang="zh-CN">
                <a:latin typeface="HYQiHei 35S" panose="00020600040101010101" charset="-122"/>
                <a:ea typeface="HYQiHei 35S" panose="00020600040101010101" charset="-122"/>
              </a:rPr>
              <a:t>3</a:t>
            </a:r>
            <a:r>
              <a:rPr lang="zh-CN" altLang="en-US">
                <a:latin typeface="HYQiHei 35S" panose="00020600040101010101" charset="-122"/>
                <a:ea typeface="HYQiHei 35S" panose="00020600040101010101" charset="-122"/>
              </a:rPr>
              <a:t>，并调整了每个色块的饱和度和明度。</a:t>
            </a:r>
            <a:endParaRPr lang="zh-CN" altLang="en-US">
              <a:latin typeface="HYQiHei 35S" panose="00020600040101010101" charset="-122"/>
              <a:ea typeface="HYQiHei 35S" panose="00020600040101010101" charset="-122"/>
            </a:endParaRPr>
          </a:p>
        </p:txBody>
      </p:sp>
      <p:sp>
        <p:nvSpPr>
          <p:cNvPr id="8" name="椭圆 7"/>
          <p:cNvSpPr/>
          <p:nvPr/>
        </p:nvSpPr>
        <p:spPr>
          <a:xfrm>
            <a:off x="2821940" y="4084320"/>
            <a:ext cx="713740" cy="713740"/>
          </a:xfrm>
          <a:prstGeom prst="ellipse">
            <a:avLst/>
          </a:prstGeom>
          <a:solidFill>
            <a:srgbClr val="4897C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0" name="直接箭头连接符 9"/>
          <p:cNvCxnSpPr>
            <a:stCxn id="8" idx="7"/>
          </p:cNvCxnSpPr>
          <p:nvPr/>
        </p:nvCxnSpPr>
        <p:spPr>
          <a:xfrm flipV="1">
            <a:off x="3430905" y="2352675"/>
            <a:ext cx="3950335" cy="1836420"/>
          </a:xfrm>
          <a:prstGeom prst="straightConnector1">
            <a:avLst/>
          </a:prstGeom>
          <a:ln w="57150">
            <a:solidFill>
              <a:srgbClr val="4897C5"/>
            </a:solidFill>
            <a:tailEnd type="arrow"/>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153535" y="1283335"/>
            <a:ext cx="1587500" cy="1445260"/>
          </a:xfrm>
          <a:prstGeom prst="rect">
            <a:avLst/>
          </a:prstGeom>
          <a:noFill/>
        </p:spPr>
        <p:txBody>
          <a:bodyPr wrap="square" rtlCol="0">
            <a:spAutoFit/>
          </a:bodyPr>
          <a:p>
            <a:r>
              <a:rPr lang="en-US" altLang="zh-CN" sz="8800">
                <a:solidFill>
                  <a:schemeClr val="bg1"/>
                </a:solidFill>
                <a:latin typeface="Bauhaus 93" panose="04030905020B02020C02" charset="0"/>
                <a:cs typeface="Bauhaus 93" panose="04030905020B02020C02" charset="0"/>
              </a:rPr>
              <a:t>1</a:t>
            </a:r>
            <a:endParaRPr lang="en-US" altLang="zh-CN" sz="8800">
              <a:solidFill>
                <a:schemeClr val="bg1"/>
              </a:solidFill>
              <a:latin typeface="Bauhaus 93" panose="04030905020B02020C02" charset="0"/>
              <a:cs typeface="Bauhaus 93" panose="04030905020B02020C02" charset="0"/>
            </a:endParaRPr>
          </a:p>
        </p:txBody>
      </p:sp>
      <p:sp>
        <p:nvSpPr>
          <p:cNvPr id="11" name="文本框 10"/>
          <p:cNvSpPr txBox="1"/>
          <p:nvPr/>
        </p:nvSpPr>
        <p:spPr>
          <a:xfrm>
            <a:off x="1127125" y="4691380"/>
            <a:ext cx="1587500" cy="1445260"/>
          </a:xfrm>
          <a:prstGeom prst="rect">
            <a:avLst/>
          </a:prstGeom>
          <a:noFill/>
        </p:spPr>
        <p:txBody>
          <a:bodyPr wrap="square" rtlCol="0">
            <a:spAutoFit/>
          </a:bodyPr>
          <a:p>
            <a:r>
              <a:rPr lang="en-US" altLang="zh-CN" sz="8800">
                <a:solidFill>
                  <a:schemeClr val="bg1"/>
                </a:solidFill>
                <a:latin typeface="Bauhaus 93" panose="04030905020B02020C02" charset="0"/>
                <a:cs typeface="Bauhaus 93" panose="04030905020B02020C02" charset="0"/>
              </a:rPr>
              <a:t>2</a:t>
            </a:r>
            <a:endParaRPr lang="en-US" altLang="zh-CN" sz="8800">
              <a:solidFill>
                <a:schemeClr val="bg1"/>
              </a:solidFill>
              <a:latin typeface="Bauhaus 93" panose="04030905020B02020C02" charset="0"/>
              <a:cs typeface="Bauhaus 93" panose="04030905020B02020C02" charset="0"/>
            </a:endParaRPr>
          </a:p>
        </p:txBody>
      </p:sp>
      <p:sp>
        <p:nvSpPr>
          <p:cNvPr id="12" name="文本框 11"/>
          <p:cNvSpPr txBox="1"/>
          <p:nvPr/>
        </p:nvSpPr>
        <p:spPr>
          <a:xfrm>
            <a:off x="6039485" y="5408295"/>
            <a:ext cx="1587500" cy="1445260"/>
          </a:xfrm>
          <a:prstGeom prst="rect">
            <a:avLst/>
          </a:prstGeom>
          <a:noFill/>
        </p:spPr>
        <p:txBody>
          <a:bodyPr wrap="square" rtlCol="0">
            <a:spAutoFit/>
          </a:bodyPr>
          <a:p>
            <a:r>
              <a:rPr lang="en-US" altLang="zh-CN" sz="8800">
                <a:solidFill>
                  <a:schemeClr val="bg1"/>
                </a:solidFill>
                <a:latin typeface="Bauhaus 93" panose="04030905020B02020C02" charset="0"/>
                <a:cs typeface="Bauhaus 93" panose="04030905020B02020C02" charset="0"/>
              </a:rPr>
              <a:t>3</a:t>
            </a:r>
            <a:endParaRPr lang="en-US" altLang="zh-CN" sz="8800">
              <a:solidFill>
                <a:schemeClr val="bg1"/>
              </a:solidFill>
              <a:latin typeface="Bauhaus 93" panose="04030905020B02020C02" charset="0"/>
              <a:cs typeface="Bauhaus 93" panose="04030905020B02020C02"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7250430" y="308610"/>
            <a:ext cx="4598035" cy="706755"/>
          </a:xfrm>
          <a:prstGeom prst="rect">
            <a:avLst/>
          </a:prstGeom>
          <a:noFill/>
        </p:spPr>
        <p:txBody>
          <a:bodyPr wrap="square" rtlCol="0">
            <a:spAutoFit/>
          </a:bodyPr>
          <a:p>
            <a:pPr algn="r"/>
            <a:r>
              <a:rPr lang="en-US" altLang="zh-CN" sz="4000" b="1">
                <a:latin typeface="HYQiHei 80W" panose="00020600040101010101" charset="-122"/>
                <a:ea typeface="HYQiHei 80W" panose="00020600040101010101" charset="-122"/>
              </a:rPr>
              <a:t>03</a:t>
            </a:r>
            <a:r>
              <a:rPr lang="zh-CN" altLang="en-US" sz="4000" b="1">
                <a:latin typeface="HYQiHei 80W" panose="00020600040101010101" charset="-122"/>
                <a:ea typeface="HYQiHei 80W" panose="00020600040101010101" charset="-122"/>
              </a:rPr>
              <a:t>运行画面截图</a:t>
            </a:r>
            <a:endParaRPr lang="zh-CN" altLang="en-US" sz="4000" b="1">
              <a:latin typeface="HYQiHei 80W" panose="00020600040101010101" charset="-122"/>
              <a:ea typeface="HYQiHei 80W" panose="00020600040101010101" charset="-122"/>
            </a:endParaRPr>
          </a:p>
        </p:txBody>
      </p:sp>
      <p:pic>
        <p:nvPicPr>
          <p:cNvPr id="4" name="图片 3" descr="截屏2020-11-18 下午9.50.06"/>
          <p:cNvPicPr>
            <a:picLocks noChangeAspect="1"/>
          </p:cNvPicPr>
          <p:nvPr/>
        </p:nvPicPr>
        <p:blipFill>
          <a:blip r:embed="rId1"/>
          <a:stretch>
            <a:fillRect/>
          </a:stretch>
        </p:blipFill>
        <p:spPr>
          <a:xfrm>
            <a:off x="294640" y="1269365"/>
            <a:ext cx="5584825" cy="5313045"/>
          </a:xfrm>
          <a:prstGeom prst="rect">
            <a:avLst/>
          </a:prstGeom>
        </p:spPr>
      </p:pic>
      <p:pic>
        <p:nvPicPr>
          <p:cNvPr id="6" name="图片 5" descr="截屏2020-11-18 下午9.49.47"/>
          <p:cNvPicPr>
            <a:picLocks noChangeAspect="1"/>
          </p:cNvPicPr>
          <p:nvPr/>
        </p:nvPicPr>
        <p:blipFill>
          <a:blip r:embed="rId2"/>
          <a:stretch>
            <a:fillRect/>
          </a:stretch>
        </p:blipFill>
        <p:spPr>
          <a:xfrm>
            <a:off x="6394450" y="1268095"/>
            <a:ext cx="5454015" cy="53143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7250430" y="308610"/>
            <a:ext cx="4598035" cy="706755"/>
          </a:xfrm>
          <a:prstGeom prst="rect">
            <a:avLst/>
          </a:prstGeom>
          <a:noFill/>
        </p:spPr>
        <p:txBody>
          <a:bodyPr wrap="square" rtlCol="0">
            <a:spAutoFit/>
          </a:bodyPr>
          <a:p>
            <a:pPr algn="r"/>
            <a:r>
              <a:rPr lang="en-US" altLang="zh-CN" sz="4000" b="1">
                <a:latin typeface="HYQiHei 80W" panose="00020600040101010101" charset="-122"/>
                <a:ea typeface="HYQiHei 80W" panose="00020600040101010101" charset="-122"/>
              </a:rPr>
              <a:t>03</a:t>
            </a:r>
            <a:r>
              <a:rPr lang="zh-CN" altLang="en-US" sz="4000" b="1">
                <a:latin typeface="HYQiHei 80W" panose="00020600040101010101" charset="-122"/>
                <a:ea typeface="HYQiHei 80W" panose="00020600040101010101" charset="-122"/>
              </a:rPr>
              <a:t>代码</a:t>
            </a:r>
            <a:endParaRPr lang="zh-CN" altLang="en-US" sz="4000" b="1">
              <a:latin typeface="HYQiHei 80W" panose="00020600040101010101" charset="-122"/>
              <a:ea typeface="HYQiHei 80W" panose="00020600040101010101" charset="-122"/>
            </a:endParaRPr>
          </a:p>
        </p:txBody>
      </p:sp>
      <p:pic>
        <p:nvPicPr>
          <p:cNvPr id="2" name="图片 1" descr="截屏2020-11-18 下午10.03.16"/>
          <p:cNvPicPr>
            <a:picLocks noChangeAspect="1"/>
          </p:cNvPicPr>
          <p:nvPr/>
        </p:nvPicPr>
        <p:blipFill>
          <a:blip r:embed="rId1"/>
          <a:stretch>
            <a:fillRect/>
          </a:stretch>
        </p:blipFill>
        <p:spPr>
          <a:xfrm>
            <a:off x="159385" y="152400"/>
            <a:ext cx="9601835" cy="65538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截屏2020-11-18 下午9.24.34"/>
          <p:cNvPicPr>
            <a:picLocks noChangeAspect="1"/>
          </p:cNvPicPr>
          <p:nvPr/>
        </p:nvPicPr>
        <p:blipFill>
          <a:blip r:embed="rId1"/>
          <a:stretch>
            <a:fillRect/>
          </a:stretch>
        </p:blipFill>
        <p:spPr>
          <a:xfrm>
            <a:off x="151130" y="156845"/>
            <a:ext cx="8124825" cy="6755765"/>
          </a:xfrm>
          <a:prstGeom prst="rect">
            <a:avLst/>
          </a:prstGeom>
        </p:spPr>
      </p:pic>
      <p:sp>
        <p:nvSpPr>
          <p:cNvPr id="5" name="文本框 4"/>
          <p:cNvSpPr txBox="1"/>
          <p:nvPr/>
        </p:nvSpPr>
        <p:spPr>
          <a:xfrm>
            <a:off x="6299835" y="308610"/>
            <a:ext cx="4067810" cy="706755"/>
          </a:xfrm>
          <a:prstGeom prst="rect">
            <a:avLst/>
          </a:prstGeom>
          <a:noFill/>
        </p:spPr>
        <p:txBody>
          <a:bodyPr wrap="square" rtlCol="0">
            <a:spAutoFit/>
          </a:bodyPr>
          <a:p>
            <a:pPr algn="r"/>
            <a:r>
              <a:rPr lang="en-US" altLang="zh-CN" sz="4000" b="1">
                <a:latin typeface="HYQiHei 80W" panose="00020600040101010101" charset="-122"/>
                <a:ea typeface="HYQiHei 80W" panose="00020600040101010101" charset="-122"/>
              </a:rPr>
              <a:t>01</a:t>
            </a:r>
            <a:r>
              <a:rPr lang="zh-CN" altLang="en-US" sz="4000" b="1">
                <a:latin typeface="HYQiHei 80W" panose="00020600040101010101" charset="-122"/>
                <a:ea typeface="HYQiHei 80W" panose="00020600040101010101" charset="-122"/>
              </a:rPr>
              <a:t>设计结构说明</a:t>
            </a:r>
            <a:endParaRPr lang="zh-CN" altLang="en-US" sz="4000" b="1">
              <a:latin typeface="HYQiHei 80W" panose="00020600040101010101" charset="-122"/>
              <a:ea typeface="HYQiHei 80W" panose="00020600040101010101" charset="-122"/>
            </a:endParaRPr>
          </a:p>
        </p:txBody>
      </p:sp>
      <p:pic>
        <p:nvPicPr>
          <p:cNvPr id="6" name="图片 5" descr="截屏2020-11-18 下午5.18.55"/>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10549255" y="308610"/>
            <a:ext cx="1373505" cy="1413510"/>
          </a:xfrm>
          <a:prstGeom prst="rect">
            <a:avLst/>
          </a:prstGeom>
          <a:solidFill>
            <a:srgbClr val="E73F2E"/>
          </a:solidFill>
        </p:spPr>
      </p:pic>
      <p:sp>
        <p:nvSpPr>
          <p:cNvPr id="7" name="文本框 6"/>
          <p:cNvSpPr txBox="1"/>
          <p:nvPr/>
        </p:nvSpPr>
        <p:spPr>
          <a:xfrm>
            <a:off x="7245985" y="2018665"/>
            <a:ext cx="4556760" cy="1640205"/>
          </a:xfrm>
          <a:prstGeom prst="rect">
            <a:avLst/>
          </a:prstGeom>
          <a:noFill/>
        </p:spPr>
        <p:txBody>
          <a:bodyPr wrap="square" rtlCol="0">
            <a:spAutoFit/>
          </a:bodyPr>
          <a:p>
            <a:pPr>
              <a:lnSpc>
                <a:spcPct val="140000"/>
              </a:lnSpc>
            </a:pPr>
            <a:r>
              <a:rPr lang="zh-CN" altLang="en-US">
                <a:latin typeface="HYQiHei 35S" panose="00020600040101010101" charset="-122"/>
                <a:ea typeface="HYQiHei 35S" panose="00020600040101010101" charset="-122"/>
              </a:rPr>
              <a:t>这个作业是用黑白单色模仿蒙德里安的画作（右上角为原作）。</a:t>
            </a:r>
            <a:endParaRPr lang="zh-CN" altLang="en-US">
              <a:latin typeface="HYQiHei 35S" panose="00020600040101010101" charset="-122"/>
              <a:ea typeface="HYQiHei 35S" panose="00020600040101010101" charset="-122"/>
            </a:endParaRPr>
          </a:p>
          <a:p>
            <a:pPr>
              <a:lnSpc>
                <a:spcPct val="140000"/>
              </a:lnSpc>
            </a:pPr>
            <a:r>
              <a:rPr lang="zh-CN" altLang="en-US">
                <a:latin typeface="HYQiHei 35S" panose="00020600040101010101" charset="-122"/>
                <a:ea typeface="HYQiHei 35S" panose="00020600040101010101" charset="-122"/>
              </a:rPr>
              <a:t>箭头处的点用</a:t>
            </a:r>
            <a:r>
              <a:rPr lang="zh-CN" altLang="en-US" b="1">
                <a:latin typeface="HYQiHei 75W" panose="00020600040101010101" charset="-122"/>
                <a:ea typeface="HYQiHei 75W" panose="00020600040101010101" charset="-122"/>
              </a:rPr>
              <a:t>鼠标</a:t>
            </a:r>
            <a:r>
              <a:rPr lang="zh-CN" altLang="en-US">
                <a:latin typeface="HYQiHei 35S" panose="00020600040101010101" charset="-122"/>
                <a:ea typeface="HYQiHei 35S" panose="00020600040101010101" charset="-122"/>
              </a:rPr>
              <a:t>的位置控制，因此随着鼠标的移动画面上的各个部分都会跟着移动。</a:t>
            </a:r>
            <a:endParaRPr lang="zh-CN" altLang="en-US">
              <a:latin typeface="HYQiHei 35S" panose="00020600040101010101" charset="-122"/>
              <a:ea typeface="HYQiHei 35S" panose="00020600040101010101" charset="-122"/>
            </a:endParaRPr>
          </a:p>
        </p:txBody>
      </p:sp>
      <p:sp>
        <p:nvSpPr>
          <p:cNvPr id="8" name="椭圆 7"/>
          <p:cNvSpPr/>
          <p:nvPr/>
        </p:nvSpPr>
        <p:spPr>
          <a:xfrm>
            <a:off x="1245870" y="3120390"/>
            <a:ext cx="713740" cy="713740"/>
          </a:xfrm>
          <a:prstGeom prst="ellipse">
            <a:avLst/>
          </a:prstGeom>
          <a:solidFill>
            <a:srgbClr val="E73F2E">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 name="直接箭头连接符 8"/>
          <p:cNvCxnSpPr>
            <a:stCxn id="8" idx="6"/>
          </p:cNvCxnSpPr>
          <p:nvPr/>
        </p:nvCxnSpPr>
        <p:spPr>
          <a:xfrm flipV="1">
            <a:off x="1959610" y="2882900"/>
            <a:ext cx="5346700" cy="594360"/>
          </a:xfrm>
          <a:prstGeom prst="straightConnector1">
            <a:avLst/>
          </a:prstGeom>
          <a:ln w="57150">
            <a:solidFill>
              <a:srgbClr val="E73F2E"/>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7621270" y="308610"/>
            <a:ext cx="4227195" cy="706755"/>
          </a:xfrm>
          <a:prstGeom prst="rect">
            <a:avLst/>
          </a:prstGeom>
          <a:noFill/>
        </p:spPr>
        <p:txBody>
          <a:bodyPr wrap="square" rtlCol="0">
            <a:spAutoFit/>
          </a:bodyPr>
          <a:p>
            <a:pPr algn="r"/>
            <a:r>
              <a:rPr lang="en-US" altLang="zh-CN" sz="4000" b="1">
                <a:latin typeface="HYQiHei 80W" panose="00020600040101010101" charset="-122"/>
                <a:ea typeface="HYQiHei 80W" panose="00020600040101010101" charset="-122"/>
              </a:rPr>
              <a:t>01</a:t>
            </a:r>
            <a:r>
              <a:rPr lang="zh-CN" altLang="en-US" sz="4000" b="1">
                <a:latin typeface="HYQiHei 80W" panose="00020600040101010101" charset="-122"/>
                <a:ea typeface="HYQiHei 80W" panose="00020600040101010101" charset="-122"/>
              </a:rPr>
              <a:t>运行画面截图</a:t>
            </a:r>
            <a:endParaRPr lang="zh-CN" altLang="en-US" sz="4000" b="1">
              <a:latin typeface="HYQiHei 80W" panose="00020600040101010101" charset="-122"/>
              <a:ea typeface="HYQiHei 80W" panose="00020600040101010101" charset="-122"/>
            </a:endParaRPr>
          </a:p>
        </p:txBody>
      </p:sp>
      <p:pic>
        <p:nvPicPr>
          <p:cNvPr id="2" name="图片 1" descr="截屏2020-11-18 下午9.31.35"/>
          <p:cNvPicPr>
            <a:picLocks noChangeAspect="1"/>
          </p:cNvPicPr>
          <p:nvPr/>
        </p:nvPicPr>
        <p:blipFill>
          <a:blip r:embed="rId1"/>
          <a:stretch>
            <a:fillRect/>
          </a:stretch>
        </p:blipFill>
        <p:spPr>
          <a:xfrm>
            <a:off x="-170815" y="861060"/>
            <a:ext cx="6633845" cy="5544185"/>
          </a:xfrm>
          <a:prstGeom prst="rect">
            <a:avLst/>
          </a:prstGeom>
        </p:spPr>
      </p:pic>
      <p:pic>
        <p:nvPicPr>
          <p:cNvPr id="3" name="图片 2" descr="截屏2020-11-18 下午9.31.28"/>
          <p:cNvPicPr>
            <a:picLocks noChangeAspect="1"/>
          </p:cNvPicPr>
          <p:nvPr/>
        </p:nvPicPr>
        <p:blipFill>
          <a:blip r:embed="rId2"/>
          <a:stretch>
            <a:fillRect/>
          </a:stretch>
        </p:blipFill>
        <p:spPr>
          <a:xfrm>
            <a:off x="5595620" y="911860"/>
            <a:ext cx="6635115" cy="55054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7250430" y="308610"/>
            <a:ext cx="4598035" cy="706755"/>
          </a:xfrm>
          <a:prstGeom prst="rect">
            <a:avLst/>
          </a:prstGeom>
          <a:noFill/>
        </p:spPr>
        <p:txBody>
          <a:bodyPr wrap="square" rtlCol="0">
            <a:spAutoFit/>
          </a:bodyPr>
          <a:p>
            <a:pPr algn="r"/>
            <a:r>
              <a:rPr lang="en-US" altLang="zh-CN" sz="4000" b="1">
                <a:latin typeface="HYQiHei 80W" panose="00020600040101010101" charset="-122"/>
                <a:ea typeface="HYQiHei 80W" panose="00020600040101010101" charset="-122"/>
              </a:rPr>
              <a:t>01</a:t>
            </a:r>
            <a:r>
              <a:rPr lang="zh-CN" altLang="en-US" sz="4000" b="1">
                <a:latin typeface="HYQiHei 80W" panose="00020600040101010101" charset="-122"/>
                <a:ea typeface="HYQiHei 80W" panose="00020600040101010101" charset="-122"/>
              </a:rPr>
              <a:t>运行画面截图</a:t>
            </a:r>
            <a:endParaRPr lang="zh-CN" altLang="en-US" sz="4000" b="1">
              <a:latin typeface="HYQiHei 80W" panose="00020600040101010101" charset="-122"/>
              <a:ea typeface="HYQiHei 80W" panose="00020600040101010101" charset="-122"/>
            </a:endParaRPr>
          </a:p>
        </p:txBody>
      </p:sp>
      <p:pic>
        <p:nvPicPr>
          <p:cNvPr id="6" name="图片 5" descr="截屏2020-11-18 下午9.31.45"/>
          <p:cNvPicPr>
            <a:picLocks noChangeAspect="1"/>
          </p:cNvPicPr>
          <p:nvPr/>
        </p:nvPicPr>
        <p:blipFill>
          <a:blip r:embed="rId1"/>
          <a:stretch>
            <a:fillRect/>
          </a:stretch>
        </p:blipFill>
        <p:spPr>
          <a:xfrm>
            <a:off x="-287020" y="909320"/>
            <a:ext cx="7139940" cy="5448300"/>
          </a:xfrm>
          <a:prstGeom prst="rect">
            <a:avLst/>
          </a:prstGeom>
        </p:spPr>
      </p:pic>
      <p:pic>
        <p:nvPicPr>
          <p:cNvPr id="4" name="图片 3" descr="截屏2020-11-18 下午9.31.40"/>
          <p:cNvPicPr>
            <a:picLocks noChangeAspect="1"/>
          </p:cNvPicPr>
          <p:nvPr/>
        </p:nvPicPr>
        <p:blipFill>
          <a:blip r:embed="rId2"/>
          <a:stretch>
            <a:fillRect/>
          </a:stretch>
        </p:blipFill>
        <p:spPr>
          <a:xfrm>
            <a:off x="5804535" y="962025"/>
            <a:ext cx="6490335" cy="54216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7250430" y="308610"/>
            <a:ext cx="4598035" cy="706755"/>
          </a:xfrm>
          <a:prstGeom prst="rect">
            <a:avLst/>
          </a:prstGeom>
          <a:noFill/>
        </p:spPr>
        <p:txBody>
          <a:bodyPr wrap="square" rtlCol="0">
            <a:spAutoFit/>
          </a:bodyPr>
          <a:p>
            <a:pPr algn="r"/>
            <a:r>
              <a:rPr lang="en-US" altLang="zh-CN" sz="4000" b="1">
                <a:latin typeface="HYQiHei 80W" panose="00020600040101010101" charset="-122"/>
                <a:ea typeface="HYQiHei 80W" panose="00020600040101010101" charset="-122"/>
              </a:rPr>
              <a:t>01</a:t>
            </a:r>
            <a:r>
              <a:rPr lang="zh-CN" altLang="en-US" sz="4000" b="1">
                <a:latin typeface="HYQiHei 80W" panose="00020600040101010101" charset="-122"/>
                <a:ea typeface="HYQiHei 80W" panose="00020600040101010101" charset="-122"/>
              </a:rPr>
              <a:t>代码</a:t>
            </a:r>
            <a:endParaRPr lang="zh-CN" altLang="en-US" sz="4000" b="1">
              <a:latin typeface="HYQiHei 80W" panose="00020600040101010101" charset="-122"/>
              <a:ea typeface="HYQiHei 80W" panose="00020600040101010101" charset="-122"/>
            </a:endParaRPr>
          </a:p>
        </p:txBody>
      </p:sp>
      <p:pic>
        <p:nvPicPr>
          <p:cNvPr id="2" name="图片 1" descr="截屏2020-11-18 下午9.46.14"/>
          <p:cNvPicPr>
            <a:picLocks noChangeAspect="1"/>
          </p:cNvPicPr>
          <p:nvPr/>
        </p:nvPicPr>
        <p:blipFill>
          <a:blip r:embed="rId1"/>
          <a:stretch>
            <a:fillRect/>
          </a:stretch>
        </p:blipFill>
        <p:spPr>
          <a:xfrm>
            <a:off x="327660" y="586105"/>
            <a:ext cx="9614535" cy="5918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截屏2020-11-18 下午9.31.45"/>
          <p:cNvPicPr>
            <a:picLocks noChangeAspect="1"/>
          </p:cNvPicPr>
          <p:nvPr/>
        </p:nvPicPr>
        <p:blipFill>
          <a:blip r:embed="rId1"/>
          <a:stretch>
            <a:fillRect/>
          </a:stretch>
        </p:blipFill>
        <p:spPr>
          <a:xfrm>
            <a:off x="-409575" y="16510"/>
            <a:ext cx="8943340" cy="6824980"/>
          </a:xfrm>
          <a:prstGeom prst="rect">
            <a:avLst/>
          </a:prstGeom>
        </p:spPr>
      </p:pic>
      <p:sp>
        <p:nvSpPr>
          <p:cNvPr id="5" name="文本框 4"/>
          <p:cNvSpPr txBox="1"/>
          <p:nvPr/>
        </p:nvSpPr>
        <p:spPr>
          <a:xfrm>
            <a:off x="5897245" y="308610"/>
            <a:ext cx="4480560" cy="706755"/>
          </a:xfrm>
          <a:prstGeom prst="rect">
            <a:avLst/>
          </a:prstGeom>
          <a:noFill/>
        </p:spPr>
        <p:txBody>
          <a:bodyPr wrap="square" rtlCol="0">
            <a:spAutoFit/>
          </a:bodyPr>
          <a:p>
            <a:pPr algn="r"/>
            <a:r>
              <a:rPr lang="en-US" altLang="zh-CN" sz="4000" b="1">
                <a:latin typeface="HYQiHei 80W" panose="00020600040101010101" charset="-122"/>
                <a:ea typeface="HYQiHei 80W" panose="00020600040101010101" charset="-122"/>
              </a:rPr>
              <a:t>02</a:t>
            </a:r>
            <a:r>
              <a:rPr lang="zh-CN" altLang="en-US" sz="4000" b="1">
                <a:latin typeface="HYQiHei 80W" panose="00020600040101010101" charset="-122"/>
                <a:ea typeface="HYQiHei 80W" panose="00020600040101010101" charset="-122"/>
              </a:rPr>
              <a:t>设计结构说明</a:t>
            </a:r>
            <a:endParaRPr lang="zh-CN" altLang="en-US" sz="4000" b="1">
              <a:latin typeface="HYQiHei 80W" panose="00020600040101010101" charset="-122"/>
              <a:ea typeface="HYQiHei 80W" panose="00020600040101010101" charset="-122"/>
            </a:endParaRPr>
          </a:p>
        </p:txBody>
      </p:sp>
      <p:pic>
        <p:nvPicPr>
          <p:cNvPr id="6" name="图片 5" descr="截屏2020-11-18 下午5.18.55"/>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10549255" y="308610"/>
            <a:ext cx="1373505" cy="1413510"/>
          </a:xfrm>
          <a:prstGeom prst="rect">
            <a:avLst/>
          </a:prstGeom>
          <a:solidFill>
            <a:srgbClr val="E73F2E"/>
          </a:solidFill>
        </p:spPr>
      </p:pic>
      <p:sp>
        <p:nvSpPr>
          <p:cNvPr id="8" name="椭圆 7"/>
          <p:cNvSpPr/>
          <p:nvPr/>
        </p:nvSpPr>
        <p:spPr>
          <a:xfrm>
            <a:off x="5097780" y="3787775"/>
            <a:ext cx="713740" cy="713740"/>
          </a:xfrm>
          <a:prstGeom prst="ellipse">
            <a:avLst/>
          </a:prstGeom>
          <a:solidFill>
            <a:srgbClr val="E73F2E">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 name="直接箭头连接符 8"/>
          <p:cNvCxnSpPr>
            <a:stCxn id="8" idx="7"/>
          </p:cNvCxnSpPr>
          <p:nvPr/>
        </p:nvCxnSpPr>
        <p:spPr>
          <a:xfrm flipV="1">
            <a:off x="5706745" y="2846705"/>
            <a:ext cx="1538605" cy="1045845"/>
          </a:xfrm>
          <a:prstGeom prst="straightConnector1">
            <a:avLst/>
          </a:prstGeom>
          <a:ln w="57150">
            <a:solidFill>
              <a:srgbClr val="E73F2E"/>
            </a:solidFill>
            <a:tailEnd type="arrow"/>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5574030" y="4994275"/>
            <a:ext cx="713740" cy="713740"/>
          </a:xfrm>
          <a:prstGeom prst="ellipse">
            <a:avLst/>
          </a:prstGeom>
          <a:solidFill>
            <a:srgbClr val="4897C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0" name="直接箭头连接符 9"/>
          <p:cNvCxnSpPr>
            <a:stCxn id="3" idx="7"/>
          </p:cNvCxnSpPr>
          <p:nvPr/>
        </p:nvCxnSpPr>
        <p:spPr>
          <a:xfrm flipV="1">
            <a:off x="6182995" y="3174365"/>
            <a:ext cx="2310765" cy="1924685"/>
          </a:xfrm>
          <a:prstGeom prst="straightConnector1">
            <a:avLst/>
          </a:prstGeom>
          <a:ln w="57150">
            <a:solidFill>
              <a:srgbClr val="4897C5"/>
            </a:solidFill>
            <a:tailEnd type="arrow"/>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45985" y="2018665"/>
            <a:ext cx="4556760" cy="2027555"/>
          </a:xfrm>
          <a:prstGeom prst="rect">
            <a:avLst/>
          </a:prstGeom>
          <a:noFill/>
        </p:spPr>
        <p:txBody>
          <a:bodyPr wrap="square" rtlCol="0">
            <a:spAutoFit/>
          </a:bodyPr>
          <a:p>
            <a:pPr>
              <a:lnSpc>
                <a:spcPct val="140000"/>
              </a:lnSpc>
            </a:pPr>
            <a:r>
              <a:rPr lang="zh-CN" altLang="en-US">
                <a:latin typeface="HYQiHei 35S" panose="00020600040101010101" charset="-122"/>
                <a:ea typeface="HYQiHei 35S" panose="00020600040101010101" charset="-122"/>
              </a:rPr>
              <a:t>这个作业对</a:t>
            </a:r>
            <a:r>
              <a:rPr lang="en-US" altLang="zh-CN">
                <a:latin typeface="HYQiHei 35S" panose="00020600040101010101" charset="-122"/>
                <a:ea typeface="HYQiHei 35S" panose="00020600040101010101" charset="-122"/>
              </a:rPr>
              <a:t>01</a:t>
            </a:r>
            <a:r>
              <a:rPr lang="zh-CN" altLang="en-US">
                <a:latin typeface="HYQiHei 35S" panose="00020600040101010101" charset="-122"/>
                <a:ea typeface="HYQiHei 35S" panose="00020600040101010101" charset="-122"/>
              </a:rPr>
              <a:t>的作业进行了一些更改。</a:t>
            </a:r>
            <a:endParaRPr lang="zh-CN" altLang="en-US">
              <a:latin typeface="HYQiHei 35S" panose="00020600040101010101" charset="-122"/>
              <a:ea typeface="HYQiHei 35S" panose="00020600040101010101" charset="-122"/>
            </a:endParaRPr>
          </a:p>
          <a:p>
            <a:pPr>
              <a:lnSpc>
                <a:spcPct val="140000"/>
              </a:lnSpc>
            </a:pPr>
            <a:r>
              <a:rPr lang="zh-CN" altLang="en-US">
                <a:latin typeface="HYQiHei 35S" panose="00020600040101010101" charset="-122"/>
                <a:ea typeface="HYQiHei 35S" panose="00020600040101010101" charset="-122"/>
              </a:rPr>
              <a:t>箭头处的点仍然用</a:t>
            </a:r>
            <a:r>
              <a:rPr lang="zh-CN" altLang="en-US" b="1">
                <a:latin typeface="HYQiHei 75W" panose="00020600040101010101" charset="-122"/>
                <a:ea typeface="HYQiHei 75W" panose="00020600040101010101" charset="-122"/>
              </a:rPr>
              <a:t>鼠标</a:t>
            </a:r>
            <a:r>
              <a:rPr lang="zh-CN" altLang="en-US">
                <a:latin typeface="HYQiHei 35S" panose="00020600040101010101" charset="-122"/>
                <a:ea typeface="HYQiHei 35S" panose="00020600040101010101" charset="-122"/>
              </a:rPr>
              <a:t>的位置控制。</a:t>
            </a:r>
            <a:endParaRPr lang="zh-CN" altLang="en-US">
              <a:latin typeface="HYQiHei 35S" panose="00020600040101010101" charset="-122"/>
              <a:ea typeface="HYQiHei 35S" panose="00020600040101010101" charset="-122"/>
            </a:endParaRPr>
          </a:p>
          <a:p>
            <a:pPr>
              <a:lnSpc>
                <a:spcPct val="140000"/>
              </a:lnSpc>
            </a:pPr>
            <a:r>
              <a:rPr lang="zh-CN" altLang="en-US">
                <a:latin typeface="HYQiHei 35S" panose="00020600040101010101" charset="-122"/>
                <a:ea typeface="HYQiHei 35S" panose="00020600040101010101" charset="-122"/>
              </a:rPr>
              <a:t>右下角的线段随着时间的增加会</a:t>
            </a:r>
            <a:r>
              <a:rPr lang="zh-CN" altLang="en-US" b="1">
                <a:latin typeface="HYQiHei 75W" panose="00020600040101010101" charset="-122"/>
                <a:ea typeface="HYQiHei 75W" panose="00020600040101010101" charset="-122"/>
              </a:rPr>
              <a:t>从右到左运动</a:t>
            </a:r>
            <a:r>
              <a:rPr lang="zh-CN" altLang="en-US">
                <a:latin typeface="HYQiHei 35S" panose="00020600040101010101" charset="-122"/>
                <a:ea typeface="HYQiHei 35S" panose="00020600040101010101" charset="-122"/>
              </a:rPr>
              <a:t>，碰撞到左边的灰色方块时又回以较快的速度返回，</a:t>
            </a:r>
            <a:r>
              <a:rPr lang="zh-CN" altLang="en-US" b="1">
                <a:latin typeface="HYQiHei 75W" panose="00020600040101010101" charset="-122"/>
                <a:ea typeface="HYQiHei 75W" panose="00020600040101010101" charset="-122"/>
              </a:rPr>
              <a:t>循环往复</a:t>
            </a:r>
            <a:r>
              <a:rPr lang="zh-CN" altLang="en-US">
                <a:latin typeface="HYQiHei 35S" panose="00020600040101010101" charset="-122"/>
                <a:ea typeface="HYQiHei 35S" panose="00020600040101010101" charset="-122"/>
              </a:rPr>
              <a:t>。</a:t>
            </a:r>
            <a:endParaRPr lang="zh-CN" altLang="en-US">
              <a:latin typeface="HYQiHei 35S" panose="00020600040101010101" charset="-122"/>
              <a:ea typeface="HYQiHei 35S" panose="00020600040101010101"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7250430" y="308610"/>
            <a:ext cx="4598035" cy="706755"/>
          </a:xfrm>
          <a:prstGeom prst="rect">
            <a:avLst/>
          </a:prstGeom>
          <a:noFill/>
        </p:spPr>
        <p:txBody>
          <a:bodyPr wrap="square" rtlCol="0">
            <a:spAutoFit/>
          </a:bodyPr>
          <a:p>
            <a:pPr algn="r"/>
            <a:r>
              <a:rPr lang="en-US" altLang="zh-CN" sz="4000" b="1">
                <a:latin typeface="HYQiHei 80W" panose="00020600040101010101" charset="-122"/>
                <a:ea typeface="HYQiHei 80W" panose="00020600040101010101" charset="-122"/>
              </a:rPr>
              <a:t>02</a:t>
            </a:r>
            <a:r>
              <a:rPr lang="zh-CN" altLang="en-US" sz="4000" b="1">
                <a:latin typeface="HYQiHei 80W" panose="00020600040101010101" charset="-122"/>
                <a:ea typeface="HYQiHei 80W" panose="00020600040101010101" charset="-122"/>
              </a:rPr>
              <a:t>运行画面截图</a:t>
            </a:r>
            <a:endParaRPr lang="zh-CN" altLang="en-US" sz="4000" b="1">
              <a:latin typeface="HYQiHei 80W" panose="00020600040101010101" charset="-122"/>
              <a:ea typeface="HYQiHei 80W" panose="00020600040101010101" charset="-122"/>
            </a:endParaRPr>
          </a:p>
        </p:txBody>
      </p:sp>
      <p:pic>
        <p:nvPicPr>
          <p:cNvPr id="2" name="图片 1" descr="截屏2020-11-18 下午9.36.52"/>
          <p:cNvPicPr>
            <a:picLocks noChangeAspect="1"/>
          </p:cNvPicPr>
          <p:nvPr/>
        </p:nvPicPr>
        <p:blipFill>
          <a:blip r:embed="rId1"/>
          <a:stretch>
            <a:fillRect/>
          </a:stretch>
        </p:blipFill>
        <p:spPr>
          <a:xfrm>
            <a:off x="454025" y="1015365"/>
            <a:ext cx="5599430" cy="5599430"/>
          </a:xfrm>
          <a:prstGeom prst="rect">
            <a:avLst/>
          </a:prstGeom>
        </p:spPr>
      </p:pic>
      <p:pic>
        <p:nvPicPr>
          <p:cNvPr id="3" name="图片 2" descr="截屏2020-11-18 下午9.37.00"/>
          <p:cNvPicPr>
            <a:picLocks noChangeAspect="1"/>
          </p:cNvPicPr>
          <p:nvPr/>
        </p:nvPicPr>
        <p:blipFill>
          <a:blip r:embed="rId2"/>
          <a:stretch>
            <a:fillRect/>
          </a:stretch>
        </p:blipFill>
        <p:spPr>
          <a:xfrm>
            <a:off x="6053455" y="1015365"/>
            <a:ext cx="5684520" cy="559943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7250430" y="308610"/>
            <a:ext cx="4598035" cy="706755"/>
          </a:xfrm>
          <a:prstGeom prst="rect">
            <a:avLst/>
          </a:prstGeom>
          <a:noFill/>
        </p:spPr>
        <p:txBody>
          <a:bodyPr wrap="square" rtlCol="0">
            <a:spAutoFit/>
          </a:bodyPr>
          <a:p>
            <a:pPr algn="r"/>
            <a:r>
              <a:rPr lang="en-US" altLang="zh-CN" sz="4000" b="1">
                <a:latin typeface="HYQiHei 80W" panose="00020600040101010101" charset="-122"/>
                <a:ea typeface="HYQiHei 80W" panose="00020600040101010101" charset="-122"/>
              </a:rPr>
              <a:t>02</a:t>
            </a:r>
            <a:r>
              <a:rPr lang="zh-CN" altLang="en-US" sz="4000" b="1">
                <a:latin typeface="HYQiHei 80W" panose="00020600040101010101" charset="-122"/>
                <a:ea typeface="HYQiHei 80W" panose="00020600040101010101" charset="-122"/>
              </a:rPr>
              <a:t>代码</a:t>
            </a:r>
            <a:endParaRPr lang="zh-CN" altLang="en-US" sz="4000" b="1">
              <a:latin typeface="HYQiHei 80W" panose="00020600040101010101" charset="-122"/>
              <a:ea typeface="HYQiHei 80W" panose="00020600040101010101" charset="-122"/>
            </a:endParaRPr>
          </a:p>
        </p:txBody>
      </p:sp>
      <p:pic>
        <p:nvPicPr>
          <p:cNvPr id="3" name="图片 2" descr="截屏2020-11-18 下午9.47.23"/>
          <p:cNvPicPr>
            <a:picLocks noChangeAspect="1"/>
          </p:cNvPicPr>
          <p:nvPr/>
        </p:nvPicPr>
        <p:blipFill>
          <a:blip r:embed="rId1"/>
          <a:stretch>
            <a:fillRect/>
          </a:stretch>
        </p:blipFill>
        <p:spPr>
          <a:xfrm>
            <a:off x="264795" y="308610"/>
            <a:ext cx="6381115" cy="63182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截屏2020-11-18 下午9.31.45"/>
          <p:cNvPicPr>
            <a:picLocks noChangeAspect="1"/>
          </p:cNvPicPr>
          <p:nvPr/>
        </p:nvPicPr>
        <p:blipFill>
          <a:blip r:embed="rId1"/>
          <a:stretch>
            <a:fillRect/>
          </a:stretch>
        </p:blipFill>
        <p:spPr>
          <a:xfrm>
            <a:off x="-409575" y="16510"/>
            <a:ext cx="8943340" cy="6824980"/>
          </a:xfrm>
          <a:prstGeom prst="rect">
            <a:avLst/>
          </a:prstGeom>
        </p:spPr>
      </p:pic>
      <p:sp>
        <p:nvSpPr>
          <p:cNvPr id="5" name="文本框 4"/>
          <p:cNvSpPr txBox="1"/>
          <p:nvPr/>
        </p:nvSpPr>
        <p:spPr>
          <a:xfrm>
            <a:off x="5897245" y="308610"/>
            <a:ext cx="4480560" cy="706755"/>
          </a:xfrm>
          <a:prstGeom prst="rect">
            <a:avLst/>
          </a:prstGeom>
          <a:noFill/>
        </p:spPr>
        <p:txBody>
          <a:bodyPr wrap="square" rtlCol="0">
            <a:spAutoFit/>
          </a:bodyPr>
          <a:p>
            <a:pPr algn="r"/>
            <a:r>
              <a:rPr lang="en-US" altLang="zh-CN" sz="4000" b="1">
                <a:latin typeface="HYQiHei 80W" panose="00020600040101010101" charset="-122"/>
                <a:ea typeface="HYQiHei 80W" panose="00020600040101010101" charset="-122"/>
              </a:rPr>
              <a:t>02</a:t>
            </a:r>
            <a:r>
              <a:rPr lang="zh-CN" altLang="en-US" sz="4000" b="1">
                <a:latin typeface="HYQiHei 80W" panose="00020600040101010101" charset="-122"/>
                <a:ea typeface="HYQiHei 80W" panose="00020600040101010101" charset="-122"/>
              </a:rPr>
              <a:t>设计结构说明</a:t>
            </a:r>
            <a:endParaRPr lang="zh-CN" altLang="en-US" sz="4000" b="1">
              <a:latin typeface="HYQiHei 80W" panose="00020600040101010101" charset="-122"/>
              <a:ea typeface="HYQiHei 80W" panose="00020600040101010101" charset="-122"/>
            </a:endParaRPr>
          </a:p>
        </p:txBody>
      </p:sp>
      <p:pic>
        <p:nvPicPr>
          <p:cNvPr id="6" name="图片 5" descr="截屏2020-11-18 下午5.18.55"/>
          <p:cNvPicPr>
            <a:picLocks noChangeAspect="1"/>
          </p:cNvPicPr>
          <p:nvPr/>
        </p:nvPicPr>
        <p:blipFill>
          <a:blip r:embed="rId2">
            <a:clrChange>
              <a:clrFrom>
                <a:srgbClr val="FFFFFF">
                  <a:alpha val="100000"/>
                </a:srgbClr>
              </a:clrFrom>
              <a:clrTo>
                <a:srgbClr val="FFFFFF">
                  <a:alpha val="100000"/>
                  <a:alpha val="0"/>
                </a:srgbClr>
              </a:clrTo>
            </a:clrChange>
          </a:blip>
          <a:stretch>
            <a:fillRect/>
          </a:stretch>
        </p:blipFill>
        <p:spPr>
          <a:xfrm>
            <a:off x="10549255" y="308610"/>
            <a:ext cx="1373505" cy="1413510"/>
          </a:xfrm>
          <a:prstGeom prst="rect">
            <a:avLst/>
          </a:prstGeom>
          <a:solidFill>
            <a:srgbClr val="E73F2E"/>
          </a:solidFill>
        </p:spPr>
      </p:pic>
      <p:sp>
        <p:nvSpPr>
          <p:cNvPr id="8" name="椭圆 7"/>
          <p:cNvSpPr/>
          <p:nvPr/>
        </p:nvSpPr>
        <p:spPr>
          <a:xfrm>
            <a:off x="5097780" y="3787775"/>
            <a:ext cx="713740" cy="713740"/>
          </a:xfrm>
          <a:prstGeom prst="ellipse">
            <a:avLst/>
          </a:prstGeom>
          <a:solidFill>
            <a:srgbClr val="E73F2E">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9" name="直接箭头连接符 8"/>
          <p:cNvCxnSpPr>
            <a:stCxn id="8" idx="7"/>
          </p:cNvCxnSpPr>
          <p:nvPr/>
        </p:nvCxnSpPr>
        <p:spPr>
          <a:xfrm flipV="1">
            <a:off x="5706745" y="2846705"/>
            <a:ext cx="1538605" cy="1045845"/>
          </a:xfrm>
          <a:prstGeom prst="straightConnector1">
            <a:avLst/>
          </a:prstGeom>
          <a:ln w="57150">
            <a:solidFill>
              <a:srgbClr val="E73F2E"/>
            </a:solidFill>
            <a:tailEnd type="arrow"/>
          </a:ln>
        </p:spPr>
        <p:style>
          <a:lnRef idx="1">
            <a:schemeClr val="accent1"/>
          </a:lnRef>
          <a:fillRef idx="0">
            <a:schemeClr val="accent1"/>
          </a:fillRef>
          <a:effectRef idx="0">
            <a:schemeClr val="accent1"/>
          </a:effectRef>
          <a:fontRef idx="minor">
            <a:schemeClr val="tx1"/>
          </a:fontRef>
        </p:style>
      </p:cxnSp>
      <p:sp>
        <p:nvSpPr>
          <p:cNvPr id="3" name="椭圆 2"/>
          <p:cNvSpPr/>
          <p:nvPr/>
        </p:nvSpPr>
        <p:spPr>
          <a:xfrm>
            <a:off x="5574030" y="4994275"/>
            <a:ext cx="713740" cy="713740"/>
          </a:xfrm>
          <a:prstGeom prst="ellipse">
            <a:avLst/>
          </a:prstGeom>
          <a:solidFill>
            <a:srgbClr val="4897C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0" name="直接箭头连接符 9"/>
          <p:cNvCxnSpPr>
            <a:stCxn id="3" idx="7"/>
          </p:cNvCxnSpPr>
          <p:nvPr/>
        </p:nvCxnSpPr>
        <p:spPr>
          <a:xfrm flipV="1">
            <a:off x="6182995" y="3174365"/>
            <a:ext cx="2310765" cy="1924685"/>
          </a:xfrm>
          <a:prstGeom prst="straightConnector1">
            <a:avLst/>
          </a:prstGeom>
          <a:ln w="57150">
            <a:solidFill>
              <a:srgbClr val="4897C5"/>
            </a:solidFill>
            <a:tailEnd type="arrow"/>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7245985" y="2018665"/>
            <a:ext cx="4556760" cy="2027555"/>
          </a:xfrm>
          <a:prstGeom prst="rect">
            <a:avLst/>
          </a:prstGeom>
          <a:noFill/>
        </p:spPr>
        <p:txBody>
          <a:bodyPr wrap="square" rtlCol="0">
            <a:spAutoFit/>
          </a:bodyPr>
          <a:p>
            <a:pPr>
              <a:lnSpc>
                <a:spcPct val="140000"/>
              </a:lnSpc>
            </a:pPr>
            <a:r>
              <a:rPr lang="zh-CN" altLang="en-US">
                <a:latin typeface="HYQiHei 35S" panose="00020600040101010101" charset="-122"/>
                <a:ea typeface="HYQiHei 35S" panose="00020600040101010101" charset="-122"/>
              </a:rPr>
              <a:t>这个作业对</a:t>
            </a:r>
            <a:r>
              <a:rPr lang="en-US" altLang="zh-CN">
                <a:latin typeface="HYQiHei 35S" panose="00020600040101010101" charset="-122"/>
                <a:ea typeface="HYQiHei 35S" panose="00020600040101010101" charset="-122"/>
              </a:rPr>
              <a:t>01</a:t>
            </a:r>
            <a:r>
              <a:rPr lang="zh-CN" altLang="en-US">
                <a:latin typeface="HYQiHei 35S" panose="00020600040101010101" charset="-122"/>
                <a:ea typeface="HYQiHei 35S" panose="00020600040101010101" charset="-122"/>
              </a:rPr>
              <a:t>的作业进行了一些更改。</a:t>
            </a:r>
            <a:endParaRPr lang="zh-CN" altLang="en-US">
              <a:latin typeface="HYQiHei 35S" panose="00020600040101010101" charset="-122"/>
              <a:ea typeface="HYQiHei 35S" panose="00020600040101010101" charset="-122"/>
            </a:endParaRPr>
          </a:p>
          <a:p>
            <a:pPr>
              <a:lnSpc>
                <a:spcPct val="140000"/>
              </a:lnSpc>
            </a:pPr>
            <a:r>
              <a:rPr lang="zh-CN" altLang="en-US">
                <a:latin typeface="HYQiHei 35S" panose="00020600040101010101" charset="-122"/>
                <a:ea typeface="HYQiHei 35S" panose="00020600040101010101" charset="-122"/>
              </a:rPr>
              <a:t>箭头处的点仍然用鼠标的位置控制。</a:t>
            </a:r>
            <a:endParaRPr lang="zh-CN" altLang="en-US">
              <a:latin typeface="HYQiHei 35S" panose="00020600040101010101" charset="-122"/>
              <a:ea typeface="HYQiHei 35S" panose="00020600040101010101" charset="-122"/>
            </a:endParaRPr>
          </a:p>
          <a:p>
            <a:pPr>
              <a:lnSpc>
                <a:spcPct val="140000"/>
              </a:lnSpc>
            </a:pPr>
            <a:r>
              <a:rPr lang="zh-CN" altLang="en-US">
                <a:latin typeface="HYQiHei 35S" panose="00020600040101010101" charset="-122"/>
                <a:ea typeface="HYQiHei 35S" panose="00020600040101010101" charset="-122"/>
              </a:rPr>
              <a:t>右下角的线段随着时间的增加会从右到左运动，碰撞到左边的灰色方块时又回以较快的速度返回，循环往复。</a:t>
            </a:r>
            <a:endParaRPr lang="zh-CN" altLang="en-US">
              <a:latin typeface="HYQiHei 35S" panose="00020600040101010101" charset="-122"/>
              <a:ea typeface="HYQiHei 35S" panose="00020600040101010101" charset="-122"/>
            </a:endParaRPr>
          </a:p>
        </p:txBody>
      </p:sp>
    </p:spTree>
  </p:cSld>
  <p:clrMapOvr>
    <a:masterClrMapping/>
  </p:clrMapOvr>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582</Words>
  <Application>WPS 表格</Application>
  <PresentationFormat>宽屏</PresentationFormat>
  <Paragraphs>53</Paragraphs>
  <Slides>12</Slides>
  <Notes>0</Notes>
  <HiddenSlides>0</HiddenSlides>
  <MMClips>0</MMClips>
  <ScaleCrop>false</ScaleCrop>
  <HeadingPairs>
    <vt:vector size="6" baseType="variant">
      <vt:variant>
        <vt:lpstr>已用的字体</vt:lpstr>
      </vt:variant>
      <vt:variant>
        <vt:i4>76</vt:i4>
      </vt:variant>
      <vt:variant>
        <vt:lpstr>主题</vt:lpstr>
      </vt:variant>
      <vt:variant>
        <vt:i4>1</vt:i4>
      </vt:variant>
      <vt:variant>
        <vt:lpstr>幻灯片标题</vt:lpstr>
      </vt:variant>
      <vt:variant>
        <vt:i4>12</vt:i4>
      </vt:variant>
    </vt:vector>
  </HeadingPairs>
  <TitlesOfParts>
    <vt:vector size="89" baseType="lpstr">
      <vt:lpstr>Arial</vt:lpstr>
      <vt:lpstr>方正书宋_GBK</vt:lpstr>
      <vt:lpstr>Wingdings</vt:lpstr>
      <vt:lpstr>宋体</vt:lpstr>
      <vt:lpstr>Arial Unicode MS</vt:lpstr>
      <vt:lpstr>Calibri Light</vt:lpstr>
      <vt:lpstr>Calibri</vt:lpstr>
      <vt:lpstr>微软雅黑</vt:lpstr>
      <vt:lpstr>汉仪旗黑</vt:lpstr>
      <vt:lpstr>文悦古典明朝体 (非商业使用)</vt:lpstr>
      <vt:lpstr>臺灣新細明體</vt:lpstr>
      <vt:lpstr>方正清刻本悦宋简体</vt:lpstr>
      <vt:lpstr>仿宋</vt:lpstr>
      <vt:lpstr>交通标志专用字体</vt:lpstr>
      <vt:lpstr>上首钝黑体</vt:lpstr>
      <vt:lpstr>Hiragino Sans GB W3</vt:lpstr>
      <vt:lpstr>Lantinghei TC Extralight</vt:lpstr>
      <vt:lpstr>Lantinghei SC Extralight</vt:lpstr>
      <vt:lpstr>儷黑 Pro</vt:lpstr>
      <vt:lpstr>儷宋 Pro</vt:lpstr>
      <vt:lpstr>华文中宋</vt:lpstr>
      <vt:lpstr>华文新魏</vt:lpstr>
      <vt:lpstr>华文宋体</vt:lpstr>
      <vt:lpstr>华文行楷</vt:lpstr>
      <vt:lpstr>华文细黑</vt:lpstr>
      <vt:lpstr>华文黑体</vt:lpstr>
      <vt:lpstr>Yuanti TC Regular</vt:lpstr>
      <vt:lpstr>庞门正道标题体</vt:lpstr>
      <vt:lpstr>幼圆</vt:lpstr>
      <vt:lpstr>微软雅旗黑</vt:lpstr>
      <vt:lpstr>报隶-简</vt:lpstr>
      <vt:lpstr>Hannotate TC Regular</vt:lpstr>
      <vt:lpstr>文悦新青年体 (非商业使用)</vt:lpstr>
      <vt:lpstr>新宋体</vt:lpstr>
      <vt:lpstr>方正粗黑宋简体</vt:lpstr>
      <vt:lpstr>標楷體</vt:lpstr>
      <vt:lpstr>HYQiHeiX1 35W</vt:lpstr>
      <vt:lpstr>HYQiHei 25JF</vt:lpstr>
      <vt:lpstr>HYQiHeiX3 35W</vt:lpstr>
      <vt:lpstr>HYQiHeiX4 35W</vt:lpstr>
      <vt:lpstr>HYQiHeiY2 35W</vt:lpstr>
      <vt:lpstr>DengXian Regular</vt:lpstr>
      <vt:lpstr>HanziPen SC Regular</vt:lpstr>
      <vt:lpstr>HYQiHeiY4 35W</vt:lpstr>
      <vt:lpstr>HYQiHeiX2 35W</vt:lpstr>
      <vt:lpstr>HYQiHeiY1 35W</vt:lpstr>
      <vt:lpstr>HYQiHei 40S</vt:lpstr>
      <vt:lpstr>HYQiHei 50S</vt:lpstr>
      <vt:lpstr>HYQiHei 60S</vt:lpstr>
      <vt:lpstr>HYQiHei 70S</vt:lpstr>
      <vt:lpstr>HYQiHei 80W</vt:lpstr>
      <vt:lpstr>HYQiHei 85S</vt:lpstr>
      <vt:lpstr>HYQiHei 105JF</vt:lpstr>
      <vt:lpstr>HYQiHei 95W</vt:lpstr>
      <vt:lpstr>HYQiHei 45S</vt:lpstr>
      <vt:lpstr>HYQiHei 55S</vt:lpstr>
      <vt:lpstr>HYQiHei 65S</vt:lpstr>
      <vt:lpstr>HYQiHei 75W</vt:lpstr>
      <vt:lpstr>HanziPen TC Regular</vt:lpstr>
      <vt:lpstr>PingFang TC Regular</vt:lpstr>
      <vt:lpstr>Xingkai TC Light</vt:lpstr>
      <vt:lpstr>蘋果儷中黑</vt:lpstr>
      <vt:lpstr>造字工房启黑体（非商用）</vt:lpstr>
      <vt:lpstr>隶书</vt:lpstr>
      <vt:lpstr>锐字洪荒之力简</vt:lpstr>
      <vt:lpstr>AMGDT</vt:lpstr>
      <vt:lpstr>Xingkai SC Light</vt:lpstr>
      <vt:lpstr>蘋果儷細宋</vt:lpstr>
      <vt:lpstr>楷体</vt:lpstr>
      <vt:lpstr>方正规范书宋</vt:lpstr>
      <vt:lpstr>文悦后现代体 (非商业使用)</vt:lpstr>
      <vt:lpstr>报隶-繁</vt:lpstr>
      <vt:lpstr>Hannotate SC Regular</vt:lpstr>
      <vt:lpstr>思源黑体 CN</vt:lpstr>
      <vt:lpstr>HYQiHei 35S</vt:lpstr>
      <vt:lpstr>Bauhaus 93</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songdifei</dc:creator>
  <cp:lastModifiedBy>songdifei</cp:lastModifiedBy>
  <cp:revision>2</cp:revision>
  <dcterms:created xsi:type="dcterms:W3CDTF">2020-11-18T14:04:26Z</dcterms:created>
  <dcterms:modified xsi:type="dcterms:W3CDTF">2020-11-18T14:04:26Z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2052-2.7.0.4445</vt:lpwstr>
  </property>
</Properties>
</file>