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C457-D4B5-41CE-8A1F-837D46E6ED79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154B-724F-4681-BB7B-268CA8112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46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C457-D4B5-41CE-8A1F-837D46E6ED79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154B-724F-4681-BB7B-268CA8112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26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C457-D4B5-41CE-8A1F-837D46E6ED79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154B-724F-4681-BB7B-268CA8112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78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C457-D4B5-41CE-8A1F-837D46E6ED79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154B-724F-4681-BB7B-268CA8112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70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C457-D4B5-41CE-8A1F-837D46E6ED79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154B-724F-4681-BB7B-268CA8112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26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C457-D4B5-41CE-8A1F-837D46E6ED79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154B-724F-4681-BB7B-268CA8112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454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C457-D4B5-41CE-8A1F-837D46E6ED79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154B-724F-4681-BB7B-268CA8112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42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C457-D4B5-41CE-8A1F-837D46E6ED79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154B-724F-4681-BB7B-268CA8112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77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C457-D4B5-41CE-8A1F-837D46E6ED79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154B-724F-4681-BB7B-268CA8112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0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C457-D4B5-41CE-8A1F-837D46E6ED79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154B-724F-4681-BB7B-268CA8112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72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C457-D4B5-41CE-8A1F-837D46E6ED79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154B-724F-4681-BB7B-268CA8112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40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C457-D4B5-41CE-8A1F-837D46E6ED79}" type="datetimeFigureOut">
              <a:rPr lang="es-ES" smtClean="0"/>
              <a:t>10/06/2013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2154B-724F-4681-BB7B-268CA8112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54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70" y="-97970"/>
            <a:ext cx="9172010" cy="6955970"/>
            <a:chOff x="0" y="0"/>
            <a:chExt cx="9172010" cy="6955970"/>
          </a:xfrm>
        </p:grpSpPr>
        <p:pic>
          <p:nvPicPr>
            <p:cNvPr id="1026" name="Picture 2" descr="https://encrypted-tbn1.gstatic.com/images?q=tbn:ANd9GcT2zV08tu_3-0DRclv29einaStB1KcSMmpjXVtzpESkbtUK5S2I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4867" r="-1" b="22748"/>
            <a:stretch/>
          </p:blipFill>
          <p:spPr bwMode="auto">
            <a:xfrm>
              <a:off x="0" y="5445223"/>
              <a:ext cx="9172010" cy="1510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5" descr="kd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445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2924944"/>
            <a:ext cx="6400800" cy="1752600"/>
          </a:xfrm>
        </p:spPr>
        <p:txBody>
          <a:bodyPr/>
          <a:lstStyle/>
          <a:p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Integrantes:</a:t>
            </a:r>
          </a:p>
          <a:p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Liz Silvana Chambi </a:t>
            </a:r>
            <a:r>
              <a:rPr lang="es-ES" b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Serruto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.</a:t>
            </a:r>
          </a:p>
          <a:p>
            <a:r>
              <a:rPr lang="es-ES" b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Victor</a:t>
            </a:r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 Gerson Bernal Moreno.</a:t>
            </a:r>
          </a:p>
        </p:txBody>
      </p:sp>
      <p:pic>
        <p:nvPicPr>
          <p:cNvPr id="1028" name="Picture 4" descr="https://encrypted-tbn3.gstatic.com/images?q=tbn:ANd9GcRPKcvpdf5GStideBdD4Vs2ULETSnkLvelzDEw8s3oDn79-Wh0W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75" t="31777" r="22589" b="36446"/>
          <a:stretch/>
        </p:blipFill>
        <p:spPr bwMode="auto">
          <a:xfrm>
            <a:off x="2339752" y="858904"/>
            <a:ext cx="3978966" cy="176573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34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107504" y="-97970"/>
            <a:ext cx="9172010" cy="6955970"/>
            <a:chOff x="0" y="0"/>
            <a:chExt cx="9172010" cy="6955970"/>
          </a:xfrm>
        </p:grpSpPr>
        <p:pic>
          <p:nvPicPr>
            <p:cNvPr id="1026" name="Picture 2" descr="https://encrypted-tbn1.gstatic.com/images?q=tbn:ANd9GcT2zV08tu_3-0DRclv29einaStB1KcSMmpjXVtzpESkbtUK5S2I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4867" r="-1" b="22748"/>
            <a:stretch/>
          </p:blipFill>
          <p:spPr bwMode="auto">
            <a:xfrm>
              <a:off x="0" y="5445223"/>
              <a:ext cx="9172010" cy="1510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5" descr="kd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445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07704" y="332656"/>
            <a:ext cx="6120680" cy="1080119"/>
          </a:xfrm>
        </p:spPr>
        <p:txBody>
          <a:bodyPr/>
          <a:lstStyle/>
          <a:p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Conclusión</a:t>
            </a:r>
            <a:endParaRPr lang="es-E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66841" y="1628800"/>
            <a:ext cx="7053336" cy="1752600"/>
          </a:xfrm>
        </p:spPr>
        <p:txBody>
          <a:bodyPr>
            <a:normAutofit/>
          </a:bodyPr>
          <a:lstStyle/>
          <a:p>
            <a:r>
              <a:rPr lang="es-ES" sz="2300" b="1" dirty="0" smtClean="0">
                <a:solidFill>
                  <a:srgbClr val="002060"/>
                </a:solidFill>
              </a:rPr>
              <a:t>El entrono de KDE no solo es practico y muy personalizado sino también sus aplicaciones corren de forma nativa y que forman parte del grupo KDE SC.</a:t>
            </a:r>
          </a:p>
          <a:p>
            <a:endParaRPr lang="es-ES" sz="23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9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70" y="-97970"/>
            <a:ext cx="9172010" cy="6955970"/>
            <a:chOff x="0" y="0"/>
            <a:chExt cx="9172010" cy="6955970"/>
          </a:xfrm>
        </p:grpSpPr>
        <p:pic>
          <p:nvPicPr>
            <p:cNvPr id="1026" name="Picture 2" descr="https://encrypted-tbn1.gstatic.com/images?q=tbn:ANd9GcT2zV08tu_3-0DRclv29einaStB1KcSMmpjXVtzpESkbtUK5S2I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4867" r="-1" b="22748"/>
            <a:stretch/>
          </p:blipFill>
          <p:spPr bwMode="auto">
            <a:xfrm>
              <a:off x="0" y="5445223"/>
              <a:ext cx="9172010" cy="1510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5" descr="kd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445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00075" y="548680"/>
            <a:ext cx="7772400" cy="1470025"/>
          </a:xfrm>
        </p:spPr>
        <p:txBody>
          <a:bodyPr/>
          <a:lstStyle/>
          <a:p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HISTORIA</a:t>
            </a:r>
            <a:endParaRPr lang="es-E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43608" y="1700808"/>
            <a:ext cx="7056784" cy="3960440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El proyecto fue iniciado en octubre de 1996 por el programador alemán </a:t>
            </a:r>
            <a:r>
              <a:rPr lang="es-ES" b="1" dirty="0" err="1">
                <a:solidFill>
                  <a:srgbClr val="002060"/>
                </a:solidFill>
              </a:rPr>
              <a:t>Matthias</a:t>
            </a:r>
            <a:r>
              <a:rPr lang="es-ES" b="1" dirty="0">
                <a:solidFill>
                  <a:srgbClr val="002060"/>
                </a:solidFill>
              </a:rPr>
              <a:t> </a:t>
            </a:r>
            <a:r>
              <a:rPr lang="es-ES" b="1" dirty="0" err="1">
                <a:solidFill>
                  <a:srgbClr val="002060"/>
                </a:solidFill>
              </a:rPr>
              <a:t>Ettrich</a:t>
            </a:r>
            <a:r>
              <a:rPr lang="es-ES" b="1" dirty="0">
                <a:solidFill>
                  <a:srgbClr val="002060"/>
                </a:solidFill>
              </a:rPr>
              <a:t>, quien buscaba crear una interfaz gráfica unificada para sistemas Unix. Dos factores llevaron a la creación del proyecto rival GNOME en 1997: la elección de la biblioteca </a:t>
            </a:r>
            <a:r>
              <a:rPr lang="es-ES" b="1" dirty="0" err="1">
                <a:solidFill>
                  <a:srgbClr val="002060"/>
                </a:solidFill>
              </a:rPr>
              <a:t>Qt</a:t>
            </a:r>
            <a:r>
              <a:rPr lang="es-ES" b="1" dirty="0">
                <a:solidFill>
                  <a:srgbClr val="002060"/>
                </a:solidFill>
              </a:rPr>
              <a:t>, que por aquel entonces poseía una licencia incompatible con la GPL de GNU, aunque libre: la QPL, y en menor medida la importancia del lenguaje C++ para el desarrollo de KDE. La rivalidad actual entre ambos proyectos se consideran beneficiosa generalmente y existe, de hecho, una constante cooperación e inspiración mutua.</a:t>
            </a:r>
          </a:p>
        </p:txBody>
      </p:sp>
    </p:spTree>
    <p:extLst>
      <p:ext uri="{BB962C8B-B14F-4D97-AF65-F5344CB8AC3E}">
        <p14:creationId xmlns:p14="http://schemas.microsoft.com/office/powerpoint/2010/main" val="156809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70" y="-97970"/>
            <a:ext cx="9172010" cy="6955970"/>
            <a:chOff x="0" y="0"/>
            <a:chExt cx="9172010" cy="6955970"/>
          </a:xfrm>
        </p:grpSpPr>
        <p:pic>
          <p:nvPicPr>
            <p:cNvPr id="1026" name="Picture 2" descr="https://encrypted-tbn1.gstatic.com/images?q=tbn:ANd9GcT2zV08tu_3-0DRclv29einaStB1KcSMmpjXVtzpESkbtUK5S2I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4867" r="-1" b="22748"/>
            <a:stretch/>
          </p:blipFill>
          <p:spPr bwMode="auto">
            <a:xfrm>
              <a:off x="0" y="5445223"/>
              <a:ext cx="9172010" cy="1510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5" descr="kd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445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620688"/>
            <a:ext cx="8280920" cy="4464496"/>
          </a:xfrm>
        </p:spPr>
        <p:txBody>
          <a:bodyPr>
            <a:noAutofit/>
          </a:bodyPr>
          <a:lstStyle/>
          <a:p>
            <a:r>
              <a:rPr lang="es-ES" sz="2500" b="1" dirty="0">
                <a:solidFill>
                  <a:srgbClr val="002060"/>
                </a:solidFill>
              </a:rPr>
              <a:t>A partir de la versión 4.4 se produjeron cambios en la nomenclatura para reflejar la nueva realidad del proyecto y de la comunidad. KDE pasó de hacer referencia al software (fundamentalmente el entorno de escritorio) a ser el nombre de la comunidad que lo desarrolla. Entre el software producido por la misma, ahora se distingue entre KDE Plasma </a:t>
            </a:r>
            <a:r>
              <a:rPr lang="es-ES" sz="2500" b="1" dirty="0" err="1">
                <a:solidFill>
                  <a:srgbClr val="002060"/>
                </a:solidFill>
              </a:rPr>
              <a:t>Workspaces</a:t>
            </a:r>
            <a:r>
              <a:rPr lang="es-ES" sz="2500" b="1" dirty="0">
                <a:solidFill>
                  <a:srgbClr val="002060"/>
                </a:solidFill>
              </a:rPr>
              <a:t> (la base del entorno de escritorio), KDE </a:t>
            </a:r>
            <a:r>
              <a:rPr lang="es-ES" sz="2500" b="1" dirty="0" err="1">
                <a:solidFill>
                  <a:srgbClr val="002060"/>
                </a:solidFill>
              </a:rPr>
              <a:t>Applications</a:t>
            </a:r>
            <a:r>
              <a:rPr lang="es-ES" sz="2500" b="1" dirty="0">
                <a:solidFill>
                  <a:srgbClr val="002060"/>
                </a:solidFill>
              </a:rPr>
              <a:t> (las aplicaciones) y KDE </a:t>
            </a:r>
            <a:r>
              <a:rPr lang="es-ES" sz="2500" b="1" dirty="0" err="1">
                <a:solidFill>
                  <a:srgbClr val="002060"/>
                </a:solidFill>
              </a:rPr>
              <a:t>Developer</a:t>
            </a:r>
            <a:r>
              <a:rPr lang="es-ES" sz="2500" b="1" dirty="0">
                <a:solidFill>
                  <a:srgbClr val="002060"/>
                </a:solidFill>
              </a:rPr>
              <a:t> </a:t>
            </a:r>
            <a:r>
              <a:rPr lang="es-ES" sz="2500" b="1" dirty="0" err="1">
                <a:solidFill>
                  <a:srgbClr val="002060"/>
                </a:solidFill>
              </a:rPr>
              <a:t>Platform</a:t>
            </a:r>
            <a:r>
              <a:rPr lang="es-ES" sz="2500" b="1" dirty="0">
                <a:solidFill>
                  <a:srgbClr val="002060"/>
                </a:solidFill>
              </a:rPr>
              <a:t> (las bibliotecas y demás herramientas de desarrollo). Los tres componentes se agrupan bajo el nombre KDE Software </a:t>
            </a:r>
            <a:r>
              <a:rPr lang="es-ES" sz="2500" b="1" dirty="0" err="1">
                <a:solidFill>
                  <a:srgbClr val="002060"/>
                </a:solidFill>
              </a:rPr>
              <a:t>Compilation</a:t>
            </a:r>
            <a:r>
              <a:rPr lang="es-ES" sz="2500" b="1" dirty="0">
                <a:solidFill>
                  <a:srgbClr val="002060"/>
                </a:solidFill>
              </a:rPr>
              <a:t> para cada gran lanzamiento.</a:t>
            </a:r>
          </a:p>
        </p:txBody>
      </p:sp>
    </p:spTree>
    <p:extLst>
      <p:ext uri="{BB962C8B-B14F-4D97-AF65-F5344CB8AC3E}">
        <p14:creationId xmlns:p14="http://schemas.microsoft.com/office/powerpoint/2010/main" val="156809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70" y="-97970"/>
            <a:ext cx="9172010" cy="6955970"/>
            <a:chOff x="0" y="0"/>
            <a:chExt cx="9172010" cy="6955970"/>
          </a:xfrm>
        </p:grpSpPr>
        <p:pic>
          <p:nvPicPr>
            <p:cNvPr id="1026" name="Picture 2" descr="https://encrypted-tbn1.gstatic.com/images?q=tbn:ANd9GcT2zV08tu_3-0DRclv29einaStB1KcSMmpjXVtzpESkbtUK5S2I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4867" r="-1" b="22748"/>
            <a:stretch/>
          </p:blipFill>
          <p:spPr bwMode="auto">
            <a:xfrm>
              <a:off x="0" y="5445223"/>
              <a:ext cx="9172010" cy="1510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5" descr="kd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445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6070" y="476672"/>
            <a:ext cx="7772400" cy="1470025"/>
          </a:xfrm>
        </p:spPr>
        <p:txBody>
          <a:bodyPr>
            <a:noAutofit/>
          </a:bodyPr>
          <a:lstStyle/>
          <a:p>
            <a:r>
              <a:rPr lang="es-E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Lenguajes de programación utilizados en KDE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94174"/>
              </p:ext>
            </p:extLst>
          </p:nvPr>
        </p:nvGraphicFramePr>
        <p:xfrm>
          <a:off x="467544" y="2348880"/>
          <a:ext cx="7570914" cy="28346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523638"/>
                <a:gridCol w="2523638"/>
                <a:gridCol w="2523638"/>
              </a:tblGrid>
              <a:tr h="0">
                <a:tc>
                  <a:txBody>
                    <a:bodyPr/>
                    <a:lstStyle/>
                    <a:p>
                      <a:r>
                        <a:rPr lang="es-ES" dirty="0">
                          <a:ln>
                            <a:solidFill>
                              <a:schemeClr val="bg2">
                                <a:lumMod val="25000"/>
                              </a:schemeClr>
                            </a:solidFill>
                          </a:ln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Lenguaje de programación</a:t>
                      </a:r>
                      <a:endParaRPr lang="es-ES" b="1" dirty="0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rgbClr val="002060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n>
                            <a:solidFill>
                              <a:schemeClr val="bg2">
                                <a:lumMod val="25000"/>
                              </a:schemeClr>
                            </a:solidFill>
                          </a:ln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Líneas de código</a:t>
                      </a:r>
                      <a:endParaRPr lang="es-ES" b="1" dirty="0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rgbClr val="002060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n>
                            <a:solidFill>
                              <a:schemeClr val="bg2">
                                <a:lumMod val="25000"/>
                              </a:schemeClr>
                            </a:solidFill>
                          </a:ln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Porcentaje</a:t>
                      </a:r>
                      <a:endParaRPr lang="es-ES" b="1" dirty="0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rgbClr val="002060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>
                          <a:ln>
                            <a:solidFill>
                              <a:schemeClr val="bg2">
                                <a:lumMod val="25000"/>
                              </a:schemeClr>
                            </a:solidFill>
                          </a:ln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C++</a:t>
                      </a:r>
                      <a:endParaRPr lang="es-ES" b="1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rgbClr val="002060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ln>
                            <a:solidFill>
                              <a:schemeClr val="bg2">
                                <a:lumMod val="25000"/>
                              </a:schemeClr>
                            </a:solidFill>
                          </a:ln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5011288</a:t>
                      </a:r>
                      <a:endParaRPr lang="es-ES" b="1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rgbClr val="002060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ln>
                            <a:solidFill>
                              <a:schemeClr val="bg2">
                                <a:lumMod val="25000"/>
                              </a:schemeClr>
                            </a:solidFill>
                          </a:ln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82,05%</a:t>
                      </a:r>
                      <a:endParaRPr lang="es-ES" b="1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rgbClr val="002060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>
                          <a:ln>
                            <a:solidFill>
                              <a:schemeClr val="bg2">
                                <a:lumMod val="25000"/>
                              </a:schemeClr>
                            </a:solidFill>
                          </a:ln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</a:t>
                      </a:r>
                      <a:endParaRPr lang="es-ES" b="1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rgbClr val="002060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ln>
                            <a:solidFill>
                              <a:schemeClr val="bg2">
                                <a:lumMod val="25000"/>
                              </a:schemeClr>
                            </a:solidFill>
                          </a:ln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575237</a:t>
                      </a:r>
                      <a:endParaRPr lang="es-ES" b="1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rgbClr val="002060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ln>
                            <a:solidFill>
                              <a:schemeClr val="bg2">
                                <a:lumMod val="25000"/>
                              </a:schemeClr>
                            </a:solidFill>
                          </a:ln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9,42%</a:t>
                      </a:r>
                      <a:endParaRPr lang="es-ES" b="1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rgbClr val="002060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>
                          <a:ln>
                            <a:solidFill>
                              <a:schemeClr val="bg2">
                                <a:lumMod val="25000"/>
                              </a:schemeClr>
                            </a:solidFill>
                          </a:ln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Objective C</a:t>
                      </a:r>
                      <a:endParaRPr lang="es-ES" b="1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rgbClr val="002060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n>
                            <a:solidFill>
                              <a:schemeClr val="bg2">
                                <a:lumMod val="25000"/>
                              </a:schemeClr>
                            </a:solidFill>
                          </a:ln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144415</a:t>
                      </a:r>
                      <a:endParaRPr lang="es-ES" b="1" dirty="0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rgbClr val="002060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ln>
                            <a:solidFill>
                              <a:schemeClr val="bg2">
                                <a:lumMod val="25000"/>
                              </a:schemeClr>
                            </a:solidFill>
                          </a:ln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2,36%</a:t>
                      </a:r>
                      <a:endParaRPr lang="es-ES" b="1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rgbClr val="002060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>
                          <a:ln>
                            <a:solidFill>
                              <a:schemeClr val="bg2">
                                <a:lumMod val="25000"/>
                              </a:schemeClr>
                            </a:solidFill>
                          </a:ln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Shell</a:t>
                      </a:r>
                      <a:endParaRPr lang="es-ES" b="1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rgbClr val="002060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ln>
                            <a:solidFill>
                              <a:schemeClr val="bg2">
                                <a:lumMod val="25000"/>
                              </a:schemeClr>
                            </a:solidFill>
                          </a:ln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103132</a:t>
                      </a:r>
                      <a:endParaRPr lang="es-ES" b="1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rgbClr val="002060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ln>
                            <a:solidFill>
                              <a:schemeClr val="bg2">
                                <a:lumMod val="25000"/>
                              </a:schemeClr>
                            </a:solidFill>
                          </a:ln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1,69%</a:t>
                      </a:r>
                      <a:endParaRPr lang="es-ES" b="1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rgbClr val="002060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>
                          <a:ln>
                            <a:solidFill>
                              <a:schemeClr val="bg2">
                                <a:lumMod val="25000"/>
                              </a:schemeClr>
                            </a:solidFill>
                          </a:ln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Java</a:t>
                      </a:r>
                      <a:endParaRPr lang="es-ES" b="1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rgbClr val="002060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ln>
                            <a:solidFill>
                              <a:schemeClr val="bg2">
                                <a:lumMod val="25000"/>
                              </a:schemeClr>
                            </a:solidFill>
                          </a:ln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87974</a:t>
                      </a:r>
                      <a:endParaRPr lang="es-ES" b="1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rgbClr val="002060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n>
                            <a:solidFill>
                              <a:schemeClr val="bg2">
                                <a:lumMod val="25000"/>
                              </a:schemeClr>
                            </a:solidFill>
                          </a:ln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1,44%</a:t>
                      </a:r>
                      <a:endParaRPr lang="es-ES" b="1" dirty="0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rgbClr val="002060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>
                          <a:ln>
                            <a:solidFill>
                              <a:schemeClr val="bg2">
                                <a:lumMod val="25000"/>
                              </a:schemeClr>
                            </a:solidFill>
                          </a:ln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Perl</a:t>
                      </a:r>
                      <a:endParaRPr lang="es-ES" b="1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rgbClr val="002060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ln>
                            <a:solidFill>
                              <a:schemeClr val="bg2">
                                <a:lumMod val="25000"/>
                              </a:schemeClr>
                            </a:solidFill>
                          </a:ln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85869</a:t>
                      </a:r>
                      <a:endParaRPr lang="es-ES" b="1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rgbClr val="002060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n>
                            <a:solidFill>
                              <a:schemeClr val="bg2">
                                <a:lumMod val="25000"/>
                              </a:schemeClr>
                            </a:solidFill>
                          </a:ln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1,41%</a:t>
                      </a:r>
                      <a:endParaRPr lang="es-ES" b="1" dirty="0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rgbClr val="002060"/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09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70" y="-97970"/>
            <a:ext cx="9172010" cy="6955970"/>
            <a:chOff x="0" y="0"/>
            <a:chExt cx="9172010" cy="6955970"/>
          </a:xfrm>
        </p:grpSpPr>
        <p:pic>
          <p:nvPicPr>
            <p:cNvPr id="1026" name="Picture 2" descr="https://encrypted-tbn1.gstatic.com/images?q=tbn:ANd9GcT2zV08tu_3-0DRclv29einaStB1KcSMmpjXVtzpESkbtUK5S2I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4867" r="-1" b="22748"/>
            <a:stretch/>
          </p:blipFill>
          <p:spPr bwMode="auto">
            <a:xfrm>
              <a:off x="0" y="5445223"/>
              <a:ext cx="9172010" cy="1510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5" descr="kd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445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00075" y="548679"/>
            <a:ext cx="7772400" cy="1224137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Características de KDE: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2204864"/>
            <a:ext cx="6585046" cy="2448272"/>
          </a:xfrm>
        </p:spPr>
        <p:txBody>
          <a:bodyPr>
            <a:noAutofit/>
          </a:bodyPr>
          <a:lstStyle/>
          <a:p>
            <a:r>
              <a:rPr lang="es-ES" sz="2500" b="1" dirty="0">
                <a:solidFill>
                  <a:srgbClr val="002060"/>
                </a:solidFill>
              </a:rPr>
              <a:t>* Es un escritorio gráfico disponible para sistemas tipo UNIX, particularmente para Linux.</a:t>
            </a:r>
            <a:br>
              <a:rPr lang="es-ES" sz="2500" b="1" dirty="0">
                <a:solidFill>
                  <a:srgbClr val="002060"/>
                </a:solidFill>
              </a:rPr>
            </a:br>
            <a:r>
              <a:rPr lang="es-ES" sz="2500" b="1" dirty="0">
                <a:solidFill>
                  <a:srgbClr val="002060"/>
                </a:solidFill>
              </a:rPr>
              <a:t>* Usa las bibliotecas gráficas </a:t>
            </a:r>
            <a:r>
              <a:rPr lang="es-ES" sz="2500" b="1" dirty="0" err="1">
                <a:solidFill>
                  <a:srgbClr val="002060"/>
                </a:solidFill>
              </a:rPr>
              <a:t>Qt</a:t>
            </a:r>
            <a:r>
              <a:rPr lang="es-ES" sz="2500" b="1" dirty="0">
                <a:solidFill>
                  <a:srgbClr val="002060"/>
                </a:solidFill>
              </a:rPr>
              <a:t>, desarrolladas por </a:t>
            </a:r>
            <a:r>
              <a:rPr lang="es-ES" sz="2500" b="1" dirty="0" smtClean="0">
                <a:solidFill>
                  <a:srgbClr val="002060"/>
                </a:solidFill>
              </a:rPr>
              <a:t> </a:t>
            </a:r>
            <a:r>
              <a:rPr lang="es-ES" sz="2500" b="1" dirty="0" err="1">
                <a:solidFill>
                  <a:srgbClr val="002060"/>
                </a:solidFill>
              </a:rPr>
              <a:t>T</a:t>
            </a:r>
            <a:r>
              <a:rPr lang="es-ES" sz="2500" b="1" dirty="0" err="1" smtClean="0">
                <a:solidFill>
                  <a:srgbClr val="002060"/>
                </a:solidFill>
              </a:rPr>
              <a:t>rolltech</a:t>
            </a:r>
            <a:r>
              <a:rPr lang="es-ES" sz="2500" b="1" dirty="0" smtClean="0">
                <a:solidFill>
                  <a:srgbClr val="002060"/>
                </a:solidFill>
              </a:rPr>
              <a:t>.</a:t>
            </a:r>
            <a:r>
              <a:rPr lang="es-ES" sz="2500" b="1" dirty="0">
                <a:solidFill>
                  <a:srgbClr val="002060"/>
                </a:solidFill>
              </a:rPr>
              <a:t/>
            </a:r>
            <a:br>
              <a:rPr lang="es-ES" sz="2500" b="1" dirty="0">
                <a:solidFill>
                  <a:srgbClr val="002060"/>
                </a:solidFill>
              </a:rPr>
            </a:br>
            <a:r>
              <a:rPr lang="es-ES" sz="2500" b="1" dirty="0">
                <a:solidFill>
                  <a:srgbClr val="002060"/>
                </a:solidFill>
              </a:rPr>
              <a:t>* Está liberado bajo la licencia GPL.</a:t>
            </a:r>
          </a:p>
        </p:txBody>
      </p:sp>
    </p:spTree>
    <p:extLst>
      <p:ext uri="{BB962C8B-B14F-4D97-AF65-F5344CB8AC3E}">
        <p14:creationId xmlns:p14="http://schemas.microsoft.com/office/powerpoint/2010/main" val="156809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70" y="-97970"/>
            <a:ext cx="9172010" cy="6955970"/>
            <a:chOff x="0" y="0"/>
            <a:chExt cx="9172010" cy="6955970"/>
          </a:xfrm>
        </p:grpSpPr>
        <p:pic>
          <p:nvPicPr>
            <p:cNvPr id="1026" name="Picture 2" descr="https://encrypted-tbn1.gstatic.com/images?q=tbn:ANd9GcT2zV08tu_3-0DRclv29einaStB1KcSMmpjXVtzpESkbtUK5S2I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4867" r="-1" b="22748"/>
            <a:stretch/>
          </p:blipFill>
          <p:spPr bwMode="auto">
            <a:xfrm>
              <a:off x="0" y="5445223"/>
              <a:ext cx="9172010" cy="1510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5" descr="kd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445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Ventajas</a:t>
            </a:r>
            <a:endParaRPr lang="es-E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1700808"/>
            <a:ext cx="6768752" cy="3790461"/>
          </a:xfrm>
        </p:spPr>
        <p:txBody>
          <a:bodyPr>
            <a:normAutofit/>
          </a:bodyPr>
          <a:lstStyle/>
          <a:p>
            <a:r>
              <a:rPr lang="es-ES" sz="2500" b="1" dirty="0">
                <a:solidFill>
                  <a:srgbClr val="002060"/>
                </a:solidFill>
              </a:rPr>
              <a:t>* Librerías </a:t>
            </a:r>
            <a:r>
              <a:rPr lang="es-ES" sz="2500" b="1" dirty="0" err="1">
                <a:solidFill>
                  <a:srgbClr val="002060"/>
                </a:solidFill>
              </a:rPr>
              <a:t>Qt</a:t>
            </a:r>
            <a:r>
              <a:rPr lang="es-ES" sz="2500" b="1" dirty="0">
                <a:solidFill>
                  <a:srgbClr val="002060"/>
                </a:solidFill>
              </a:rPr>
              <a:t>: Los programas escritos en </a:t>
            </a:r>
            <a:r>
              <a:rPr lang="es-ES" sz="2500" b="1" dirty="0" err="1">
                <a:solidFill>
                  <a:srgbClr val="002060"/>
                </a:solidFill>
              </a:rPr>
              <a:t>Qt</a:t>
            </a:r>
            <a:r>
              <a:rPr lang="es-ES" sz="2500" b="1" dirty="0">
                <a:solidFill>
                  <a:srgbClr val="002060"/>
                </a:solidFill>
              </a:rPr>
              <a:t> suelen ser bastante potentes.</a:t>
            </a:r>
            <a:br>
              <a:rPr lang="es-ES" sz="2500" b="1" dirty="0">
                <a:solidFill>
                  <a:srgbClr val="002060"/>
                </a:solidFill>
              </a:rPr>
            </a:br>
            <a:r>
              <a:rPr lang="es-ES" sz="2500" b="1" dirty="0">
                <a:solidFill>
                  <a:srgbClr val="002060"/>
                </a:solidFill>
              </a:rPr>
              <a:t>* Elegancia: KDE es un entorno que cuida bastante su </a:t>
            </a:r>
            <a:r>
              <a:rPr lang="es-ES" sz="2500" b="1" dirty="0" err="1">
                <a:solidFill>
                  <a:srgbClr val="002060"/>
                </a:solidFill>
              </a:rPr>
              <a:t>artwork</a:t>
            </a:r>
            <a:r>
              <a:rPr lang="es-ES" sz="2500" b="1" dirty="0">
                <a:solidFill>
                  <a:srgbClr val="002060"/>
                </a:solidFill>
              </a:rPr>
              <a:t>.</a:t>
            </a:r>
            <a:br>
              <a:rPr lang="es-ES" sz="2500" b="1" dirty="0">
                <a:solidFill>
                  <a:srgbClr val="002060"/>
                </a:solidFill>
              </a:rPr>
            </a:br>
            <a:r>
              <a:rPr lang="es-ES" sz="2500" b="1" dirty="0">
                <a:solidFill>
                  <a:srgbClr val="002060"/>
                </a:solidFill>
              </a:rPr>
              <a:t>* Preferencias del sistema: Aquí lo configuramos todo con </a:t>
            </a:r>
            <a:r>
              <a:rPr lang="es-ES" sz="2500" b="1" dirty="0" err="1">
                <a:solidFill>
                  <a:srgbClr val="002060"/>
                </a:solidFill>
              </a:rPr>
              <a:t>clicks</a:t>
            </a:r>
            <a:r>
              <a:rPr lang="es-ES" sz="2500" b="1" dirty="0">
                <a:solidFill>
                  <a:srgbClr val="002060"/>
                </a:solidFill>
              </a:rPr>
              <a:t> de ratón por lo general, siempre que se refiera a cosas del entorno y pocas del sistema.</a:t>
            </a:r>
          </a:p>
        </p:txBody>
      </p:sp>
    </p:spTree>
    <p:extLst>
      <p:ext uri="{BB962C8B-B14F-4D97-AF65-F5344CB8AC3E}">
        <p14:creationId xmlns:p14="http://schemas.microsoft.com/office/powerpoint/2010/main" val="156809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70" y="-97970"/>
            <a:ext cx="9172010" cy="6955970"/>
            <a:chOff x="0" y="0"/>
            <a:chExt cx="9172010" cy="6955970"/>
          </a:xfrm>
        </p:grpSpPr>
        <p:pic>
          <p:nvPicPr>
            <p:cNvPr id="1026" name="Picture 2" descr="https://encrypted-tbn1.gstatic.com/images?q=tbn:ANd9GcT2zV08tu_3-0DRclv29einaStB1KcSMmpjXVtzpESkbtUK5S2I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4867" r="-1" b="22748"/>
            <a:stretch/>
          </p:blipFill>
          <p:spPr bwMode="auto">
            <a:xfrm>
              <a:off x="0" y="5445223"/>
              <a:ext cx="9172010" cy="1510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5" descr="kd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445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35696" y="332656"/>
            <a:ext cx="5760640" cy="108012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Desventajas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67544" y="1556792"/>
            <a:ext cx="6800800" cy="4104456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* Mayor consumo de recursos: No está diseñado para ser ligero, sino para ser elegante.</a:t>
            </a:r>
            <a:br>
              <a:rPr lang="es-ES" b="1" dirty="0">
                <a:solidFill>
                  <a:srgbClr val="002060"/>
                </a:solidFill>
              </a:rPr>
            </a:br>
            <a:r>
              <a:rPr lang="es-ES" b="1" dirty="0">
                <a:solidFill>
                  <a:srgbClr val="002060"/>
                </a:solidFill>
              </a:rPr>
              <a:t>* </a:t>
            </a:r>
            <a:r>
              <a:rPr lang="es-ES" b="1" dirty="0" err="1">
                <a:solidFill>
                  <a:srgbClr val="002060"/>
                </a:solidFill>
              </a:rPr>
              <a:t>Qt</a:t>
            </a:r>
            <a:r>
              <a:rPr lang="es-ES" b="1" dirty="0">
                <a:solidFill>
                  <a:srgbClr val="002060"/>
                </a:solidFill>
              </a:rPr>
              <a:t>: Cuestión de gustos, hay gente que prefiere las librerías GTK+ frente a las </a:t>
            </a:r>
            <a:r>
              <a:rPr lang="es-ES" b="1" dirty="0" err="1">
                <a:solidFill>
                  <a:srgbClr val="002060"/>
                </a:solidFill>
              </a:rPr>
              <a:t>Qt</a:t>
            </a:r>
            <a:r>
              <a:rPr lang="es-ES" b="1" dirty="0">
                <a:solidFill>
                  <a:srgbClr val="002060"/>
                </a:solidFill>
              </a:rPr>
              <a:t>.</a:t>
            </a:r>
            <a:br>
              <a:rPr lang="es-ES" b="1" dirty="0">
                <a:solidFill>
                  <a:srgbClr val="002060"/>
                </a:solidFill>
              </a:rPr>
            </a:br>
            <a:r>
              <a:rPr lang="es-ES" b="1" dirty="0">
                <a:solidFill>
                  <a:srgbClr val="002060"/>
                </a:solidFill>
              </a:rPr>
              <a:t>* Mala integración por defecto de aplicaciones GTK+: Por defecto no se ven bien, desentonan </a:t>
            </a:r>
            <a:r>
              <a:rPr lang="es-ES" b="1" dirty="0" err="1">
                <a:solidFill>
                  <a:srgbClr val="002060"/>
                </a:solidFill>
              </a:rPr>
              <a:t>bastate</a:t>
            </a:r>
            <a:r>
              <a:rPr lang="es-ES" b="1" dirty="0">
                <a:solidFill>
                  <a:srgbClr val="002060"/>
                </a:solidFill>
              </a:rPr>
              <a:t> con el escritorio, aunque se puede solucionar con determinados paquetes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09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70" y="-97970"/>
            <a:ext cx="9172010" cy="6955970"/>
            <a:chOff x="0" y="0"/>
            <a:chExt cx="9172010" cy="6955970"/>
          </a:xfrm>
        </p:grpSpPr>
        <p:pic>
          <p:nvPicPr>
            <p:cNvPr id="1026" name="Picture 2" descr="https://encrypted-tbn1.gstatic.com/images?q=tbn:ANd9GcT2zV08tu_3-0DRclv29einaStB1KcSMmpjXVtzpESkbtUK5S2I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4867" r="-1" b="22748"/>
            <a:stretch/>
          </p:blipFill>
          <p:spPr bwMode="auto">
            <a:xfrm>
              <a:off x="0" y="5445223"/>
              <a:ext cx="9172010" cy="1510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5" descr="kd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445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254001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Comparación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con </a:t>
            </a:r>
            <a:r>
              <a:rPr lang="es-ES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Gnome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: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15616" y="1291208"/>
            <a:ext cx="6656784" cy="4226024"/>
          </a:xfrm>
        </p:spPr>
        <p:txBody>
          <a:bodyPr>
            <a:normAutofit fontScale="70000" lnSpcReduction="20000"/>
          </a:bodyPr>
          <a:lstStyle/>
          <a:p>
            <a:r>
              <a:rPr lang="es-ES" sz="3600" b="1" dirty="0" err="1">
                <a:solidFill>
                  <a:srgbClr val="002060"/>
                </a:solidFill>
              </a:rPr>
              <a:t>Gnome</a:t>
            </a:r>
            <a:r>
              <a:rPr lang="es-ES" sz="3600" b="1" dirty="0">
                <a:solidFill>
                  <a:srgbClr val="002060"/>
                </a:solidFill>
              </a:rPr>
              <a:t> es un entorno de escritorio escrito en C haciendo uso de las librerías </a:t>
            </a:r>
            <a:r>
              <a:rPr lang="es-ES" sz="3600" b="1" dirty="0" err="1">
                <a:solidFill>
                  <a:srgbClr val="002060"/>
                </a:solidFill>
              </a:rPr>
              <a:t>Gtk</a:t>
            </a:r>
            <a:r>
              <a:rPr lang="es-ES" sz="3600" b="1" dirty="0">
                <a:solidFill>
                  <a:srgbClr val="002060"/>
                </a:solidFill>
              </a:rPr>
              <a:t>+. Entre sus ventajas podemos encontrar:</a:t>
            </a:r>
          </a:p>
          <a:p>
            <a:r>
              <a:rPr lang="es-ES" sz="3600" b="1" dirty="0">
                <a:solidFill>
                  <a:srgbClr val="002060"/>
                </a:solidFill>
              </a:rPr>
              <a:t>* Menor consumo de recursos que </a:t>
            </a:r>
            <a:r>
              <a:rPr lang="es-ES" sz="3600" b="1" dirty="0" err="1">
                <a:solidFill>
                  <a:srgbClr val="002060"/>
                </a:solidFill>
              </a:rPr>
              <a:t>Kde</a:t>
            </a:r>
            <a:r>
              <a:rPr lang="es-ES" sz="3600" b="1" dirty="0">
                <a:solidFill>
                  <a:srgbClr val="002060"/>
                </a:solidFill>
              </a:rPr>
              <a:t>: </a:t>
            </a:r>
            <a:r>
              <a:rPr lang="es-ES" sz="3600" b="1" dirty="0" err="1">
                <a:solidFill>
                  <a:srgbClr val="002060"/>
                </a:solidFill>
              </a:rPr>
              <a:t>Gnome</a:t>
            </a:r>
            <a:r>
              <a:rPr lang="es-ES" sz="3600" b="1" dirty="0">
                <a:solidFill>
                  <a:srgbClr val="002060"/>
                </a:solidFill>
              </a:rPr>
              <a:t> está escrito para ser funcional y no ser demasiado pesado.</a:t>
            </a:r>
            <a:br>
              <a:rPr lang="es-ES" sz="3600" b="1" dirty="0">
                <a:solidFill>
                  <a:srgbClr val="002060"/>
                </a:solidFill>
              </a:rPr>
            </a:br>
            <a:r>
              <a:rPr lang="es-ES" sz="3600" b="1" dirty="0">
                <a:solidFill>
                  <a:srgbClr val="002060"/>
                </a:solidFill>
              </a:rPr>
              <a:t>* Comodidad: Los menús están muy bien estructurados.</a:t>
            </a:r>
            <a:br>
              <a:rPr lang="es-ES" sz="3600" b="1" dirty="0">
                <a:solidFill>
                  <a:srgbClr val="002060"/>
                </a:solidFill>
              </a:rPr>
            </a:br>
            <a:r>
              <a:rPr lang="es-ES" sz="3600" b="1" dirty="0">
                <a:solidFill>
                  <a:srgbClr val="002060"/>
                </a:solidFill>
              </a:rPr>
              <a:t>* Estabilidad: Aunque depende más de la </a:t>
            </a:r>
            <a:r>
              <a:rPr lang="es-ES" sz="3600" b="1" dirty="0" err="1">
                <a:solidFill>
                  <a:srgbClr val="002060"/>
                </a:solidFill>
              </a:rPr>
              <a:t>distro</a:t>
            </a:r>
            <a:r>
              <a:rPr lang="es-ES" sz="3600" b="1" dirty="0">
                <a:solidFill>
                  <a:srgbClr val="002060"/>
                </a:solidFill>
              </a:rPr>
              <a:t> es un entorno bastante estable.</a:t>
            </a:r>
            <a:br>
              <a:rPr lang="es-ES" sz="3600" b="1" dirty="0">
                <a:solidFill>
                  <a:srgbClr val="002060"/>
                </a:solidFill>
              </a:rPr>
            </a:br>
            <a:r>
              <a:rPr lang="es-ES" sz="3600" b="1" dirty="0">
                <a:solidFill>
                  <a:srgbClr val="002060"/>
                </a:solidFill>
              </a:rPr>
              <a:t>* Bien integrado en todas las </a:t>
            </a:r>
            <a:r>
              <a:rPr lang="es-ES" sz="3600" b="1" dirty="0" err="1">
                <a:solidFill>
                  <a:srgbClr val="002060"/>
                </a:solidFill>
              </a:rPr>
              <a:t>distros</a:t>
            </a:r>
            <a:r>
              <a:rPr lang="es-ES" sz="3600" b="1" dirty="0">
                <a:solidFill>
                  <a:srgbClr val="002060"/>
                </a:solidFill>
              </a:rPr>
              <a:t>: No hay </a:t>
            </a:r>
            <a:r>
              <a:rPr lang="es-ES" sz="3600" b="1" dirty="0" err="1">
                <a:solidFill>
                  <a:srgbClr val="002060"/>
                </a:solidFill>
              </a:rPr>
              <a:t>distro</a:t>
            </a:r>
            <a:r>
              <a:rPr lang="es-ES" sz="3600" b="1" dirty="0">
                <a:solidFill>
                  <a:srgbClr val="002060"/>
                </a:solidFill>
              </a:rPr>
              <a:t> que funcione mal por el hecho de usar </a:t>
            </a:r>
            <a:r>
              <a:rPr lang="es-ES" sz="3600" b="1" dirty="0" err="1">
                <a:solidFill>
                  <a:srgbClr val="002060"/>
                </a:solidFill>
              </a:rPr>
              <a:t>Gnome</a:t>
            </a:r>
            <a:r>
              <a:rPr lang="es-ES" sz="3600" b="1" dirty="0">
                <a:solidFill>
                  <a:srgbClr val="002060"/>
                </a:solidFill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809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70" y="-97970"/>
            <a:ext cx="9172010" cy="6955970"/>
            <a:chOff x="0" y="0"/>
            <a:chExt cx="9172010" cy="6955970"/>
          </a:xfrm>
        </p:grpSpPr>
        <p:pic>
          <p:nvPicPr>
            <p:cNvPr id="1026" name="Picture 2" descr="https://encrypted-tbn1.gstatic.com/images?q=tbn:ANd9GcT2zV08tu_3-0DRclv29einaStB1KcSMmpjXVtzpESkbtUK5S2I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4867" r="-1" b="22748"/>
            <a:stretch/>
          </p:blipFill>
          <p:spPr bwMode="auto">
            <a:xfrm>
              <a:off x="0" y="5445223"/>
              <a:ext cx="9172010" cy="1510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5" descr="kd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445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60002" y="332656"/>
            <a:ext cx="4824536" cy="1008111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Desventajas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15616" y="1268760"/>
            <a:ext cx="6768752" cy="3816424"/>
          </a:xfrm>
        </p:spPr>
        <p:txBody>
          <a:bodyPr>
            <a:noAutofit/>
          </a:bodyPr>
          <a:lstStyle/>
          <a:p>
            <a:r>
              <a:rPr lang="es-ES" sz="2300" b="1" dirty="0">
                <a:solidFill>
                  <a:srgbClr val="002060"/>
                </a:solidFill>
              </a:rPr>
              <a:t>* </a:t>
            </a:r>
            <a:r>
              <a:rPr lang="es-ES" sz="2300" b="1" dirty="0" err="1">
                <a:solidFill>
                  <a:srgbClr val="002060"/>
                </a:solidFill>
              </a:rPr>
              <a:t>Gtk</a:t>
            </a:r>
            <a:r>
              <a:rPr lang="es-ES" sz="2300" b="1" dirty="0">
                <a:solidFill>
                  <a:srgbClr val="002060"/>
                </a:solidFill>
              </a:rPr>
              <a:t>+: Cuestión de gustos, hay gente que prefiere las </a:t>
            </a:r>
            <a:r>
              <a:rPr lang="es-ES" sz="2300" b="1" dirty="0" err="1">
                <a:solidFill>
                  <a:srgbClr val="002060"/>
                </a:solidFill>
              </a:rPr>
              <a:t>Qt</a:t>
            </a:r>
            <a:r>
              <a:rPr lang="es-ES" sz="2300" b="1" dirty="0">
                <a:solidFill>
                  <a:srgbClr val="002060"/>
                </a:solidFill>
              </a:rPr>
              <a:t> a las GTK+.</a:t>
            </a:r>
            <a:br>
              <a:rPr lang="es-ES" sz="2300" b="1" dirty="0">
                <a:solidFill>
                  <a:srgbClr val="002060"/>
                </a:solidFill>
              </a:rPr>
            </a:br>
            <a:r>
              <a:rPr lang="es-ES" sz="2300" b="1" dirty="0">
                <a:solidFill>
                  <a:srgbClr val="002060"/>
                </a:solidFill>
              </a:rPr>
              <a:t>* Mala integración por defecto de las aplicaciones escritas en </a:t>
            </a:r>
            <a:r>
              <a:rPr lang="es-ES" sz="2300" b="1" dirty="0" err="1">
                <a:solidFill>
                  <a:srgbClr val="002060"/>
                </a:solidFill>
              </a:rPr>
              <a:t>Qt</a:t>
            </a:r>
            <a:r>
              <a:rPr lang="es-ES" sz="2300" b="1" dirty="0">
                <a:solidFill>
                  <a:srgbClr val="002060"/>
                </a:solidFill>
              </a:rPr>
              <a:t>: Las aplicaciones </a:t>
            </a:r>
            <a:r>
              <a:rPr lang="es-ES" sz="2300" b="1" dirty="0" err="1">
                <a:solidFill>
                  <a:srgbClr val="002060"/>
                </a:solidFill>
              </a:rPr>
              <a:t>Qt</a:t>
            </a:r>
            <a:r>
              <a:rPr lang="es-ES" sz="2300" b="1" dirty="0">
                <a:solidFill>
                  <a:srgbClr val="002060"/>
                </a:solidFill>
              </a:rPr>
              <a:t> por defecto no se ven bien, siendo necesaria la instalación de paquetes para que se vean mejor.</a:t>
            </a:r>
            <a:br>
              <a:rPr lang="es-ES" sz="2300" b="1" dirty="0">
                <a:solidFill>
                  <a:srgbClr val="002060"/>
                </a:solidFill>
              </a:rPr>
            </a:br>
            <a:r>
              <a:rPr lang="es-ES" sz="2300" b="1" dirty="0">
                <a:solidFill>
                  <a:srgbClr val="002060"/>
                </a:solidFill>
              </a:rPr>
              <a:t>* Estética por defecto poco cuidada: </a:t>
            </a:r>
            <a:r>
              <a:rPr lang="es-ES" sz="2300" b="1" dirty="0" err="1">
                <a:solidFill>
                  <a:srgbClr val="002060"/>
                </a:solidFill>
              </a:rPr>
              <a:t>Gnome</a:t>
            </a:r>
            <a:r>
              <a:rPr lang="es-ES" sz="2300" b="1" dirty="0">
                <a:solidFill>
                  <a:srgbClr val="002060"/>
                </a:solidFill>
              </a:rPr>
              <a:t> en sí no tiene la estética bien cuidada si hablamos de su configuración por defecto, pero se puede personalizar bastante creando un escritorio bastante atractivo e incluso hay </a:t>
            </a:r>
            <a:r>
              <a:rPr lang="es-ES" sz="2300" b="1" dirty="0" err="1">
                <a:solidFill>
                  <a:srgbClr val="002060"/>
                </a:solidFill>
              </a:rPr>
              <a:t>distros</a:t>
            </a:r>
            <a:r>
              <a:rPr lang="es-ES" sz="2300" b="1" dirty="0">
                <a:solidFill>
                  <a:srgbClr val="002060"/>
                </a:solidFill>
              </a:rPr>
              <a:t> que cuidan </a:t>
            </a:r>
            <a:r>
              <a:rPr lang="es-ES" sz="2300" b="1" dirty="0" err="1">
                <a:solidFill>
                  <a:srgbClr val="002060"/>
                </a:solidFill>
              </a:rPr>
              <a:t>bastane</a:t>
            </a:r>
            <a:r>
              <a:rPr lang="es-ES" sz="2300" b="1" dirty="0">
                <a:solidFill>
                  <a:srgbClr val="002060"/>
                </a:solidFill>
              </a:rPr>
              <a:t> su estética.</a:t>
            </a:r>
          </a:p>
        </p:txBody>
      </p:sp>
    </p:spTree>
    <p:extLst>
      <p:ext uri="{BB962C8B-B14F-4D97-AF65-F5344CB8AC3E}">
        <p14:creationId xmlns:p14="http://schemas.microsoft.com/office/powerpoint/2010/main" val="1568090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310</Words>
  <Application>Microsoft Office PowerPoint</Application>
  <PresentationFormat>Presentación en pantalla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HISTORIA</vt:lpstr>
      <vt:lpstr>Presentación de PowerPoint</vt:lpstr>
      <vt:lpstr>Lenguajes de programación utilizados en KDE</vt:lpstr>
      <vt:lpstr>Características de KDE:</vt:lpstr>
      <vt:lpstr>Ventajas</vt:lpstr>
      <vt:lpstr>Desventajas</vt:lpstr>
      <vt:lpstr>Comparación con Gnome:</vt:lpstr>
      <vt:lpstr>Desventajas</vt:lpstr>
      <vt:lpstr>Conclusión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INTEL</dc:creator>
  <cp:lastModifiedBy>INTEL</cp:lastModifiedBy>
  <cp:revision>8</cp:revision>
  <dcterms:created xsi:type="dcterms:W3CDTF">2013-06-10T17:27:56Z</dcterms:created>
  <dcterms:modified xsi:type="dcterms:W3CDTF">2013-06-11T02:00:21Z</dcterms:modified>
</cp:coreProperties>
</file>