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465" r:id="rId3"/>
    <p:sldId id="466" r:id="rId4"/>
    <p:sldId id="467" r:id="rId5"/>
    <p:sldId id="468" r:id="rId6"/>
    <p:sldId id="502" r:id="rId7"/>
    <p:sldId id="508" r:id="rId8"/>
    <p:sldId id="503" r:id="rId9"/>
    <p:sldId id="470" r:id="rId10"/>
    <p:sldId id="504" r:id="rId11"/>
    <p:sldId id="473" r:id="rId12"/>
    <p:sldId id="474" r:id="rId13"/>
    <p:sldId id="475" r:id="rId14"/>
    <p:sldId id="476" r:id="rId15"/>
    <p:sldId id="478" r:id="rId16"/>
    <p:sldId id="480" r:id="rId17"/>
    <p:sldId id="505" r:id="rId18"/>
    <p:sldId id="501" r:id="rId19"/>
    <p:sldId id="506" r:id="rId20"/>
    <p:sldId id="507" r:id="rId21"/>
    <p:sldId id="484" r:id="rId22"/>
    <p:sldId id="485" r:id="rId23"/>
    <p:sldId id="483" r:id="rId24"/>
    <p:sldId id="486" r:id="rId25"/>
    <p:sldId id="487" r:id="rId26"/>
    <p:sldId id="488" r:id="rId27"/>
    <p:sldId id="489" r:id="rId28"/>
    <p:sldId id="490" r:id="rId29"/>
    <p:sldId id="492" r:id="rId30"/>
    <p:sldId id="493" r:id="rId31"/>
    <p:sldId id="500" r:id="rId32"/>
    <p:sldId id="494" r:id="rId33"/>
    <p:sldId id="499" r:id="rId34"/>
    <p:sldId id="509" r:id="rId35"/>
    <p:sldId id="498" r:id="rId36"/>
    <p:sldId id="397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1103C9"/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60" autoAdjust="0"/>
    <p:restoredTop sz="78145" autoAdjust="0"/>
  </p:normalViewPr>
  <p:slideViewPr>
    <p:cSldViewPr>
      <p:cViewPr>
        <p:scale>
          <a:sx n="57" d="100"/>
          <a:sy n="57" d="100"/>
        </p:scale>
        <p:origin x="-1284" y="-32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13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）详细解释刚才案例中使用到的解析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文件的各关键对象，及其属性和方法的作用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）最后告之</a:t>
            </a:r>
            <a:r>
              <a:rPr lang="en-US" altLang="zh-CN" dirty="0" err="1" smtClean="0"/>
              <a:t>ChildNodes</a:t>
            </a:r>
            <a:r>
              <a:rPr lang="zh-CN" altLang="en-US" dirty="0" smtClean="0"/>
              <a:t>为当前节点所有子节点的集合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）过渡：通过上面</a:t>
            </a:r>
            <a:r>
              <a:rPr lang="en-US" altLang="zh-CN" dirty="0" smtClean="0">
                <a:ea typeface="宋体" charset="-122"/>
              </a:rPr>
              <a:t>XML</a:t>
            </a:r>
            <a:r>
              <a:rPr lang="zh-CN" altLang="en-US" dirty="0" smtClean="0">
                <a:ea typeface="宋体" charset="-122"/>
              </a:rPr>
              <a:t>解析主要对象的方法和属性介绍，这里解决一个实际问题</a:t>
            </a:r>
            <a:r>
              <a:rPr lang="en-US" altLang="zh-CN" dirty="0" smtClean="0">
                <a:ea typeface="宋体" charset="-122"/>
              </a:rPr>
              <a:t>……</a:t>
            </a: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）分析如何解析</a:t>
            </a:r>
            <a:r>
              <a:rPr lang="en-US" altLang="zh-CN" dirty="0" smtClean="0">
                <a:ea typeface="宋体" charset="-122"/>
              </a:rPr>
              <a:t>FullChannels.xml</a:t>
            </a:r>
            <a:r>
              <a:rPr lang="zh-CN" altLang="en-US" dirty="0" smtClean="0">
                <a:ea typeface="宋体" charset="-122"/>
              </a:rPr>
              <a:t>，重点带学员分析和思考实现步骤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）具体实现通过演示示例讲解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）过渡：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随着网络的普及，各种网络视频播放软件开始流行，比如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PPLive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PPStream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。这些软件改变了传统电视“你播我看”的单向性模式，提供了“我点你播”的可交互方式，从最大程度上解放了观众的时间，提供了个性化、专业化的服务。网络电视极大地利用了网络资源，也给用户带来了极大的方便。接下来我们就在前面学员操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和学员操作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的基础上，模拟制作一个简单的网络视频播放软件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网络电视精灵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）介绍网络电视精灵需求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）分析实现网络电视精灵的基本步骤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）告之第一步已经在前面的学员操作中实现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）抛出问题：如何使用</a:t>
            </a:r>
            <a:r>
              <a:rPr lang="en-US" altLang="zh-CN" dirty="0" err="1" smtClean="0">
                <a:ea typeface="宋体" charset="-122"/>
              </a:rPr>
              <a:t>TreeView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控件来展示电视频道信息呢？，从而引出下页内容的讲解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）过渡：要使用</a:t>
            </a:r>
            <a:r>
              <a:rPr lang="en-US" altLang="zh-CN" dirty="0" err="1" smtClean="0">
                <a:ea typeface="宋体" charset="-122"/>
              </a:rPr>
              <a:t>TreeView</a:t>
            </a:r>
            <a:r>
              <a:rPr lang="zh-CN" altLang="en-US" dirty="0" smtClean="0">
                <a:ea typeface="宋体" charset="-122"/>
              </a:rPr>
              <a:t>动态显示数据，完成网络电视精灵中频道信息的树状显示，需要用到如下属性</a:t>
            </a:r>
            <a:r>
              <a:rPr lang="zh-CN" altLang="en-US" baseline="0" dirty="0" smtClean="0">
                <a:ea typeface="宋体" charset="-122"/>
              </a:rPr>
              <a:t>和事件</a:t>
            </a:r>
            <a:endParaRPr lang="en-US" altLang="zh-CN" baseline="0" dirty="0" smtClean="0">
              <a:ea typeface="宋体" charset="-122"/>
            </a:endParaRPr>
          </a:p>
          <a:p>
            <a:r>
              <a:rPr lang="zh-CN" altLang="en-US" baseline="0" dirty="0" smtClean="0">
                <a:ea typeface="宋体" charset="-122"/>
              </a:rPr>
              <a:t>（</a:t>
            </a:r>
            <a:r>
              <a:rPr lang="en-US" altLang="zh-CN" baseline="0" dirty="0" smtClean="0">
                <a:ea typeface="宋体" charset="-122"/>
              </a:rPr>
              <a:t>2</a:t>
            </a:r>
            <a:r>
              <a:rPr lang="zh-CN" altLang="en-US" baseline="0" dirty="0" smtClean="0">
                <a:ea typeface="宋体" charset="-122"/>
              </a:rPr>
              <a:t>）介绍常用属性和事件</a:t>
            </a:r>
            <a:endParaRPr lang="en-US" altLang="zh-CN" baseline="0" dirty="0" smtClean="0">
              <a:ea typeface="宋体" charset="-122"/>
            </a:endParaRPr>
          </a:p>
          <a:p>
            <a:r>
              <a:rPr lang="zh-CN" altLang="en-US" baseline="0" dirty="0" smtClean="0">
                <a:ea typeface="宋体" charset="-122"/>
              </a:rPr>
              <a:t>（</a:t>
            </a:r>
            <a:r>
              <a:rPr lang="en-US" altLang="zh-CN" baseline="0" dirty="0" smtClean="0">
                <a:ea typeface="宋体" charset="-122"/>
              </a:rPr>
              <a:t>3</a:t>
            </a:r>
            <a:r>
              <a:rPr lang="zh-CN" altLang="en-US" baseline="0" dirty="0" smtClean="0">
                <a:ea typeface="宋体" charset="-122"/>
              </a:rPr>
              <a:t>）告之学员记不住没关系，下面案例再巩固</a:t>
            </a:r>
            <a:endParaRPr lang="en-US" altLang="zh-CN" baseline="0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讲解各属性的同时，重点介绍蓝色属性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本页的目的是解决前面提出的网络电视精灵中使用</a:t>
            </a:r>
            <a:r>
              <a:rPr lang="en-US" altLang="zh-CN" dirty="0" err="1" smtClean="0">
                <a:ea typeface="宋体" charset="-122"/>
              </a:rPr>
              <a:t>TreeView</a:t>
            </a:r>
            <a:r>
              <a:rPr lang="zh-CN" altLang="en-US" dirty="0" smtClean="0">
                <a:ea typeface="宋体" charset="-122"/>
              </a:rPr>
              <a:t>显示频道信息的问题，但是因为网络电视精灵的案例综合度高，因此这里先使用一个简单问题过渡，使用前两页刚刚讲过的</a:t>
            </a:r>
            <a:r>
              <a:rPr lang="en-US" altLang="zh-CN" dirty="0" err="1" smtClean="0">
                <a:ea typeface="宋体" charset="-122"/>
              </a:rPr>
              <a:t>TreeView</a:t>
            </a:r>
            <a:r>
              <a:rPr lang="zh-CN" altLang="en-US" dirty="0" smtClean="0">
                <a:ea typeface="宋体" charset="-122"/>
              </a:rPr>
              <a:t>常用属性及事件等内容，讲解</a:t>
            </a:r>
            <a:r>
              <a:rPr lang="en-US" altLang="zh-CN" dirty="0" err="1" smtClean="0">
                <a:ea typeface="宋体" charset="-122"/>
              </a:rPr>
              <a:t>TreeView</a:t>
            </a:r>
            <a:r>
              <a:rPr lang="zh-CN" altLang="en-US" dirty="0" smtClean="0">
                <a:ea typeface="宋体" charset="-122"/>
              </a:rPr>
              <a:t>如何动态绑定信息，为后面网络电视精灵中</a:t>
            </a:r>
            <a:r>
              <a:rPr lang="en-US" altLang="zh-CN" dirty="0" err="1" smtClean="0">
                <a:ea typeface="宋体" charset="-122"/>
              </a:rPr>
              <a:t>TreeView</a:t>
            </a:r>
            <a:r>
              <a:rPr lang="zh-CN" altLang="en-US" dirty="0" smtClean="0">
                <a:ea typeface="宋体" charset="-122"/>
              </a:rPr>
              <a:t>的使用做好知识铺垫。教员注意从这个角度过渡讲解即可。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升级需求，删除节点。教员讲解需求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分析问题，并告知学员经验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分析代码时，需补充如下两点：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）给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TreeNode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将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属性设置为频道对象。其原因是：要完成单击树节点显示频道节目列表，这个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的值就派上用场了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存储频道对象，直接在树节点中找到频道信息，不用再读文件或者遍历频道集合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node.ImageIndex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TreeNode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相关的图像索引。索引值从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开始，这个属性只有为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TreeView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分配了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ImageList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）教员抛出学生将来实际工作中会遇到的跨平台、跨操作系统的数据交互问题，此处问题不限于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中列举的问题，教员也可根据自身经验实际扩展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）告之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对于问题中出现的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ASP.NET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等技术，大家并不十分了解。没关系，这些内容在后面的学习或网络资源中，大家都可以学习到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）告之问题的解决：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与操作系统、编程语言的开发平台都无关，它可以实现不同系统之间的数据交互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被称为可扩展标记性语言，是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eXtensible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Markup Language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的缩写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.NET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框架中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是非常重要的一部分，它用于描述数据，是当前处理结构化文档信息的有力工具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）通过代码框中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Engineer.xml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）非常简洁地描述了两个员工的信息，介绍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文件基本特点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同时需补充介绍：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3-1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中的每对标记通常被称为节点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3-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&lt;?xml version="1.0" encoding="UTF-8" ?&gt;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声明，它一般是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文档的第一行。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声明由以下几个部分组成：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		version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：文档符合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XML1.0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		encoding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：文档字符编码，默认为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"UTF-8"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3-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&lt;!--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个员工的相关信息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--&gt;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，代表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的注释内容。注释不能嵌套。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技术应用广泛，最基本的如网站、应用程序的配置信息一般都采用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文件描述。再比如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服务使用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定义应用程序之间传输数据的标准格式。这些内容都会在后续的课程中进一步讲解。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）过渡到本页：刚才了解了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的基础知识后，我们继续解决一个问题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）阐述题目需求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）分析解决问题的大致思路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分析实现步骤一，编写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FullChannels.xml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，解释各节点含义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）分析实现步骤二，编写两种频道信息的电视台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文件，解释各节点含义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）通过案例验证两步实现步骤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）抛问题，使用之前熟悉的存储员工信息的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文件，如何解析，输出右图效果？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）分析问题，过渡到下页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）分析解析</a:t>
            </a:r>
            <a:r>
              <a:rPr lang="en-US" altLang="zh-CN" dirty="0" smtClean="0">
                <a:ea typeface="宋体" charset="-122"/>
              </a:rPr>
              <a:t>XML</a:t>
            </a:r>
            <a:r>
              <a:rPr lang="zh-CN" altLang="en-US" dirty="0" smtClean="0">
                <a:ea typeface="宋体" charset="-122"/>
              </a:rPr>
              <a:t>的代码，告之各对象作用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     重点解释红框部分代码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）通过演示案例验证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7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可扩展标记语言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XML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第八章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存储不同格式频道节目单</a:t>
            </a:r>
            <a:endParaRPr lang="zh-CN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北京电视台</a:t>
            </a:r>
            <a:r>
              <a:rPr lang="en-US" dirty="0" smtClean="0"/>
              <a:t>.xml</a:t>
            </a:r>
            <a:r>
              <a:rPr lang="zh-CN" altLang="en-US" dirty="0" smtClean="0"/>
              <a:t>：存储</a:t>
            </a:r>
            <a:r>
              <a:rPr lang="en-US" dirty="0" err="1" smtClean="0"/>
              <a:t>TypeA</a:t>
            </a:r>
            <a:r>
              <a:rPr lang="zh-CN" altLang="en-US" dirty="0" smtClean="0"/>
              <a:t>类型频道信息</a:t>
            </a:r>
            <a:endParaRPr lang="en-US" altLang="zh-CN" dirty="0" smtClean="0"/>
          </a:p>
          <a:p>
            <a:r>
              <a:rPr lang="zh-CN" altLang="en-US" dirty="0" smtClean="0"/>
              <a:t>凤凰卫视</a:t>
            </a:r>
            <a:r>
              <a:rPr lang="en-US" dirty="0" smtClean="0"/>
              <a:t>.xml</a:t>
            </a:r>
            <a:r>
              <a:rPr lang="zh-CN" altLang="en-US" dirty="0" smtClean="0"/>
              <a:t>：存储</a:t>
            </a:r>
            <a:r>
              <a:rPr lang="en-US" dirty="0" smtClean="0"/>
              <a:t>TypeB</a:t>
            </a:r>
            <a:r>
              <a:rPr lang="zh-CN" altLang="en-US" dirty="0" smtClean="0"/>
              <a:t>类型频道信息</a:t>
            </a:r>
            <a:endParaRPr lang="zh-CN" altLang="en-US" dirty="0"/>
          </a:p>
        </p:txBody>
      </p:sp>
      <p:sp>
        <p:nvSpPr>
          <p:cNvPr id="397316" name="AutoShape 4"/>
          <p:cNvSpPr>
            <a:spLocks noChangeArrowheads="1"/>
          </p:cNvSpPr>
          <p:nvPr/>
        </p:nvSpPr>
        <p:spPr bwMode="auto">
          <a:xfrm>
            <a:off x="928663" y="1857364"/>
            <a:ext cx="7072362" cy="3725122"/>
          </a:xfrm>
          <a:prstGeom prst="roundRect">
            <a:avLst>
              <a:gd name="adj" fmla="val 13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/>
              <a:t>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typeA</a:t>
            </a:r>
            <a:r>
              <a:rPr lang="en-US" altLang="zh-CN" b="1" dirty="0" smtClean="0"/>
              <a:t> version =" 1.0"&gt;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     &lt;</a:t>
            </a:r>
            <a:r>
              <a:rPr lang="en-US" altLang="zh-CN" b="1" dirty="0" err="1" smtClean="0"/>
              <a:t>channelName</a:t>
            </a:r>
            <a:r>
              <a:rPr lang="en-US" altLang="zh-CN" b="1" dirty="0" smtClean="0"/>
              <a:t>&gt;&lt;/</a:t>
            </a:r>
            <a:r>
              <a:rPr lang="en-US" altLang="zh-CN" b="1" dirty="0" err="1" smtClean="0"/>
              <a:t>channelName</a:t>
            </a:r>
            <a:r>
              <a:rPr lang="en-US" altLang="zh-CN" b="1" dirty="0" smtClean="0"/>
              <a:t>&gt; </a:t>
            </a:r>
            <a:r>
              <a:rPr lang="en-US" altLang="zh-CN" b="1" dirty="0" smtClean="0">
                <a:solidFill>
                  <a:srgbClr val="0000FF"/>
                </a:solidFill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</a:rPr>
              <a:t>电视台名称</a:t>
            </a:r>
            <a:r>
              <a:rPr lang="en-US" altLang="zh-CN" b="1" dirty="0" smtClean="0">
                <a:solidFill>
                  <a:srgbClr val="0000FF"/>
                </a:solidFill>
              </a:rPr>
              <a:t>--&gt;</a:t>
            </a:r>
            <a:endParaRPr lang="en-US" altLang="zh-CN" b="1" dirty="0" smtClean="0"/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     &lt;</a:t>
            </a:r>
            <a:r>
              <a:rPr lang="en-US" altLang="zh-CN" b="1" dirty="0" err="1" smtClean="0"/>
              <a:t>tvProgramTable</a:t>
            </a:r>
            <a:r>
              <a:rPr lang="en-US" altLang="zh-CN" b="1" dirty="0" smtClean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            &lt;</a:t>
            </a:r>
            <a:r>
              <a:rPr lang="en-US" altLang="zh-CN" b="1" dirty="0" err="1" smtClean="0"/>
              <a:t>tvProgram</a:t>
            </a:r>
            <a:r>
              <a:rPr lang="en-US" altLang="zh-CN" b="1" dirty="0" smtClean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	      &lt;</a:t>
            </a:r>
            <a:r>
              <a:rPr lang="en-US" altLang="zh-CN" b="1" dirty="0" err="1" smtClean="0"/>
              <a:t>playTime</a:t>
            </a:r>
            <a:r>
              <a:rPr lang="en-US" altLang="zh-CN" b="1" dirty="0" smtClean="0"/>
              <a:t>&gt;&lt;/</a:t>
            </a:r>
            <a:r>
              <a:rPr lang="en-US" altLang="zh-CN" b="1" dirty="0" err="1" smtClean="0"/>
              <a:t>playTime</a:t>
            </a:r>
            <a:r>
              <a:rPr lang="en-US" altLang="zh-CN" b="1" dirty="0" smtClean="0"/>
              <a:t>&gt; </a:t>
            </a:r>
            <a:r>
              <a:rPr lang="en-US" altLang="zh-CN" b="1" dirty="0" smtClean="0">
                <a:solidFill>
                  <a:srgbClr val="0000FF"/>
                </a:solidFill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</a:rPr>
              <a:t>节目播出时间</a:t>
            </a:r>
            <a:r>
              <a:rPr lang="en-US" altLang="zh-CN" b="1" dirty="0" smtClean="0">
                <a:solidFill>
                  <a:srgbClr val="0000FF"/>
                </a:solidFill>
              </a:rPr>
              <a:t>--&gt;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	      &lt;</a:t>
            </a:r>
            <a:r>
              <a:rPr lang="en-US" altLang="zh-CN" b="1" dirty="0" err="1" smtClean="0"/>
              <a:t>meridien</a:t>
            </a:r>
            <a:r>
              <a:rPr lang="en-US" altLang="zh-CN" b="1" dirty="0" smtClean="0"/>
              <a:t>&gt;&lt;/</a:t>
            </a:r>
            <a:r>
              <a:rPr lang="en-US" altLang="zh-CN" b="1" dirty="0" err="1" smtClean="0"/>
              <a:t>meridien</a:t>
            </a:r>
            <a:r>
              <a:rPr lang="en-US" altLang="zh-CN" b="1" dirty="0" smtClean="0"/>
              <a:t>&gt; </a:t>
            </a:r>
            <a:r>
              <a:rPr lang="en-US" altLang="zh-CN" b="1" dirty="0" smtClean="0">
                <a:solidFill>
                  <a:srgbClr val="0000FF"/>
                </a:solidFill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</a:rPr>
              <a:t>时段</a:t>
            </a:r>
            <a:r>
              <a:rPr lang="en-US" altLang="zh-CN" b="1" dirty="0" smtClean="0">
                <a:solidFill>
                  <a:srgbClr val="0000FF"/>
                </a:solidFill>
              </a:rPr>
              <a:t>--&gt;    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	      &lt;</a:t>
            </a:r>
            <a:r>
              <a:rPr lang="en-US" altLang="zh-CN" b="1" dirty="0" err="1" smtClean="0"/>
              <a:t>programName</a:t>
            </a:r>
            <a:r>
              <a:rPr lang="en-US" altLang="zh-CN" b="1" dirty="0" smtClean="0"/>
              <a:t>&gt;&lt;/</a:t>
            </a:r>
            <a:r>
              <a:rPr lang="en-US" altLang="zh-CN" b="1" dirty="0" err="1" smtClean="0"/>
              <a:t>programName</a:t>
            </a:r>
            <a:r>
              <a:rPr lang="en-US" altLang="zh-CN" b="1" dirty="0" smtClean="0"/>
              <a:t>&gt; </a:t>
            </a:r>
            <a:r>
              <a:rPr lang="en-US" altLang="zh-CN" b="1" dirty="0" smtClean="0">
                <a:solidFill>
                  <a:srgbClr val="0000FF"/>
                </a:solidFill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</a:rPr>
              <a:t>节目名称</a:t>
            </a:r>
            <a:r>
              <a:rPr lang="en-US" altLang="zh-CN" b="1" dirty="0" smtClean="0">
                <a:solidFill>
                  <a:srgbClr val="0000FF"/>
                </a:solidFill>
              </a:rPr>
              <a:t>--&gt;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	      &lt;path&gt;&lt;/path&gt;         </a:t>
            </a:r>
            <a:r>
              <a:rPr lang="en-US" altLang="zh-CN" b="1" dirty="0" smtClean="0">
                <a:solidFill>
                  <a:srgbClr val="0000FF"/>
                </a:solidFill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</a:rPr>
              <a:t>节目视频的本地路径</a:t>
            </a:r>
            <a:r>
              <a:rPr lang="en-US" altLang="zh-CN" b="1" dirty="0" smtClean="0">
                <a:solidFill>
                  <a:srgbClr val="0000FF"/>
                </a:solidFill>
              </a:rPr>
              <a:t>--&gt;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            &lt;/</a:t>
            </a:r>
            <a:r>
              <a:rPr lang="en-US" altLang="zh-CN" b="1" dirty="0" err="1" smtClean="0"/>
              <a:t>tvProgram</a:t>
            </a:r>
            <a:r>
              <a:rPr lang="en-US" altLang="zh-CN" b="1" dirty="0" smtClean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            …….		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    &lt;/</a:t>
            </a:r>
            <a:r>
              <a:rPr lang="en-US" altLang="zh-CN" b="1" dirty="0" err="1" smtClean="0"/>
              <a:t>tvProgramTable</a:t>
            </a:r>
            <a:r>
              <a:rPr lang="en-US" altLang="zh-CN" b="1" dirty="0" smtClean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/>
              <a:t>&lt;/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typeA</a:t>
            </a:r>
            <a:r>
              <a:rPr lang="en-US" altLang="zh-CN" b="1" dirty="0" smtClean="0"/>
              <a:t>&gt;</a:t>
            </a:r>
            <a:endParaRPr lang="en-US" altLang="zh-CN" b="1" dirty="0"/>
          </a:p>
        </p:txBody>
      </p:sp>
      <p:grpSp>
        <p:nvGrpSpPr>
          <p:cNvPr id="2" name="组合 42"/>
          <p:cNvGrpSpPr/>
          <p:nvPr/>
        </p:nvGrpSpPr>
        <p:grpSpPr>
          <a:xfrm>
            <a:off x="214282" y="857232"/>
            <a:ext cx="1622314" cy="457261"/>
            <a:chOff x="5500694" y="4857760"/>
            <a:chExt cx="2027892" cy="571576"/>
          </a:xfrm>
        </p:grpSpPr>
        <p:pic>
          <p:nvPicPr>
            <p:cNvPr id="11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28663" y="2357430"/>
            <a:ext cx="7072362" cy="32061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</a:rPr>
              <a:t>typeB</a:t>
            </a:r>
            <a:r>
              <a:rPr lang="en-US" altLang="zh-CN" b="1" dirty="0" smtClean="0">
                <a:latin typeface="+mn-lt"/>
              </a:rPr>
              <a:t> version =" 1.0"&gt;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       &lt;</a:t>
            </a:r>
            <a:r>
              <a:rPr lang="en-US" altLang="zh-CN" b="1" dirty="0" err="1" smtClean="0">
                <a:latin typeface="+mn-lt"/>
              </a:rPr>
              <a:t>ProgramList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	&lt;Program&gt;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	        &lt;</a:t>
            </a:r>
            <a:r>
              <a:rPr lang="en-US" altLang="zh-CN" b="1" dirty="0" err="1" smtClean="0">
                <a:latin typeface="+mn-lt"/>
              </a:rPr>
              <a:t>playTime</a:t>
            </a:r>
            <a:r>
              <a:rPr lang="en-US" altLang="zh-CN" b="1" dirty="0" smtClean="0">
                <a:latin typeface="+mn-lt"/>
              </a:rPr>
              <a:t>&gt;&lt;/</a:t>
            </a:r>
            <a:r>
              <a:rPr lang="en-US" altLang="zh-CN" b="1" dirty="0" err="1" smtClean="0">
                <a:latin typeface="+mn-lt"/>
              </a:rPr>
              <a:t>playTime</a:t>
            </a:r>
            <a:r>
              <a:rPr lang="en-US" altLang="zh-CN" b="1" dirty="0" smtClean="0">
                <a:latin typeface="+mn-lt"/>
              </a:rPr>
              <a:t>&gt; 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播出时间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--&gt;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                       &lt;name&gt;&lt;/name&gt;  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节目名称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--&gt;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	         &lt;path&gt;&lt;/path&gt;  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&lt;!--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节目视频的本地路径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--&gt;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	&lt;/Program&gt;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	......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       &lt;/</a:t>
            </a:r>
            <a:r>
              <a:rPr lang="en-US" altLang="zh-CN" b="1" dirty="0" err="1" smtClean="0">
                <a:latin typeface="+mn-lt"/>
              </a:rPr>
              <a:t>ProgramList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+mn-lt"/>
              </a:rPr>
              <a:t>&lt;/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</a:rPr>
              <a:t>typeB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0" name="组合 12"/>
          <p:cNvGrpSpPr>
            <a:grpSpLocks/>
          </p:cNvGrpSpPr>
          <p:nvPr/>
        </p:nvGrpSpPr>
        <p:grpSpPr bwMode="auto">
          <a:xfrm>
            <a:off x="2250459" y="5857892"/>
            <a:ext cx="4607557" cy="431800"/>
            <a:chOff x="4071935" y="5503897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16763" y="5543458"/>
              <a:ext cx="389387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4573261" y="5538822"/>
              <a:ext cx="2462530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XML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存储频道及节目单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/>
              <a:t>文件</a:t>
            </a:r>
            <a:r>
              <a:rPr lang="en-US" altLang="zh-CN" dirty="0"/>
              <a:t>2-1</a:t>
            </a:r>
          </a:p>
        </p:txBody>
      </p:sp>
      <p:sp>
        <p:nvSpPr>
          <p:cNvPr id="380931" name="AutoShape 3"/>
          <p:cNvSpPr>
            <a:spLocks noChangeArrowheads="1"/>
          </p:cNvSpPr>
          <p:nvPr/>
        </p:nvSpPr>
        <p:spPr bwMode="auto">
          <a:xfrm>
            <a:off x="896938" y="1807383"/>
            <a:ext cx="4818070" cy="3333220"/>
          </a:xfrm>
          <a:prstGeom prst="roundRect">
            <a:avLst>
              <a:gd name="adj" fmla="val 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&lt;?xml version="1.0" encoding="utf-8" ?&gt;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&lt;Engineer&gt;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    &lt;ID&gt;1002&lt;/ID&gt;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    &lt;Name&gt;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张靓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&lt;/Name&gt;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    &lt;Age&gt;20&lt;/Age&gt;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ID&gt;1001&lt;/ID&gt;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    &lt;Name&gt;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周杰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&lt;/Name&gt;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    &lt;Age&gt;22&lt;/Age&gt;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&lt;/Engineer</a:t>
            </a:r>
            <a:r>
              <a:rPr lang="en-US" altLang="zh-CN" b="1" noProof="1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80935" name="AutoShape 7"/>
          <p:cNvSpPr>
            <a:spLocks noChangeArrowheads="1"/>
          </p:cNvSpPr>
          <p:nvPr/>
        </p:nvSpPr>
        <p:spPr bwMode="auto">
          <a:xfrm>
            <a:off x="928662" y="5643578"/>
            <a:ext cx="507209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明确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节点</a:t>
            </a:r>
            <a:r>
              <a:rPr lang="zh-CN" altLang="en-US" b="1" dirty="0"/>
              <a:t>层次关系，使用</a:t>
            </a:r>
            <a:r>
              <a:rPr lang="en-US" altLang="zh-CN" b="1" dirty="0" err="1" smtClean="0"/>
              <a:t>foreach</a:t>
            </a:r>
            <a:r>
              <a:rPr lang="zh-CN" altLang="en-US" b="1" dirty="0" smtClean="0"/>
              <a:t>遍历</a:t>
            </a:r>
            <a:r>
              <a:rPr lang="zh-CN" altLang="en-US" b="1" dirty="0"/>
              <a:t>解析</a:t>
            </a:r>
          </a:p>
        </p:txBody>
      </p:sp>
      <p:pic>
        <p:nvPicPr>
          <p:cNvPr id="380937" name="Picture 9" descr="ReadX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643182"/>
            <a:ext cx="3314700" cy="1819275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06" y="5143512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解析如下</a:t>
            </a:r>
            <a:r>
              <a:rPr lang="en-US" altLang="zh-CN" dirty="0" smtClean="0"/>
              <a:t>Engineer.xml</a:t>
            </a:r>
            <a:r>
              <a:rPr lang="zh-CN" altLang="en-US" dirty="0" smtClean="0"/>
              <a:t>，实现右图输出效果</a:t>
            </a:r>
            <a:endParaRPr lang="en-US" altLang="zh-CN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/>
              <a:t>文件</a:t>
            </a:r>
            <a:r>
              <a:rPr lang="en-US" altLang="zh-CN" dirty="0"/>
              <a:t>2-2</a:t>
            </a:r>
          </a:p>
        </p:txBody>
      </p:sp>
      <p:sp>
        <p:nvSpPr>
          <p:cNvPr id="381955" name="AutoShape 3"/>
          <p:cNvSpPr>
            <a:spLocks noChangeArrowheads="1"/>
          </p:cNvSpPr>
          <p:nvPr/>
        </p:nvSpPr>
        <p:spPr bwMode="auto">
          <a:xfrm>
            <a:off x="900113" y="1357298"/>
            <a:ext cx="7416800" cy="5078313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noProof="1" smtClean="0">
                <a:solidFill>
                  <a:srgbClr val="0000FF"/>
                </a:solidFill>
                <a:latin typeface="+mn-lt"/>
              </a:rPr>
              <a:t>XmlDocument</a:t>
            </a:r>
            <a:r>
              <a:rPr lang="en-US" altLang="zh-CN" b="1" noProof="1" smtClean="0">
                <a:latin typeface="+mn-lt"/>
              </a:rPr>
              <a:t> myXml = new XmlDocument();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myXml.</a:t>
            </a:r>
            <a:r>
              <a:rPr lang="en-US" altLang="zh-CN" b="1" noProof="1" smtClean="0">
                <a:solidFill>
                  <a:srgbClr val="0000FF"/>
                </a:solidFill>
                <a:latin typeface="+mn-lt"/>
              </a:rPr>
              <a:t>Load</a:t>
            </a:r>
            <a:r>
              <a:rPr lang="en-US" altLang="zh-CN" b="1" noProof="1" smtClean="0">
                <a:latin typeface="+mn-lt"/>
              </a:rPr>
              <a:t>(</a:t>
            </a:r>
            <a:r>
              <a:rPr lang="en-US" altLang="zh-CN" b="1" noProof="1" smtClean="0"/>
              <a:t>"</a:t>
            </a:r>
            <a:r>
              <a:rPr lang="en-US" altLang="zh-CN" b="1" dirty="0" smtClean="0">
                <a:latin typeface="+mn-lt"/>
              </a:rPr>
              <a:t>Engineer</a:t>
            </a:r>
            <a:r>
              <a:rPr lang="en-US" altLang="zh-CN" b="1" noProof="1" smtClean="0">
                <a:latin typeface="+mn-lt"/>
              </a:rPr>
              <a:t>.xml");</a:t>
            </a:r>
          </a:p>
          <a:p>
            <a:pPr algn="l">
              <a:lnSpc>
                <a:spcPct val="130000"/>
              </a:lnSpc>
            </a:pPr>
            <a:endParaRPr lang="en-US" altLang="zh-CN" b="1" dirty="0" smtClean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solidFill>
                  <a:srgbClr val="0000FF"/>
                </a:solidFill>
                <a:latin typeface="+mn-lt"/>
              </a:rPr>
              <a:t>XmlNode</a:t>
            </a:r>
            <a:r>
              <a:rPr lang="en-US" altLang="zh-CN" b="1" noProof="1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engineer</a:t>
            </a:r>
            <a:r>
              <a:rPr lang="en-US" altLang="zh-CN" b="1" noProof="1" smtClean="0">
                <a:latin typeface="+mn-lt"/>
              </a:rPr>
              <a:t> = myXml.</a:t>
            </a:r>
            <a:r>
              <a:rPr lang="en-US" altLang="zh-CN" b="1" noProof="1" smtClean="0">
                <a:solidFill>
                  <a:srgbClr val="0000FF"/>
                </a:solidFill>
                <a:latin typeface="+mn-lt"/>
              </a:rPr>
              <a:t>DocumentElement</a:t>
            </a:r>
            <a:r>
              <a:rPr lang="en-US" altLang="zh-CN" b="1" noProof="1" smtClean="0">
                <a:latin typeface="+mn-lt"/>
              </a:rPr>
              <a:t>;</a:t>
            </a:r>
          </a:p>
          <a:p>
            <a:pPr algn="l">
              <a:lnSpc>
                <a:spcPct val="130000"/>
              </a:lnSpc>
            </a:pPr>
            <a:endParaRPr lang="en-US" altLang="zh-CN" b="1" noProof="1" smtClean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foreach (XmlNode node in </a:t>
            </a:r>
            <a:r>
              <a:rPr lang="en-US" altLang="zh-CN" b="1" dirty="0" smtClean="0">
                <a:latin typeface="+mn-lt"/>
              </a:rPr>
              <a:t>engineer.</a:t>
            </a:r>
            <a:r>
              <a:rPr lang="en-US" altLang="zh-CN" b="1" noProof="1" smtClean="0">
                <a:solidFill>
                  <a:srgbClr val="0000FF"/>
                </a:solidFill>
                <a:latin typeface="+mn-lt"/>
              </a:rPr>
              <a:t>ChildNodes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b="1" noProof="1" smtClean="0">
                <a:latin typeface="+mn-lt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        switch (node.Name)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        {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                    case "Name":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                        Console.WriteLine("</a:t>
            </a:r>
            <a:r>
              <a:rPr lang="zh-CN" altLang="en-US" b="1" noProof="1" smtClean="0">
                <a:latin typeface="+mn-lt"/>
              </a:rPr>
              <a:t>姓名</a:t>
            </a:r>
            <a:r>
              <a:rPr lang="en-US" altLang="zh-CN" b="1" noProof="1" smtClean="0">
                <a:latin typeface="+mn-lt"/>
              </a:rPr>
              <a:t>:{0}",node.</a:t>
            </a:r>
            <a:r>
              <a:rPr lang="en-US" altLang="zh-CN" b="1" noProof="1" smtClean="0">
                <a:solidFill>
                  <a:srgbClr val="0000FF"/>
                </a:solidFill>
                <a:latin typeface="+mn-lt"/>
              </a:rPr>
              <a:t>InnerText</a:t>
            </a:r>
            <a:r>
              <a:rPr lang="en-US" altLang="zh-CN" b="1" noProof="1" smtClean="0">
                <a:latin typeface="+mn-lt"/>
              </a:rPr>
              <a:t>);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</a:rPr>
              <a:t>                        break;</a:t>
            </a:r>
            <a:endParaRPr lang="en-US" altLang="zh-CN" b="1" dirty="0" smtClean="0">
              <a:latin typeface="+mn-lt"/>
            </a:endParaRPr>
          </a:p>
          <a:p>
            <a:pPr algn="l">
              <a:lnSpc>
                <a:spcPct val="80000"/>
              </a:lnSpc>
            </a:pPr>
            <a:r>
              <a:rPr lang="en-US" altLang="zh-CN" b="1" dirty="0" smtClean="0">
                <a:latin typeface="+mn-lt"/>
              </a:rPr>
              <a:t>                    //…</a:t>
            </a:r>
            <a:endParaRPr lang="en-US" altLang="zh-CN" b="1" noProof="1" smtClean="0">
              <a:latin typeface="+mn-lt"/>
            </a:endParaRPr>
          </a:p>
          <a:p>
            <a:pPr algn="l">
              <a:lnSpc>
                <a:spcPct val="80000"/>
              </a:lnSpc>
            </a:pPr>
            <a:r>
              <a:rPr lang="en-US" altLang="zh-CN" b="1" dirty="0" smtClean="0">
                <a:latin typeface="+mn-lt"/>
              </a:rPr>
              <a:t>        </a:t>
            </a:r>
            <a:r>
              <a:rPr lang="en-US" altLang="zh-CN" b="1" noProof="1" smtClean="0">
                <a:latin typeface="+mn-lt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b="1" noProof="1" smtClean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sp>
        <p:nvSpPr>
          <p:cNvPr id="381956" name="AutoShape 4"/>
          <p:cNvSpPr>
            <a:spLocks noChangeArrowheads="1"/>
          </p:cNvSpPr>
          <p:nvPr/>
        </p:nvSpPr>
        <p:spPr bwMode="auto">
          <a:xfrm>
            <a:off x="4429124" y="1808154"/>
            <a:ext cx="23209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加载指定的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XML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数据</a:t>
            </a:r>
          </a:p>
        </p:txBody>
      </p:sp>
      <p:sp>
        <p:nvSpPr>
          <p:cNvPr id="381957" name="AutoShape 5"/>
          <p:cNvSpPr>
            <a:spLocks noChangeArrowheads="1"/>
          </p:cNvSpPr>
          <p:nvPr/>
        </p:nvSpPr>
        <p:spPr bwMode="auto">
          <a:xfrm>
            <a:off x="6429388" y="2500306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获取根节点</a:t>
            </a: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3214678" y="2497134"/>
            <a:ext cx="2951163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3857620" y="3214686"/>
            <a:ext cx="244792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5643570" y="5000636"/>
            <a:ext cx="187166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81961" name="AutoShape 9"/>
          <p:cNvSpPr>
            <a:spLocks noChangeArrowheads="1"/>
          </p:cNvSpPr>
          <p:nvPr/>
        </p:nvSpPr>
        <p:spPr bwMode="gray">
          <a:xfrm>
            <a:off x="6500826" y="3000372"/>
            <a:ext cx="1640372" cy="776383"/>
          </a:xfrm>
          <a:prstGeom prst="wedgeRoundRectCallout">
            <a:avLst>
              <a:gd name="adj1" fmla="val -49557"/>
              <a:gd name="adj2" fmla="val -240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获取当前节点</a:t>
            </a: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的所有子节点</a:t>
            </a:r>
          </a:p>
        </p:txBody>
      </p:sp>
      <p:sp>
        <p:nvSpPr>
          <p:cNvPr id="381962" name="AutoShape 10"/>
          <p:cNvSpPr>
            <a:spLocks noChangeArrowheads="1"/>
          </p:cNvSpPr>
          <p:nvPr/>
        </p:nvSpPr>
        <p:spPr bwMode="auto">
          <a:xfrm>
            <a:off x="5786446" y="4500570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当前节点的值</a:t>
            </a:r>
          </a:p>
        </p:txBody>
      </p:sp>
      <p:sp>
        <p:nvSpPr>
          <p:cNvPr id="381963" name="AutoShape 11"/>
          <p:cNvSpPr>
            <a:spLocks noChangeArrowheads="1"/>
          </p:cNvSpPr>
          <p:nvPr/>
        </p:nvSpPr>
        <p:spPr bwMode="auto">
          <a:xfrm>
            <a:off x="3747993" y="3929066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当前节点名字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2285984" y="3925893"/>
            <a:ext cx="1298575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973138" y="1782753"/>
            <a:ext cx="3240087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81972" name="AutoShape 20"/>
          <p:cNvSpPr>
            <a:spLocks noChangeArrowheads="1"/>
          </p:cNvSpPr>
          <p:nvPr/>
        </p:nvSpPr>
        <p:spPr bwMode="auto">
          <a:xfrm>
            <a:off x="5929322" y="1357298"/>
            <a:ext cx="2555944" cy="408623"/>
          </a:xfrm>
          <a:prstGeom prst="wedgeRoundRectCallout">
            <a:avLst>
              <a:gd name="adj1" fmla="val -31962"/>
              <a:gd name="adj2" fmla="val 508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用于解析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XML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文件的类</a:t>
            </a:r>
          </a:p>
        </p:txBody>
      </p:sp>
      <p:sp>
        <p:nvSpPr>
          <p:cNvPr id="381973" name="AutoShape 21"/>
          <p:cNvSpPr>
            <a:spLocks noChangeArrowheads="1"/>
          </p:cNvSpPr>
          <p:nvPr/>
        </p:nvSpPr>
        <p:spPr bwMode="gray">
          <a:xfrm>
            <a:off x="1844769" y="5663583"/>
            <a:ext cx="229860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由上而下，逐行解析</a:t>
            </a:r>
          </a:p>
        </p:txBody>
      </p:sp>
      <p:grpSp>
        <p:nvGrpSpPr>
          <p:cNvPr id="25" name="组合 12"/>
          <p:cNvGrpSpPr>
            <a:grpSpLocks/>
          </p:cNvGrpSpPr>
          <p:nvPr/>
        </p:nvGrpSpPr>
        <p:grpSpPr bwMode="auto">
          <a:xfrm>
            <a:off x="2134753" y="6283348"/>
            <a:ext cx="4651825" cy="431800"/>
            <a:chOff x="4071935" y="5503897"/>
            <a:chExt cx="3101347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16763" y="5543458"/>
              <a:ext cx="389387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4542921" y="5538822"/>
              <a:ext cx="2630361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演示示例：编写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Engineer.xml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并解析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2844" y="857232"/>
            <a:ext cx="1000132" cy="446983"/>
            <a:chOff x="1000100" y="3235185"/>
            <a:chExt cx="1000132" cy="446983"/>
          </a:xfrm>
        </p:grpSpPr>
        <p:pic>
          <p:nvPicPr>
            <p:cNvPr id="3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974723" y="1428736"/>
            <a:ext cx="4883161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animBg="1"/>
      <p:bldP spid="381957" grpId="0" animBg="1"/>
      <p:bldP spid="381958" grpId="0" animBg="1"/>
      <p:bldP spid="381959" grpId="0" animBg="1"/>
      <p:bldP spid="381960" grpId="0" animBg="1"/>
      <p:bldP spid="381961" grpId="0" animBg="1"/>
      <p:bldP spid="381962" grpId="0" animBg="1"/>
      <p:bldP spid="381963" grpId="0" animBg="1"/>
      <p:bldP spid="381964" grpId="0" animBg="1"/>
      <p:bldP spid="381965" grpId="0" animBg="1"/>
      <p:bldP spid="381972" grpId="0" animBg="1"/>
      <p:bldP spid="38197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/>
              <a:t>XML</a:t>
            </a:r>
            <a:r>
              <a:rPr lang="zh-CN" altLang="en-US" sz="3600" dirty="0"/>
              <a:t>关键对象</a:t>
            </a:r>
          </a:p>
        </p:txBody>
      </p:sp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785786" y="1341438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XmlDocument</a:t>
            </a:r>
            <a:r>
              <a:rPr lang="zh-CN" altLang="en-US" sz="2800" b="1" dirty="0">
                <a:latin typeface="+mn-lt"/>
                <a:ea typeface="+mn-ea"/>
              </a:rPr>
              <a:t>对象表示</a:t>
            </a:r>
            <a:r>
              <a:rPr lang="en-US" altLang="zh-CN" sz="2800" b="1" dirty="0">
                <a:latin typeface="+mn-lt"/>
                <a:ea typeface="+mn-ea"/>
              </a:rPr>
              <a:t>XML</a:t>
            </a:r>
            <a:r>
              <a:rPr lang="zh-CN" altLang="en-US" sz="2800" b="1" dirty="0">
                <a:latin typeface="+mn-lt"/>
                <a:ea typeface="+mn-ea"/>
              </a:rPr>
              <a:t>整个文档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XmlNode</a:t>
            </a:r>
            <a:r>
              <a:rPr lang="zh-CN" altLang="en-US" sz="2800" b="1" dirty="0">
                <a:latin typeface="+mn-lt"/>
                <a:ea typeface="+mn-ea"/>
              </a:rPr>
              <a:t>对象表示</a:t>
            </a:r>
            <a:r>
              <a:rPr lang="en-US" altLang="zh-CN" sz="2800" b="1" dirty="0">
                <a:latin typeface="+mn-lt"/>
                <a:ea typeface="+mn-ea"/>
              </a:rPr>
              <a:t>XML</a:t>
            </a:r>
            <a:r>
              <a:rPr lang="zh-CN" altLang="en-US" sz="2800" b="1" dirty="0">
                <a:latin typeface="+mn-lt"/>
                <a:ea typeface="+mn-ea"/>
              </a:rPr>
              <a:t>文件的单个节点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714348" y="2476589"/>
          <a:ext cx="8143932" cy="338130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3143272"/>
                <a:gridCol w="3143272"/>
              </a:tblGrid>
              <a:tr h="41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对象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属性和方法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19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XmlDocument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DocumentElement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获取文档的根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ChildNodes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获取节点的所有子节点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void Load()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加载整个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XML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的结构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3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XmlNode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InnerText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当前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的值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5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Name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当前节点的名字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5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ChildNodes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当前节点的所有子节点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解析获取所有电视频道</a:t>
            </a:r>
            <a:endParaRPr lang="en-US" altLang="zh-CN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76350"/>
            <a:ext cx="7645398" cy="5010170"/>
          </a:xfrm>
        </p:spPr>
        <p:txBody>
          <a:bodyPr/>
          <a:lstStyle/>
          <a:p>
            <a:r>
              <a:rPr lang="zh-CN" altLang="en-US" dirty="0"/>
              <a:t>解析</a:t>
            </a:r>
            <a:r>
              <a:rPr lang="en-US" altLang="zh-CN" dirty="0"/>
              <a:t>FullChannels.xml</a:t>
            </a:r>
            <a:r>
              <a:rPr lang="zh-CN" altLang="en-US" dirty="0"/>
              <a:t>文件获取频道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r>
              <a:rPr lang="zh-CN" altLang="en-US" dirty="0" smtClean="0"/>
              <a:t>明确</a:t>
            </a:r>
            <a:r>
              <a:rPr lang="en-US" altLang="zh-CN" dirty="0"/>
              <a:t>XML</a:t>
            </a:r>
            <a:r>
              <a:rPr lang="zh-CN" altLang="en-US" dirty="0"/>
              <a:t>节点层次关系</a:t>
            </a:r>
          </a:p>
        </p:txBody>
      </p:sp>
      <p:sp>
        <p:nvSpPr>
          <p:cNvPr id="437253" name="AutoShape 5"/>
          <p:cNvSpPr>
            <a:spLocks noChangeArrowheads="1"/>
          </p:cNvSpPr>
          <p:nvPr/>
        </p:nvSpPr>
        <p:spPr bwMode="auto">
          <a:xfrm>
            <a:off x="1499143" y="3857628"/>
            <a:ext cx="501650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TVChannels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Courier New" pitchFamily="49" charset="0"/>
              </a:rPr>
              <a:t>       &lt;Channel&gt;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channelType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channelType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tvChannel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tvChannel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&lt;path&gt;&lt;/path&gt;          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Courier New" pitchFamily="49" charset="0"/>
              </a:rPr>
              <a:t>        &lt;/Channel&gt;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TVChannels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37255" name="AutoShape 7"/>
          <p:cNvSpPr>
            <a:spLocks noChangeArrowheads="1"/>
          </p:cNvSpPr>
          <p:nvPr/>
        </p:nvSpPr>
        <p:spPr bwMode="auto">
          <a:xfrm>
            <a:off x="3936241" y="3877633"/>
            <a:ext cx="1278701" cy="408623"/>
          </a:xfrm>
          <a:prstGeom prst="wedgeRoundRectCallout">
            <a:avLst>
              <a:gd name="adj1" fmla="val -51190"/>
              <a:gd name="adj2" fmla="val 215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、获取根</a:t>
            </a:r>
          </a:p>
        </p:txBody>
      </p:sp>
      <p:sp>
        <p:nvSpPr>
          <p:cNvPr id="437256" name="AutoShape 8"/>
          <p:cNvSpPr>
            <a:spLocks noChangeArrowheads="1"/>
          </p:cNvSpPr>
          <p:nvPr/>
        </p:nvSpPr>
        <p:spPr bwMode="auto">
          <a:xfrm>
            <a:off x="777" y="4734889"/>
            <a:ext cx="2428083" cy="408623"/>
          </a:xfrm>
          <a:prstGeom prst="wedgeRoundRectCallout">
            <a:avLst>
              <a:gd name="adj1" fmla="val 50053"/>
              <a:gd name="adj2" fmla="val -113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、获取根下节点集合</a:t>
            </a:r>
          </a:p>
        </p:txBody>
      </p:sp>
      <p:sp>
        <p:nvSpPr>
          <p:cNvPr id="437257" name="AutoShape 9"/>
          <p:cNvSpPr>
            <a:spLocks noChangeArrowheads="1"/>
          </p:cNvSpPr>
          <p:nvPr/>
        </p:nvSpPr>
        <p:spPr bwMode="auto">
          <a:xfrm>
            <a:off x="6015577" y="5152947"/>
            <a:ext cx="2342637" cy="776383"/>
          </a:xfrm>
          <a:prstGeom prst="wedgeRoundRectCallout">
            <a:avLst>
              <a:gd name="adj1" fmla="val -33221"/>
              <a:gd name="adj2" fmla="val -4832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3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、遍历集合，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获取下一级节点的值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2910579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3293299" y="4091947"/>
            <a:ext cx="642942" cy="100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1358099" y="4449137"/>
            <a:ext cx="606820" cy="2770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5444073" y="5010071"/>
            <a:ext cx="571504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8.2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8" y="1857364"/>
            <a:ext cx="5500726" cy="1268373"/>
          </a:xfrm>
          <a:prstGeom prst="rect">
            <a:avLst/>
          </a:prstGeom>
        </p:spPr>
      </p:pic>
      <p:grpSp>
        <p:nvGrpSpPr>
          <p:cNvPr id="19" name="组合 12"/>
          <p:cNvGrpSpPr>
            <a:grpSpLocks/>
          </p:cNvGrpSpPr>
          <p:nvPr/>
        </p:nvGrpSpPr>
        <p:grpSpPr bwMode="auto">
          <a:xfrm>
            <a:off x="2214546" y="6426224"/>
            <a:ext cx="4607557" cy="431800"/>
            <a:chOff x="4071935" y="5503897"/>
            <a:chExt cx="307183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16763" y="5543458"/>
              <a:ext cx="389387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4573261" y="5538822"/>
              <a:ext cx="2123747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演示示例：解析获得频道信息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  <p:bldP spid="437255" grpId="0" animBg="1"/>
      <p:bldP spid="437256" grpId="0" animBg="1"/>
      <p:bldP spid="4372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获取所有电视频道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解析</a:t>
            </a:r>
            <a:r>
              <a:rPr lang="en-US" altLang="zh-CN" dirty="0"/>
              <a:t>FullChannels.xml</a:t>
            </a:r>
            <a:r>
              <a:rPr lang="zh-CN" altLang="en-US" dirty="0"/>
              <a:t>文件</a:t>
            </a:r>
            <a:r>
              <a:rPr lang="zh-CN" altLang="en-US" dirty="0" smtClean="0"/>
              <a:t>，输出频道类型、频道</a:t>
            </a:r>
            <a:r>
              <a:rPr lang="zh-CN" altLang="en-US" dirty="0"/>
              <a:t>名称和频道节目单本地路径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36094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3" name="图片 12" descr="8.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2786058"/>
            <a:ext cx="5500726" cy="1268373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解析频道</a:t>
            </a:r>
            <a:r>
              <a:rPr lang="zh-CN" altLang="en-US" dirty="0" smtClean="0"/>
              <a:t>节目单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训练要点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文件解析</a:t>
            </a:r>
          </a:p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分别解析</a:t>
            </a:r>
            <a:r>
              <a:rPr lang="en-US" altLang="zh-CN" dirty="0" err="1" smtClean="0"/>
              <a:t>TypeA</a:t>
            </a:r>
            <a:r>
              <a:rPr lang="zh-CN" altLang="en-US" dirty="0" smtClean="0"/>
              <a:t>类型及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TypeB</a:t>
            </a:r>
            <a:r>
              <a:rPr lang="zh-CN" altLang="en-US" dirty="0" smtClean="0"/>
              <a:t>类型的频道节目单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北京电视台</a:t>
            </a:r>
            <a:r>
              <a:rPr lang="zh-CN" altLang="en-US" dirty="0"/>
              <a:t>节目单格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为</a:t>
            </a:r>
            <a:r>
              <a:rPr lang="en-US" altLang="zh-CN" dirty="0" err="1"/>
              <a:t>TypeA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凤凰</a:t>
            </a:r>
            <a:r>
              <a:rPr lang="zh-CN" altLang="en-US" dirty="0"/>
              <a:t>卫视电视台</a:t>
            </a:r>
            <a:r>
              <a:rPr lang="zh-CN" altLang="en-US" dirty="0" smtClean="0"/>
              <a:t>节目单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en-US" altLang="zh-CN" dirty="0" err="1"/>
              <a:t>TypeB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8" name="图片 7" descr="8.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59" y="1571612"/>
            <a:ext cx="4183997" cy="3929090"/>
          </a:xfrm>
          <a:prstGeom prst="rect">
            <a:avLst/>
          </a:prstGeom>
        </p:spPr>
      </p:pic>
      <p:pic>
        <p:nvPicPr>
          <p:cNvPr id="9" name="图片 8" descr="8.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48" y="2214554"/>
            <a:ext cx="4157370" cy="3071834"/>
          </a:xfrm>
          <a:prstGeom prst="rect">
            <a:avLst/>
          </a:prstGeom>
        </p:spPr>
      </p:pic>
      <p:grpSp>
        <p:nvGrpSpPr>
          <p:cNvPr id="10" name="组合 6"/>
          <p:cNvGrpSpPr>
            <a:grpSpLocks/>
          </p:cNvGrpSpPr>
          <p:nvPr/>
        </p:nvGrpSpPr>
        <p:grpSpPr bwMode="auto">
          <a:xfrm>
            <a:off x="3036094" y="599759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解析频道</a:t>
            </a:r>
            <a:r>
              <a:rPr lang="zh-CN" altLang="en-US" dirty="0" smtClean="0"/>
              <a:t>节目单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</a:p>
          <a:p>
            <a:pPr lvl="1"/>
            <a:r>
              <a:rPr lang="zh-CN" altLang="en-US" dirty="0" smtClean="0"/>
              <a:t>分析</a:t>
            </a:r>
            <a:r>
              <a:rPr lang="en-US" dirty="0" smtClean="0"/>
              <a:t>XML</a:t>
            </a:r>
            <a:r>
              <a:rPr lang="zh-CN" altLang="en-US" dirty="0" smtClean="0"/>
              <a:t>节点之间的关系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创建类</a:t>
            </a:r>
            <a:r>
              <a:rPr lang="en-US" dirty="0" err="1" smtClean="0"/>
              <a:t>ChannelManager</a:t>
            </a:r>
            <a:r>
              <a:rPr lang="zh-CN" altLang="en-US" dirty="0" smtClean="0"/>
              <a:t>，编写方法封装电视频道信息解析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编写抽象类</a:t>
            </a:r>
            <a:r>
              <a:rPr lang="en-US" dirty="0" err="1" smtClean="0"/>
              <a:t>ChannelBase</a:t>
            </a:r>
            <a:r>
              <a:rPr lang="zh-CN" altLang="en-US" dirty="0" smtClean="0"/>
              <a:t>存储频道基本信息，定义抽象方法</a:t>
            </a:r>
            <a:r>
              <a:rPr lang="en-US" dirty="0" smtClean="0"/>
              <a:t>Fetch()</a:t>
            </a:r>
            <a:r>
              <a:rPr lang="zh-CN" altLang="en-US" dirty="0" smtClean="0"/>
              <a:t>解析频道节目单信息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dirty="0" err="1" smtClean="0"/>
              <a:t>TypeAChannel</a:t>
            </a:r>
            <a:r>
              <a:rPr lang="zh-CN" altLang="en-US" dirty="0" smtClean="0"/>
              <a:t>以及</a:t>
            </a:r>
            <a:r>
              <a:rPr lang="en-US" dirty="0" err="1" smtClean="0"/>
              <a:t>TypeBChannel</a:t>
            </a:r>
            <a:r>
              <a:rPr lang="zh-CN" altLang="en-US" dirty="0" smtClean="0"/>
              <a:t>类继承</a:t>
            </a:r>
            <a:r>
              <a:rPr lang="en-US" dirty="0" err="1" smtClean="0"/>
              <a:t>ChannelBase</a:t>
            </a:r>
            <a:r>
              <a:rPr lang="zh-CN" altLang="en-US" dirty="0" smtClean="0"/>
              <a:t>类，重写其</a:t>
            </a:r>
            <a:r>
              <a:rPr lang="en-US" dirty="0" smtClean="0"/>
              <a:t>Fetch()</a:t>
            </a:r>
            <a:r>
              <a:rPr lang="zh-CN" altLang="en-US" dirty="0" smtClean="0"/>
              <a:t>方法，分别完成</a:t>
            </a:r>
            <a:r>
              <a:rPr lang="en-US" dirty="0" err="1" smtClean="0"/>
              <a:t>TypeA</a:t>
            </a:r>
            <a:r>
              <a:rPr lang="zh-CN" altLang="en-US" dirty="0" smtClean="0"/>
              <a:t>类型以及</a:t>
            </a:r>
            <a:r>
              <a:rPr lang="en-US" dirty="0" err="1" smtClean="0"/>
              <a:t>TypeB</a:t>
            </a:r>
            <a:r>
              <a:rPr lang="zh-CN" altLang="en-US" dirty="0" smtClean="0"/>
              <a:t>类型的频道节目单信息解析</a:t>
            </a:r>
            <a:endParaRPr lang="en-US" altLang="zh-CN" dirty="0" smtClean="0"/>
          </a:p>
        </p:txBody>
      </p:sp>
      <p:grpSp>
        <p:nvGrpSpPr>
          <p:cNvPr id="2" name="组合 4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36094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综合案例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网络</a:t>
            </a:r>
            <a:r>
              <a:rPr lang="zh-CN" altLang="en-US" sz="3200" dirty="0"/>
              <a:t>电视精灵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54" y="1214422"/>
            <a:ext cx="7931150" cy="5248275"/>
          </a:xfrm>
        </p:spPr>
        <p:txBody>
          <a:bodyPr/>
          <a:lstStyle/>
          <a:p>
            <a:r>
              <a:rPr lang="zh-CN" altLang="en-US" dirty="0"/>
              <a:t>开发一个小型工具软件</a:t>
            </a:r>
            <a:r>
              <a:rPr lang="en-US" altLang="zh-CN" dirty="0"/>
              <a:t>——</a:t>
            </a:r>
            <a:r>
              <a:rPr lang="zh-CN" altLang="en-US" dirty="0"/>
              <a:t>网络电视精灵</a:t>
            </a:r>
            <a:endParaRPr lang="en-US" altLang="zh-CN" dirty="0"/>
          </a:p>
          <a:p>
            <a:pPr lvl="1"/>
            <a:r>
              <a:rPr lang="zh-CN" altLang="en-US" dirty="0" smtClean="0"/>
              <a:t>节目单</a:t>
            </a:r>
            <a:r>
              <a:rPr lang="zh-CN" altLang="en-US" dirty="0"/>
              <a:t>更新与解析</a:t>
            </a:r>
          </a:p>
          <a:p>
            <a:pPr lvl="1"/>
            <a:r>
              <a:rPr lang="zh-CN" altLang="en-US" dirty="0"/>
              <a:t>展示节目单</a:t>
            </a:r>
          </a:p>
          <a:p>
            <a:pPr lvl="1"/>
            <a:r>
              <a:rPr lang="zh-CN" altLang="en-US" dirty="0" smtClean="0"/>
              <a:t>节目</a:t>
            </a:r>
            <a:r>
              <a:rPr lang="zh-CN" altLang="en-US" dirty="0"/>
              <a:t>播放</a:t>
            </a:r>
          </a:p>
          <a:p>
            <a:pPr lvl="1"/>
            <a:r>
              <a:rPr lang="zh-CN" altLang="en-US" dirty="0"/>
              <a:t>偏好</a:t>
            </a:r>
            <a:r>
              <a:rPr lang="zh-CN" altLang="en-US" dirty="0" smtClean="0"/>
              <a:t>定制与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持久化</a:t>
            </a:r>
          </a:p>
          <a:p>
            <a:pPr lvl="1">
              <a:buFont typeface="Wingdings" pitchFamily="2" charset="2"/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10" name="组合 72"/>
          <p:cNvGrpSpPr/>
          <p:nvPr/>
        </p:nvGrpSpPr>
        <p:grpSpPr>
          <a:xfrm>
            <a:off x="142844" y="785794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3" name="图片 12" descr="8.1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214554"/>
            <a:ext cx="5496521" cy="3429024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回顾与作业点评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788274" cy="5010170"/>
          </a:xfrm>
        </p:spPr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关键字以及</a:t>
            </a:r>
            <a:r>
              <a:rPr lang="en-US" altLang="zh-CN" dirty="0" smtClean="0"/>
              <a:t>is</a:t>
            </a:r>
            <a:r>
              <a:rPr lang="zh-CN" altLang="en-US" dirty="0" smtClean="0"/>
              <a:t>关键字的作用分别是什么？</a:t>
            </a:r>
            <a:endParaRPr lang="zh-CN" altLang="en-US" dirty="0"/>
          </a:p>
          <a:p>
            <a:r>
              <a:rPr lang="zh-CN" altLang="en-US" dirty="0" smtClean="0"/>
              <a:t>如何使用抽象方法实现多态？</a:t>
            </a:r>
            <a:endParaRPr lang="zh-CN" altLang="en-US" dirty="0"/>
          </a:p>
          <a:p>
            <a:r>
              <a:rPr lang="zh-CN" altLang="en-US" dirty="0" smtClean="0"/>
              <a:t>抽象方法和虚方法有何区别？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/>
              <a:t>案例</a:t>
            </a:r>
            <a:r>
              <a:rPr lang="zh-CN" altLang="en-US" sz="3200" dirty="0" smtClean="0"/>
              <a:t>分析</a:t>
            </a:r>
            <a:endParaRPr lang="en-US" altLang="zh-CN" sz="3200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54" y="1142984"/>
            <a:ext cx="7645398" cy="4510103"/>
          </a:xfrm>
        </p:spPr>
        <p:txBody>
          <a:bodyPr/>
          <a:lstStyle/>
          <a:p>
            <a:r>
              <a:rPr lang="zh-CN" altLang="en-US" dirty="0"/>
              <a:t>基本功能分析</a:t>
            </a:r>
          </a:p>
          <a:p>
            <a:pPr lvl="1"/>
            <a:r>
              <a:rPr lang="zh-CN" altLang="en-US" dirty="0"/>
              <a:t>不同频道节目单信息格式不同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电视频道展示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TreeView</a:t>
            </a:r>
            <a:r>
              <a:rPr lang="zh-CN" altLang="en-US" dirty="0"/>
              <a:t>控件展示电视台及偏好电视台</a:t>
            </a:r>
          </a:p>
          <a:p>
            <a:pPr lvl="1"/>
            <a:r>
              <a:rPr lang="zh-CN" altLang="en-US" dirty="0"/>
              <a:t>节目单展示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DataGridView</a:t>
            </a:r>
            <a:r>
              <a:rPr lang="zh-CN" altLang="en-US" dirty="0"/>
              <a:t>控件显示选定电视台节目单</a:t>
            </a:r>
          </a:p>
          <a:p>
            <a:pPr lvl="3"/>
            <a:endParaRPr lang="zh-CN" altLang="en-US" dirty="0"/>
          </a:p>
        </p:txBody>
      </p:sp>
      <p:sp>
        <p:nvSpPr>
          <p:cNvPr id="351237" name="AutoShape 5"/>
          <p:cNvSpPr>
            <a:spLocks noChangeArrowheads="1"/>
          </p:cNvSpPr>
          <p:nvPr/>
        </p:nvSpPr>
        <p:spPr bwMode="auto">
          <a:xfrm>
            <a:off x="1471613" y="2214554"/>
            <a:ext cx="2457445" cy="1514475"/>
          </a:xfrm>
          <a:prstGeom prst="roundRect">
            <a:avLst>
              <a:gd name="adj" fmla="val 48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 err="1" smtClean="0"/>
              <a:t>TypeA</a:t>
            </a:r>
            <a:endParaRPr lang="en-US" altLang="zh-CN" b="1" dirty="0" smtClean="0"/>
          </a:p>
          <a:p>
            <a:pPr algn="l">
              <a:defRPr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节目播出时间</a:t>
            </a:r>
            <a:endParaRPr lang="en-US" altLang="zh-CN" b="1" dirty="0" smtClean="0"/>
          </a:p>
          <a:p>
            <a:pPr algn="l">
              <a:defRPr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时段</a:t>
            </a:r>
          </a:p>
          <a:p>
            <a:pPr algn="l">
              <a:defRPr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节目名称</a:t>
            </a:r>
            <a:endParaRPr lang="en-US" altLang="zh-CN" b="1" dirty="0" smtClean="0"/>
          </a:p>
          <a:p>
            <a:pPr algn="l">
              <a:defRPr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视频路径</a:t>
            </a:r>
            <a:endParaRPr lang="en-US" altLang="zh-CN" b="1" dirty="0" smtClean="0"/>
          </a:p>
        </p:txBody>
      </p:sp>
      <p:sp>
        <p:nvSpPr>
          <p:cNvPr id="351238" name="AutoShape 6"/>
          <p:cNvSpPr>
            <a:spLocks noChangeArrowheads="1"/>
          </p:cNvSpPr>
          <p:nvPr/>
        </p:nvSpPr>
        <p:spPr bwMode="auto">
          <a:xfrm>
            <a:off x="4064000" y="2227254"/>
            <a:ext cx="2222512" cy="1495428"/>
          </a:xfrm>
          <a:prstGeom prst="roundRect">
            <a:avLst>
              <a:gd name="adj" fmla="val 48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 smtClean="0"/>
              <a:t>TypeB</a:t>
            </a:r>
          </a:p>
          <a:p>
            <a:pPr algn="l">
              <a:defRPr/>
            </a:pPr>
            <a:r>
              <a:rPr lang="zh-CN" altLang="en-US" b="1" dirty="0" smtClean="0"/>
              <a:t>1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播出时间</a:t>
            </a:r>
            <a:endParaRPr lang="en-US" altLang="zh-CN" b="1" dirty="0" err="1" smtClean="0"/>
          </a:p>
          <a:p>
            <a:pPr algn="l">
              <a:defRPr/>
            </a:pPr>
            <a:r>
              <a:rPr lang="zh-CN" altLang="en-US" b="1" dirty="0" smtClean="0"/>
              <a:t>2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节目名称</a:t>
            </a:r>
            <a:endParaRPr lang="zh-CN" altLang="en-US" b="1" dirty="0" smtClean="0"/>
          </a:p>
          <a:p>
            <a:pPr algn="l">
              <a:defRPr/>
            </a:pPr>
            <a:r>
              <a:rPr lang="zh-CN" altLang="en-US" b="1" dirty="0" smtClean="0"/>
              <a:t>3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视频</a:t>
            </a:r>
            <a:r>
              <a:rPr lang="zh-CN" altLang="en-US" b="1" dirty="0" smtClean="0"/>
              <a:t>路径</a:t>
            </a:r>
          </a:p>
          <a:p>
            <a:pPr algn="l">
              <a:defRPr/>
            </a:pPr>
            <a:endParaRPr lang="en-US" altLang="zh-CN" b="1" dirty="0" err="1" smtClean="0"/>
          </a:p>
        </p:txBody>
      </p:sp>
      <p:grpSp>
        <p:nvGrpSpPr>
          <p:cNvPr id="6" name="组合 69"/>
          <p:cNvGrpSpPr/>
          <p:nvPr/>
        </p:nvGrpSpPr>
        <p:grpSpPr>
          <a:xfrm>
            <a:off x="285720" y="785794"/>
            <a:ext cx="1000132" cy="446983"/>
            <a:chOff x="1000100" y="3235185"/>
            <a:chExt cx="1000132" cy="446983"/>
          </a:xfrm>
        </p:grpSpPr>
        <p:pic>
          <p:nvPicPr>
            <p:cNvPr id="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14" name="组合 72"/>
          <p:cNvGrpSpPr/>
          <p:nvPr/>
        </p:nvGrpSpPr>
        <p:grpSpPr>
          <a:xfrm>
            <a:off x="299266" y="5357826"/>
            <a:ext cx="986586" cy="422603"/>
            <a:chOff x="1000100" y="1173499"/>
            <a:chExt cx="986586" cy="422603"/>
          </a:xfrm>
        </p:grpSpPr>
        <p:pic>
          <p:nvPicPr>
            <p:cNvPr id="1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85786" y="5708990"/>
            <a:ext cx="7863118" cy="78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如何使用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TreeView</a:t>
            </a:r>
            <a:r>
              <a:rPr lang="zh-CN" altLang="en-US" sz="2800" b="1" kern="0" dirty="0" smtClean="0">
                <a:latin typeface="+mn-lt"/>
                <a:ea typeface="+mn-ea"/>
              </a:rPr>
              <a:t>控件展示</a:t>
            </a:r>
            <a:r>
              <a:rPr lang="zh-CN" altLang="en-US" sz="2800" b="1" kern="0" dirty="0" smtClean="0">
                <a:latin typeface="+mn-lt"/>
                <a:ea typeface="+mn-ea"/>
              </a:rPr>
              <a:t>电视</a:t>
            </a:r>
            <a:r>
              <a:rPr lang="zh-CN" altLang="en-US" sz="2800" b="1" kern="0" dirty="0" smtClean="0">
                <a:latin typeface="+mn-lt"/>
                <a:ea typeface="+mn-ea"/>
              </a:rPr>
              <a:t>频道？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TreeView</a:t>
            </a:r>
            <a:r>
              <a:rPr lang="zh-CN" altLang="en-US" dirty="0"/>
              <a:t>的使用</a:t>
            </a:r>
            <a:r>
              <a:rPr lang="en-US" altLang="zh-CN" dirty="0"/>
              <a:t>2-1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TreeView </a:t>
            </a:r>
            <a:r>
              <a:rPr lang="zh-CN" altLang="en-US"/>
              <a:t>控件重要属性和事件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714348" y="1928802"/>
          <a:ext cx="8001056" cy="178308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472681"/>
                <a:gridCol w="5528375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Nodes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TreeView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控件中的所有树节点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SelectedNode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当前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TreeView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控件中选定的树节点，如果当前没有选定树节点，返回值为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714348" y="3786190"/>
          <a:ext cx="8001056" cy="114300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472681"/>
                <a:gridCol w="5528375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事件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AfterSelect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选定树节点之后发生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TreeView</a:t>
            </a:r>
            <a:r>
              <a:rPr lang="zh-CN" altLang="en-US" dirty="0"/>
              <a:t>的使用</a:t>
            </a:r>
            <a:r>
              <a:rPr lang="en-US" altLang="zh-CN" dirty="0"/>
              <a:t>2-2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节点对象（</a:t>
            </a:r>
            <a:r>
              <a:rPr lang="en-US" altLang="zh-CN"/>
              <a:t>TreeNode</a:t>
            </a:r>
            <a:r>
              <a:rPr lang="zh-CN" altLang="en-US"/>
              <a:t>）的属性</a:t>
            </a:r>
          </a:p>
          <a:p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910" y="1952494"/>
          <a:ext cx="8001056" cy="43340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14512"/>
                <a:gridCol w="6286544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节点显示的文本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节点在所在集合中的索引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Parent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节点的父节点（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TreeNode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Level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节点在树形菜单中的层级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1…..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Nodes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节点的所有下一级子节点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TreeView</a:t>
            </a:r>
            <a:r>
              <a:rPr lang="zh-CN" altLang="en-US" dirty="0" smtClean="0"/>
              <a:t>动态添加节点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501017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TreeView</a:t>
            </a:r>
            <a:r>
              <a:rPr lang="zh-CN" altLang="en-US" dirty="0"/>
              <a:t>控件创建树形菜单，实现</a:t>
            </a:r>
          </a:p>
          <a:p>
            <a:pPr lvl="1"/>
            <a:r>
              <a:rPr lang="zh-CN" altLang="en-US" dirty="0"/>
              <a:t>单击子节点，文本框中显示相应节点文本 </a:t>
            </a:r>
          </a:p>
          <a:p>
            <a:pPr lvl="1"/>
            <a:r>
              <a:rPr lang="zh-CN" altLang="en-US" dirty="0"/>
              <a:t>单击“添加根节点”，在</a:t>
            </a:r>
            <a:r>
              <a:rPr lang="en-US" altLang="zh-CN" dirty="0" err="1"/>
              <a:t>TreeView</a:t>
            </a:r>
            <a:r>
              <a:rPr lang="zh-CN" altLang="en-US" dirty="0"/>
              <a:t>中添加一个根节点</a:t>
            </a:r>
          </a:p>
          <a:p>
            <a:pPr lvl="1"/>
            <a:r>
              <a:rPr lang="zh-CN" altLang="en-US" dirty="0"/>
              <a:t>选中某节点，单击“添加子节点”，在选中节点下添加子节点</a:t>
            </a:r>
          </a:p>
        </p:txBody>
      </p:sp>
      <p:pic>
        <p:nvPicPr>
          <p:cNvPr id="411652" name="Picture 4" descr="案例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357562"/>
            <a:ext cx="5245100" cy="3094037"/>
          </a:xfrm>
          <a:prstGeom prst="rect">
            <a:avLst/>
          </a:prstGeom>
          <a:noFill/>
        </p:spPr>
      </p:pic>
      <p:sp>
        <p:nvSpPr>
          <p:cNvPr id="411653" name="AutoShape 5"/>
          <p:cNvSpPr>
            <a:spLocks noChangeArrowheads="1"/>
          </p:cNvSpPr>
          <p:nvPr/>
        </p:nvSpPr>
        <p:spPr bwMode="auto">
          <a:xfrm>
            <a:off x="1512768" y="3734757"/>
            <a:ext cx="916092" cy="408623"/>
          </a:xfrm>
          <a:prstGeom prst="wedgeRoundRectCallout">
            <a:avLst>
              <a:gd name="adj1" fmla="val 50476"/>
              <a:gd name="adj2" fmla="val -250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根节点</a:t>
            </a:r>
          </a:p>
        </p:txBody>
      </p:sp>
      <p:sp>
        <p:nvSpPr>
          <p:cNvPr id="411654" name="AutoShape 6"/>
          <p:cNvSpPr>
            <a:spLocks noChangeArrowheads="1"/>
          </p:cNvSpPr>
          <p:nvPr/>
        </p:nvSpPr>
        <p:spPr bwMode="auto">
          <a:xfrm>
            <a:off x="5072066" y="3806195"/>
            <a:ext cx="916092" cy="408623"/>
          </a:xfrm>
          <a:prstGeom prst="wedgeRoundRectCallout">
            <a:avLst>
              <a:gd name="adj1" fmla="val -49893"/>
              <a:gd name="adj2" fmla="val 222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子节点</a:t>
            </a:r>
          </a:p>
        </p:txBody>
      </p:sp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3571868" y="4500570"/>
            <a:ext cx="1000131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11662" name="AutoShape 14"/>
          <p:cNvSpPr>
            <a:spLocks noChangeArrowheads="1"/>
          </p:cNvSpPr>
          <p:nvPr/>
        </p:nvSpPr>
        <p:spPr bwMode="auto">
          <a:xfrm>
            <a:off x="5072066" y="4500570"/>
            <a:ext cx="1846757" cy="408623"/>
          </a:xfrm>
          <a:prstGeom prst="wedgeRoundRectCallout">
            <a:avLst>
              <a:gd name="adj1" fmla="val -28774"/>
              <a:gd name="adj2" fmla="val -489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组成子节点集合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214810" y="4071942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2428860" y="3929064"/>
            <a:ext cx="1071570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7200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nimBg="1"/>
      <p:bldP spid="411654" grpId="0" animBg="1"/>
      <p:bldP spid="411661" grpId="0" animBg="1"/>
      <p:bldP spid="4116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TreeView</a:t>
            </a:r>
            <a:r>
              <a:rPr lang="zh-CN" altLang="en-US" dirty="0" smtClean="0"/>
              <a:t>动态添加节点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获取当前选中的节点</a:t>
            </a:r>
          </a:p>
          <a:p>
            <a:pPr lvl="1"/>
            <a:r>
              <a:rPr lang="en-US" altLang="zh-CN" noProof="1" smtClean="0"/>
              <a:t>this.tvMenu.</a:t>
            </a:r>
            <a:r>
              <a:rPr lang="en-US" altLang="zh-CN" noProof="1" smtClean="0">
                <a:solidFill>
                  <a:srgbClr val="FF0000"/>
                </a:solidFill>
              </a:rPr>
              <a:t>SelectedNode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为</a:t>
            </a:r>
            <a:r>
              <a:rPr lang="en-US" altLang="zh-CN" dirty="0" err="1"/>
              <a:t>TreeView</a:t>
            </a:r>
            <a:r>
              <a:rPr lang="zh-CN" altLang="en-US" dirty="0"/>
              <a:t>控件添加根节点（一级节点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为某选中节点添加子节点</a:t>
            </a:r>
          </a:p>
        </p:txBody>
      </p:sp>
      <p:sp>
        <p:nvSpPr>
          <p:cNvPr id="415748" name="AutoShape 4"/>
          <p:cNvSpPr>
            <a:spLocks noChangeArrowheads="1"/>
          </p:cNvSpPr>
          <p:nvPr/>
        </p:nvSpPr>
        <p:spPr bwMode="auto">
          <a:xfrm>
            <a:off x="857224" y="2928437"/>
            <a:ext cx="7402513" cy="790076"/>
          </a:xfrm>
          <a:prstGeom prst="roundRect">
            <a:avLst>
              <a:gd name="adj" fmla="val 345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noProof="1" smtClean="0">
                <a:solidFill>
                  <a:srgbClr val="FF0000"/>
                </a:solidFill>
                <a:latin typeface="+mn-lt"/>
                <a:ea typeface="宋体" charset="-122"/>
              </a:rPr>
              <a:t>TreeNode</a:t>
            </a:r>
            <a:r>
              <a:rPr lang="en-US" altLang="zh-CN" b="1" noProof="1" smtClean="0">
                <a:latin typeface="+mn-lt"/>
                <a:ea typeface="宋体" charset="-122"/>
              </a:rPr>
              <a:t> rootNode =</a:t>
            </a:r>
            <a:r>
              <a:rPr lang="en-US" altLang="zh-CN" b="1" noProof="1" smtClean="0">
                <a:solidFill>
                  <a:srgbClr val="FF0000"/>
                </a:solidFill>
                <a:latin typeface="+mn-lt"/>
                <a:ea typeface="宋体" charset="-122"/>
              </a:rPr>
              <a:t> new</a:t>
            </a:r>
            <a:r>
              <a:rPr lang="en-US" altLang="zh-CN" b="1" noProof="1" smtClean="0">
                <a:latin typeface="+mn-lt"/>
                <a:ea typeface="宋体" charset="-122"/>
              </a:rPr>
              <a:t> </a:t>
            </a:r>
            <a:r>
              <a:rPr lang="en-US" altLang="zh-CN" b="1" noProof="1" smtClean="0">
                <a:solidFill>
                  <a:srgbClr val="FF0000"/>
                </a:solidFill>
                <a:latin typeface="+mn-lt"/>
                <a:ea typeface="宋体" charset="-122"/>
              </a:rPr>
              <a:t>TreeNode</a:t>
            </a:r>
            <a:r>
              <a:rPr lang="en-US" altLang="zh-CN" b="1" noProof="1" smtClean="0">
                <a:latin typeface="+mn-lt"/>
                <a:ea typeface="宋体" charset="-122"/>
              </a:rPr>
              <a:t>(</a:t>
            </a:r>
            <a:r>
              <a:rPr lang="en-US" b="1" noProof="1" smtClean="0">
                <a:latin typeface="+mn-lt"/>
                <a:ea typeface="宋体" charset="-122"/>
              </a:rPr>
              <a:t>"</a:t>
            </a:r>
            <a:r>
              <a:rPr lang="zh-CN" altLang="en-US" b="1" noProof="1" smtClean="0">
                <a:latin typeface="+mn-lt"/>
              </a:rPr>
              <a:t>音乐频道</a:t>
            </a:r>
            <a:r>
              <a:rPr lang="en-US" altLang="zh-CN" b="1" noProof="1" smtClean="0">
                <a:latin typeface="+mn-lt"/>
                <a:ea typeface="宋体" charset="-122"/>
              </a:rPr>
              <a:t>"</a:t>
            </a:r>
            <a:r>
              <a:rPr lang="zh-CN" altLang="zh-CN" b="1" noProof="1" smtClean="0">
                <a:latin typeface="+mn-lt"/>
                <a:ea typeface="宋体" charset="-122"/>
              </a:rPr>
              <a:t>);</a:t>
            </a:r>
            <a:endParaRPr lang="zh-CN" altLang="en-US" b="1" noProof="1" smtClean="0">
              <a:latin typeface="+mn-lt"/>
              <a:ea typeface="宋体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  <a:ea typeface="宋体" charset="-122"/>
              </a:rPr>
              <a:t>this.</a:t>
            </a:r>
            <a:r>
              <a:rPr lang="en-US" altLang="zh-CN" b="1" noProof="1" smtClean="0">
                <a:solidFill>
                  <a:srgbClr val="FF0000"/>
                </a:solidFill>
                <a:latin typeface="+mn-lt"/>
                <a:ea typeface="宋体" charset="-122"/>
              </a:rPr>
              <a:t>tvMenu.Nodes.Add</a:t>
            </a:r>
            <a:r>
              <a:rPr lang="en-US" altLang="zh-CN" b="1" noProof="1" smtClean="0">
                <a:latin typeface="+mn-lt"/>
                <a:ea typeface="宋体" charset="-122"/>
              </a:rPr>
              <a:t>(rootNode);  </a:t>
            </a:r>
            <a:endParaRPr lang="en-US" altLang="zh-CN" b="1" dirty="0">
              <a:latin typeface="+mn-lt"/>
              <a:ea typeface="宋体" charset="-122"/>
            </a:endParaRPr>
          </a:p>
        </p:txBody>
      </p:sp>
      <p:sp>
        <p:nvSpPr>
          <p:cNvPr id="415749" name="AutoShape 5"/>
          <p:cNvSpPr>
            <a:spLocks noChangeArrowheads="1"/>
          </p:cNvSpPr>
          <p:nvPr/>
        </p:nvSpPr>
        <p:spPr bwMode="auto">
          <a:xfrm>
            <a:off x="857224" y="3857131"/>
            <a:ext cx="7402513" cy="772584"/>
          </a:xfrm>
          <a:prstGeom prst="roundRect">
            <a:avLst>
              <a:gd name="adj" fmla="val 81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noProof="1" smtClean="0">
                <a:solidFill>
                  <a:srgbClr val="FF0000"/>
                </a:solidFill>
                <a:latin typeface="+mn-lt"/>
                <a:ea typeface="宋体" charset="-122"/>
              </a:rPr>
              <a:t>TreeNode</a:t>
            </a:r>
            <a:r>
              <a:rPr lang="en-US" altLang="zh-CN" b="1" noProof="1" smtClean="0">
                <a:latin typeface="+mn-lt"/>
                <a:ea typeface="宋体" charset="-122"/>
              </a:rPr>
              <a:t> rootNode;</a:t>
            </a:r>
            <a:endParaRPr lang="en-US" b="1" noProof="1" smtClean="0">
              <a:latin typeface="+mn-lt"/>
              <a:ea typeface="宋体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noProof="1" smtClean="0">
                <a:latin typeface="+mn-lt"/>
                <a:ea typeface="宋体" charset="-122"/>
              </a:rPr>
              <a:t>rootNode </a:t>
            </a:r>
            <a:r>
              <a:rPr lang="en-US" altLang="zh-CN" b="1" dirty="0" smtClean="0">
                <a:latin typeface="+mn-lt"/>
                <a:ea typeface="宋体" charset="-122"/>
              </a:rPr>
              <a:t> = </a:t>
            </a:r>
            <a:r>
              <a:rPr lang="en-US" altLang="zh-CN" b="1" noProof="1" smtClean="0">
                <a:latin typeface="+mn-lt"/>
                <a:ea typeface="宋体" charset="-122"/>
              </a:rPr>
              <a:t>this.</a:t>
            </a:r>
            <a:r>
              <a:rPr lang="en-US" altLang="zh-CN" b="1" noProof="1" smtClean="0">
                <a:solidFill>
                  <a:srgbClr val="FF0000"/>
                </a:solidFill>
                <a:latin typeface="+mn-lt"/>
                <a:ea typeface="宋体" charset="-122"/>
              </a:rPr>
              <a:t>tvMenu.Nodes.Add</a:t>
            </a:r>
            <a:r>
              <a:rPr lang="en-US" altLang="zh-CN" b="1" noProof="1" smtClean="0">
                <a:latin typeface="+mn-lt"/>
                <a:ea typeface="宋体" charset="-122"/>
              </a:rPr>
              <a:t>(</a:t>
            </a:r>
            <a:r>
              <a:rPr lang="en-US" b="1" noProof="1" smtClean="0">
                <a:latin typeface="+mn-lt"/>
                <a:ea typeface="宋体" charset="-122"/>
              </a:rPr>
              <a:t>"</a:t>
            </a:r>
            <a:r>
              <a:rPr lang="zh-CN" altLang="en-US" b="1" noProof="1" smtClean="0">
                <a:latin typeface="+mn-lt"/>
              </a:rPr>
              <a:t>音乐频道</a:t>
            </a:r>
            <a:r>
              <a:rPr lang="en-US" altLang="zh-CN" b="1" noProof="1" smtClean="0">
                <a:latin typeface="+mn-lt"/>
                <a:ea typeface="宋体" charset="-122"/>
              </a:rPr>
              <a:t>"</a:t>
            </a:r>
            <a:r>
              <a:rPr lang="zh-CN" altLang="zh-CN" b="1" noProof="1" smtClean="0">
                <a:latin typeface="+mn-lt"/>
                <a:ea typeface="宋体" charset="-122"/>
              </a:rPr>
              <a:t>);  </a:t>
            </a:r>
            <a:endParaRPr lang="en-US" altLang="zh-CN" b="1" dirty="0">
              <a:latin typeface="+mn-lt"/>
              <a:ea typeface="宋体" charset="-122"/>
            </a:endParaRP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857224" y="5357329"/>
            <a:ext cx="7373938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this.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tvMenu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SelectedNode.Nodes.Add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(node);</a:t>
            </a:r>
          </a:p>
        </p:txBody>
      </p:sp>
      <p:grpSp>
        <p:nvGrpSpPr>
          <p:cNvPr id="19" name="组合 69"/>
          <p:cNvGrpSpPr/>
          <p:nvPr/>
        </p:nvGrpSpPr>
        <p:grpSpPr>
          <a:xfrm>
            <a:off x="285720" y="785794"/>
            <a:ext cx="1000132" cy="446983"/>
            <a:chOff x="1000100" y="3235185"/>
            <a:chExt cx="1000132" cy="446983"/>
          </a:xfrm>
        </p:grpSpPr>
        <p:pic>
          <p:nvPicPr>
            <p:cNvPr id="2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15140" y="3071810"/>
            <a:ext cx="916092" cy="408623"/>
          </a:xfrm>
          <a:prstGeom prst="wedgeRoundRectCallout">
            <a:avLst>
              <a:gd name="adj1" fmla="val -49973"/>
              <a:gd name="adj2" fmla="val 206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方式一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15140" y="4071942"/>
            <a:ext cx="916092" cy="408623"/>
          </a:xfrm>
          <a:prstGeom prst="wedgeRoundRectCallout">
            <a:avLst>
              <a:gd name="adj1" fmla="val -49973"/>
              <a:gd name="adj2" fmla="val 215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方式二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TreeView</a:t>
            </a:r>
            <a:r>
              <a:rPr lang="zh-CN" altLang="en-US" dirty="0" smtClean="0"/>
              <a:t>删除节点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TreeView</a:t>
            </a:r>
            <a:r>
              <a:rPr lang="zh-CN" altLang="en-US"/>
              <a:t>节点删除和清空</a:t>
            </a:r>
          </a:p>
        </p:txBody>
      </p:sp>
      <p:pic>
        <p:nvPicPr>
          <p:cNvPr id="417796" name="Picture 4" descr="案例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00240"/>
            <a:ext cx="5178425" cy="3055938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TreeView</a:t>
            </a:r>
            <a:r>
              <a:rPr lang="zh-CN" altLang="en-US" dirty="0" smtClean="0"/>
              <a:t>删除节点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71546"/>
            <a:ext cx="7645398" cy="5010170"/>
          </a:xfrm>
        </p:spPr>
        <p:txBody>
          <a:bodyPr/>
          <a:lstStyle/>
          <a:p>
            <a:r>
              <a:rPr lang="zh-CN" altLang="en-US" dirty="0"/>
              <a:t>删除节点</a:t>
            </a:r>
          </a:p>
          <a:p>
            <a:endParaRPr lang="zh-CN" altLang="en-US" dirty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清空节点</a:t>
            </a:r>
            <a:endParaRPr lang="zh-CN" altLang="en-US" dirty="0"/>
          </a:p>
        </p:txBody>
      </p:sp>
      <p:sp>
        <p:nvSpPr>
          <p:cNvPr id="418820" name="AutoShape 4"/>
          <p:cNvSpPr>
            <a:spLocks noChangeArrowheads="1"/>
          </p:cNvSpPr>
          <p:nvPr/>
        </p:nvSpPr>
        <p:spPr bwMode="auto">
          <a:xfrm>
            <a:off x="1000100" y="1652559"/>
            <a:ext cx="737393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this.tvMenu.SelectedNode.</a:t>
            </a:r>
            <a:r>
              <a:rPr lang="en-US" altLang="zh-CN" b="1" noProof="1">
                <a:solidFill>
                  <a:srgbClr val="FF0000"/>
                </a:solidFill>
                <a:ea typeface="宋体" charset="-122"/>
              </a:rPr>
              <a:t>Remove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18821" name="AutoShape 5"/>
          <p:cNvSpPr>
            <a:spLocks noChangeArrowheads="1"/>
          </p:cNvSpPr>
          <p:nvPr/>
        </p:nvSpPr>
        <p:spPr bwMode="auto">
          <a:xfrm>
            <a:off x="928662" y="3223698"/>
            <a:ext cx="7373937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this.tvMenu.</a:t>
            </a:r>
            <a:r>
              <a:rPr lang="en-US" altLang="zh-CN" b="1" noProof="1">
                <a:solidFill>
                  <a:srgbClr val="FF0000"/>
                </a:solidFill>
                <a:ea typeface="宋体" charset="-122"/>
              </a:rPr>
              <a:t>SelectedNode.Nodes.Clear</a:t>
            </a:r>
            <a:r>
              <a:rPr lang="en-US" altLang="zh-CN" b="1" noProof="1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18822" name="AutoShape 6"/>
          <p:cNvSpPr>
            <a:spLocks noChangeArrowheads="1"/>
          </p:cNvSpPr>
          <p:nvPr/>
        </p:nvSpPr>
        <p:spPr bwMode="auto">
          <a:xfrm>
            <a:off x="942975" y="3866640"/>
            <a:ext cx="7373938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this.tvMenu.</a:t>
            </a:r>
            <a:r>
              <a:rPr lang="en-US" altLang="zh-CN" b="1" noProof="1">
                <a:solidFill>
                  <a:srgbClr val="FF0000"/>
                </a:solidFill>
                <a:ea typeface="宋体" charset="-122"/>
              </a:rPr>
              <a:t>Nodes.Clear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清空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TreeView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控件中所有节点</a:t>
            </a:r>
          </a:p>
        </p:txBody>
      </p:sp>
      <p:sp>
        <p:nvSpPr>
          <p:cNvPr id="418829" name="AutoShape 13"/>
          <p:cNvSpPr>
            <a:spLocks noChangeArrowheads="1"/>
          </p:cNvSpPr>
          <p:nvPr/>
        </p:nvSpPr>
        <p:spPr bwMode="auto">
          <a:xfrm>
            <a:off x="5715008" y="2365733"/>
            <a:ext cx="2643206" cy="715089"/>
          </a:xfrm>
          <a:prstGeom prst="wedgeRoundRectCallout">
            <a:avLst>
              <a:gd name="adj1" fmla="val -33018"/>
              <a:gd name="adj2" fmla="val 501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经常用在刷新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TreeView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显示前</a:t>
            </a:r>
          </a:p>
        </p:txBody>
      </p:sp>
      <p:grpSp>
        <p:nvGrpSpPr>
          <p:cNvPr id="16" name="组合 12"/>
          <p:cNvGrpSpPr>
            <a:grpSpLocks/>
          </p:cNvGrpSpPr>
          <p:nvPr/>
        </p:nvGrpSpPr>
        <p:grpSpPr bwMode="auto">
          <a:xfrm>
            <a:off x="2058496" y="6072206"/>
            <a:ext cx="5027009" cy="431800"/>
            <a:chOff x="4071935" y="5503897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16763" y="5543458"/>
              <a:ext cx="389387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4469919" y="5538822"/>
              <a:ext cx="2646819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演示示例：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TreeView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添加及删除节点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V="1">
            <a:off x="5072066" y="2937946"/>
            <a:ext cx="64294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69"/>
          <p:cNvGrpSpPr/>
          <p:nvPr/>
        </p:nvGrpSpPr>
        <p:grpSpPr>
          <a:xfrm>
            <a:off x="142844" y="785794"/>
            <a:ext cx="1000132" cy="446983"/>
            <a:chOff x="1000100" y="3235185"/>
            <a:chExt cx="1000132" cy="446983"/>
          </a:xfrm>
        </p:grpSpPr>
        <p:pic>
          <p:nvPicPr>
            <p:cNvPr id="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942975" y="4929198"/>
            <a:ext cx="7358114" cy="85725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    树状菜单的清空方法常用在更新树状菜单方法的最前面，这样可以保证节点不被重复加载</a:t>
            </a:r>
          </a:p>
        </p:txBody>
      </p:sp>
      <p:grpSp>
        <p:nvGrpSpPr>
          <p:cNvPr id="26" name="组合 57"/>
          <p:cNvGrpSpPr/>
          <p:nvPr/>
        </p:nvGrpSpPr>
        <p:grpSpPr>
          <a:xfrm>
            <a:off x="142844" y="4429132"/>
            <a:ext cx="905229" cy="400110"/>
            <a:chOff x="3786182" y="3143248"/>
            <a:chExt cx="843709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8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9" name="灯片编号占位符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9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8359746" cy="714380"/>
          </a:xfrm>
        </p:spPr>
        <p:txBody>
          <a:bodyPr/>
          <a:lstStyle/>
          <a:p>
            <a:r>
              <a:rPr lang="zh-CN" altLang="en-US" dirty="0" smtClean="0"/>
              <a:t>完善网络电视精灵，通过</a:t>
            </a:r>
            <a:r>
              <a:rPr lang="en-US" altLang="zh-CN" dirty="0" err="1" smtClean="0"/>
              <a:t>TreeView</a:t>
            </a:r>
            <a:r>
              <a:rPr lang="zh-CN" altLang="en-US" dirty="0" smtClean="0"/>
              <a:t>加载频道信息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785926"/>
            <a:ext cx="25753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TreeView</a:t>
            </a:r>
            <a:r>
              <a:rPr lang="zh-CN" altLang="en-US" dirty="0" smtClean="0"/>
              <a:t>显示电视频道</a:t>
            </a:r>
            <a:endParaRPr lang="zh-CN" altLang="en-US" dirty="0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962055" y="2214554"/>
            <a:ext cx="7824787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//</a:t>
            </a:r>
            <a:r>
              <a:rPr lang="zh-CN" altLang="en-US" b="1" noProof="1" smtClean="0">
                <a:latin typeface="+mn-lt"/>
                <a:cs typeface="Mangal" pitchFamily="2" charset="0"/>
              </a:rPr>
              <a:t>初始化根结点</a:t>
            </a:r>
          </a:p>
          <a:p>
            <a:pPr algn="l"/>
            <a:r>
              <a:rPr lang="en-US" altLang="en-US" b="1" noProof="1" smtClean="0">
                <a:solidFill>
                  <a:srgbClr val="0000FF"/>
                </a:solidFill>
                <a:cs typeface="Mangal" pitchFamily="2" charset="0"/>
              </a:rPr>
              <a:t>TreeNode</a:t>
            </a:r>
            <a:r>
              <a:rPr lang="en-US" altLang="en-US" b="1" noProof="1" smtClean="0">
                <a:cs typeface="Mangal" pitchFamily="2" charset="0"/>
              </a:rPr>
              <a:t> 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nodeFirstLevel = new TreeNode("</a:t>
            </a:r>
            <a:r>
              <a:rPr lang="zh-CN" altLang="en-US" b="1" noProof="1" smtClean="0">
                <a:latin typeface="+mn-lt"/>
                <a:cs typeface="Mangal" pitchFamily="2" charset="0"/>
              </a:rPr>
              <a:t>所有电视台");</a:t>
            </a:r>
          </a:p>
          <a:p>
            <a:pPr algn="l"/>
            <a:r>
              <a:rPr lang="en-US" altLang="en-US" b="1" noProof="1" smtClean="0">
                <a:solidFill>
                  <a:srgbClr val="0000FF"/>
                </a:solidFill>
                <a:cs typeface="Mangal" pitchFamily="2" charset="0"/>
              </a:rPr>
              <a:t>this.tvChannel.Nodes.Add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(nodeFirstLevel);</a:t>
            </a:r>
          </a:p>
          <a:p>
            <a:pPr algn="l"/>
            <a:endParaRPr lang="en-US" altLang="en-US" b="1" noProof="1" smtClean="0">
              <a:latin typeface="+mn-lt"/>
              <a:cs typeface="Mangal" pitchFamily="2" charset="0"/>
            </a:endParaRP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//</a:t>
            </a:r>
            <a:r>
              <a:rPr lang="zh-CN" altLang="en-US" b="1" noProof="1" smtClean="0">
                <a:latin typeface="+mn-lt"/>
                <a:cs typeface="Mangal" pitchFamily="2" charset="0"/>
              </a:rPr>
              <a:t>加载“所有电视台”</a:t>
            </a:r>
          </a:p>
          <a:p>
            <a:pPr algn="l"/>
            <a:r>
              <a:rPr lang="en-US" altLang="en-US" b="1" noProof="1" smtClean="0">
                <a:solidFill>
                  <a:srgbClr val="0000FF"/>
                </a:solidFill>
                <a:latin typeface="+mn-lt"/>
                <a:cs typeface="Mangal" pitchFamily="2" charset="0"/>
              </a:rPr>
              <a:t>foreach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 (ChannelBase dicOne in </a:t>
            </a:r>
            <a:r>
              <a:rPr lang="en-US" altLang="en-US" b="1" noProof="1" smtClean="0">
                <a:solidFill>
                  <a:srgbClr val="0000FF"/>
                </a:solidFill>
                <a:latin typeface="+mn-lt"/>
                <a:cs typeface="Mangal" pitchFamily="2" charset="0"/>
              </a:rPr>
              <a:t>myManager.FullChannel.Values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)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{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    TreeNode node = new TreeNode();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    node.</a:t>
            </a:r>
            <a:r>
              <a:rPr lang="en-US" altLang="en-US" b="1" noProof="1" smtClean="0">
                <a:solidFill>
                  <a:srgbClr val="0000FF"/>
                </a:solidFill>
                <a:latin typeface="+mn-lt"/>
                <a:cs typeface="Mangal" pitchFamily="2" charset="0"/>
              </a:rPr>
              <a:t>Text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 = dicOne.ChannelName;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    node.</a:t>
            </a:r>
            <a:r>
              <a:rPr lang="en-US" altLang="en-US" b="1" noProof="1" smtClean="0">
                <a:solidFill>
                  <a:srgbClr val="0000FF"/>
                </a:solidFill>
                <a:latin typeface="+mn-lt"/>
                <a:cs typeface="Mangal" pitchFamily="2" charset="0"/>
              </a:rPr>
              <a:t>Tag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 = dicOne;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    node.</a:t>
            </a:r>
            <a:r>
              <a:rPr lang="en-US" altLang="en-US" b="1" noProof="1" smtClean="0">
                <a:solidFill>
                  <a:srgbClr val="0000FF"/>
                </a:solidFill>
                <a:latin typeface="+mn-lt"/>
                <a:cs typeface="Mangal" pitchFamily="2" charset="0"/>
              </a:rPr>
              <a:t>ImageIndex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 = 1;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    this.tvChannel.</a:t>
            </a:r>
            <a:r>
              <a:rPr lang="en-US" altLang="en-US" b="1" noProof="1" smtClean="0">
                <a:solidFill>
                  <a:srgbClr val="0000FF"/>
                </a:solidFill>
                <a:latin typeface="+mn-lt"/>
                <a:cs typeface="Mangal" pitchFamily="2" charset="0"/>
              </a:rPr>
              <a:t>Nodes[1]</a:t>
            </a:r>
            <a:r>
              <a:rPr lang="en-US" altLang="en-US" b="1" noProof="1" smtClean="0">
                <a:latin typeface="+mn-lt"/>
                <a:cs typeface="Mangal" pitchFamily="2" charset="0"/>
              </a:rPr>
              <a:t>.Nodes.Add(node);</a:t>
            </a:r>
          </a:p>
          <a:p>
            <a:pPr algn="l"/>
            <a:r>
              <a:rPr lang="en-US" altLang="en-US" b="1" noProof="1" smtClean="0">
                <a:latin typeface="+mn-lt"/>
                <a:cs typeface="Mangal" pitchFamily="2" charset="0"/>
              </a:rPr>
              <a:t>}</a:t>
            </a:r>
            <a:endParaRPr lang="en-US" altLang="zh-CN" b="1" dirty="0" smtClean="0">
              <a:latin typeface="+mn-lt"/>
              <a:cs typeface="Mangal" pitchFamily="2" charset="0"/>
            </a:endParaRPr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5746791" y="2800333"/>
            <a:ext cx="2533285" cy="408623"/>
          </a:xfrm>
          <a:prstGeom prst="wedgeRoundRectCallout">
            <a:avLst>
              <a:gd name="adj1" fmla="val -50629"/>
              <a:gd name="adj2" fmla="val 185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向根结点结合添加节点</a:t>
            </a:r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3460775" y="3228961"/>
            <a:ext cx="2063919" cy="408623"/>
          </a:xfrm>
          <a:prstGeom prst="wedgeRoundRectCallout">
            <a:avLst>
              <a:gd name="adj1" fmla="val -26460"/>
              <a:gd name="adj2" fmla="val 520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遍历频道对象集合</a:t>
            </a:r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675089" y="4729159"/>
            <a:ext cx="2712940" cy="408623"/>
          </a:xfrm>
          <a:prstGeom prst="wedgeRoundRectCallout">
            <a:avLst>
              <a:gd name="adj1" fmla="val -49988"/>
              <a:gd name="adj2" fmla="val -257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Tag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属性设置为频道对象</a:t>
            </a:r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6461171" y="5086349"/>
            <a:ext cx="2103457" cy="776383"/>
          </a:xfrm>
          <a:prstGeom prst="wedgeRoundRectCallout">
            <a:avLst>
              <a:gd name="adj1" fmla="val -50136"/>
              <a:gd name="adj2" fmla="val -2260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获取根节点中索引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的节点对象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2"/>
          <p:cNvGrpSpPr>
            <a:grpSpLocks/>
          </p:cNvGrpSpPr>
          <p:nvPr/>
        </p:nvGrpSpPr>
        <p:grpSpPr bwMode="auto">
          <a:xfrm>
            <a:off x="2257029" y="6072206"/>
            <a:ext cx="4629942" cy="431800"/>
            <a:chOff x="4071935" y="5503897"/>
            <a:chExt cx="3086758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6763" y="5543458"/>
              <a:ext cx="389387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4573261" y="5538822"/>
              <a:ext cx="2585432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演示示例：显示我的电视台所有频道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69"/>
          <p:cNvGrpSpPr/>
          <p:nvPr/>
        </p:nvGrpSpPr>
        <p:grpSpPr>
          <a:xfrm>
            <a:off x="214282" y="1714488"/>
            <a:ext cx="1000132" cy="446983"/>
            <a:chOff x="1000100" y="3235185"/>
            <a:chExt cx="1000132" cy="446983"/>
          </a:xfrm>
        </p:grpSpPr>
        <p:pic>
          <p:nvPicPr>
            <p:cNvPr id="2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000100" y="2786058"/>
            <a:ext cx="471490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000100" y="3643314"/>
            <a:ext cx="714380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000100" y="4786322"/>
            <a:ext cx="242889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000100" y="5286388"/>
            <a:ext cx="514353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 animBg="1"/>
      <p:bldP spid="427015" grpId="0" animBg="1"/>
      <p:bldP spid="427016" grpId="0" animBg="1"/>
      <p:bldP spid="427018" grpId="0" animBg="1"/>
      <p:bldP spid="427020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显示所有频道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说明</a:t>
            </a:r>
          </a:p>
          <a:p>
            <a:pPr lvl="1"/>
            <a:r>
              <a:rPr lang="zh-CN" altLang="en-US" dirty="0" smtClean="0"/>
              <a:t>显示网络电视精灵树状菜单中“我的电视台”及“所有电视台”下的所有频道列表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57500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pic>
        <p:nvPicPr>
          <p:cNvPr id="13" name="Picture 3" descr="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4340" y="2643182"/>
            <a:ext cx="25753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定制</a:t>
            </a:r>
            <a:r>
              <a:rPr lang="zh-CN" altLang="en-US" dirty="0" smtClean="0"/>
              <a:t>频道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训练要点</a:t>
            </a:r>
          </a:p>
          <a:p>
            <a:pPr lvl="1"/>
            <a:r>
              <a:rPr lang="en-US" altLang="zh-CN" dirty="0" err="1"/>
              <a:t>TreeView</a:t>
            </a:r>
            <a:r>
              <a:rPr lang="zh-CN" altLang="en-US" dirty="0" smtClean="0"/>
              <a:t>控件的使用</a:t>
            </a:r>
            <a:endParaRPr lang="zh-CN" altLang="en-US" dirty="0"/>
          </a:p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 smtClean="0"/>
              <a:t>定制</a:t>
            </a:r>
            <a:r>
              <a:rPr lang="zh-CN" altLang="en-US" dirty="0"/>
              <a:t>我的频道：右键选择频道，单击“添加”，添加到</a:t>
            </a:r>
            <a:r>
              <a:rPr lang="zh-CN" altLang="en-US" dirty="0" smtClean="0"/>
              <a:t>“我的电视台”</a:t>
            </a:r>
            <a:endParaRPr lang="zh-CN" altLang="en-US" dirty="0"/>
          </a:p>
          <a:p>
            <a:pPr lvl="1"/>
            <a:r>
              <a:rPr lang="zh-CN" altLang="en-US" dirty="0"/>
              <a:t>“所有电视台”节点</a:t>
            </a:r>
            <a:r>
              <a:rPr lang="zh-CN" altLang="en-US" dirty="0" smtClean="0"/>
              <a:t>只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允许</a:t>
            </a:r>
            <a:r>
              <a:rPr lang="zh-CN" altLang="en-US" dirty="0"/>
              <a:t>“添加”操作</a:t>
            </a:r>
          </a:p>
          <a:p>
            <a:pPr lvl="1"/>
            <a:r>
              <a:rPr lang="zh-CN" altLang="en-US" dirty="0"/>
              <a:t>“我的电视台”节点</a:t>
            </a:r>
            <a:r>
              <a:rPr lang="zh-CN" altLang="en-US" dirty="0" smtClean="0"/>
              <a:t>只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允许</a:t>
            </a:r>
            <a:r>
              <a:rPr lang="zh-CN" altLang="en-US" dirty="0"/>
              <a:t>“删除”操作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1" name="图片 10" descr="8.10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286124"/>
            <a:ext cx="2940234" cy="3286148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13" name="图片 12" descr="8.9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286124"/>
            <a:ext cx="2714644" cy="3269378"/>
          </a:xfrm>
          <a:prstGeom prst="rect">
            <a:avLst/>
          </a:prstGeom>
        </p:spPr>
      </p:pic>
      <p:grpSp>
        <p:nvGrpSpPr>
          <p:cNvPr id="10" name="组合 5"/>
          <p:cNvGrpSpPr>
            <a:grpSpLocks/>
          </p:cNvGrpSpPr>
          <p:nvPr/>
        </p:nvGrpSpPr>
        <p:grpSpPr bwMode="auto">
          <a:xfrm>
            <a:off x="1500166" y="585789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dirty="0"/>
              <a:t>预习检查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区分大小写吗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dirty="0" err="1" smtClean="0"/>
              <a:t>TreeView</a:t>
            </a:r>
            <a:r>
              <a:rPr lang="zh-CN" altLang="en-US" dirty="0" smtClean="0"/>
              <a:t>的什么属性表示当前</a:t>
            </a:r>
            <a:r>
              <a:rPr lang="en-US" dirty="0" err="1" smtClean="0"/>
              <a:t>TreeView</a:t>
            </a:r>
            <a:r>
              <a:rPr lang="zh-CN" altLang="en-US" dirty="0" smtClean="0"/>
              <a:t>控件中选定的树节点？</a:t>
            </a:r>
            <a:endParaRPr lang="en-US" altLang="zh-CN" dirty="0" smtClean="0"/>
          </a:p>
          <a:p>
            <a:r>
              <a:rPr lang="zh-CN" altLang="en-US" dirty="0" smtClean="0"/>
              <a:t>如何删除选定的</a:t>
            </a:r>
            <a:r>
              <a:rPr lang="en-US" altLang="zh-CN" dirty="0" err="1" smtClean="0"/>
              <a:t>TreeView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定制</a:t>
            </a:r>
            <a:r>
              <a:rPr lang="zh-CN" altLang="en-US" dirty="0" smtClean="0"/>
              <a:t>频道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142984"/>
            <a:ext cx="7645398" cy="5010170"/>
          </a:xfrm>
        </p:spPr>
        <p:txBody>
          <a:bodyPr/>
          <a:lstStyle/>
          <a:p>
            <a:r>
              <a:rPr lang="zh-CN" altLang="en-US" dirty="0"/>
              <a:t>实现思路</a:t>
            </a:r>
          </a:p>
          <a:p>
            <a:pPr lvl="1"/>
            <a:r>
              <a:rPr lang="zh-CN" altLang="en-US" dirty="0"/>
              <a:t>右键菜单“添加”事件</a:t>
            </a:r>
          </a:p>
          <a:p>
            <a:pPr lvl="2"/>
            <a:r>
              <a:rPr lang="zh-CN" altLang="en-US" dirty="0"/>
              <a:t>获取选中节点，根据</a:t>
            </a:r>
            <a:r>
              <a:rPr lang="en-US" altLang="zh-CN" dirty="0"/>
              <a:t>Tag</a:t>
            </a:r>
            <a:r>
              <a:rPr lang="zh-CN" altLang="en-US" dirty="0"/>
              <a:t>属性获对应频道对象</a:t>
            </a:r>
          </a:p>
          <a:p>
            <a:pPr lvl="2"/>
            <a:r>
              <a:rPr lang="zh-CN" altLang="en-US" dirty="0"/>
              <a:t>遍历</a:t>
            </a:r>
            <a:r>
              <a:rPr lang="zh-CN" altLang="en-US" dirty="0">
                <a:latin typeface="宋体"/>
              </a:rPr>
              <a:t>“</a:t>
            </a:r>
            <a:r>
              <a:rPr lang="zh-CN" altLang="en-US" dirty="0"/>
              <a:t>我的电视台</a:t>
            </a:r>
            <a:r>
              <a:rPr lang="zh-CN" altLang="en-US" dirty="0">
                <a:latin typeface="宋体"/>
              </a:rPr>
              <a:t>”</a:t>
            </a:r>
            <a:r>
              <a:rPr lang="zh-CN" altLang="en-US" dirty="0"/>
              <a:t>，查看是否已定制</a:t>
            </a:r>
          </a:p>
          <a:p>
            <a:pPr lvl="2"/>
            <a:r>
              <a:rPr lang="zh-CN" altLang="en-US" dirty="0"/>
              <a:t>将定制的频道对象添加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myFavor</a:t>
            </a:r>
            <a:r>
              <a:rPr lang="zh-CN" altLang="en-US" dirty="0"/>
              <a:t>集合</a:t>
            </a:r>
          </a:p>
          <a:p>
            <a:pPr lvl="2"/>
            <a:r>
              <a:rPr lang="zh-CN" altLang="en-US" dirty="0"/>
              <a:t>刷新</a:t>
            </a:r>
            <a:r>
              <a:rPr lang="en-US" altLang="zh-CN" dirty="0" err="1"/>
              <a:t>TreeView</a:t>
            </a:r>
            <a:r>
              <a:rPr lang="zh-CN" altLang="en-US" dirty="0"/>
              <a:t>显示</a:t>
            </a:r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UpdateTreeView</a:t>
            </a:r>
            <a:r>
              <a:rPr lang="en-US" altLang="zh-CN" dirty="0"/>
              <a:t>()</a:t>
            </a:r>
            <a:r>
              <a:rPr lang="zh-CN" altLang="en-US" dirty="0"/>
              <a:t>方法，添加遍历“我的电视台”集合对象并加载信息</a:t>
            </a:r>
          </a:p>
          <a:p>
            <a:pPr lvl="1"/>
            <a:r>
              <a:rPr lang="zh-CN" altLang="en-US" dirty="0"/>
              <a:t>编写</a:t>
            </a:r>
            <a:r>
              <a:rPr lang="en-US" altLang="zh-CN" dirty="0" err="1"/>
              <a:t>TreeView</a:t>
            </a:r>
            <a:r>
              <a:rPr lang="zh-CN" altLang="en-US" dirty="0"/>
              <a:t>控件</a:t>
            </a:r>
            <a:r>
              <a:rPr lang="en-US" altLang="zh-CN" dirty="0" err="1"/>
              <a:t>MouseClick</a:t>
            </a:r>
            <a:r>
              <a:rPr lang="zh-CN" altLang="en-US" dirty="0"/>
              <a:t>事件，控制右键菜单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1643042" y="5643578"/>
            <a:ext cx="4500594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 smtClean="0">
                <a:solidFill>
                  <a:schemeClr val="accent5">
                    <a:lumMod val="10000"/>
                  </a:schemeClr>
                </a:solidFill>
              </a:rPr>
              <a:t>cmenuRight.Items[0].</a:t>
            </a:r>
            <a:r>
              <a:rPr lang="en-US" altLang="zh-CN" b="1" noProof="1">
                <a:solidFill>
                  <a:srgbClr val="0000FF"/>
                </a:solidFill>
              </a:rPr>
              <a:t>Visible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</a:rPr>
              <a:t> = false;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36094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3" name="组合 56"/>
          <p:cNvGrpSpPr/>
          <p:nvPr/>
        </p:nvGrpSpPr>
        <p:grpSpPr>
          <a:xfrm>
            <a:off x="71406" y="4786322"/>
            <a:ext cx="986585" cy="461521"/>
            <a:chOff x="3786182" y="3824735"/>
            <a:chExt cx="986585" cy="461521"/>
          </a:xfrm>
        </p:grpSpPr>
        <p:sp>
          <p:nvSpPr>
            <p:cNvPr id="14" name="TextBox 13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14348" y="5143512"/>
            <a:ext cx="764539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选择性显示右键菜单项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显示节目单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单击电视台频道节点，</a:t>
            </a:r>
            <a:r>
              <a:rPr lang="en-US" altLang="zh-CN" dirty="0" err="1"/>
              <a:t>DataGridView</a:t>
            </a:r>
            <a:r>
              <a:rPr lang="zh-CN" altLang="en-US" dirty="0"/>
              <a:t>显示频道对应节目单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36094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3" name="图片 12" descr="8.1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2643182"/>
            <a:ext cx="5286412" cy="3297946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dirty="0"/>
              <a:t>总结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76351"/>
            <a:ext cx="8429684" cy="5010170"/>
          </a:xfrm>
        </p:spPr>
        <p:txBody>
          <a:bodyPr/>
          <a:lstStyle/>
          <a:p>
            <a:r>
              <a:rPr lang="en-US" dirty="0" smtClean="0"/>
              <a:t>XML</a:t>
            </a:r>
            <a:r>
              <a:rPr lang="zh-CN" altLang="en-US" dirty="0" smtClean="0"/>
              <a:t>称为可扩展标记性语言，它主要用于描述数据</a:t>
            </a:r>
            <a:endParaRPr lang="en-US" altLang="zh-CN" dirty="0" smtClean="0"/>
          </a:p>
          <a:p>
            <a:r>
              <a:rPr lang="zh-CN" altLang="en-US" dirty="0" smtClean="0"/>
              <a:t>读取一个</a:t>
            </a:r>
            <a:r>
              <a:rPr lang="en-US" dirty="0" smtClean="0"/>
              <a:t>XML</a:t>
            </a:r>
            <a:r>
              <a:rPr lang="zh-CN" altLang="en-US" dirty="0" smtClean="0"/>
              <a:t>文档使用</a:t>
            </a:r>
            <a:r>
              <a:rPr lang="en-US" dirty="0" err="1" smtClean="0"/>
              <a:t>XmlDocument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dirty="0" smtClean="0"/>
              <a:t>XML</a:t>
            </a:r>
            <a:r>
              <a:rPr lang="zh-CN" altLang="en-US" dirty="0" smtClean="0"/>
              <a:t>节点使用</a:t>
            </a:r>
            <a:r>
              <a:rPr lang="en-US" dirty="0" err="1" smtClean="0"/>
              <a:t>XmlNode</a:t>
            </a:r>
            <a:r>
              <a:rPr lang="zh-CN" altLang="en-US" dirty="0" smtClean="0"/>
              <a:t>对象表示</a:t>
            </a:r>
            <a:endParaRPr lang="zh-CN" altLang="en-US" dirty="0"/>
          </a:p>
          <a:p>
            <a:r>
              <a:rPr lang="en-US" dirty="0" err="1" smtClean="0"/>
              <a:t>TreeView</a:t>
            </a:r>
            <a:r>
              <a:rPr lang="zh-CN" altLang="en-US" dirty="0" smtClean="0"/>
              <a:t>用于显示具有层次结构的信息</a:t>
            </a:r>
            <a:endParaRPr lang="en-US" altLang="zh-CN" dirty="0" smtClean="0"/>
          </a:p>
          <a:p>
            <a:r>
              <a:rPr lang="en-US" dirty="0" err="1" smtClean="0"/>
              <a:t>TreeView</a:t>
            </a:r>
            <a:r>
              <a:rPr lang="zh-CN" altLang="en-US" dirty="0" smtClean="0"/>
              <a:t>主要属性有</a:t>
            </a:r>
            <a:r>
              <a:rPr lang="en-US" dirty="0" smtClean="0"/>
              <a:t>Nodes</a:t>
            </a:r>
            <a:r>
              <a:rPr lang="zh-CN" altLang="en-US" dirty="0" smtClean="0"/>
              <a:t>和</a:t>
            </a:r>
            <a:r>
              <a:rPr lang="en-US" dirty="0" err="1" smtClean="0"/>
              <a:t>SelectedNode</a:t>
            </a:r>
            <a:endParaRPr lang="en-US" dirty="0" smtClean="0"/>
          </a:p>
          <a:p>
            <a:r>
              <a:rPr lang="en-US" dirty="0" err="1" smtClean="0"/>
              <a:t>TreeNode</a:t>
            </a:r>
            <a:r>
              <a:rPr lang="en-US" dirty="0" smtClean="0"/>
              <a:t> </a:t>
            </a:r>
            <a:r>
              <a:rPr lang="zh-CN" altLang="en-US" dirty="0" smtClean="0"/>
              <a:t>表示</a:t>
            </a:r>
            <a:r>
              <a:rPr lang="en-US" dirty="0" err="1" smtClean="0"/>
              <a:t>TreeView</a:t>
            </a:r>
            <a:r>
              <a:rPr lang="zh-CN" altLang="en-US" dirty="0" smtClean="0"/>
              <a:t>的节点对象</a:t>
            </a:r>
            <a:endParaRPr lang="en-US" altLang="zh-CN" dirty="0" smtClean="0"/>
          </a:p>
          <a:p>
            <a:pPr lvl="1"/>
            <a:r>
              <a:rPr lang="en-US" dirty="0" smtClean="0"/>
              <a:t>Text</a:t>
            </a:r>
            <a:r>
              <a:rPr lang="zh-CN" altLang="en-US" dirty="0" smtClean="0"/>
              <a:t>属性用于设置节点的文字描述</a:t>
            </a:r>
            <a:endParaRPr lang="en-US" altLang="zh-CN" dirty="0" smtClean="0"/>
          </a:p>
          <a:p>
            <a:pPr lvl="1"/>
            <a:r>
              <a:rPr lang="en-US" dirty="0" smtClean="0"/>
              <a:t>Tag</a:t>
            </a:r>
            <a:r>
              <a:rPr lang="zh-CN" altLang="en-US" dirty="0" smtClean="0"/>
              <a:t>属性可以设置与节点相关的信息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了解如何读写文件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理解如何创建一个小型资源管理器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4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dirty="0"/>
              <a:t>本章任务</a:t>
            </a:r>
          </a:p>
        </p:txBody>
      </p:sp>
      <p:sp>
        <p:nvSpPr>
          <p:cNvPr id="9219" name="Rectangle 12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7645398" cy="5010170"/>
          </a:xfrm>
          <a:noFill/>
        </p:spPr>
        <p:txBody>
          <a:bodyPr/>
          <a:lstStyle/>
          <a:p>
            <a:r>
              <a:rPr lang="zh-CN" altLang="en-US" dirty="0"/>
              <a:t>实现“网络电视精灵”</a:t>
            </a:r>
          </a:p>
          <a:p>
            <a:pPr lvl="1"/>
            <a:r>
              <a:rPr lang="zh-CN" altLang="en-US" dirty="0"/>
              <a:t>展示所有电视台频道</a:t>
            </a:r>
          </a:p>
          <a:p>
            <a:pPr lvl="1"/>
            <a:r>
              <a:rPr lang="zh-CN" altLang="en-US" dirty="0"/>
              <a:t>展示频道节目清单</a:t>
            </a:r>
          </a:p>
          <a:p>
            <a:pPr lvl="1"/>
            <a:r>
              <a:rPr lang="zh-CN" altLang="en-US" dirty="0"/>
              <a:t>定制“我的电视台”</a:t>
            </a:r>
          </a:p>
        </p:txBody>
      </p:sp>
      <p:pic>
        <p:nvPicPr>
          <p:cNvPr id="5" name="图片 4" descr="8.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857496"/>
            <a:ext cx="5840054" cy="364333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dirty="0"/>
              <a:t>本章目标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会编写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会读取</a:t>
            </a:r>
            <a:r>
              <a:rPr lang="en-US" altLang="zh-CN" dirty="0"/>
              <a:t>XML</a:t>
            </a:r>
            <a:r>
              <a:rPr lang="zh-CN" altLang="en-US" dirty="0"/>
              <a:t>文件的元素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会使用</a:t>
            </a:r>
            <a:r>
              <a:rPr lang="en-US" altLang="zh-CN" dirty="0" err="1"/>
              <a:t>TreeView</a:t>
            </a:r>
            <a:r>
              <a:rPr lang="zh-CN" altLang="en-US" dirty="0"/>
              <a:t>创建动态</a:t>
            </a:r>
            <a:r>
              <a:rPr lang="zh-CN" altLang="en-US" dirty="0" smtClean="0"/>
              <a:t>树状菜单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481" y="2143116"/>
            <a:ext cx="643477" cy="648334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571612"/>
            <a:ext cx="714380" cy="719772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为什么学习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788274" cy="5010170"/>
          </a:xfrm>
        </p:spPr>
        <p:txBody>
          <a:bodyPr/>
          <a:lstStyle/>
          <a:p>
            <a:r>
              <a:rPr lang="en-US" dirty="0" smtClean="0"/>
              <a:t>Windows</a:t>
            </a:r>
            <a:r>
              <a:rPr lang="zh-CN" altLang="en-US" dirty="0" smtClean="0"/>
              <a:t>平台开发的</a:t>
            </a:r>
            <a:r>
              <a:rPr lang="en-US" dirty="0" smtClean="0"/>
              <a:t>ASP.NET</a:t>
            </a:r>
            <a:r>
              <a:rPr lang="zh-CN" altLang="en-US" dirty="0" smtClean="0"/>
              <a:t>网站和</a:t>
            </a:r>
            <a:r>
              <a:rPr lang="en-US" dirty="0" smtClean="0"/>
              <a:t>Linux</a:t>
            </a:r>
            <a:r>
              <a:rPr lang="zh-CN" altLang="en-US" dirty="0" smtClean="0"/>
              <a:t>平台开发的</a:t>
            </a:r>
            <a:r>
              <a:rPr lang="en-US" dirty="0" smtClean="0"/>
              <a:t>JSP</a:t>
            </a:r>
            <a:r>
              <a:rPr lang="zh-CN" altLang="en-US" dirty="0" smtClean="0"/>
              <a:t>进行数据交互，如何实现</a:t>
            </a:r>
            <a:r>
              <a:rPr lang="en-US" dirty="0" smtClean="0"/>
              <a:t>?</a:t>
            </a:r>
          </a:p>
          <a:p>
            <a:r>
              <a:rPr lang="zh-CN" altLang="en-US" dirty="0" smtClean="0"/>
              <a:t>网易显示股市信息的网站基于</a:t>
            </a:r>
            <a:r>
              <a:rPr lang="en-US" dirty="0" smtClean="0"/>
              <a:t>ASP.NET</a:t>
            </a:r>
            <a:r>
              <a:rPr lang="zh-CN" altLang="en-US" dirty="0" smtClean="0"/>
              <a:t>实现，而证券公司使用</a:t>
            </a:r>
            <a:r>
              <a:rPr lang="en-US" dirty="0" smtClean="0"/>
              <a:t>C++</a:t>
            </a:r>
            <a:r>
              <a:rPr lang="zh-CN" altLang="en-US" dirty="0" smtClean="0"/>
              <a:t>编写的程序，两者如何交互？</a:t>
            </a:r>
            <a:endParaRPr lang="en-US" altLang="zh-CN" dirty="0" smtClean="0"/>
          </a:p>
          <a:p>
            <a:r>
              <a:rPr lang="zh-CN" altLang="en-US" dirty="0" smtClean="0"/>
              <a:t>其它诸如此类跨平台、跨操作系统的数据交互问题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396302" name="Picture 14" descr="X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572008"/>
            <a:ext cx="1076325" cy="1273175"/>
          </a:xfrm>
          <a:prstGeom prst="rect">
            <a:avLst/>
          </a:prstGeom>
          <a:noFill/>
        </p:spPr>
      </p:pic>
      <p:grpSp>
        <p:nvGrpSpPr>
          <p:cNvPr id="9" name="组合 72"/>
          <p:cNvGrpSpPr/>
          <p:nvPr/>
        </p:nvGrpSpPr>
        <p:grpSpPr>
          <a:xfrm>
            <a:off x="142844" y="785794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WordArt 18"/>
          <p:cNvSpPr>
            <a:spLocks noChangeArrowheads="1" noChangeShapeType="1" noTextEdit="1"/>
          </p:cNvSpPr>
          <p:nvPr/>
        </p:nvSpPr>
        <p:spPr bwMode="auto">
          <a:xfrm>
            <a:off x="2214546" y="4857760"/>
            <a:ext cx="3429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通过</a:t>
            </a:r>
            <a:r>
              <a:rPr lang="en-US" altLang="zh-CN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XML</a:t>
            </a:r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解决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/>
              <a:ea typeface="黑体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概述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可扩展性标记语言</a:t>
            </a:r>
          </a:p>
          <a:p>
            <a:r>
              <a:rPr lang="en-US" altLang="zh-CN" dirty="0" smtClean="0"/>
              <a:t>XML</a:t>
            </a:r>
            <a:r>
              <a:rPr lang="zh-CN" altLang="en-US" dirty="0"/>
              <a:t>用于描述数据</a:t>
            </a:r>
          </a:p>
          <a:p>
            <a:r>
              <a:rPr lang="en-US" altLang="zh-CN" dirty="0"/>
              <a:t>XML</a:t>
            </a:r>
            <a:r>
              <a:rPr lang="zh-CN" altLang="en-US" dirty="0"/>
              <a:t>用途广泛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4214813" y="1950260"/>
            <a:ext cx="4786343" cy="3764756"/>
          </a:xfrm>
          <a:prstGeom prst="roundRect">
            <a:avLst>
              <a:gd name="adj" fmla="val 450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b="1" dirty="0" smtClean="0">
                <a:latin typeface="+mj-lt"/>
              </a:rPr>
              <a:t>&lt;?xml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version</a:t>
            </a:r>
            <a:r>
              <a:rPr lang="en-US" b="1" dirty="0" smtClean="0">
                <a:latin typeface="+mj-lt"/>
              </a:rPr>
              <a:t>="1.0"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encoding</a:t>
            </a:r>
            <a:r>
              <a:rPr lang="en-US" b="1" dirty="0" smtClean="0">
                <a:latin typeface="+mj-lt"/>
              </a:rPr>
              <a:t>="utf-8" ?&gt;</a:t>
            </a:r>
            <a:endParaRPr lang="en-US" altLang="zh-CN" b="1" dirty="0" smtClean="0">
              <a:latin typeface="+mj-lt"/>
              <a:cs typeface="Courier New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&lt;Engineer&gt;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</a:t>
            </a:r>
            <a:r>
              <a:rPr lang="en-US" altLang="zh-CN" b="1" dirty="0" smtClean="0">
                <a:latin typeface="+mn-lt"/>
              </a:rPr>
              <a:t>&lt;ID&gt;1002&lt;/ID&gt;</a:t>
            </a:r>
            <a:endParaRPr lang="en-US" altLang="zh-CN" b="1" dirty="0" smtClean="0">
              <a:solidFill>
                <a:srgbClr val="0000FF"/>
              </a:solidFill>
              <a:latin typeface="+mn-lt"/>
              <a:cs typeface="Courier New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&lt;Name&gt;</a:t>
            </a:r>
            <a:r>
              <a:rPr lang="zh-CN" altLang="en-US" b="1" dirty="0" smtClean="0">
                <a:latin typeface="+mn-lt"/>
                <a:cs typeface="Courier New" pitchFamily="49" charset="0"/>
              </a:rPr>
              <a:t>张靓</a:t>
            </a:r>
            <a:r>
              <a:rPr lang="en-US" altLang="zh-CN" b="1" dirty="0" smtClean="0">
                <a:latin typeface="+mn-lt"/>
                <a:cs typeface="Courier New" pitchFamily="49" charset="0"/>
              </a:rPr>
              <a:t>&lt;/Name&gt;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&lt;Age&gt;20&lt;/Age&gt;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&lt;!</a:t>
            </a:r>
            <a:r>
              <a:rPr lang="en-US" altLang="zh-CN" b="1" dirty="0" smtClean="0">
                <a:latin typeface="+mn-lt"/>
              </a:rPr>
              <a:t>--</a:t>
            </a:r>
            <a:r>
              <a:rPr lang="en-US" altLang="zh-CN" b="1" dirty="0" smtClean="0">
                <a:latin typeface="+mn-lt"/>
                <a:cs typeface="Courier New" pitchFamily="49" charset="0"/>
              </a:rPr>
              <a:t> --&gt;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</a:t>
            </a:r>
            <a:r>
              <a:rPr lang="en-US" altLang="zh-CN" b="1" i="1" dirty="0" smtClean="0">
                <a:solidFill>
                  <a:srgbClr val="0000FF"/>
                </a:solidFill>
                <a:latin typeface="+mn-lt"/>
              </a:rPr>
              <a:t>&lt;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ID</a:t>
            </a:r>
            <a:r>
              <a:rPr lang="en-US" altLang="zh-CN" b="1" i="1" dirty="0" smtClean="0">
                <a:solidFill>
                  <a:srgbClr val="0000FF"/>
                </a:solidFill>
                <a:latin typeface="+mn-lt"/>
              </a:rPr>
              <a:t>&gt;</a:t>
            </a:r>
            <a:r>
              <a:rPr lang="en-US" altLang="zh-CN" b="1" dirty="0" smtClean="0">
                <a:latin typeface="+mn-lt"/>
              </a:rPr>
              <a:t>1001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&lt;/ID&gt;</a:t>
            </a:r>
            <a:endParaRPr lang="en-US" altLang="zh-CN" b="1" dirty="0" smtClean="0">
              <a:solidFill>
                <a:srgbClr val="0000FF"/>
              </a:solidFill>
              <a:latin typeface="+mn-lt"/>
              <a:cs typeface="Courier New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&lt;Name&gt;</a:t>
            </a:r>
            <a:r>
              <a:rPr lang="zh-CN" altLang="en-US" b="1" dirty="0" smtClean="0">
                <a:latin typeface="+mn-lt"/>
                <a:cs typeface="Courier New" pitchFamily="49" charset="0"/>
              </a:rPr>
              <a:t>周杰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&lt;/Name&gt;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    &lt;Age&gt;22&lt;/Age&gt;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  <a:cs typeface="Courier New" pitchFamily="49" charset="0"/>
              </a:rPr>
              <a:t>&lt;/Engineer&gt;</a:t>
            </a:r>
            <a:endParaRPr lang="en-US" altLang="zh-CN" b="1" dirty="0">
              <a:latin typeface="+mn-lt"/>
              <a:cs typeface="Courier New" pitchFamily="49" charset="0"/>
            </a:endParaRPr>
          </a:p>
        </p:txBody>
      </p:sp>
      <p:sp>
        <p:nvSpPr>
          <p:cNvPr id="377863" name="AutoShape 7"/>
          <p:cNvSpPr>
            <a:spLocks noChangeArrowheads="1"/>
          </p:cNvSpPr>
          <p:nvPr/>
        </p:nvSpPr>
        <p:spPr bwMode="gray">
          <a:xfrm>
            <a:off x="4214810" y="1285860"/>
            <a:ext cx="3960813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eXtensible Markup Language </a:t>
            </a:r>
          </a:p>
        </p:txBody>
      </p:sp>
      <p:sp>
        <p:nvSpPr>
          <p:cNvPr id="377864" name="AutoShape 8"/>
          <p:cNvSpPr>
            <a:spLocks noChangeArrowheads="1"/>
          </p:cNvSpPr>
          <p:nvPr/>
        </p:nvSpPr>
        <p:spPr bwMode="auto">
          <a:xfrm>
            <a:off x="2813202" y="4572008"/>
            <a:ext cx="687228" cy="408623"/>
          </a:xfrm>
          <a:prstGeom prst="wedgeRoundRectCallout">
            <a:avLst>
              <a:gd name="adj1" fmla="val 17448"/>
              <a:gd name="adj2" fmla="val -519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注释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4429124" y="2756083"/>
            <a:ext cx="2736850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7861" name="AutoShape 5"/>
          <p:cNvSpPr>
            <a:spLocks noChangeArrowheads="1"/>
          </p:cNvSpPr>
          <p:nvPr/>
        </p:nvSpPr>
        <p:spPr bwMode="gray">
          <a:xfrm>
            <a:off x="7240429" y="2938369"/>
            <a:ext cx="1546413" cy="776383"/>
          </a:xfrm>
          <a:prstGeom prst="wedgeRoundRectCallout">
            <a:avLst>
              <a:gd name="adj1" fmla="val -49814"/>
              <a:gd name="adj2" fmla="val 163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描述的内容 </a:t>
            </a: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一目了然 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429124" y="4214818"/>
            <a:ext cx="2571768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0800000" flipV="1">
            <a:off x="3286117" y="4016008"/>
            <a:ext cx="1278571" cy="55600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7862" name="AutoShape 6"/>
          <p:cNvSpPr>
            <a:spLocks noChangeArrowheads="1"/>
          </p:cNvSpPr>
          <p:nvPr/>
        </p:nvSpPr>
        <p:spPr bwMode="auto">
          <a:xfrm>
            <a:off x="6715140" y="4164838"/>
            <a:ext cx="1609825" cy="408623"/>
          </a:xfrm>
          <a:prstGeom prst="wedgeRoundRectCallout">
            <a:avLst>
              <a:gd name="adj1" fmla="val -19717"/>
              <a:gd name="adj2" fmla="val -5004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节点成对出现</a:t>
            </a:r>
          </a:p>
        </p:txBody>
      </p:sp>
      <p:sp>
        <p:nvSpPr>
          <p:cNvPr id="377866" name="AutoShape 10"/>
          <p:cNvSpPr>
            <a:spLocks noChangeArrowheads="1"/>
          </p:cNvSpPr>
          <p:nvPr/>
        </p:nvSpPr>
        <p:spPr bwMode="auto">
          <a:xfrm>
            <a:off x="6572264" y="4807780"/>
            <a:ext cx="1846757" cy="408623"/>
          </a:xfrm>
          <a:prstGeom prst="wedgeRoundRectCallout">
            <a:avLst>
              <a:gd name="adj1" fmla="val -21418"/>
              <a:gd name="adj2" fmla="val -514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节点区分大小写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357686" y="2071678"/>
            <a:ext cx="450059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7572396" y="2428868"/>
            <a:ext cx="1232515" cy="408623"/>
          </a:xfrm>
          <a:prstGeom prst="wedgeRoundRectCallout">
            <a:avLst>
              <a:gd name="adj1" fmla="val -49814"/>
              <a:gd name="adj2" fmla="val 163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smtClean="0">
                <a:solidFill>
                  <a:schemeClr val="bg1"/>
                </a:solidFill>
                <a:latin typeface="Arial"/>
                <a:ea typeface="黑体"/>
              </a:rPr>
              <a:t>XML</a:t>
            </a:r>
            <a:r>
              <a:rPr lang="zh-CN" altLang="en-US" b="1" kern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071538" y="5857892"/>
            <a:ext cx="5072098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节点可自由扩展，如：加入性别或者身高</a:t>
            </a:r>
            <a:r>
              <a:rPr lang="en-US" altLang="zh-CN" b="1" dirty="0" smtClean="0"/>
              <a:t>…</a:t>
            </a:r>
          </a:p>
        </p:txBody>
      </p:sp>
      <p:grpSp>
        <p:nvGrpSpPr>
          <p:cNvPr id="2" name="组合 68"/>
          <p:cNvGrpSpPr/>
          <p:nvPr/>
        </p:nvGrpSpPr>
        <p:grpSpPr>
          <a:xfrm>
            <a:off x="127363" y="5443417"/>
            <a:ext cx="1058023" cy="414475"/>
            <a:chOff x="1000100" y="3950459"/>
            <a:chExt cx="1058023" cy="414475"/>
          </a:xfrm>
        </p:grpSpPr>
        <p:pic>
          <p:nvPicPr>
            <p:cNvPr id="21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  <p:bldP spid="377864" grpId="0" animBg="1"/>
      <p:bldP spid="377865" grpId="0" animBg="1"/>
      <p:bldP spid="377861" grpId="0" animBg="1"/>
      <p:bldP spid="15" grpId="0" animBg="1"/>
      <p:bldP spid="377862" grpId="0" animBg="1"/>
      <p:bldP spid="377866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  <a:noFill/>
          <a:ln/>
        </p:spPr>
        <p:txBody>
          <a:bodyPr/>
          <a:lstStyle/>
          <a:p>
            <a:r>
              <a:rPr lang="zh-CN" altLang="en-US" dirty="0" smtClean="0"/>
              <a:t>某网络电视软件需要从配置文件中读取频道和电视节目单信息，并加载这些信息在界面上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频道信息存储在一个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每个频道的节目单存储在另外的相应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" </a:t>
            </a:r>
            <a:r>
              <a:rPr lang="en-US" dirty="0" smtClean="0"/>
              <a:t>FullChannels.xml</a:t>
            </a:r>
            <a:r>
              <a:rPr lang="en-US" altLang="zh-CN" dirty="0" smtClean="0"/>
              <a:t> "</a:t>
            </a:r>
            <a:r>
              <a:rPr lang="zh-CN" altLang="en-US" dirty="0" smtClean="0"/>
              <a:t>存储频道信息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"XX</a:t>
            </a:r>
            <a:r>
              <a:rPr lang="zh-CN" altLang="en-US" dirty="0" smtClean="0"/>
              <a:t>电视台</a:t>
            </a:r>
            <a:r>
              <a:rPr lang="en-US" altLang="zh-CN" dirty="0" smtClean="0"/>
              <a:t>.xml"</a:t>
            </a:r>
            <a:r>
              <a:rPr lang="zh-CN" altLang="en-US" dirty="0" smtClean="0"/>
              <a:t>存储电视节目单信息</a:t>
            </a:r>
            <a:endParaRPr lang="en-US" altLang="zh-CN" dirty="0" smtClean="0"/>
          </a:p>
          <a:p>
            <a:r>
              <a:rPr lang="zh-CN" altLang="en-US" dirty="0" smtClean="0"/>
              <a:t>各种电视节目单信息，文件结构略有不同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21" name="组合 69"/>
          <p:cNvGrpSpPr/>
          <p:nvPr/>
        </p:nvGrpSpPr>
        <p:grpSpPr>
          <a:xfrm>
            <a:off x="214282" y="3071810"/>
            <a:ext cx="1000132" cy="446983"/>
            <a:chOff x="1000100" y="3235185"/>
            <a:chExt cx="1000132" cy="446983"/>
          </a:xfrm>
        </p:grpSpPr>
        <p:pic>
          <p:nvPicPr>
            <p:cNvPr id="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" name="组合 70"/>
          <p:cNvGrpSpPr/>
          <p:nvPr/>
        </p:nvGrpSpPr>
        <p:grpSpPr>
          <a:xfrm>
            <a:off x="142844" y="928670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文件存储</a:t>
            </a:r>
            <a:r>
              <a:rPr lang="zh-CN" altLang="en-US" dirty="0" smtClean="0"/>
              <a:t>频道信息</a:t>
            </a:r>
            <a:endParaRPr lang="zh-CN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FullChannels.xml</a:t>
            </a:r>
            <a:endParaRPr lang="zh-CN" altLang="en-US" dirty="0"/>
          </a:p>
        </p:txBody>
      </p:sp>
      <p:sp>
        <p:nvSpPr>
          <p:cNvPr id="397316" name="AutoShape 4"/>
          <p:cNvSpPr>
            <a:spLocks noChangeArrowheads="1"/>
          </p:cNvSpPr>
          <p:nvPr/>
        </p:nvSpPr>
        <p:spPr bwMode="auto">
          <a:xfrm>
            <a:off x="857224" y="1785926"/>
            <a:ext cx="7596211" cy="4736168"/>
          </a:xfrm>
          <a:prstGeom prst="roundRect">
            <a:avLst>
              <a:gd name="adj" fmla="val 13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&lt;?xml version="1.0" encoding="utf-8" ?&gt;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TVChannels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          &lt;Channel&gt;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	     &lt;</a:t>
            </a:r>
            <a:r>
              <a:rPr lang="en-US" altLang="zh-CN" b="1" dirty="0" err="1" smtClean="0">
                <a:latin typeface="+mn-lt"/>
              </a:rPr>
              <a:t>channelType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</a:rPr>
              <a:t>TypeA</a:t>
            </a:r>
            <a:r>
              <a:rPr lang="en-US" altLang="zh-CN" b="1" dirty="0" smtClean="0">
                <a:latin typeface="+mn-lt"/>
              </a:rPr>
              <a:t>&lt;/</a:t>
            </a:r>
            <a:r>
              <a:rPr lang="en-US" altLang="zh-CN" b="1" dirty="0" err="1" smtClean="0">
                <a:latin typeface="+mn-lt"/>
              </a:rPr>
              <a:t>channelType</a:t>
            </a:r>
            <a:r>
              <a:rPr lang="en-US" altLang="zh-CN" b="1" dirty="0" smtClean="0">
                <a:latin typeface="+mn-lt"/>
              </a:rPr>
              <a:t>&gt; &lt;!</a:t>
            </a:r>
            <a:r>
              <a:rPr lang="en-US" altLang="zh-CN" b="1" dirty="0" smtClean="0"/>
              <a:t>--</a:t>
            </a:r>
            <a:r>
              <a:rPr lang="zh-CN" altLang="en-US" b="1" dirty="0" smtClean="0">
                <a:latin typeface="+mn-lt"/>
              </a:rPr>
              <a:t>频道类型</a:t>
            </a:r>
            <a:r>
              <a:rPr lang="en-US" altLang="zh-CN" b="1" dirty="0" smtClean="0">
                <a:latin typeface="+mn-lt"/>
              </a:rPr>
              <a:t>--&gt;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	     &lt;</a:t>
            </a:r>
            <a:r>
              <a:rPr lang="en-US" altLang="zh-CN" b="1" dirty="0" err="1" smtClean="0">
                <a:latin typeface="+mn-lt"/>
              </a:rPr>
              <a:t>tvChannel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北京电视台</a:t>
            </a:r>
            <a:r>
              <a:rPr lang="en-US" altLang="zh-CN" b="1" dirty="0" smtClean="0">
                <a:latin typeface="+mn-lt"/>
              </a:rPr>
              <a:t>&lt;/</a:t>
            </a:r>
            <a:r>
              <a:rPr lang="en-US" altLang="zh-CN" b="1" dirty="0" err="1" smtClean="0">
                <a:latin typeface="+mn-lt"/>
              </a:rPr>
              <a:t>tvChannel</a:t>
            </a:r>
            <a:r>
              <a:rPr lang="en-US" altLang="zh-CN" b="1" dirty="0" smtClean="0">
                <a:latin typeface="+mn-lt"/>
              </a:rPr>
              <a:t>&gt; &lt;!--</a:t>
            </a:r>
            <a:r>
              <a:rPr lang="zh-CN" altLang="en-US" b="1" dirty="0" smtClean="0">
                <a:latin typeface="+mn-lt"/>
              </a:rPr>
              <a:t>频道名称</a:t>
            </a:r>
            <a:r>
              <a:rPr lang="en-US" altLang="zh-CN" b="1" dirty="0" smtClean="0">
                <a:latin typeface="+mn-lt"/>
              </a:rPr>
              <a:t>--&gt;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	     &lt;path&gt;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files/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北京电视台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.xml</a:t>
            </a:r>
            <a:r>
              <a:rPr lang="en-US" altLang="zh-CN" b="1" dirty="0" smtClean="0">
                <a:latin typeface="+mn-lt"/>
              </a:rPr>
              <a:t>&lt;/path&gt;  &lt;!--</a:t>
            </a:r>
            <a:r>
              <a:rPr lang="zh-CN" altLang="en-US" b="1" dirty="0" smtClean="0">
                <a:latin typeface="+mn-lt"/>
              </a:rPr>
              <a:t>节目单本地路径</a:t>
            </a:r>
            <a:r>
              <a:rPr lang="en-US" altLang="zh-CN" b="1" dirty="0" smtClean="0">
                <a:latin typeface="+mn-lt"/>
              </a:rPr>
              <a:t>--&gt;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          &lt;/Channel&gt;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          &lt;Channel&gt;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	     &lt;</a:t>
            </a:r>
            <a:r>
              <a:rPr lang="en-US" altLang="zh-CN" b="1" dirty="0" err="1" smtClean="0">
                <a:latin typeface="+mn-lt"/>
              </a:rPr>
              <a:t>channelType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TypeB</a:t>
            </a:r>
            <a:r>
              <a:rPr lang="en-US" altLang="zh-CN" b="1" dirty="0" smtClean="0">
                <a:latin typeface="+mn-lt"/>
              </a:rPr>
              <a:t>&lt;/</a:t>
            </a:r>
            <a:r>
              <a:rPr lang="en-US" altLang="zh-CN" b="1" dirty="0" err="1" smtClean="0">
                <a:latin typeface="+mn-lt"/>
              </a:rPr>
              <a:t>channelType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	     &lt;</a:t>
            </a:r>
            <a:r>
              <a:rPr lang="en-US" altLang="zh-CN" b="1" dirty="0" err="1" smtClean="0">
                <a:latin typeface="+mn-lt"/>
              </a:rPr>
              <a:t>tvChannel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凤凰卫视</a:t>
            </a:r>
            <a:r>
              <a:rPr lang="en-US" altLang="zh-CN" b="1" dirty="0" smtClean="0">
                <a:latin typeface="+mn-lt"/>
              </a:rPr>
              <a:t>&lt;/</a:t>
            </a:r>
            <a:r>
              <a:rPr lang="en-US" altLang="zh-CN" b="1" dirty="0" err="1" smtClean="0">
                <a:latin typeface="+mn-lt"/>
              </a:rPr>
              <a:t>tvChannel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	     &lt;path&gt;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files/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</a:rPr>
              <a:t>凤凰卫视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.xml</a:t>
            </a:r>
            <a:r>
              <a:rPr lang="en-US" altLang="zh-CN" b="1" dirty="0" smtClean="0">
                <a:latin typeface="+mn-lt"/>
              </a:rPr>
              <a:t>&lt;/path&gt;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          &lt;/Channel&gt;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latin typeface="+mn-lt"/>
              </a:rPr>
              <a:t>&lt;/</a:t>
            </a:r>
            <a:r>
              <a:rPr lang="en-US" altLang="zh-CN" b="1" dirty="0" err="1" smtClean="0">
                <a:latin typeface="+mn-lt"/>
              </a:rPr>
              <a:t>TVChannels</a:t>
            </a:r>
            <a:r>
              <a:rPr lang="en-US" altLang="zh-CN" b="1" dirty="0" smtClean="0">
                <a:latin typeface="+mn-lt"/>
              </a:rPr>
              <a:t>&gt;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0" name="组合 42"/>
          <p:cNvGrpSpPr/>
          <p:nvPr/>
        </p:nvGrpSpPr>
        <p:grpSpPr>
          <a:xfrm>
            <a:off x="214282" y="857232"/>
            <a:ext cx="1622314" cy="457261"/>
            <a:chOff x="5500694" y="4857760"/>
            <a:chExt cx="2027892" cy="571576"/>
          </a:xfrm>
        </p:grpSpPr>
        <p:pic>
          <p:nvPicPr>
            <p:cNvPr id="11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007335" y="4929198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2717</Words>
  <Application>Microsoft PowerPoint</Application>
  <PresentationFormat>全屏显示(4:3)</PresentationFormat>
  <Paragraphs>512</Paragraphs>
  <Slides>36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模板</vt:lpstr>
      <vt:lpstr>幻灯片 1</vt:lpstr>
      <vt:lpstr>回顾与作业点评</vt:lpstr>
      <vt:lpstr>预习检查</vt:lpstr>
      <vt:lpstr>本章任务</vt:lpstr>
      <vt:lpstr>本章目标</vt:lpstr>
      <vt:lpstr>为什么学习XML</vt:lpstr>
      <vt:lpstr>XML概述</vt:lpstr>
      <vt:lpstr>XML应用</vt:lpstr>
      <vt:lpstr>XML文件存储频道信息</vt:lpstr>
      <vt:lpstr>XML存储不同格式频道节目单</vt:lpstr>
      <vt:lpstr>解析XML文件2-1</vt:lpstr>
      <vt:lpstr>解析XML文件2-2</vt:lpstr>
      <vt:lpstr>XML关键对象</vt:lpstr>
      <vt:lpstr>解析获取所有电视频道</vt:lpstr>
      <vt:lpstr>学员操作—获取所有电视频道</vt:lpstr>
      <vt:lpstr>学员操作—解析频道节目单2-1</vt:lpstr>
      <vt:lpstr>学员操作—解析频道节目单2-2</vt:lpstr>
      <vt:lpstr>共性问题集中讲解</vt:lpstr>
      <vt:lpstr>综合案例—网络电视精灵</vt:lpstr>
      <vt:lpstr>案例分析</vt:lpstr>
      <vt:lpstr>TreeView的使用2-1</vt:lpstr>
      <vt:lpstr>TreeView的使用2-2</vt:lpstr>
      <vt:lpstr>TreeView动态添加节点2-1</vt:lpstr>
      <vt:lpstr>TreeView动态添加节点2-2</vt:lpstr>
      <vt:lpstr>TreeView删除节点2-1</vt:lpstr>
      <vt:lpstr>TreeView删除节点2-2</vt:lpstr>
      <vt:lpstr>TreeView显示电视频道</vt:lpstr>
      <vt:lpstr>学员操作—显示所有频道</vt:lpstr>
      <vt:lpstr>学员操作—定制频道2-1</vt:lpstr>
      <vt:lpstr>学员操作—定制频道2-2</vt:lpstr>
      <vt:lpstr>共性问题集中讲解</vt:lpstr>
      <vt:lpstr>学员操作—显示节目单</vt:lpstr>
      <vt:lpstr>共性问题集中讲解</vt:lpstr>
      <vt:lpstr>总结</vt:lpstr>
      <vt:lpstr>作业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xuan.chen</cp:lastModifiedBy>
  <cp:revision>816</cp:revision>
  <dcterms:created xsi:type="dcterms:W3CDTF">2006-03-08T06:55:38Z</dcterms:created>
  <dcterms:modified xsi:type="dcterms:W3CDTF">2013-09-04T01:54:16Z</dcterms:modified>
</cp:coreProperties>
</file>