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75" r:id="rId2"/>
    <p:sldId id="313" r:id="rId3"/>
    <p:sldId id="343" r:id="rId4"/>
    <p:sldId id="314" r:id="rId5"/>
    <p:sldId id="259" r:id="rId6"/>
    <p:sldId id="316" r:id="rId7"/>
    <p:sldId id="315" r:id="rId8"/>
    <p:sldId id="317" r:id="rId9"/>
    <p:sldId id="312" r:id="rId10"/>
    <p:sldId id="318" r:id="rId11"/>
    <p:sldId id="268" r:id="rId12"/>
    <p:sldId id="260" r:id="rId13"/>
    <p:sldId id="346" r:id="rId14"/>
    <p:sldId id="340" r:id="rId15"/>
    <p:sldId id="320" r:id="rId16"/>
    <p:sldId id="336" r:id="rId17"/>
    <p:sldId id="321" r:id="rId18"/>
    <p:sldId id="322" r:id="rId19"/>
    <p:sldId id="309" r:id="rId20"/>
    <p:sldId id="323" r:id="rId21"/>
    <p:sldId id="342" r:id="rId22"/>
    <p:sldId id="319" r:id="rId23"/>
    <p:sldId id="283" r:id="rId24"/>
    <p:sldId id="284" r:id="rId25"/>
    <p:sldId id="285" r:id="rId26"/>
    <p:sldId id="286" r:id="rId27"/>
    <p:sldId id="288" r:id="rId28"/>
    <p:sldId id="291" r:id="rId29"/>
    <p:sldId id="292" r:id="rId30"/>
    <p:sldId id="324" r:id="rId31"/>
    <p:sldId id="341" r:id="rId32"/>
    <p:sldId id="279" r:id="rId33"/>
    <p:sldId id="295" r:id="rId34"/>
    <p:sldId id="294" r:id="rId35"/>
    <p:sldId id="337" r:id="rId36"/>
    <p:sldId id="280" r:id="rId37"/>
    <p:sldId id="329" r:id="rId38"/>
    <p:sldId id="300" r:id="rId39"/>
    <p:sldId id="325" r:id="rId40"/>
    <p:sldId id="328" r:id="rId41"/>
    <p:sldId id="331" r:id="rId42"/>
    <p:sldId id="330" r:id="rId43"/>
    <p:sldId id="334" r:id="rId44"/>
    <p:sldId id="335" r:id="rId45"/>
    <p:sldId id="326" r:id="rId46"/>
    <p:sldId id="327" r:id="rId47"/>
    <p:sldId id="332" r:id="rId48"/>
    <p:sldId id="344" r:id="rId49"/>
    <p:sldId id="345" r:id="rId50"/>
    <p:sldId id="302" r:id="rId51"/>
    <p:sldId id="304" r:id="rId52"/>
    <p:sldId id="305" r:id="rId53"/>
    <p:sldId id="306" r:id="rId54"/>
    <p:sldId id="307" r:id="rId55"/>
    <p:sldId id="308" r:id="rId56"/>
    <p:sldId id="311" r:id="rId57"/>
    <p:sldId id="339" r:id="rId58"/>
    <p:sldId id="333"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02" autoAdjust="0"/>
    <p:restoredTop sz="85465" autoAdjust="0"/>
  </p:normalViewPr>
  <p:slideViewPr>
    <p:cSldViewPr>
      <p:cViewPr varScale="1">
        <p:scale>
          <a:sx n="100" d="100"/>
          <a:sy n="100" d="100"/>
        </p:scale>
        <p:origin x="1641"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077826-86DD-41C8-8293-643F14F7E329}" type="datetimeFigureOut">
              <a:rPr lang="zh-CN" altLang="en-US" smtClean="0"/>
              <a:pPr/>
              <a:t>2022/2/11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98A86D-9ECD-4590-BE35-F8644ED56572}" type="slidenum">
              <a:rPr lang="zh-CN" altLang="en-US" smtClean="0"/>
              <a:pPr/>
              <a:t>‹#›</a:t>
            </a:fld>
            <a:endParaRPr lang="zh-CN" altLang="en-US"/>
          </a:p>
        </p:txBody>
      </p:sp>
    </p:spTree>
    <p:extLst>
      <p:ext uri="{BB962C8B-B14F-4D97-AF65-F5344CB8AC3E}">
        <p14:creationId xmlns:p14="http://schemas.microsoft.com/office/powerpoint/2010/main" val="223864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a:t>
            </a:fld>
            <a:endParaRPr lang="zh-CN" altLang="en-US"/>
          </a:p>
        </p:txBody>
      </p:sp>
    </p:spTree>
    <p:extLst>
      <p:ext uri="{BB962C8B-B14F-4D97-AF65-F5344CB8AC3E}">
        <p14:creationId xmlns:p14="http://schemas.microsoft.com/office/powerpoint/2010/main" val="3080126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10</a:t>
            </a:fld>
            <a:endParaRPr lang="zh-CN" altLang="en-US"/>
          </a:p>
        </p:txBody>
      </p:sp>
    </p:spTree>
    <p:extLst>
      <p:ext uri="{BB962C8B-B14F-4D97-AF65-F5344CB8AC3E}">
        <p14:creationId xmlns:p14="http://schemas.microsoft.com/office/powerpoint/2010/main" val="1589991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如上图所示，有两类服务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，每类服务有两个作负载均衡，服务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100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交易，服务</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200</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和</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交易，那么当服务和交易都在总线上注册后，各总线节点的路由表里会记录服务和交易信息及路径长度，这里省略了</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节点本身的路由。</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12</a:t>
            </a:fld>
            <a:endParaRPr lang="zh-CN" altLang="en-US"/>
          </a:p>
        </p:txBody>
      </p:sp>
    </p:spTree>
    <p:extLst>
      <p:ext uri="{BB962C8B-B14F-4D97-AF65-F5344CB8AC3E}">
        <p14:creationId xmlns:p14="http://schemas.microsoft.com/office/powerpoint/2010/main" val="8917928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13</a:t>
            </a:fld>
            <a:endParaRPr lang="zh-CN" altLang="en-US"/>
          </a:p>
        </p:txBody>
      </p:sp>
    </p:spTree>
    <p:extLst>
      <p:ext uri="{BB962C8B-B14F-4D97-AF65-F5344CB8AC3E}">
        <p14:creationId xmlns:p14="http://schemas.microsoft.com/office/powerpoint/2010/main" val="2348058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14</a:t>
            </a:fld>
            <a:endParaRPr lang="zh-CN" altLang="en-US"/>
          </a:p>
        </p:txBody>
      </p:sp>
    </p:spTree>
    <p:extLst>
      <p:ext uri="{BB962C8B-B14F-4D97-AF65-F5344CB8AC3E}">
        <p14:creationId xmlns:p14="http://schemas.microsoft.com/office/powerpoint/2010/main" val="3260753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498A86D-9ECD-4590-BE35-F8644ED56572}" type="slidenum">
              <a:rPr lang="zh-CN" altLang="en-US" smtClean="0"/>
              <a:pPr/>
              <a:t>16</a:t>
            </a:fld>
            <a:endParaRPr lang="zh-CN" altLang="en-US"/>
          </a:p>
        </p:txBody>
      </p:sp>
    </p:spTree>
    <p:extLst>
      <p:ext uri="{BB962C8B-B14F-4D97-AF65-F5344CB8AC3E}">
        <p14:creationId xmlns:p14="http://schemas.microsoft.com/office/powerpoint/2010/main" val="202846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19</a:t>
            </a:fld>
            <a:endParaRPr lang="zh-CN" altLang="en-US"/>
          </a:p>
        </p:txBody>
      </p:sp>
    </p:spTree>
    <p:extLst>
      <p:ext uri="{BB962C8B-B14F-4D97-AF65-F5344CB8AC3E}">
        <p14:creationId xmlns:p14="http://schemas.microsoft.com/office/powerpoint/2010/main" val="1175558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上下文无关：</a:t>
            </a:r>
            <a:r>
              <a:rPr lang="zh-CN" altLang="zh-CN" sz="1200" kern="1200" dirty="0">
                <a:solidFill>
                  <a:schemeClr val="tx1"/>
                </a:solidFill>
                <a:latin typeface="+mn-lt"/>
                <a:ea typeface="+mn-ea"/>
                <a:cs typeface="+mn-cs"/>
              </a:rPr>
              <a:t>客户的两个请求，分别被两个相同的服务提供程序</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和</a:t>
            </a:r>
            <a:r>
              <a:rPr lang="en-US" altLang="zh-CN" sz="1200" kern="1200" dirty="0">
                <a:solidFill>
                  <a:schemeClr val="tx1"/>
                </a:solidFill>
                <a:latin typeface="+mn-lt"/>
                <a:ea typeface="+mn-ea"/>
                <a:cs typeface="+mn-cs"/>
              </a:rPr>
              <a:t>2</a:t>
            </a:r>
            <a:r>
              <a:rPr lang="zh-CN" altLang="zh-CN" sz="1200" kern="1200" dirty="0">
                <a:solidFill>
                  <a:schemeClr val="tx1"/>
                </a:solidFill>
                <a:latin typeface="+mn-lt"/>
                <a:ea typeface="+mn-ea"/>
                <a:cs typeface="+mn-cs"/>
              </a:rPr>
              <a:t>处理</a:t>
            </a:r>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上下文相关：</a:t>
            </a:r>
            <a:r>
              <a:rPr lang="zh-CN" altLang="zh-CN" sz="1200" kern="1200" dirty="0">
                <a:solidFill>
                  <a:schemeClr val="tx1"/>
                </a:solidFill>
                <a:latin typeface="+mn-lt"/>
                <a:ea typeface="+mn-ea"/>
                <a:cs typeface="+mn-cs"/>
              </a:rPr>
              <a:t>客户的两个请求，固定的被两个相同的服务提供程序中的</a:t>
            </a:r>
            <a:r>
              <a:rPr lang="en-US" altLang="zh-CN" sz="1200" kern="1200" dirty="0">
                <a:solidFill>
                  <a:schemeClr val="tx1"/>
                </a:solidFill>
                <a:latin typeface="+mn-lt"/>
                <a:ea typeface="+mn-ea"/>
                <a:cs typeface="+mn-cs"/>
              </a:rPr>
              <a:t>1</a:t>
            </a:r>
            <a:r>
              <a:rPr lang="zh-CN" altLang="zh-CN" sz="1200" kern="1200" dirty="0">
                <a:solidFill>
                  <a:schemeClr val="tx1"/>
                </a:solidFill>
                <a:latin typeface="+mn-lt"/>
                <a:ea typeface="+mn-ea"/>
                <a:cs typeface="+mn-cs"/>
              </a:rPr>
              <a:t>处理</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25</a:t>
            </a:fld>
            <a:endParaRPr lang="zh-CN" altLang="en-US"/>
          </a:p>
        </p:txBody>
      </p:sp>
    </p:spTree>
    <p:extLst>
      <p:ext uri="{BB962C8B-B14F-4D97-AF65-F5344CB8AC3E}">
        <p14:creationId xmlns:p14="http://schemas.microsoft.com/office/powerpoint/2010/main" val="689696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dirty="0">
                <a:solidFill>
                  <a:schemeClr val="tx1"/>
                </a:solidFill>
                <a:latin typeface="+mn-lt"/>
                <a:ea typeface="+mn-ea"/>
                <a:cs typeface="+mn-cs"/>
              </a:rPr>
              <a:t>使用最普遍的模式</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26</a:t>
            </a:fld>
            <a:endParaRPr lang="zh-CN" altLang="en-US"/>
          </a:p>
        </p:txBody>
      </p:sp>
    </p:spTree>
    <p:extLst>
      <p:ext uri="{BB962C8B-B14F-4D97-AF65-F5344CB8AC3E}">
        <p14:creationId xmlns:p14="http://schemas.microsoft.com/office/powerpoint/2010/main" val="2466820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27</a:t>
            </a:fld>
            <a:endParaRPr lang="zh-CN" altLang="en-US"/>
          </a:p>
        </p:txBody>
      </p:sp>
    </p:spTree>
    <p:extLst>
      <p:ext uri="{BB962C8B-B14F-4D97-AF65-F5344CB8AC3E}">
        <p14:creationId xmlns:p14="http://schemas.microsoft.com/office/powerpoint/2010/main" val="1960441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28</a:t>
            </a:fld>
            <a:endParaRPr lang="zh-CN" altLang="en-US"/>
          </a:p>
        </p:txBody>
      </p:sp>
    </p:spTree>
    <p:extLst>
      <p:ext uri="{BB962C8B-B14F-4D97-AF65-F5344CB8AC3E}">
        <p14:creationId xmlns:p14="http://schemas.microsoft.com/office/powerpoint/2010/main" val="198018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a:t>
            </a:fld>
            <a:endParaRPr lang="zh-CN" altLang="en-US"/>
          </a:p>
        </p:txBody>
      </p:sp>
    </p:spTree>
    <p:extLst>
      <p:ext uri="{BB962C8B-B14F-4D97-AF65-F5344CB8AC3E}">
        <p14:creationId xmlns:p14="http://schemas.microsoft.com/office/powerpoint/2010/main" val="12336003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消息传递只能由服务端发起</a:t>
            </a:r>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29</a:t>
            </a:fld>
            <a:endParaRPr lang="zh-CN" altLang="en-US"/>
          </a:p>
        </p:txBody>
      </p:sp>
    </p:spTree>
    <p:extLst>
      <p:ext uri="{BB962C8B-B14F-4D97-AF65-F5344CB8AC3E}">
        <p14:creationId xmlns:p14="http://schemas.microsoft.com/office/powerpoint/2010/main" val="1374026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31</a:t>
            </a:fld>
            <a:endParaRPr lang="zh-CN" altLang="en-US"/>
          </a:p>
        </p:txBody>
      </p:sp>
    </p:spTree>
    <p:extLst>
      <p:ext uri="{BB962C8B-B14F-4D97-AF65-F5344CB8AC3E}">
        <p14:creationId xmlns:p14="http://schemas.microsoft.com/office/powerpoint/2010/main" val="1604467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SAP通过TCP连到DREB,并在DREB上注册服务号，分公共服务号和私有服务号，私有服务号是用来区别相同的公共服务号的服务。多个相同的公共服务号进行服务的负载均衡，后续包等通过私有服务号来获取。</a:t>
            </a:r>
          </a:p>
          <a:p>
            <a:r>
              <a:rPr lang="en-US" altLang="zh-CN" dirty="0" err="1"/>
              <a:t>SAP接收DREB分派过来的数据进行服务分派</a:t>
            </a:r>
            <a:endParaRPr lang="en-US" altLang="zh-CN" dirty="0"/>
          </a:p>
          <a:p>
            <a:r>
              <a:rPr lang="zh-CN" altLang="en-US" dirty="0"/>
              <a:t>若</a:t>
            </a:r>
            <a:r>
              <a:rPr lang="en-US" altLang="zh-CN" dirty="0" err="1"/>
              <a:t>SAP和BPU在同一台机器上，可由SAP来管理SPU，SPU通过TCP连接SAP</a:t>
            </a:r>
            <a:endParaRPr lang="en-US" altLang="zh-CN" dirty="0"/>
          </a:p>
          <a:p>
            <a:r>
              <a:rPr lang="en-US" altLang="zh-CN" dirty="0" err="1"/>
              <a:t>SAP上可连接多个SPU组</a:t>
            </a:r>
            <a:r>
              <a:rPr lang="en-US" altLang="zh-CN" dirty="0"/>
              <a:t>,</a:t>
            </a:r>
            <a:r>
              <a:rPr lang="zh-CN" altLang="en-US" dirty="0"/>
              <a:t>但不同的</a:t>
            </a:r>
            <a:r>
              <a:rPr lang="en-US" altLang="zh-CN" dirty="0" err="1"/>
              <a:t>SPU组里的交易码不可重复,每个SPU组里有多个SPU实例具有相同的服务功能，由SAP将请求分派给SPU进行处理</a:t>
            </a:r>
            <a:endParaRPr lang="en-US" altLang="zh-CN" dirty="0"/>
          </a:p>
          <a:p>
            <a:r>
              <a:rPr lang="en-US" altLang="zh-CN" dirty="0" err="1"/>
              <a:t>SAP内部功能</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32</a:t>
            </a:fld>
            <a:endParaRPr lang="zh-CN" altLang="en-US"/>
          </a:p>
        </p:txBody>
      </p:sp>
    </p:spTree>
    <p:extLst>
      <p:ext uri="{BB962C8B-B14F-4D97-AF65-F5344CB8AC3E}">
        <p14:creationId xmlns:p14="http://schemas.microsoft.com/office/powerpoint/2010/main" val="294631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33</a:t>
            </a:fld>
            <a:endParaRPr lang="zh-CN" altLang="en-US"/>
          </a:p>
        </p:txBody>
      </p:sp>
    </p:spTree>
    <p:extLst>
      <p:ext uri="{BB962C8B-B14F-4D97-AF65-F5344CB8AC3E}">
        <p14:creationId xmlns:p14="http://schemas.microsoft.com/office/powerpoint/2010/main" val="636663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35</a:t>
            </a:fld>
            <a:endParaRPr lang="zh-CN" altLang="en-US"/>
          </a:p>
        </p:txBody>
      </p:sp>
    </p:spTree>
    <p:extLst>
      <p:ext uri="{BB962C8B-B14F-4D97-AF65-F5344CB8AC3E}">
        <p14:creationId xmlns:p14="http://schemas.microsoft.com/office/powerpoint/2010/main" val="3994252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36</a:t>
            </a:fld>
            <a:endParaRPr lang="zh-CN" altLang="en-US"/>
          </a:p>
        </p:txBody>
      </p:sp>
    </p:spTree>
    <p:extLst>
      <p:ext uri="{BB962C8B-B14F-4D97-AF65-F5344CB8AC3E}">
        <p14:creationId xmlns:p14="http://schemas.microsoft.com/office/powerpoint/2010/main" val="3186001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37</a:t>
            </a:fld>
            <a:endParaRPr lang="zh-CN" altLang="en-US"/>
          </a:p>
        </p:txBody>
      </p:sp>
    </p:spTree>
    <p:extLst>
      <p:ext uri="{BB962C8B-B14F-4D97-AF65-F5344CB8AC3E}">
        <p14:creationId xmlns:p14="http://schemas.microsoft.com/office/powerpoint/2010/main" val="28636752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38</a:t>
            </a:fld>
            <a:endParaRPr lang="zh-CN" altLang="en-US"/>
          </a:p>
        </p:txBody>
      </p:sp>
    </p:spTree>
    <p:extLst>
      <p:ext uri="{BB962C8B-B14F-4D97-AF65-F5344CB8AC3E}">
        <p14:creationId xmlns:p14="http://schemas.microsoft.com/office/powerpoint/2010/main" val="2259455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39</a:t>
            </a:fld>
            <a:endParaRPr lang="zh-CN" altLang="en-US"/>
          </a:p>
        </p:txBody>
      </p:sp>
    </p:spTree>
    <p:extLst>
      <p:ext uri="{BB962C8B-B14F-4D97-AF65-F5344CB8AC3E}">
        <p14:creationId xmlns:p14="http://schemas.microsoft.com/office/powerpoint/2010/main" val="1338558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40</a:t>
            </a:fld>
            <a:endParaRPr lang="zh-CN" altLang="en-US"/>
          </a:p>
        </p:txBody>
      </p:sp>
    </p:spTree>
    <p:extLst>
      <p:ext uri="{BB962C8B-B14F-4D97-AF65-F5344CB8AC3E}">
        <p14:creationId xmlns:p14="http://schemas.microsoft.com/office/powerpoint/2010/main" val="146901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3</a:t>
            </a:fld>
            <a:endParaRPr lang="zh-CN" altLang="en-US"/>
          </a:p>
        </p:txBody>
      </p:sp>
    </p:spTree>
    <p:extLst>
      <p:ext uri="{BB962C8B-B14F-4D97-AF65-F5344CB8AC3E}">
        <p14:creationId xmlns:p14="http://schemas.microsoft.com/office/powerpoint/2010/main" val="1044568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41</a:t>
            </a:fld>
            <a:endParaRPr lang="zh-CN" altLang="en-US"/>
          </a:p>
        </p:txBody>
      </p:sp>
    </p:spTree>
    <p:extLst>
      <p:ext uri="{BB962C8B-B14F-4D97-AF65-F5344CB8AC3E}">
        <p14:creationId xmlns:p14="http://schemas.microsoft.com/office/powerpoint/2010/main" val="1169640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42</a:t>
            </a:fld>
            <a:endParaRPr lang="zh-CN" altLang="en-US"/>
          </a:p>
        </p:txBody>
      </p:sp>
    </p:spTree>
    <p:extLst>
      <p:ext uri="{BB962C8B-B14F-4D97-AF65-F5344CB8AC3E}">
        <p14:creationId xmlns:p14="http://schemas.microsoft.com/office/powerpoint/2010/main" val="8846468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43</a:t>
            </a:fld>
            <a:endParaRPr lang="zh-CN" altLang="en-US"/>
          </a:p>
        </p:txBody>
      </p:sp>
    </p:spTree>
    <p:extLst>
      <p:ext uri="{BB962C8B-B14F-4D97-AF65-F5344CB8AC3E}">
        <p14:creationId xmlns:p14="http://schemas.microsoft.com/office/powerpoint/2010/main" val="1153460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44</a:t>
            </a:fld>
            <a:endParaRPr lang="zh-CN" altLang="en-US"/>
          </a:p>
        </p:txBody>
      </p:sp>
    </p:spTree>
    <p:extLst>
      <p:ext uri="{BB962C8B-B14F-4D97-AF65-F5344CB8AC3E}">
        <p14:creationId xmlns:p14="http://schemas.microsoft.com/office/powerpoint/2010/main" val="27001220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45</a:t>
            </a:fld>
            <a:endParaRPr lang="zh-CN" altLang="en-US"/>
          </a:p>
        </p:txBody>
      </p:sp>
    </p:spTree>
    <p:extLst>
      <p:ext uri="{BB962C8B-B14F-4D97-AF65-F5344CB8AC3E}">
        <p14:creationId xmlns:p14="http://schemas.microsoft.com/office/powerpoint/2010/main" val="18041190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46</a:t>
            </a:fld>
            <a:endParaRPr lang="zh-CN" altLang="en-US"/>
          </a:p>
        </p:txBody>
      </p:sp>
    </p:spTree>
    <p:extLst>
      <p:ext uri="{BB962C8B-B14F-4D97-AF65-F5344CB8AC3E}">
        <p14:creationId xmlns:p14="http://schemas.microsoft.com/office/powerpoint/2010/main" val="2610381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50</a:t>
            </a:fld>
            <a:endParaRPr lang="zh-CN" altLang="en-US"/>
          </a:p>
        </p:txBody>
      </p:sp>
    </p:spTree>
    <p:extLst>
      <p:ext uri="{BB962C8B-B14F-4D97-AF65-F5344CB8AC3E}">
        <p14:creationId xmlns:p14="http://schemas.microsoft.com/office/powerpoint/2010/main" val="26539451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51</a:t>
            </a:fld>
            <a:endParaRPr lang="zh-CN" altLang="en-US"/>
          </a:p>
        </p:txBody>
      </p:sp>
    </p:spTree>
    <p:extLst>
      <p:ext uri="{BB962C8B-B14F-4D97-AF65-F5344CB8AC3E}">
        <p14:creationId xmlns:p14="http://schemas.microsoft.com/office/powerpoint/2010/main" val="884399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52</a:t>
            </a:fld>
            <a:endParaRPr lang="zh-CN" altLang="en-US"/>
          </a:p>
        </p:txBody>
      </p:sp>
    </p:spTree>
    <p:extLst>
      <p:ext uri="{BB962C8B-B14F-4D97-AF65-F5344CB8AC3E}">
        <p14:creationId xmlns:p14="http://schemas.microsoft.com/office/powerpoint/2010/main" val="958290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53</a:t>
            </a:fld>
            <a:endParaRPr lang="zh-CN" altLang="en-US"/>
          </a:p>
        </p:txBody>
      </p:sp>
    </p:spTree>
    <p:extLst>
      <p:ext uri="{BB962C8B-B14F-4D97-AF65-F5344CB8AC3E}">
        <p14:creationId xmlns:p14="http://schemas.microsoft.com/office/powerpoint/2010/main" val="4268889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4</a:t>
            </a:fld>
            <a:endParaRPr lang="zh-CN" altLang="en-US"/>
          </a:p>
        </p:txBody>
      </p:sp>
    </p:spTree>
    <p:extLst>
      <p:ext uri="{BB962C8B-B14F-4D97-AF65-F5344CB8AC3E}">
        <p14:creationId xmlns:p14="http://schemas.microsoft.com/office/powerpoint/2010/main" val="1795749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54</a:t>
            </a:fld>
            <a:endParaRPr lang="zh-CN" altLang="en-US"/>
          </a:p>
        </p:txBody>
      </p:sp>
    </p:spTree>
    <p:extLst>
      <p:ext uri="{BB962C8B-B14F-4D97-AF65-F5344CB8AC3E}">
        <p14:creationId xmlns:p14="http://schemas.microsoft.com/office/powerpoint/2010/main" val="2645317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55</a:t>
            </a:fld>
            <a:endParaRPr lang="zh-CN" altLang="en-US"/>
          </a:p>
        </p:txBody>
      </p:sp>
    </p:spTree>
    <p:extLst>
      <p:ext uri="{BB962C8B-B14F-4D97-AF65-F5344CB8AC3E}">
        <p14:creationId xmlns:p14="http://schemas.microsoft.com/office/powerpoint/2010/main" val="3990884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柜面前置使用</a:t>
            </a:r>
            <a:r>
              <a:rPr lang="en-US" altLang="zh-CN" dirty="0"/>
              <a:t>tuxedo</a:t>
            </a:r>
            <a:r>
              <a:rPr lang="zh-CN" altLang="en-US" dirty="0"/>
              <a:t>，前置代码和</a:t>
            </a:r>
            <a:r>
              <a:rPr lang="en-US" altLang="zh-CN" dirty="0"/>
              <a:t>BPU</a:t>
            </a:r>
            <a:r>
              <a:rPr lang="zh-CN" altLang="en-US" dirty="0"/>
              <a:t>的代码类似</a:t>
            </a:r>
            <a:endParaRPr lang="en-US" altLang="zh-CN" dirty="0"/>
          </a:p>
          <a:p>
            <a:r>
              <a:rPr lang="zh-CN" altLang="en-US" dirty="0"/>
              <a:t>渠道前置使用</a:t>
            </a:r>
            <a:r>
              <a:rPr lang="en-US" altLang="zh-CN" dirty="0"/>
              <a:t>FPC</a:t>
            </a:r>
            <a:r>
              <a:rPr lang="zh-CN" altLang="en-US" dirty="0"/>
              <a:t>和</a:t>
            </a:r>
            <a:r>
              <a:rPr lang="en-US" altLang="zh-CN" dirty="0"/>
              <a:t>FPU</a:t>
            </a:r>
          </a:p>
          <a:p>
            <a:r>
              <a:rPr lang="zh-CN" altLang="en-US" dirty="0"/>
              <a:t>代理金服务、报表服务、公共服务、实物金服务使用</a:t>
            </a:r>
            <a:r>
              <a:rPr lang="en-US" altLang="zh-CN" dirty="0"/>
              <a:t>BPC+JAVA</a:t>
            </a:r>
          </a:p>
          <a:p>
            <a:r>
              <a:rPr lang="zh-CN" altLang="en-US" dirty="0"/>
              <a:t>风控服务使用</a:t>
            </a:r>
            <a:r>
              <a:rPr lang="en-US" altLang="zh-CN" dirty="0"/>
              <a:t>BPC+</a:t>
            </a:r>
            <a:r>
              <a:rPr lang="en-US" altLang="zh-CN" baseline="0" dirty="0"/>
              <a:t>BPU+</a:t>
            </a:r>
            <a:r>
              <a:rPr lang="zh-CN" altLang="en-US" baseline="0" dirty="0"/>
              <a:t>风控</a:t>
            </a:r>
            <a:endParaRPr lang="en-US" altLang="zh-CN" baseline="0" dirty="0"/>
          </a:p>
          <a:p>
            <a:r>
              <a:rPr lang="zh-CN" altLang="en-US" baseline="0" dirty="0"/>
              <a:t>核心前置、文件服务、监控服务使用</a:t>
            </a:r>
            <a:r>
              <a:rPr lang="en-US" altLang="zh-CN" baseline="0" dirty="0"/>
              <a:t>BPC+BPU</a:t>
            </a:r>
          </a:p>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56</a:t>
            </a:fld>
            <a:endParaRPr lang="zh-CN" altLang="en-US"/>
          </a:p>
        </p:txBody>
      </p:sp>
    </p:spTree>
    <p:extLst>
      <p:ext uri="{BB962C8B-B14F-4D97-AF65-F5344CB8AC3E}">
        <p14:creationId xmlns:p14="http://schemas.microsoft.com/office/powerpoint/2010/main" val="23316561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57</a:t>
            </a:fld>
            <a:endParaRPr lang="zh-CN" altLang="en-US"/>
          </a:p>
        </p:txBody>
      </p:sp>
    </p:spTree>
    <p:extLst>
      <p:ext uri="{BB962C8B-B14F-4D97-AF65-F5344CB8AC3E}">
        <p14:creationId xmlns:p14="http://schemas.microsoft.com/office/powerpoint/2010/main" val="22393982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58</a:t>
            </a:fld>
            <a:endParaRPr lang="zh-CN" altLang="en-US"/>
          </a:p>
        </p:txBody>
      </p:sp>
    </p:spTree>
    <p:extLst>
      <p:ext uri="{BB962C8B-B14F-4D97-AF65-F5344CB8AC3E}">
        <p14:creationId xmlns:p14="http://schemas.microsoft.com/office/powerpoint/2010/main" val="204609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5</a:t>
            </a:fld>
            <a:endParaRPr lang="zh-CN" altLang="en-US"/>
          </a:p>
        </p:txBody>
      </p:sp>
    </p:spTree>
    <p:extLst>
      <p:ext uri="{BB962C8B-B14F-4D97-AF65-F5344CB8AC3E}">
        <p14:creationId xmlns:p14="http://schemas.microsoft.com/office/powerpoint/2010/main" val="3147889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6</a:t>
            </a:fld>
            <a:endParaRPr lang="zh-CN" altLang="en-US"/>
          </a:p>
        </p:txBody>
      </p:sp>
    </p:spTree>
    <p:extLst>
      <p:ext uri="{BB962C8B-B14F-4D97-AF65-F5344CB8AC3E}">
        <p14:creationId xmlns:p14="http://schemas.microsoft.com/office/powerpoint/2010/main" val="913651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7</a:t>
            </a:fld>
            <a:endParaRPr lang="zh-CN" altLang="en-US"/>
          </a:p>
        </p:txBody>
      </p:sp>
    </p:spTree>
    <p:extLst>
      <p:ext uri="{BB962C8B-B14F-4D97-AF65-F5344CB8AC3E}">
        <p14:creationId xmlns:p14="http://schemas.microsoft.com/office/powerpoint/2010/main" val="286512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8</a:t>
            </a:fld>
            <a:endParaRPr lang="zh-CN" altLang="en-US"/>
          </a:p>
        </p:txBody>
      </p:sp>
    </p:spTree>
    <p:extLst>
      <p:ext uri="{BB962C8B-B14F-4D97-AF65-F5344CB8AC3E}">
        <p14:creationId xmlns:p14="http://schemas.microsoft.com/office/powerpoint/2010/main" val="2700725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r>
              <a:rPr lang="zh-CN" altLang="en-US" sz="1200" kern="1200" dirty="0">
                <a:solidFill>
                  <a:schemeClr val="tx1"/>
                </a:solidFill>
                <a:latin typeface="+mn-lt"/>
                <a:ea typeface="+mn-ea"/>
                <a:cs typeface="+mn-cs"/>
              </a:rPr>
              <a:t>业务部分只需关心界面、应用功能服务与数据。</a:t>
            </a:r>
            <a:r>
              <a:rPr lang="en-US" sz="1200" kern="1200" dirty="0">
                <a:solidFill>
                  <a:schemeClr val="tx1"/>
                </a:solidFill>
                <a:latin typeface="+mn-lt"/>
                <a:ea typeface="+mn-ea"/>
                <a:cs typeface="+mn-cs"/>
              </a:rPr>
              <a:t>GU</a:t>
            </a:r>
            <a:r>
              <a:rPr lang="zh-CN" altLang="en-US" sz="1200" kern="1200" dirty="0">
                <a:solidFill>
                  <a:schemeClr val="tx1"/>
                </a:solidFill>
                <a:latin typeface="+mn-lt"/>
                <a:ea typeface="+mn-ea"/>
                <a:cs typeface="+mn-cs"/>
              </a:rPr>
              <a:t>界面由字符终端、</a:t>
            </a:r>
            <a:r>
              <a:rPr lang="en-US" sz="1200" kern="1200" dirty="0">
                <a:solidFill>
                  <a:schemeClr val="tx1"/>
                </a:solidFill>
                <a:latin typeface="+mn-lt"/>
                <a:ea typeface="+mn-ea"/>
                <a:cs typeface="+mn-cs"/>
              </a:rPr>
              <a:t>IE</a:t>
            </a:r>
            <a:r>
              <a:rPr lang="zh-CN" altLang="en-US" sz="1200" kern="1200" dirty="0">
                <a:solidFill>
                  <a:schemeClr val="tx1"/>
                </a:solidFill>
                <a:latin typeface="+mn-lt"/>
                <a:ea typeface="+mn-ea"/>
                <a:cs typeface="+mn-cs"/>
              </a:rPr>
              <a:t>管理终端等组成，不在此框架考虑范围之内。各类网关由前置机组成。</a:t>
            </a:r>
          </a:p>
          <a:p>
            <a:r>
              <a:rPr lang="en-US"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采用进程的方式进行并发处理，即一个进程同时只负责一笔交易的处理，进程与进程之间是相对独立的关系。每个进程都有一个数据库连接来实现事务处理。</a:t>
            </a:r>
            <a:endParaRPr lang="en-US" altLang="zh-CN" sz="1200" kern="1200" dirty="0">
              <a:solidFill>
                <a:schemeClr val="tx1"/>
              </a:solidFill>
              <a:latin typeface="+mn-lt"/>
              <a:ea typeface="+mn-ea"/>
              <a:cs typeface="+mn-cs"/>
            </a:endParaRPr>
          </a:p>
          <a:p>
            <a:r>
              <a:rPr lang="en-US" altLang="zh-CN" sz="1200" kern="1200" dirty="0">
                <a:solidFill>
                  <a:schemeClr val="tx1"/>
                </a:solidFill>
                <a:latin typeface="+mn-lt"/>
                <a:ea typeface="+mn-ea"/>
                <a:cs typeface="+mn-cs"/>
              </a:rPr>
              <a:t>    支持windows/unix/linux操作系统，支持oracle/sybase/db2/sqlserver等主流数据库。业务开发可在windows下使用vc进行开发调试</a:t>
            </a:r>
            <a:r>
              <a:rPr lang="zh-CN" altLang="en-US" sz="1200" kern="1200" dirty="0">
                <a:solidFill>
                  <a:schemeClr val="tx1"/>
                </a:solidFill>
                <a:latin typeface="+mn-lt"/>
                <a:ea typeface="+mn-ea"/>
                <a:cs typeface="+mn-cs"/>
              </a:rPr>
              <a:t>，然后直接将代码</a:t>
            </a:r>
            <a:r>
              <a:rPr lang="en-US" altLang="zh-CN" sz="1200" kern="1200" dirty="0">
                <a:solidFill>
                  <a:schemeClr val="tx1"/>
                </a:solidFill>
                <a:latin typeface="+mn-lt"/>
                <a:ea typeface="+mn-ea"/>
                <a:cs typeface="+mn-cs"/>
              </a:rPr>
              <a:t>ftp至unix下进行编译测试上线。</a:t>
            </a:r>
          </a:p>
          <a:p>
            <a:r>
              <a:rPr lang="en-US" altLang="zh-CN" sz="1200" kern="1200" dirty="0">
                <a:solidFill>
                  <a:schemeClr val="tx1"/>
                </a:solidFill>
                <a:latin typeface="+mn-lt"/>
                <a:ea typeface="+mn-ea"/>
                <a:cs typeface="+mn-cs"/>
              </a:rPr>
              <a:t>    </a:t>
            </a:r>
            <a:endParaRPr lang="zh-CN" altLang="en-US" sz="1200" kern="1200" dirty="0">
              <a:solidFill>
                <a:schemeClr val="tx1"/>
              </a:solidFill>
              <a:latin typeface="+mn-lt"/>
              <a:ea typeface="+mn-ea"/>
              <a:cs typeface="+mn-cs"/>
            </a:endParaRPr>
          </a:p>
          <a:p>
            <a:r>
              <a:rPr lang="zh-CN" altLang="zh-CN" sz="1200" kern="1200" dirty="0">
                <a:solidFill>
                  <a:schemeClr val="tx1"/>
                </a:solidFill>
                <a:effectLst/>
                <a:latin typeface="+mn-lt"/>
                <a:ea typeface="+mn-ea"/>
                <a:cs typeface="+mn-cs"/>
              </a:rPr>
              <a:t>如上图所示，框架分为表示层、接入层、传输层、服务层、功能层、数据层。其中服务层和功能层对应系统逻辑结构中的服务层：</a:t>
            </a:r>
          </a:p>
          <a:p>
            <a:pPr lvl="0"/>
            <a:r>
              <a:rPr lang="zh-CN" altLang="zh-CN" sz="1200" kern="1200" dirty="0">
                <a:solidFill>
                  <a:schemeClr val="tx1"/>
                </a:solidFill>
                <a:effectLst/>
                <a:latin typeface="+mn-lt"/>
                <a:ea typeface="+mn-ea"/>
                <a:cs typeface="+mn-cs"/>
              </a:rPr>
              <a:t>数据层</a:t>
            </a:r>
          </a:p>
          <a:p>
            <a:r>
              <a:rPr lang="zh-CN" altLang="zh-CN" sz="1200" kern="1200" dirty="0">
                <a:solidFill>
                  <a:schemeClr val="tx1"/>
                </a:solidFill>
                <a:effectLst/>
                <a:latin typeface="+mn-lt"/>
                <a:ea typeface="+mn-ea"/>
                <a:cs typeface="+mn-cs"/>
              </a:rPr>
              <a:t>数据层指数据库系统和其他数据文件，数据库系统采用通用的大型关系数据库，存放并处理客户资料及其交易数据，数据文件主要用来保存各种配置参数等，数据层是系统中集中存储数据的地方，根据数据生命周期特点，可分为历史数据和生产数据。在生产数据中，根据数据的性质又可分为业务数据、框架数据等。根据数据的存储形式，又可分为数据库内的数据和文件等。</a:t>
            </a:r>
          </a:p>
          <a:p>
            <a:pPr lvl="0"/>
            <a:r>
              <a:rPr lang="zh-CN" altLang="zh-CN" sz="1200" kern="1200" dirty="0">
                <a:solidFill>
                  <a:schemeClr val="tx1"/>
                </a:solidFill>
                <a:effectLst/>
                <a:latin typeface="+mn-lt"/>
                <a:ea typeface="+mn-ea"/>
                <a:cs typeface="+mn-cs"/>
              </a:rPr>
              <a:t>功能层</a:t>
            </a:r>
          </a:p>
          <a:p>
            <a:r>
              <a:rPr lang="zh-CN" altLang="zh-CN" sz="1200" kern="1200" dirty="0">
                <a:solidFill>
                  <a:schemeClr val="tx1"/>
                </a:solidFill>
                <a:effectLst/>
                <a:latin typeface="+mn-lt"/>
                <a:ea typeface="+mn-ea"/>
                <a:cs typeface="+mn-cs"/>
              </a:rPr>
              <a:t>即为业务逻辑层，为各系统实现业务功能的地方，在框架开发类库的支持下，可以方便快速地实现业务开发。功能层向服务层注册交易码，按交易码对外提供服务。</a:t>
            </a:r>
          </a:p>
          <a:p>
            <a:pPr lvl="0"/>
            <a:r>
              <a:rPr lang="zh-CN" altLang="zh-CN" sz="1200" kern="1200" dirty="0">
                <a:solidFill>
                  <a:schemeClr val="tx1"/>
                </a:solidFill>
                <a:effectLst/>
                <a:latin typeface="+mn-lt"/>
                <a:ea typeface="+mn-ea"/>
                <a:cs typeface="+mn-cs"/>
              </a:rPr>
              <a:t>服务层</a:t>
            </a:r>
          </a:p>
          <a:p>
            <a:r>
              <a:rPr lang="zh-CN" altLang="zh-CN" sz="1200" kern="1200" dirty="0">
                <a:solidFill>
                  <a:schemeClr val="tx1"/>
                </a:solidFill>
                <a:effectLst/>
                <a:latin typeface="+mn-lt"/>
                <a:ea typeface="+mn-ea"/>
                <a:cs typeface="+mn-cs"/>
              </a:rPr>
              <a:t>提供服务支持的层，在此层实现服务的负载均衡，可将相同的交易或相同的业务组装在一起对外提供服务</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服务号和私有服务号</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。服务要在传输层进行注册，这样消息才能在传输层正确路由。</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传输层</a:t>
            </a:r>
          </a:p>
          <a:p>
            <a:r>
              <a:rPr lang="zh-CN" altLang="zh-CN" sz="1200" kern="1200" dirty="0">
                <a:solidFill>
                  <a:schemeClr val="tx1"/>
                </a:solidFill>
                <a:effectLst/>
                <a:latin typeface="+mn-lt"/>
                <a:ea typeface="+mn-ea"/>
                <a:cs typeface="+mn-cs"/>
              </a:rPr>
              <a:t>传输层主要是由各通讯模块组成。通讯模块作为黄金买卖业务系统中的数据总线，主要负责连接各个业务模块及客户端，进行数据的通讯传输，所以这一层的可靠性对整个交易系统的可靠性起着决定性的作用。传输层的引入能够使交易所信息系统的部署更加灵活，同时便于周边系统的接入以及与其他应用系统的集成。传输层可提供可靠传输、加密压缩、应用路由、连接复用、负载均衡、故障隔离</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恢复等功能，以保证系统的可靠性、安全性和扩展性，采用的通讯协议是可以灵活扩展的数据路由交换总线，消息在此层进行路由转发，可根据指定总线节点进行路由、根据服务进行路由和根据交易码进行路由。</a:t>
            </a:r>
          </a:p>
          <a:p>
            <a:pPr lvl="0"/>
            <a:r>
              <a:rPr lang="zh-CN" altLang="zh-CN" sz="1200" kern="1200" dirty="0">
                <a:solidFill>
                  <a:schemeClr val="tx1"/>
                </a:solidFill>
                <a:effectLst/>
                <a:latin typeface="+mn-lt"/>
                <a:ea typeface="+mn-ea"/>
                <a:cs typeface="+mn-cs"/>
              </a:rPr>
              <a:t>接入层</a:t>
            </a:r>
          </a:p>
          <a:p>
            <a:r>
              <a:rPr lang="zh-CN" altLang="zh-CN" sz="1200" kern="1200" dirty="0">
                <a:solidFill>
                  <a:schemeClr val="tx1"/>
                </a:solidFill>
                <a:effectLst/>
                <a:latin typeface="+mn-lt"/>
                <a:ea typeface="+mn-ea"/>
                <a:cs typeface="+mn-cs"/>
              </a:rPr>
              <a:t>接入层由网关服务或通讯接入模块组成，接入层是实现和其他系统进行交互的桥梁，负责大量并发的客户接入，采用异步</a:t>
            </a:r>
            <a:r>
              <a:rPr lang="en-US" altLang="zh-CN" sz="1200" kern="1200" dirty="0">
                <a:solidFill>
                  <a:schemeClr val="tx1"/>
                </a:solidFill>
                <a:effectLst/>
                <a:latin typeface="+mn-lt"/>
                <a:ea typeface="+mn-ea"/>
                <a:cs typeface="+mn-cs"/>
              </a:rPr>
              <a:t>IO</a:t>
            </a:r>
            <a:r>
              <a:rPr lang="zh-CN" altLang="zh-CN" sz="1200" kern="1200" dirty="0">
                <a:solidFill>
                  <a:schemeClr val="tx1"/>
                </a:solidFill>
                <a:effectLst/>
                <a:latin typeface="+mn-lt"/>
                <a:ea typeface="+mn-ea"/>
                <a:cs typeface="+mn-cs"/>
              </a:rPr>
              <a:t>处理大量并发的连接或将外部的报文协议转为框架内流转的报文协议进行接入。</a:t>
            </a:r>
          </a:p>
          <a:p>
            <a:pPr lvl="0"/>
            <a:r>
              <a:rPr lang="zh-CN" altLang="zh-CN" sz="1200" kern="1200" dirty="0">
                <a:solidFill>
                  <a:schemeClr val="tx1"/>
                </a:solidFill>
                <a:effectLst/>
                <a:latin typeface="+mn-lt"/>
                <a:ea typeface="+mn-ea"/>
                <a:cs typeface="+mn-cs"/>
              </a:rPr>
              <a:t>表示层</a:t>
            </a:r>
          </a:p>
          <a:p>
            <a:r>
              <a:rPr lang="zh-CN" altLang="zh-CN" sz="1200" kern="1200" dirty="0">
                <a:solidFill>
                  <a:schemeClr val="tx1"/>
                </a:solidFill>
                <a:effectLst/>
                <a:latin typeface="+mn-lt"/>
                <a:ea typeface="+mn-ea"/>
                <a:cs typeface="+mn-cs"/>
              </a:rPr>
              <a:t>表示层是本系统的用户接口部分，它担负着用户与应用间的对话功能。表示层检查用户从键盘或其它终端设备上输入的数据，显示应用服务输出的数据。在这一层的设计中，对用户输入数据的检查只限于数据的形式和值的范围，不包括有关业务本身的处理逻辑，因此在用户接口变更时，只需改写操作显示控制和数据检查代码，而不影响其它层。用户输入的数据通过通讯平台传入功能层。表示层与应用逻辑无关，能保证风格统一、操作方便</a:t>
            </a:r>
            <a:endParaRPr lang="zh-CN" altLang="en-US" dirty="0"/>
          </a:p>
        </p:txBody>
      </p:sp>
      <p:sp>
        <p:nvSpPr>
          <p:cNvPr id="4" name="灯片编号占位符 3"/>
          <p:cNvSpPr>
            <a:spLocks noGrp="1"/>
          </p:cNvSpPr>
          <p:nvPr>
            <p:ph type="sldNum" sz="quarter" idx="10"/>
          </p:nvPr>
        </p:nvSpPr>
        <p:spPr/>
        <p:txBody>
          <a:bodyPr/>
          <a:lstStyle/>
          <a:p>
            <a:fld id="{8498A86D-9ECD-4590-BE35-F8644ED56572}" type="slidenum">
              <a:rPr lang="zh-CN" altLang="en-US" smtClean="0"/>
              <a:pPr/>
              <a:t>9</a:t>
            </a:fld>
            <a:endParaRPr lang="zh-CN" altLang="en-US"/>
          </a:p>
        </p:txBody>
      </p:sp>
    </p:spTree>
    <p:extLst>
      <p:ext uri="{BB962C8B-B14F-4D97-AF65-F5344CB8AC3E}">
        <p14:creationId xmlns:p14="http://schemas.microsoft.com/office/powerpoint/2010/main" val="371442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19" name="页脚占位符 18"/>
          <p:cNvSpPr>
            <a:spLocks noGrp="1"/>
          </p:cNvSpPr>
          <p:nvPr>
            <p:ph type="ftr" sz="quarter" idx="11"/>
          </p:nvPr>
        </p:nvSpPr>
        <p:spPr/>
        <p:txBody>
          <a:bodyPr/>
          <a:lstStyle/>
          <a:p>
            <a:endParaRPr kumimoji="0" lang="en-US" dirty="0"/>
          </a:p>
        </p:txBody>
      </p:sp>
      <p:sp>
        <p:nvSpPr>
          <p:cNvPr id="27" name="灯片编号占位符 2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5" name="页脚占位符 4"/>
          <p:cNvSpPr>
            <a:spLocks noGrp="1"/>
          </p:cNvSpPr>
          <p:nvPr>
            <p:ph type="ftr" sz="quarter" idx="11"/>
          </p:nvPr>
        </p:nvSpPr>
        <p:spPr/>
        <p:txBody>
          <a:bodyPr/>
          <a:lstStyle/>
          <a:p>
            <a:endParaRPr kumimoji="0" lang="en-US" dirty="0"/>
          </a:p>
        </p:txBody>
      </p:sp>
      <p:sp>
        <p:nvSpPr>
          <p:cNvPr id="6" name="灯片编号占位符 5"/>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8" name="页脚占位符 7"/>
          <p:cNvSpPr>
            <a:spLocks noGrp="1"/>
          </p:cNvSpPr>
          <p:nvPr>
            <p:ph type="ftr" sz="quarter" idx="11"/>
          </p:nvPr>
        </p:nvSpPr>
        <p:spPr/>
        <p:txBody>
          <a:bodyPr/>
          <a:lstStyle/>
          <a:p>
            <a:endParaRPr kumimoji="0" lang="en-US" dirty="0"/>
          </a:p>
        </p:txBody>
      </p:sp>
      <p:sp>
        <p:nvSpPr>
          <p:cNvPr id="9" name="灯片编号占位符 8"/>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4" name="页脚占位符 3"/>
          <p:cNvSpPr>
            <a:spLocks noGrp="1"/>
          </p:cNvSpPr>
          <p:nvPr>
            <p:ph type="ftr" sz="quarter" idx="11"/>
          </p:nvPr>
        </p:nvSpPr>
        <p:spPr/>
        <p:txBody>
          <a:bodyPr/>
          <a:lstStyle/>
          <a:p>
            <a:endParaRPr kumimoji="0" lang="en-US" dirty="0"/>
          </a:p>
        </p:txBody>
      </p:sp>
      <p:sp>
        <p:nvSpPr>
          <p:cNvPr id="5" name="灯片编号占位符 4"/>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3" name="页脚占位符 2"/>
          <p:cNvSpPr>
            <a:spLocks noGrp="1"/>
          </p:cNvSpPr>
          <p:nvPr>
            <p:ph type="ftr" sz="quarter" idx="11"/>
          </p:nvPr>
        </p:nvSpPr>
        <p:spPr/>
        <p:txBody>
          <a:bodyPr/>
          <a:lstStyle/>
          <a:p>
            <a:endParaRPr kumimoji="0" lang="en-US" dirty="0"/>
          </a:p>
        </p:txBody>
      </p:sp>
      <p:sp>
        <p:nvSpPr>
          <p:cNvPr id="4" name="灯片编号占位符 3"/>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p:txBody>
          <a:bodyPr/>
          <a:lstStyle/>
          <a:p>
            <a:fld id="{042AED99-7FB4-404E-8A97-64753DCE42EC}" type="slidenum">
              <a:rPr kumimoji="0" lang="en-US" smtClean="0"/>
              <a:pPr/>
              <a:t>‹#›</a:t>
            </a:fld>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47C9B81F-C347-4BEF-BFDF-29C42F48304A}" type="datetimeFigureOut">
              <a:rPr lang="en-US" smtClean="0"/>
              <a:pPr/>
              <a:t>2/11/2022</a:t>
            </a:fld>
            <a:endParaRPr lang="en-US" dirty="0"/>
          </a:p>
        </p:txBody>
      </p:sp>
      <p:sp>
        <p:nvSpPr>
          <p:cNvPr id="6" name="页脚占位符 5"/>
          <p:cNvSpPr>
            <a:spLocks noGrp="1"/>
          </p:cNvSpPr>
          <p:nvPr>
            <p:ph type="ftr" sz="quarter" idx="11"/>
          </p:nvPr>
        </p:nvSpPr>
        <p:spPr/>
        <p:txBody>
          <a:bodyPr/>
          <a:lstStyle/>
          <a:p>
            <a:endParaRPr kumimoji="0" lang="en-US" dirty="0"/>
          </a:p>
        </p:txBody>
      </p:sp>
      <p:sp>
        <p:nvSpPr>
          <p:cNvPr id="7" name="灯片编号占位符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dirty="0"/>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2/11/2022</a:t>
            </a:fld>
            <a:endParaRPr lang="en-US" dirty="0">
              <a:solidFill>
                <a:schemeClr val="tx2">
                  <a:shade val="90000"/>
                </a:schemeClr>
              </a:solidFill>
            </a:endParaRPr>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1.emf"/><Relationship Id="rId4" Type="http://schemas.openxmlformats.org/officeDocument/2006/relationships/oleObject" Target="../embeddings/oleObject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2.e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3.emf"/><Relationship Id="rId4" Type="http://schemas.openxmlformats.org/officeDocument/2006/relationships/oleObject" Target="../embeddings/oleObject10.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24.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25.e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9.emf"/><Relationship Id="rId4" Type="http://schemas.openxmlformats.org/officeDocument/2006/relationships/oleObject" Target="../embeddings/oleObject13.bin"/></Relationships>
</file>

<file path=ppt/slides/_rels/slide3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oleObject" Target="../embeddings/oleObject14.bin"/></Relationships>
</file>

<file path=ppt/slides/_rels/slide5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7604" y="2492896"/>
            <a:ext cx="7128792" cy="1143000"/>
          </a:xfrm>
        </p:spPr>
        <p:txBody>
          <a:bodyPr>
            <a:noAutofit/>
          </a:bodyPr>
          <a:lstStyle/>
          <a:p>
            <a:pPr algn="ctr"/>
            <a:r>
              <a:rPr lang="en-US" altLang="zh-CN" sz="6600" dirty="0"/>
              <a:t>BUBASE</a:t>
            </a:r>
            <a:br>
              <a:rPr lang="en-US" altLang="zh-CN" sz="6600" dirty="0"/>
            </a:br>
            <a:r>
              <a:rPr lang="zh-CN" altLang="en-US" sz="6600" dirty="0"/>
              <a:t>应用服务框架</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lstStyle/>
          <a:p>
            <a:r>
              <a:rPr lang="zh-CN" altLang="en-US" dirty="0"/>
              <a:t>总体架构</a:t>
            </a:r>
            <a:r>
              <a:rPr lang="en-US" altLang="zh-CN" dirty="0"/>
              <a:t>-</a:t>
            </a:r>
            <a:r>
              <a:rPr lang="zh-CN" altLang="en-US" dirty="0"/>
              <a:t>支持构建化开发</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6"/>
          <p:cNvSpPr>
            <a:spLocks noChangeArrowheads="1"/>
          </p:cNvSpPr>
          <p:nvPr/>
        </p:nvSpPr>
        <p:spPr bwMode="auto">
          <a:xfrm>
            <a:off x="467543" y="1143000"/>
            <a:ext cx="1397082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41392555"/>
              </p:ext>
            </p:extLst>
          </p:nvPr>
        </p:nvGraphicFramePr>
        <p:xfrm>
          <a:off x="467544" y="1143000"/>
          <a:ext cx="8047776" cy="4590256"/>
        </p:xfrm>
        <a:graphic>
          <a:graphicData uri="http://schemas.openxmlformats.org/presentationml/2006/ole">
            <mc:AlternateContent xmlns:mc="http://schemas.openxmlformats.org/markup-compatibility/2006">
              <mc:Choice xmlns:v="urn:schemas-microsoft-com:vml" Requires="v">
                <p:oleObj spid="_x0000_s142474" name="Visio" r:id="rId4" imgW="6057990" imgH="3266985" progId="Visio.Drawing.11">
                  <p:embed/>
                </p:oleObj>
              </mc:Choice>
              <mc:Fallback>
                <p:oleObj name="Visio" r:id="rId4" imgW="6057990" imgH="326698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143000"/>
                        <a:ext cx="8047776" cy="4590256"/>
                      </a:xfrm>
                      <a:prstGeom prst="rect">
                        <a:avLst/>
                      </a:prstGeom>
                      <a:noFill/>
                    </p:spPr>
                  </p:pic>
                </p:oleObj>
              </mc:Fallback>
            </mc:AlternateContent>
          </a:graphicData>
        </a:graphic>
      </p:graphicFrame>
    </p:spTree>
    <p:extLst>
      <p:ext uri="{BB962C8B-B14F-4D97-AF65-F5344CB8AC3E}">
        <p14:creationId xmlns:p14="http://schemas.microsoft.com/office/powerpoint/2010/main" val="148273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高可用</a:t>
            </a:r>
          </a:p>
        </p:txBody>
      </p:sp>
      <p:sp>
        <p:nvSpPr>
          <p:cNvPr id="4" name="Rectangle 3"/>
          <p:cNvSpPr txBox="1">
            <a:spLocks noChangeArrowheads="1"/>
          </p:cNvSpPr>
          <p:nvPr/>
        </p:nvSpPr>
        <p:spPr bwMode="auto">
          <a:xfrm>
            <a:off x="321449" y="114300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高内聚低藕合</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多机负载均衡</a:t>
            </a:r>
            <a:endParaRPr kumimoji="1" lang="en-US" altLang="zh-CN" sz="2400" dirty="0">
              <a:ea typeface="黑体" pitchFamily="2" charset="-122"/>
              <a:cs typeface="微软雅黑" charset="0"/>
            </a:endParaRP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86000"/>
            <a:ext cx="7740839" cy="43113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消息路由</a:t>
            </a:r>
          </a:p>
        </p:txBody>
      </p:sp>
      <p:sp>
        <p:nvSpPr>
          <p:cNvPr id="4" name="内容占位符 3">
            <a:extLst>
              <a:ext uri="{FF2B5EF4-FFF2-40B4-BE49-F238E27FC236}">
                <a16:creationId xmlns:a16="http://schemas.microsoft.com/office/drawing/2014/main" id="{09427043-4C89-4B36-B0BF-7CA20C4DC0EB}"/>
              </a:ext>
            </a:extLst>
          </p:cNvPr>
          <p:cNvSpPr>
            <a:spLocks noGrp="1"/>
          </p:cNvSpPr>
          <p:nvPr>
            <p:ph idx="1"/>
          </p:nvPr>
        </p:nvSpPr>
        <p:spPr>
          <a:xfrm>
            <a:off x="428596" y="1234440"/>
            <a:ext cx="8229600" cy="1474479"/>
          </a:xfrm>
        </p:spPr>
        <p:txBody>
          <a:bodyPr/>
          <a:lstStyle/>
          <a:p>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总线节点可以接受服务及服务上的交易注册，服务和交易会更新到所有的</a:t>
            </a:r>
            <a:r>
              <a:rPr lang="en-US" altLang="zh-CN" sz="1800" dirty="0">
                <a:effectLst/>
                <a:latin typeface="Calibri" panose="020F0502020204030204" pitchFamily="34" charset="0"/>
                <a:ea typeface="宋体" panose="02010600030101010101" pitchFamily="2" charset="-122"/>
                <a:cs typeface="Times New Roman" panose="02020603050405020304" pitchFamily="18" charset="0"/>
              </a:rPr>
              <a:t>DREB</a:t>
            </a:r>
            <a:r>
              <a:rPr lang="zh-CN" altLang="zh-CN" sz="1800" dirty="0">
                <a:effectLst/>
                <a:latin typeface="Calibri" panose="020F0502020204030204" pitchFamily="34" charset="0"/>
                <a:ea typeface="宋体" panose="02010600030101010101" pitchFamily="2" charset="-122"/>
                <a:cs typeface="Times New Roman" panose="02020603050405020304" pitchFamily="18" charset="0"/>
              </a:rPr>
              <a:t>节点。这样消息就可以根据服务或交易来路由选择，优先服务路由</a:t>
            </a:r>
            <a:endParaRPr lang="zh-CN" altLang="en-US" dirty="0"/>
          </a:p>
        </p:txBody>
      </p:sp>
      <p:sp>
        <p:nvSpPr>
          <p:cNvPr id="5" name="Rectangle 17">
            <a:extLst>
              <a:ext uri="{FF2B5EF4-FFF2-40B4-BE49-F238E27FC236}">
                <a16:creationId xmlns:a16="http://schemas.microsoft.com/office/drawing/2014/main" id="{B6218BDA-F589-4759-ABF7-25C8269A57C4}"/>
              </a:ext>
            </a:extLst>
          </p:cNvPr>
          <p:cNvSpPr>
            <a:spLocks noChangeArrowheads="1"/>
          </p:cNvSpPr>
          <p:nvPr/>
        </p:nvSpPr>
        <p:spPr bwMode="auto">
          <a:xfrm>
            <a:off x="1835696" y="2781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DFBF2769-7051-4B8B-8CEA-D55C1A6F9635}"/>
              </a:ext>
            </a:extLst>
          </p:cNvPr>
          <p:cNvGraphicFramePr>
            <a:graphicFrameLocks noChangeAspect="1"/>
          </p:cNvGraphicFramePr>
          <p:nvPr>
            <p:extLst>
              <p:ext uri="{D42A27DB-BD31-4B8C-83A1-F6EECF244321}">
                <p14:modId xmlns:p14="http://schemas.microsoft.com/office/powerpoint/2010/main" val="4132492380"/>
              </p:ext>
            </p:extLst>
          </p:nvPr>
        </p:nvGraphicFramePr>
        <p:xfrm>
          <a:off x="683568" y="2781299"/>
          <a:ext cx="7776864" cy="3960063"/>
        </p:xfrm>
        <a:graphic>
          <a:graphicData uri="http://schemas.openxmlformats.org/presentationml/2006/ole">
            <mc:AlternateContent xmlns:mc="http://schemas.openxmlformats.org/markup-compatibility/2006">
              <mc:Choice xmlns:v="urn:schemas-microsoft-com:vml" Requires="v">
                <p:oleObj spid="_x0000_s144406" name="Visio" r:id="rId4" imgW="7822980" imgH="5260226" progId="Visio.Drawing.11">
                  <p:embed/>
                </p:oleObj>
              </mc:Choice>
              <mc:Fallback>
                <p:oleObj name="Visio" r:id="rId4" imgW="7822980" imgH="5260226" progId="Visio.Drawing.11">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2781299"/>
                        <a:ext cx="7776864" cy="3960063"/>
                      </a:xfrm>
                      <a:prstGeom prst="rect">
                        <a:avLst/>
                      </a:prstGeom>
                      <a:noFill/>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负载均衡的多层体系结构</a:t>
            </a:r>
          </a:p>
        </p:txBody>
      </p:sp>
      <p:graphicFrame>
        <p:nvGraphicFramePr>
          <p:cNvPr id="3074" name="Object 2"/>
          <p:cNvGraphicFramePr>
            <a:graphicFrameLocks noGrp="1" noChangeAspect="1"/>
          </p:cNvGraphicFramePr>
          <p:nvPr>
            <p:ph idx="1"/>
          </p:nvPr>
        </p:nvGraphicFramePr>
        <p:xfrm>
          <a:off x="500063" y="1662113"/>
          <a:ext cx="8215312" cy="4676775"/>
        </p:xfrm>
        <a:graphic>
          <a:graphicData uri="http://schemas.openxmlformats.org/presentationml/2006/ole">
            <mc:AlternateContent xmlns:mc="http://schemas.openxmlformats.org/markup-compatibility/2006">
              <mc:Choice xmlns:v="urn:schemas-microsoft-com:vml" Requires="v">
                <p:oleObj spid="_x0000_s145413" name="Visio" r:id="rId4" imgW="9150840" imgH="5209816" progId="Visio.Drawing.11">
                  <p:embed/>
                </p:oleObj>
              </mc:Choice>
              <mc:Fallback>
                <p:oleObj name="Visio" r:id="rId4" imgW="9150840" imgH="5209816" progId="Visio.Drawing.11">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63" y="1662113"/>
                        <a:ext cx="8215312" cy="467677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12700" cap="sq">
                            <a:solidFill>
                              <a:srgbClr val="00FF00"/>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06857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内存交易的主备模式</a:t>
            </a:r>
          </a:p>
        </p:txBody>
      </p:sp>
      <p:sp>
        <p:nvSpPr>
          <p:cNvPr id="8" name="Rectangle 3">
            <a:extLst>
              <a:ext uri="{FF2B5EF4-FFF2-40B4-BE49-F238E27FC236}">
                <a16:creationId xmlns:a16="http://schemas.microsoft.com/office/drawing/2014/main" id="{EE6469DA-80CC-41A4-8341-B8707AAD8489}"/>
              </a:ext>
            </a:extLst>
          </p:cNvPr>
          <p:cNvSpPr txBox="1">
            <a:spLocks noChangeArrowheads="1"/>
          </p:cNvSpPr>
          <p:nvPr/>
        </p:nvSpPr>
        <p:spPr bwMode="auto">
          <a:xfrm>
            <a:off x="323528" y="1143000"/>
            <a:ext cx="8102958" cy="21957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b="1" dirty="0"/>
              <a:t>启动时询问</a:t>
            </a:r>
            <a:r>
              <a:rPr lang="en-US" altLang="zh-CN" sz="2400" b="1" dirty="0"/>
              <a:t>arb</a:t>
            </a:r>
            <a:r>
              <a:rPr lang="zh-CN" altLang="en-US" sz="2400" b="1" dirty="0"/>
              <a:t>自己是主是备，主进行功能注册</a:t>
            </a:r>
            <a:endParaRPr lang="en-US" altLang="zh-CN" sz="2400" b="1" dirty="0"/>
          </a:p>
          <a:p>
            <a:pPr marL="342900" indent="-342900" eaLnBrk="0" fontAlgn="ctr" hangingPunct="0">
              <a:spcAft>
                <a:spcPts val="400"/>
              </a:spcAft>
              <a:buSzPct val="70000"/>
              <a:buFont typeface="Wingdings" pitchFamily="2" charset="2"/>
              <a:buChar char="Ø"/>
            </a:pPr>
            <a:r>
              <a:rPr lang="zh-CN" altLang="en-US" sz="2400" b="1" dirty="0"/>
              <a:t>定时上报主备状态</a:t>
            </a:r>
            <a:endParaRPr lang="en-US" altLang="zh-CN" sz="2400" b="1" dirty="0"/>
          </a:p>
          <a:p>
            <a:pPr marL="342900" indent="-342900" eaLnBrk="0" fontAlgn="ctr" hangingPunct="0">
              <a:spcAft>
                <a:spcPts val="400"/>
              </a:spcAft>
              <a:buSzPct val="70000"/>
              <a:buFont typeface="Wingdings" pitchFamily="2" charset="2"/>
              <a:buChar char="Ø"/>
            </a:pPr>
            <a:r>
              <a:rPr lang="en-US" altLang="zh-CN" sz="2400" b="1" dirty="0"/>
              <a:t>Arb</a:t>
            </a:r>
            <a:r>
              <a:rPr lang="zh-CN" altLang="en-US" sz="2400" b="1" dirty="0"/>
              <a:t>发现异常，进行切换</a:t>
            </a:r>
            <a:r>
              <a:rPr lang="en-US" altLang="zh-CN" sz="2400" b="1" dirty="0"/>
              <a:t>,</a:t>
            </a:r>
            <a:r>
              <a:rPr lang="zh-CN" altLang="en-US" sz="2400" b="1" dirty="0"/>
              <a:t>取消原主注册，通知备机进行切换，备机切为主机，进行功能注册</a:t>
            </a:r>
            <a:endParaRPr lang="en-US" altLang="zh-CN" sz="2400" b="1" dirty="0"/>
          </a:p>
        </p:txBody>
      </p:sp>
      <p:pic>
        <p:nvPicPr>
          <p:cNvPr id="9" name="图片 8">
            <a:extLst>
              <a:ext uri="{FF2B5EF4-FFF2-40B4-BE49-F238E27FC236}">
                <a16:creationId xmlns:a16="http://schemas.microsoft.com/office/drawing/2014/main" id="{4856E7DB-22A7-4F99-BD09-73E83B337647}"/>
              </a:ext>
            </a:extLst>
          </p:cNvPr>
          <p:cNvPicPr>
            <a:picLocks noChangeAspect="1"/>
          </p:cNvPicPr>
          <p:nvPr/>
        </p:nvPicPr>
        <p:blipFill>
          <a:blip r:embed="rId3"/>
          <a:stretch>
            <a:fillRect/>
          </a:stretch>
        </p:blipFill>
        <p:spPr>
          <a:xfrm>
            <a:off x="1626393" y="3153915"/>
            <a:ext cx="5891213" cy="3681413"/>
          </a:xfrm>
          <a:prstGeom prst="rect">
            <a:avLst/>
          </a:prstGeom>
        </p:spPr>
      </p:pic>
    </p:spTree>
    <p:extLst>
      <p:ext uri="{BB962C8B-B14F-4D97-AF65-F5344CB8AC3E}">
        <p14:creationId xmlns:p14="http://schemas.microsoft.com/office/powerpoint/2010/main" val="519648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21449" y="1143000"/>
            <a:ext cx="8102958" cy="2862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b="1" dirty="0"/>
              <a:t>网络通讯和业务处理的分离</a:t>
            </a:r>
            <a:endParaRPr kumimoji="1" lang="en-US" altLang="zh-CN" sz="3200" b="1"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lang="zh-CN" altLang="zh-CN" sz="3200" b="1" dirty="0"/>
              <a:t>采用主动推送及广播机制，降低系统压力</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业务功能分优先级调度</a:t>
            </a:r>
            <a:endParaRPr lang="en-US" altLang="zh-CN" sz="3200" b="1" dirty="0"/>
          </a:p>
          <a:p>
            <a:pPr marL="342900" indent="-342900" eaLnBrk="0" fontAlgn="ctr" hangingPunct="0">
              <a:spcAft>
                <a:spcPts val="400"/>
              </a:spcAft>
              <a:buSzPct val="70000"/>
              <a:buFont typeface="Wingdings" pitchFamily="2" charset="2"/>
              <a:buChar char="Ø"/>
            </a:pPr>
            <a:r>
              <a:rPr lang="zh-CN" altLang="zh-CN" sz="3200" b="1" dirty="0"/>
              <a:t>大批量数据分批按需返回</a:t>
            </a:r>
            <a:endParaRPr lang="en-US" altLang="zh-CN" sz="3200" b="1"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94844" y="4149080"/>
            <a:ext cx="8453619" cy="2160240"/>
          </a:xfrm>
          <a:prstGeom prst="rect">
            <a:avLst/>
          </a:prstGeom>
          <a:noFill/>
          <a:ln>
            <a:noFill/>
          </a:ln>
        </p:spPr>
      </p:pic>
    </p:spTree>
    <p:extLst>
      <p:ext uri="{BB962C8B-B14F-4D97-AF65-F5344CB8AC3E}">
        <p14:creationId xmlns:p14="http://schemas.microsoft.com/office/powerpoint/2010/main" val="1921867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高性能</a:t>
            </a:r>
          </a:p>
        </p:txBody>
      </p:sp>
      <p:sp>
        <p:nvSpPr>
          <p:cNvPr id="4" name="Rectangle 3"/>
          <p:cNvSpPr txBox="1">
            <a:spLocks noChangeArrowheads="1"/>
          </p:cNvSpPr>
          <p:nvPr/>
        </p:nvSpPr>
        <p:spPr bwMode="auto">
          <a:xfrm>
            <a:off x="342697" y="963739"/>
            <a:ext cx="8102958" cy="557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总线内部分发延时</a:t>
            </a:r>
            <a:r>
              <a:rPr kumimoji="1" lang="en-US" altLang="zh-CN" sz="3200" dirty="0">
                <a:ea typeface="黑体" pitchFamily="2" charset="-122"/>
                <a:cs typeface="微软雅黑" charset="0"/>
              </a:rPr>
              <a:t>6</a:t>
            </a:r>
            <a:r>
              <a:rPr kumimoji="1" lang="zh-CN" altLang="en-US" sz="3200" dirty="0">
                <a:ea typeface="黑体" pitchFamily="2" charset="-122"/>
                <a:cs typeface="微软雅黑" charset="0"/>
              </a:rPr>
              <a:t>微秒</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总线</a:t>
            </a:r>
            <a:r>
              <a:rPr kumimoji="1" lang="en-US" altLang="zh-CN" sz="3200" dirty="0">
                <a:ea typeface="黑体" pitchFamily="2" charset="-122"/>
                <a:cs typeface="微软雅黑" charset="0"/>
              </a:rPr>
              <a:t>-SAP-SPU </a:t>
            </a:r>
            <a:r>
              <a:rPr kumimoji="1" lang="zh-CN" altLang="en-US" sz="3200" dirty="0">
                <a:ea typeface="黑体" pitchFamily="2" charset="-122"/>
                <a:cs typeface="微软雅黑" charset="0"/>
              </a:rPr>
              <a:t>单节点测试</a:t>
            </a:r>
            <a:r>
              <a:rPr kumimoji="1" lang="en-US" altLang="zh-CN" sz="3200" dirty="0">
                <a:ea typeface="黑体" pitchFamily="2" charset="-122"/>
                <a:cs typeface="微软雅黑" charset="0"/>
              </a:rPr>
              <a:t>TPS 6</a:t>
            </a:r>
            <a:r>
              <a:rPr kumimoji="1" lang="zh-CN" altLang="en-US" sz="3200" dirty="0">
                <a:ea typeface="黑体" pitchFamily="2" charset="-122"/>
                <a:cs typeface="微软雅黑" charset="0"/>
              </a:rPr>
              <a:t>万</a:t>
            </a:r>
            <a:endParaRPr kumimoji="1" lang="en-US" altLang="zh-CN" sz="3200" dirty="0">
              <a:ea typeface="黑体" pitchFamily="2" charset="-122"/>
              <a:cs typeface="微软雅黑" charset="0"/>
            </a:endParaRPr>
          </a:p>
        </p:txBody>
      </p:sp>
      <p:pic>
        <p:nvPicPr>
          <p:cNvPr id="5" name="图片 4">
            <a:extLst>
              <a:ext uri="{FF2B5EF4-FFF2-40B4-BE49-F238E27FC236}">
                <a16:creationId xmlns:a16="http://schemas.microsoft.com/office/drawing/2014/main" id="{1F515A66-EFA2-4D0C-9E24-3109C0EE14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7" y="2204864"/>
            <a:ext cx="7848871" cy="4410272"/>
          </a:xfrm>
          <a:prstGeom prst="rect">
            <a:avLst/>
          </a:prstGeom>
        </p:spPr>
      </p:pic>
    </p:spTree>
    <p:extLst>
      <p:ext uri="{BB962C8B-B14F-4D97-AF65-F5344CB8AC3E}">
        <p14:creationId xmlns:p14="http://schemas.microsoft.com/office/powerpoint/2010/main" val="234186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高扩展</a:t>
            </a:r>
          </a:p>
        </p:txBody>
      </p:sp>
      <p:sp>
        <p:nvSpPr>
          <p:cNvPr id="4" name="Rectangle 3"/>
          <p:cNvSpPr txBox="1">
            <a:spLocks noChangeArrowheads="1"/>
          </p:cNvSpPr>
          <p:nvPr/>
        </p:nvSpPr>
        <p:spPr bwMode="auto">
          <a:xfrm>
            <a:off x="321449" y="1143000"/>
            <a:ext cx="8102958" cy="20699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2400" dirty="0"/>
              <a:t>对于应用模块增加、数据类型复杂化等情况，系统通过服务的即插即用，新增相应的服务注册到总线上即可</a:t>
            </a:r>
            <a:r>
              <a:rPr lang="en-US" altLang="zh-CN" sz="2400" dirty="0"/>
              <a:t>(</a:t>
            </a:r>
            <a:r>
              <a:rPr lang="zh-CN" altLang="zh-CN" sz="2400" dirty="0"/>
              <a:t>面向服务的架构</a:t>
            </a:r>
            <a:r>
              <a:rPr lang="en-US" altLang="zh-CN" sz="2400" dirty="0"/>
              <a:t>SOA)</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bwMode="auto">
          <a:xfrm>
            <a:off x="179512" y="2348880"/>
            <a:ext cx="8784975" cy="4248472"/>
          </a:xfrm>
          <a:prstGeom prst="rect">
            <a:avLst/>
          </a:prstGeom>
          <a:noFill/>
          <a:ln>
            <a:noFill/>
          </a:ln>
        </p:spPr>
      </p:pic>
    </p:spTree>
    <p:extLst>
      <p:ext uri="{BB962C8B-B14F-4D97-AF65-F5344CB8AC3E}">
        <p14:creationId xmlns:p14="http://schemas.microsoft.com/office/powerpoint/2010/main" val="3626098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总体架构</a:t>
            </a:r>
            <a:r>
              <a:rPr lang="en-US" altLang="zh-CN" dirty="0"/>
              <a:t>-</a:t>
            </a:r>
            <a:r>
              <a:rPr lang="zh-CN" altLang="en-US" dirty="0"/>
              <a:t>高维护</a:t>
            </a:r>
          </a:p>
        </p:txBody>
      </p:sp>
      <p:sp>
        <p:nvSpPr>
          <p:cNvPr id="4" name="Rectangle 3"/>
          <p:cNvSpPr txBox="1">
            <a:spLocks noChangeArrowheads="1"/>
          </p:cNvSpPr>
          <p:nvPr/>
        </p:nvSpPr>
        <p:spPr bwMode="auto">
          <a:xfrm>
            <a:off x="321449" y="1143000"/>
            <a:ext cx="8102958" cy="8458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2400" dirty="0"/>
              <a:t>文本日志及报文记录</a:t>
            </a:r>
            <a:endParaRPr lang="en-US" altLang="zh-CN" sz="2400" dirty="0"/>
          </a:p>
          <a:p>
            <a:pPr marL="342900" indent="-342900" eaLnBrk="0" fontAlgn="ctr" hangingPunct="0">
              <a:spcAft>
                <a:spcPts val="400"/>
              </a:spcAft>
              <a:buSzPct val="70000"/>
              <a:buFont typeface="Wingdings" pitchFamily="2" charset="2"/>
              <a:buChar char="Ø"/>
            </a:pPr>
            <a:r>
              <a:rPr lang="zh-CN" altLang="en-US" sz="2400" dirty="0"/>
              <a:t>监控及自动部署</a:t>
            </a:r>
            <a:endParaRPr lang="en-US" altLang="zh-CN" sz="2400" dirty="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285716" y="2001960"/>
            <a:ext cx="8606763" cy="4451376"/>
          </a:xfrm>
          <a:prstGeom prst="rect">
            <a:avLst/>
          </a:prstGeom>
          <a:noFill/>
          <a:ln>
            <a:noFill/>
          </a:ln>
        </p:spPr>
      </p:pic>
    </p:spTree>
    <p:extLst>
      <p:ext uri="{BB962C8B-B14F-4D97-AF65-F5344CB8AC3E}">
        <p14:creationId xmlns:p14="http://schemas.microsoft.com/office/powerpoint/2010/main" val="8190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监控功能</a:t>
            </a:r>
          </a:p>
        </p:txBody>
      </p:sp>
      <p:pic>
        <p:nvPicPr>
          <p:cNvPr id="3" name="图片 2"/>
          <p:cNvPicPr>
            <a:picLocks noChangeAspect="1"/>
          </p:cNvPicPr>
          <p:nvPr/>
        </p:nvPicPr>
        <p:blipFill>
          <a:blip r:embed="rId3"/>
          <a:stretch>
            <a:fillRect/>
          </a:stretch>
        </p:blipFill>
        <p:spPr>
          <a:xfrm>
            <a:off x="107504" y="1196752"/>
            <a:ext cx="2952328" cy="4968552"/>
          </a:xfrm>
          <a:prstGeom prst="rect">
            <a:avLst/>
          </a:prstGeom>
        </p:spPr>
      </p:pic>
      <p:pic>
        <p:nvPicPr>
          <p:cNvPr id="4" name="图片 3"/>
          <p:cNvPicPr>
            <a:picLocks noChangeAspect="1"/>
          </p:cNvPicPr>
          <p:nvPr/>
        </p:nvPicPr>
        <p:blipFill>
          <a:blip r:embed="rId4"/>
          <a:stretch>
            <a:fillRect/>
          </a:stretch>
        </p:blipFill>
        <p:spPr>
          <a:xfrm>
            <a:off x="3346884" y="1172144"/>
            <a:ext cx="2880320" cy="4966919"/>
          </a:xfrm>
          <a:prstGeom prst="rect">
            <a:avLst/>
          </a:prstGeom>
        </p:spPr>
      </p:pic>
      <p:pic>
        <p:nvPicPr>
          <p:cNvPr id="5" name="图片 4"/>
          <p:cNvPicPr>
            <a:picLocks noChangeAspect="1"/>
          </p:cNvPicPr>
          <p:nvPr/>
        </p:nvPicPr>
        <p:blipFill>
          <a:blip r:embed="rId5"/>
          <a:stretch>
            <a:fillRect/>
          </a:stretch>
        </p:blipFill>
        <p:spPr>
          <a:xfrm>
            <a:off x="6588224" y="1196752"/>
            <a:ext cx="1944216" cy="1656184"/>
          </a:xfrm>
          <a:prstGeom prst="rect">
            <a:avLst/>
          </a:prstGeom>
        </p:spPr>
      </p:pic>
      <p:pic>
        <p:nvPicPr>
          <p:cNvPr id="6" name="图片 5"/>
          <p:cNvPicPr>
            <a:picLocks noChangeAspect="1"/>
          </p:cNvPicPr>
          <p:nvPr/>
        </p:nvPicPr>
        <p:blipFill>
          <a:blip r:embed="rId6"/>
          <a:stretch>
            <a:fillRect/>
          </a:stretch>
        </p:blipFill>
        <p:spPr>
          <a:xfrm>
            <a:off x="6551240" y="3068960"/>
            <a:ext cx="1981200" cy="3384377"/>
          </a:xfrm>
          <a:prstGeom prst="rect">
            <a:avLst/>
          </a:prstGeom>
        </p:spPr>
      </p:pic>
    </p:spTree>
    <p:extLst>
      <p:ext uri="{BB962C8B-B14F-4D97-AF65-F5344CB8AC3E}">
        <p14:creationId xmlns:p14="http://schemas.microsoft.com/office/powerpoint/2010/main" val="154835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a:t>
            </a:r>
            <a:r>
              <a:rPr kumimoji="1" lang="en-US" altLang="zh-CN" sz="3200" dirty="0">
                <a:ea typeface="黑体" pitchFamily="2" charset="-122"/>
                <a:cs typeface="微软雅黑" charset="0"/>
              </a:rPr>
              <a:t>Application Server Framework </a:t>
            </a:r>
            <a:r>
              <a:rPr kumimoji="1" lang="zh-CN" altLang="zh-CN" sz="3200" dirty="0">
                <a:ea typeface="黑体" pitchFamily="2" charset="-122"/>
                <a:cs typeface="微软雅黑" charset="0"/>
              </a:rPr>
              <a:t>以下简称</a:t>
            </a:r>
            <a:r>
              <a:rPr kumimoji="1" lang="en-US" altLang="zh-CN" sz="3200" dirty="0">
                <a:ea typeface="黑体" pitchFamily="2" charset="-122"/>
                <a:cs typeface="微软雅黑" charset="0"/>
              </a:rPr>
              <a:t>ASF</a:t>
            </a:r>
            <a:r>
              <a:rPr kumimoji="1" lang="zh-CN" altLang="zh-CN" sz="3200" dirty="0">
                <a:ea typeface="黑体" pitchFamily="2" charset="-122"/>
                <a:cs typeface="微软雅黑" charset="0"/>
              </a:rPr>
              <a:t>）是在交易管理系统多年开发经验积累，建立在</a:t>
            </a:r>
            <a:r>
              <a:rPr kumimoji="1" lang="en-US" altLang="zh-CN" sz="3200" dirty="0">
                <a:ea typeface="黑体" pitchFamily="2" charset="-122"/>
                <a:cs typeface="微软雅黑" charset="0"/>
              </a:rPr>
              <a:t>DREB</a:t>
            </a:r>
            <a:r>
              <a:rPr kumimoji="1" lang="zh-CN" altLang="zh-CN" sz="3200" dirty="0">
                <a:ea typeface="黑体" pitchFamily="2" charset="-122"/>
                <a:cs typeface="微软雅黑" charset="0"/>
              </a:rPr>
              <a:t>数据总线基础上 实现的业务应用服务中间件。</a:t>
            </a:r>
          </a:p>
          <a:p>
            <a:pPr marL="342900" indent="-342900" eaLnBrk="0" fontAlgn="ctr" hangingPunct="0">
              <a:spcAft>
                <a:spcPts val="400"/>
              </a:spcAft>
              <a:buSzPct val="70000"/>
              <a:buFont typeface="Wingdings" pitchFamily="2" charset="2"/>
              <a:buChar char="Ø"/>
            </a:pPr>
            <a:r>
              <a:rPr kumimoji="1" lang="zh-CN" altLang="zh-CN" sz="3200" dirty="0">
                <a:ea typeface="黑体" pitchFamily="2" charset="-122"/>
                <a:cs typeface="微软雅黑" charset="0"/>
              </a:rPr>
              <a:t>应用服务框架由服务访问点</a:t>
            </a:r>
            <a:r>
              <a:rPr kumimoji="1" lang="en-US" altLang="zh-CN" sz="3200" dirty="0">
                <a:ea typeface="黑体" pitchFamily="2" charset="-122"/>
                <a:cs typeface="微软雅黑" charset="0"/>
              </a:rPr>
              <a:t>(Service Access Point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及服务处理单元</a:t>
            </a:r>
            <a:r>
              <a:rPr kumimoji="1" lang="en-US" altLang="zh-CN" sz="3200" dirty="0">
                <a:ea typeface="黑体" pitchFamily="2" charset="-122"/>
                <a:cs typeface="微软雅黑" charset="0"/>
              </a:rPr>
              <a:t>(Service Process Unit </a:t>
            </a:r>
            <a:r>
              <a:rPr kumimoji="1" lang="zh-CN" altLang="zh-CN" sz="3200" dirty="0">
                <a:ea typeface="黑体" pitchFamily="2" charset="-122"/>
                <a:cs typeface="微软雅黑" charset="0"/>
              </a:rPr>
              <a:t>简称</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组成，一个</a:t>
            </a:r>
            <a:r>
              <a:rPr kumimoji="1" lang="en-US" altLang="zh-CN" sz="3200" dirty="0">
                <a:ea typeface="黑体" pitchFamily="2" charset="-122"/>
                <a:cs typeface="微软雅黑" charset="0"/>
              </a:rPr>
              <a:t>SAP</a:t>
            </a:r>
            <a:r>
              <a:rPr kumimoji="1" lang="zh-CN" altLang="zh-CN" sz="3200" dirty="0">
                <a:ea typeface="黑体" pitchFamily="2" charset="-122"/>
                <a:cs typeface="微软雅黑" charset="0"/>
              </a:rPr>
              <a:t>可控制多组多个</a:t>
            </a:r>
            <a:r>
              <a:rPr kumimoji="1" lang="en-US" altLang="zh-CN" sz="3200" dirty="0">
                <a:ea typeface="黑体" pitchFamily="2" charset="-122"/>
                <a:cs typeface="微软雅黑" charset="0"/>
              </a:rPr>
              <a:t>SPU</a:t>
            </a:r>
            <a:r>
              <a:rPr kumimoji="1" lang="zh-CN" altLang="zh-CN" sz="3200" dirty="0">
                <a:ea typeface="黑体" pitchFamily="2" charset="-122"/>
                <a:cs typeface="微软雅黑" charset="0"/>
              </a:rPr>
              <a:t>构成一个应用服务集群</a:t>
            </a:r>
            <a:endParaRPr kumimoji="1" lang="en-US" altLang="zh-CN" sz="3200" dirty="0">
              <a:ea typeface="黑体" pitchFamily="2" charset="-122"/>
              <a:cs typeface="微软雅黑" charset="0"/>
            </a:endParaRPr>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961226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监控</a:t>
            </a:r>
            <a:r>
              <a:rPr lang="en-US" altLang="zh-CN" dirty="0"/>
              <a:t>-</a:t>
            </a:r>
            <a:r>
              <a:rPr lang="zh-CN" altLang="en-US" dirty="0"/>
              <a:t>监控服务将信息写入表</a:t>
            </a:r>
          </a:p>
        </p:txBody>
      </p:sp>
      <p:sp>
        <p:nvSpPr>
          <p:cNvPr id="4" name="Rectangle 3"/>
          <p:cNvSpPr txBox="1">
            <a:spLocks noChangeArrowheads="1"/>
          </p:cNvSpPr>
          <p:nvPr/>
        </p:nvSpPr>
        <p:spPr bwMode="auto">
          <a:xfrm>
            <a:off x="321449" y="1143000"/>
            <a:ext cx="8102958" cy="6298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dirty="0"/>
              <a:t>监控表结构</a:t>
            </a:r>
            <a:endParaRPr lang="en-US" altLang="zh-CN" sz="3200" dirty="0"/>
          </a:p>
        </p:txBody>
      </p:sp>
      <p:pic>
        <p:nvPicPr>
          <p:cNvPr id="5" name="图片 4">
            <a:extLst>
              <a:ext uri="{FF2B5EF4-FFF2-40B4-BE49-F238E27FC236}">
                <a16:creationId xmlns:a16="http://schemas.microsoft.com/office/drawing/2014/main" id="{FB2E53E2-3541-4210-BEB2-D1EE69D6D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31" y="1628800"/>
            <a:ext cx="8601138" cy="4900610"/>
          </a:xfrm>
          <a:prstGeom prst="rect">
            <a:avLst/>
          </a:prstGeom>
        </p:spPr>
      </p:pic>
    </p:spTree>
    <p:extLst>
      <p:ext uri="{BB962C8B-B14F-4D97-AF65-F5344CB8AC3E}">
        <p14:creationId xmlns:p14="http://schemas.microsoft.com/office/powerpoint/2010/main" val="1542863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lstStyle/>
          <a:p>
            <a:r>
              <a:rPr lang="zh-CN" altLang="en-US" dirty="0"/>
              <a:t>总体架构</a:t>
            </a:r>
            <a:r>
              <a:rPr lang="en-US" altLang="zh-CN" dirty="0"/>
              <a:t>-</a:t>
            </a:r>
            <a:r>
              <a:rPr lang="zh-CN" altLang="en-US" dirty="0"/>
              <a:t>高安全</a:t>
            </a:r>
          </a:p>
        </p:txBody>
      </p:sp>
      <p:sp>
        <p:nvSpPr>
          <p:cNvPr id="4" name="Rectangle 3"/>
          <p:cNvSpPr txBox="1">
            <a:spLocks noChangeArrowheads="1"/>
          </p:cNvSpPr>
          <p:nvPr/>
        </p:nvSpPr>
        <p:spPr bwMode="auto">
          <a:xfrm>
            <a:off x="321449" y="1143000"/>
            <a:ext cx="8102958" cy="531033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zh-CN" sz="3200" dirty="0"/>
              <a:t>由于系统架构采用多层结构，使得核心系统可以部署在内部核心网络上，通过</a:t>
            </a:r>
            <a:r>
              <a:rPr lang="en-US" altLang="zh-CN" sz="3200" dirty="0"/>
              <a:t>DREB</a:t>
            </a:r>
            <a:r>
              <a:rPr lang="zh-CN" altLang="zh-CN" sz="3200" dirty="0"/>
              <a:t>总线和接入网关对内外网络的连接，内外网络的物理隔离非常简单，提供核心系统和核心数据的保护</a:t>
            </a:r>
            <a:endParaRPr lang="en-US" altLang="zh-CN" sz="3200" dirty="0"/>
          </a:p>
          <a:p>
            <a:pPr marL="342900" indent="-342900" eaLnBrk="0" fontAlgn="ctr" hangingPunct="0">
              <a:spcAft>
                <a:spcPts val="400"/>
              </a:spcAft>
              <a:buSzPct val="70000"/>
              <a:buFont typeface="Wingdings" pitchFamily="2" charset="2"/>
              <a:buChar char="Ø"/>
            </a:pPr>
            <a:r>
              <a:rPr lang="en-US" altLang="zh-CN" sz="3200" dirty="0"/>
              <a:t>DREB</a:t>
            </a:r>
            <a:r>
              <a:rPr lang="zh-CN" altLang="en-US" sz="3200" dirty="0"/>
              <a:t>总线上的报文数据进行压缩，专门针对交易类的高效压缩算法</a:t>
            </a:r>
            <a:r>
              <a:rPr lang="en-US" altLang="zh-CN" sz="3200" dirty="0"/>
              <a:t>(</a:t>
            </a:r>
            <a:r>
              <a:rPr lang="zh-CN" altLang="en-US" sz="3200" dirty="0"/>
              <a:t>压缩率不是很高，但速度很快</a:t>
            </a:r>
            <a:r>
              <a:rPr lang="en-US" altLang="zh-CN" sz="3200" dirty="0"/>
              <a:t>)</a:t>
            </a:r>
          </a:p>
          <a:p>
            <a:pPr marL="342900" indent="-342900" eaLnBrk="0" fontAlgn="ctr" hangingPunct="0">
              <a:spcAft>
                <a:spcPts val="400"/>
              </a:spcAft>
              <a:buSzPct val="70000"/>
              <a:buFont typeface="Wingdings" pitchFamily="2" charset="2"/>
              <a:buChar char="Ø"/>
            </a:pPr>
            <a:r>
              <a:rPr lang="en-US" altLang="zh-CN" sz="3200" dirty="0"/>
              <a:t>CGATE</a:t>
            </a:r>
            <a:r>
              <a:rPr lang="zh-CN" altLang="en-US" sz="3200" dirty="0"/>
              <a:t>网关支持数字证书连接认证。按接口实现几个认证方法的动态库即可。</a:t>
            </a:r>
            <a:endParaRPr lang="en-US" altLang="zh-CN" sz="3200" dirty="0"/>
          </a:p>
        </p:txBody>
      </p:sp>
    </p:spTree>
    <p:extLst>
      <p:ext uri="{BB962C8B-B14F-4D97-AF65-F5344CB8AC3E}">
        <p14:creationId xmlns:p14="http://schemas.microsoft.com/office/powerpoint/2010/main" val="2587340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 数据总线介绍</a:t>
            </a:r>
            <a:endParaRPr lang="zh-CN" altLang="en-US" sz="4000" dirty="0"/>
          </a:p>
        </p:txBody>
      </p:sp>
      <p:sp>
        <p:nvSpPr>
          <p:cNvPr id="3" name="内容占位符 2"/>
          <p:cNvSpPr>
            <a:spLocks noGrp="1"/>
          </p:cNvSpPr>
          <p:nvPr>
            <p:ph idx="1"/>
          </p:nvPr>
        </p:nvSpPr>
        <p:spPr>
          <a:xfrm>
            <a:off x="457200" y="1357298"/>
            <a:ext cx="8229600" cy="4967302"/>
          </a:xfrm>
        </p:spPr>
        <p:txBody>
          <a:bodyPr>
            <a:normAutofit lnSpcReduction="10000"/>
          </a:bodyPr>
          <a:lstStyle/>
          <a:p>
            <a:pPr>
              <a:buNone/>
            </a:pPr>
            <a:r>
              <a:rPr lang="en-US" altLang="zh-CN" dirty="0"/>
              <a:t>1、数据总线 </a:t>
            </a:r>
            <a:r>
              <a:rPr lang="zh-CN" altLang="zh-CN" dirty="0"/>
              <a:t>通过节点（</a:t>
            </a:r>
            <a:r>
              <a:rPr lang="zh-CN" altLang="en-US" dirty="0"/>
              <a:t>数据总线程序</a:t>
            </a:r>
            <a:r>
              <a:rPr lang="en-US" altLang="zh-CN" dirty="0"/>
              <a:t>的</a:t>
            </a:r>
            <a:r>
              <a:rPr lang="zh-CN" altLang="zh-CN" dirty="0"/>
              <a:t>一个运行实例）的互联，构造了一个可动态调整的网络应用系统数据交换环境，为网络应用系统提供了统一的数据交换方式和环境</a:t>
            </a:r>
            <a:endParaRPr lang="en-US" altLang="zh-CN" dirty="0"/>
          </a:p>
          <a:p>
            <a:pPr>
              <a:buNone/>
            </a:pPr>
            <a:r>
              <a:rPr lang="en-US" altLang="zh-CN" dirty="0"/>
              <a:t>2、</a:t>
            </a:r>
            <a:r>
              <a:rPr lang="zh-CN" altLang="zh-CN" dirty="0"/>
              <a:t>从调用的方式上，可分为同步和异步两种方式，在对通讯数据的使用上，应用系统可以在数据的提供者，使用者，分派者三种角色中使用一种或者多种。总之，</a:t>
            </a:r>
            <a:r>
              <a:rPr lang="zh-CN" altLang="en-US" dirty="0"/>
              <a:t>数据总线</a:t>
            </a:r>
            <a:r>
              <a:rPr lang="zh-CN" altLang="zh-CN" dirty="0"/>
              <a:t>为网络应用系统提供了强有力的开发和部署的支持。</a:t>
            </a:r>
            <a:endParaRPr lang="en-US" altLang="zh-CN" dirty="0"/>
          </a:p>
          <a:p>
            <a:pPr>
              <a:buNone/>
            </a:pPr>
            <a:r>
              <a:rPr lang="en-US" altLang="zh-CN" dirty="0"/>
              <a:t>3、每个DREB节点都有一个公共节点号及私有节点号。私有节点号是在公共节点号相同的情况下，进行节点的区别。服务</a:t>
            </a:r>
            <a:r>
              <a:rPr lang="zh-CN" altLang="en-US" dirty="0"/>
              <a:t>及交易可</a:t>
            </a:r>
            <a:r>
              <a:rPr lang="en-US" altLang="zh-CN" dirty="0"/>
              <a:t>在</a:t>
            </a:r>
            <a:r>
              <a:rPr lang="zh-CN" altLang="en-US" dirty="0"/>
              <a:t>总线</a:t>
            </a:r>
            <a:r>
              <a:rPr lang="en-US" altLang="zh-CN" dirty="0"/>
              <a:t>上进行注册。</a:t>
            </a:r>
            <a:endParaRPr lang="zh-CN" altLang="en-US" dirty="0"/>
          </a:p>
        </p:txBody>
      </p:sp>
    </p:spTree>
    <p:extLst>
      <p:ext uri="{BB962C8B-B14F-4D97-AF65-F5344CB8AC3E}">
        <p14:creationId xmlns:p14="http://schemas.microsoft.com/office/powerpoint/2010/main" val="60910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-DREB 介绍2  - 消息</a:t>
            </a:r>
            <a:r>
              <a:rPr lang="zh-CN" altLang="zh-CN" sz="4000" dirty="0"/>
              <a:t>耦合</a:t>
            </a:r>
            <a:endParaRPr lang="zh-CN" altLang="en-US" sz="4000" dirty="0"/>
          </a:p>
        </p:txBody>
      </p:sp>
      <p:graphicFrame>
        <p:nvGraphicFramePr>
          <p:cNvPr id="7" name="对象 6"/>
          <p:cNvGraphicFramePr>
            <a:graphicFrameLocks noChangeAspect="1"/>
          </p:cNvGraphicFramePr>
          <p:nvPr/>
        </p:nvGraphicFramePr>
        <p:xfrm>
          <a:off x="1214414" y="1401763"/>
          <a:ext cx="6434161" cy="3313121"/>
        </p:xfrm>
        <a:graphic>
          <a:graphicData uri="http://schemas.openxmlformats.org/presentationml/2006/ole">
            <mc:AlternateContent xmlns:mc="http://schemas.openxmlformats.org/markup-compatibility/2006">
              <mc:Choice xmlns:v="urn:schemas-microsoft-com:vml" Requires="v">
                <p:oleObj spid="_x0000_s71848" name="Visio" r:id="rId3" imgW="6124651" imgH="4092796" progId="Visio.Drawing.11">
                  <p:embed/>
                </p:oleObj>
              </mc:Choice>
              <mc:Fallback>
                <p:oleObj name="Visio" r:id="rId3" imgW="6124651" imgH="4092796"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1401763"/>
                        <a:ext cx="6434161" cy="33131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57200" y="4429132"/>
            <a:ext cx="8229600" cy="1895468"/>
          </a:xfrm>
        </p:spPr>
        <p:txBody>
          <a:bodyPr>
            <a:normAutofit/>
          </a:bodyPr>
          <a:lstStyle/>
          <a:p>
            <a:pPr>
              <a:buNone/>
            </a:pPr>
            <a:r>
              <a:rPr lang="en-US" altLang="zh-CN" dirty="0"/>
              <a:t>   DREB </a:t>
            </a:r>
            <a:r>
              <a:rPr lang="zh-CN" altLang="zh-CN" dirty="0"/>
              <a:t>通过将系统间的耦合统一为消息的耦合（一种松散的耦合），降低了系统间的耦合度，建立起了动态的系统间的应用消息总线（即插即用）</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介绍3  - 组成</a:t>
            </a:r>
            <a:endParaRPr lang="zh-CN" altLang="en-US" sz="4000" dirty="0"/>
          </a:p>
        </p:txBody>
      </p:sp>
      <p:graphicFrame>
        <p:nvGraphicFramePr>
          <p:cNvPr id="7" name="对象 6"/>
          <p:cNvGraphicFramePr>
            <a:graphicFrameLocks noChangeAspect="1"/>
          </p:cNvGraphicFramePr>
          <p:nvPr/>
        </p:nvGraphicFramePr>
        <p:xfrm>
          <a:off x="1142976" y="2857496"/>
          <a:ext cx="6434161" cy="2884493"/>
        </p:xfrm>
        <a:graphic>
          <a:graphicData uri="http://schemas.openxmlformats.org/presentationml/2006/ole">
            <mc:AlternateContent xmlns:mc="http://schemas.openxmlformats.org/markup-compatibility/2006">
              <mc:Choice xmlns:v="urn:schemas-microsoft-com:vml" Requires="v">
                <p:oleObj spid="_x0000_s72870" name="Visio" r:id="rId3" imgW="6124651" imgH="4092796" progId="Visio.Drawing.11">
                  <p:embed/>
                </p:oleObj>
              </mc:Choice>
              <mc:Fallback>
                <p:oleObj name="Visio" r:id="rId3" imgW="6124651" imgH="4092796" progId="Visio.Drawing.11">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76" y="2857496"/>
                        <a:ext cx="6434161" cy="28844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428596" y="1357298"/>
            <a:ext cx="8229600" cy="1895468"/>
          </a:xfrm>
        </p:spPr>
        <p:txBody>
          <a:bodyPr>
            <a:normAutofit/>
          </a:bodyPr>
          <a:lstStyle/>
          <a:p>
            <a:pPr>
              <a:buNone/>
            </a:pPr>
            <a:r>
              <a:rPr lang="en-US" altLang="zh-CN" dirty="0"/>
              <a:t>   数据总线由即时通讯组件、API接口、监控三部分组成，未来可在即时通讯组件的基础上开发持久化通讯组件。目前API接口只有C++的。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28670"/>
          </a:xfrm>
        </p:spPr>
        <p:txBody>
          <a:bodyPr>
            <a:normAutofit/>
          </a:bodyPr>
          <a:lstStyle/>
          <a:p>
            <a:r>
              <a:rPr lang="zh-CN" altLang="en-US" sz="4000" dirty="0"/>
              <a:t>关键技术</a:t>
            </a:r>
            <a:r>
              <a:rPr lang="en-US" altLang="zh-CN" sz="4000" dirty="0"/>
              <a:t>- DREB 介绍4 -  数据交换</a:t>
            </a:r>
            <a:endParaRPr lang="zh-CN" altLang="en-US" sz="4000" dirty="0"/>
          </a:p>
        </p:txBody>
      </p:sp>
      <p:graphicFrame>
        <p:nvGraphicFramePr>
          <p:cNvPr id="7" name="对象 6"/>
          <p:cNvGraphicFramePr>
            <a:graphicFrameLocks noChangeAspect="1"/>
          </p:cNvGraphicFramePr>
          <p:nvPr/>
        </p:nvGraphicFramePr>
        <p:xfrm>
          <a:off x="1423987" y="3143248"/>
          <a:ext cx="6434161" cy="2714644"/>
        </p:xfrm>
        <a:graphic>
          <a:graphicData uri="http://schemas.openxmlformats.org/presentationml/2006/ole">
            <mc:AlternateContent xmlns:mc="http://schemas.openxmlformats.org/markup-compatibility/2006">
              <mc:Choice xmlns:v="urn:schemas-microsoft-com:vml" Requires="v">
                <p:oleObj spid="_x0000_s73894"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3987" y="3143248"/>
                        <a:ext cx="6434161" cy="27146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20000"/>
          </a:bodyPr>
          <a:lstStyle/>
          <a:p>
            <a:pPr>
              <a:buNone/>
            </a:pPr>
            <a:r>
              <a:rPr lang="en-US" altLang="zh-CN" dirty="0"/>
              <a:t>   DREB的数据交换模式</a:t>
            </a:r>
          </a:p>
          <a:p>
            <a:pPr>
              <a:buNone/>
            </a:pPr>
            <a:r>
              <a:rPr lang="en-US" altLang="zh-CN" dirty="0"/>
              <a:t>1、 存储转发模式，未来可扩展为直通链路、持久化转发等</a:t>
            </a:r>
          </a:p>
          <a:p>
            <a:pPr>
              <a:buNone/>
            </a:pPr>
            <a:r>
              <a:rPr lang="en-US" altLang="zh-CN" dirty="0"/>
              <a:t>2、上下文无关的模式</a:t>
            </a:r>
          </a:p>
          <a:p>
            <a:pPr>
              <a:buNone/>
            </a:pPr>
            <a:r>
              <a:rPr lang="en-US" altLang="zh-CN" dirty="0"/>
              <a:t>3、上下文相关的模式</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764704"/>
          </a:xfrm>
        </p:spPr>
        <p:txBody>
          <a:bodyPr>
            <a:normAutofit/>
          </a:bodyPr>
          <a:lstStyle/>
          <a:p>
            <a:r>
              <a:rPr lang="zh-CN" altLang="en-US" sz="4000" dirty="0"/>
              <a:t>关键技术</a:t>
            </a:r>
            <a:r>
              <a:rPr lang="en-US" altLang="zh-CN" sz="4000" dirty="0"/>
              <a:t>- DREB 介绍5 -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74918"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同步请求应答模式  </a:t>
            </a:r>
            <a:r>
              <a:rPr lang="en-US" altLang="zh-CN" dirty="0"/>
              <a:t>DPCall</a:t>
            </a:r>
          </a:p>
          <a:p>
            <a:pPr>
              <a:buNone/>
            </a:pPr>
            <a:r>
              <a:rPr lang="en-US" altLang="zh-CN" dirty="0"/>
              <a:t>       此模式由服务处理完成后发送响应给请求方</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介绍6 -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76966"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消息推送 </a:t>
            </a:r>
            <a:r>
              <a:rPr lang="en-US" altLang="zh-CN" dirty="0"/>
              <a:t>DPPush</a:t>
            </a:r>
          </a:p>
          <a:p>
            <a:pPr>
              <a:buNone/>
            </a:pPr>
            <a:r>
              <a:rPr lang="en-US" altLang="zh-CN" dirty="0"/>
              <a:t>       此模式无需应答</a:t>
            </a:r>
            <a:r>
              <a:rPr lang="zh-CN" altLang="en-US" dirty="0"/>
              <a:t>，</a:t>
            </a:r>
            <a:r>
              <a:rPr lang="en-US" altLang="zh-CN" dirty="0"/>
              <a:t>属不可靠推送。一些不重要的通知可采用此模式</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8132" y="0"/>
            <a:ext cx="8229600" cy="971600"/>
          </a:xfrm>
        </p:spPr>
        <p:txBody>
          <a:bodyPr>
            <a:normAutofit/>
          </a:bodyPr>
          <a:lstStyle/>
          <a:p>
            <a:r>
              <a:rPr lang="zh-CN" altLang="en-US" sz="4000" dirty="0"/>
              <a:t>关键技术</a:t>
            </a:r>
            <a:r>
              <a:rPr lang="en-US" altLang="zh-CN" sz="4000" dirty="0"/>
              <a:t>- DREB 介绍7 -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0038"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消息广播 </a:t>
            </a:r>
            <a:r>
              <a:rPr lang="en-US" altLang="zh-CN" dirty="0"/>
              <a:t>DPABC</a:t>
            </a:r>
          </a:p>
          <a:p>
            <a:pPr>
              <a:buNone/>
            </a:pPr>
            <a:r>
              <a:rPr lang="en-US" altLang="zh-CN" dirty="0"/>
              <a:t>       发送消息给DREB上的所有服务，若不指定DREB，则发送给所有的DREB,即全域</a:t>
            </a:r>
            <a:r>
              <a:rPr lang="zh-CN" altLang="en-US" dirty="0"/>
              <a:t>广播，不需要确认消息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normAutofit/>
          </a:bodyPr>
          <a:lstStyle/>
          <a:p>
            <a:r>
              <a:rPr lang="zh-CN" altLang="en-US" sz="4000" dirty="0"/>
              <a:t>关键技术</a:t>
            </a:r>
            <a:r>
              <a:rPr lang="en-US" altLang="zh-CN" sz="4000" dirty="0"/>
              <a:t>- DREB 介绍8 -  </a:t>
            </a:r>
            <a:r>
              <a:rPr lang="zh-CN" altLang="en-US" sz="4000" dirty="0"/>
              <a:t>消息</a:t>
            </a:r>
            <a:r>
              <a:rPr lang="en-US" altLang="zh-CN" sz="4000" dirty="0"/>
              <a:t>模式</a:t>
            </a:r>
            <a:endParaRPr lang="zh-CN" altLang="en-US" sz="4000"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1062"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a:bodyPr>
          <a:lstStyle/>
          <a:p>
            <a:pPr>
              <a:buNone/>
            </a:pPr>
            <a:r>
              <a:rPr lang="zh-CN" altLang="en-US" dirty="0"/>
              <a:t>消息传递 </a:t>
            </a:r>
            <a:r>
              <a:rPr lang="en-US" altLang="zh-CN" dirty="0"/>
              <a:t>DPTrans</a:t>
            </a:r>
          </a:p>
          <a:p>
            <a:pPr>
              <a:buNone/>
            </a:pPr>
            <a:r>
              <a:rPr lang="en-US" altLang="zh-CN" dirty="0"/>
              <a:t>       </a:t>
            </a:r>
            <a:r>
              <a:rPr lang="zh-CN" altLang="en-US" dirty="0"/>
              <a:t>服务接收消息后将消息转发给另外的服务，由另外的服务处理并应答。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3"/>
          <p:cNvSpPr txBox="1">
            <a:spLocks noChangeArrowheads="1"/>
          </p:cNvSpPr>
          <p:nvPr/>
        </p:nvSpPr>
        <p:spPr bwMode="auto">
          <a:xfrm>
            <a:off x="755576" y="1916832"/>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514350" indent="-514350" algn="l"/>
            <a:r>
              <a:rPr lang="en-US" altLang="zh-CN" sz="2800" dirty="0"/>
              <a:t>DREB : Data Route Exchange Bus  </a:t>
            </a:r>
            <a:r>
              <a:rPr lang="en-US" altLang="zh-CN" sz="2800" dirty="0" err="1"/>
              <a:t>数据总线</a:t>
            </a:r>
            <a:endParaRPr lang="en-US" altLang="zh-CN" sz="2800" dirty="0"/>
          </a:p>
          <a:p>
            <a:pPr marL="514350" indent="-514350" algn="l"/>
            <a:r>
              <a:rPr lang="en-US" altLang="zh-CN" sz="2800" dirty="0"/>
              <a:t>SAP: Service Access Point               </a:t>
            </a:r>
            <a:r>
              <a:rPr lang="zh-CN" altLang="en-US" sz="2800" dirty="0"/>
              <a:t>服务访问点</a:t>
            </a:r>
            <a:endParaRPr lang="en-US" altLang="zh-CN" sz="2800" dirty="0"/>
          </a:p>
          <a:p>
            <a:pPr marL="514350" indent="-514350" algn="l"/>
            <a:r>
              <a:rPr lang="en-US" altLang="zh-CN" sz="2800" dirty="0"/>
              <a:t>BPC: </a:t>
            </a:r>
            <a:r>
              <a:rPr lang="en-US" altLang="zh-CN" sz="2800" b="1" dirty="0"/>
              <a:t>Business  Process Center   </a:t>
            </a:r>
            <a:r>
              <a:rPr lang="zh-CN" altLang="en-US" sz="2800" b="1" dirty="0"/>
              <a:t>业务处理中心</a:t>
            </a:r>
            <a:endParaRPr lang="en-US" altLang="zh-CN" sz="2800" dirty="0"/>
          </a:p>
          <a:p>
            <a:pPr marL="514350" indent="-514350" algn="l"/>
            <a:r>
              <a:rPr lang="en-US" altLang="zh-CN" sz="2800" dirty="0"/>
              <a:t>SPU: Service Process Unit               </a:t>
            </a:r>
            <a:r>
              <a:rPr lang="zh-CN" altLang="en-US" sz="2800" dirty="0"/>
              <a:t>服务</a:t>
            </a:r>
            <a:r>
              <a:rPr lang="en-US" altLang="zh-CN" sz="2800" dirty="0" err="1"/>
              <a:t>处理单元</a:t>
            </a:r>
            <a:endParaRPr lang="en-US" altLang="zh-CN" sz="2800" dirty="0"/>
          </a:p>
          <a:p>
            <a:pPr marL="514350" indent="-514350" algn="l"/>
            <a:r>
              <a:rPr lang="en-US" altLang="zh-CN" sz="2800" dirty="0"/>
              <a:t>BPU: </a:t>
            </a:r>
            <a:r>
              <a:rPr lang="en-US" altLang="zh-CN" sz="2800" b="1" dirty="0"/>
              <a:t>Business  Process Unit       </a:t>
            </a:r>
            <a:r>
              <a:rPr lang="zh-CN" altLang="en-US" sz="2800" b="1" dirty="0"/>
              <a:t>业务处理单元</a:t>
            </a:r>
            <a:endParaRPr lang="en-US" altLang="zh-CN" sz="2800" dirty="0"/>
          </a:p>
          <a:p>
            <a:pPr marL="514350" indent="-514350" algn="l"/>
            <a:r>
              <a:rPr lang="en-US" altLang="zh-CN" sz="2800" dirty="0" err="1"/>
              <a:t>FPC：Front</a:t>
            </a:r>
            <a:r>
              <a:rPr lang="en-US" altLang="zh-CN" sz="2800" dirty="0"/>
              <a:t>  Process Center           </a:t>
            </a:r>
            <a:r>
              <a:rPr lang="en-US" altLang="zh-CN" sz="2800" dirty="0" err="1"/>
              <a:t>前置处理中心</a:t>
            </a:r>
            <a:endParaRPr lang="en-US" altLang="zh-CN" sz="2800" dirty="0"/>
          </a:p>
          <a:p>
            <a:pPr marL="514350" indent="-514350" algn="l"/>
            <a:r>
              <a:rPr lang="en-US" altLang="zh-CN" sz="2800" dirty="0"/>
              <a:t>FPU:   Front Process Unit                </a:t>
            </a:r>
            <a:r>
              <a:rPr lang="en-US" altLang="zh-CN" sz="2800" dirty="0" err="1"/>
              <a:t>前置处理单元</a:t>
            </a:r>
            <a:endParaRPr lang="en-US" altLang="zh-CN" sz="2800" dirty="0"/>
          </a:p>
        </p:txBody>
      </p:sp>
      <p:sp>
        <p:nvSpPr>
          <p:cNvPr id="3" name="标题 2"/>
          <p:cNvSpPr>
            <a:spLocks noGrp="1"/>
          </p:cNvSpPr>
          <p:nvPr>
            <p:ph type="title"/>
          </p:nvPr>
        </p:nvSpPr>
        <p:spPr>
          <a:xfrm>
            <a:off x="207272" y="52578"/>
            <a:ext cx="8229600" cy="784134"/>
          </a:xfrm>
        </p:spPr>
        <p:txBody>
          <a:bodyPr>
            <a:normAutofit fontScale="90000"/>
          </a:bodyPr>
          <a:lstStyle/>
          <a:p>
            <a:r>
              <a:rPr lang="zh-CN" altLang="en-US" dirty="0"/>
              <a:t>框架简介</a:t>
            </a:r>
          </a:p>
        </p:txBody>
      </p:sp>
    </p:spTree>
    <p:extLst>
      <p:ext uri="{BB962C8B-B14F-4D97-AF65-F5344CB8AC3E}">
        <p14:creationId xmlns:p14="http://schemas.microsoft.com/office/powerpoint/2010/main" val="3097093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-DREB</a:t>
            </a:r>
            <a:r>
              <a:rPr lang="zh-CN" altLang="en-US" sz="4000" dirty="0"/>
              <a:t>的通讯报文</a:t>
            </a:r>
          </a:p>
        </p:txBody>
      </p:sp>
      <p:pic>
        <p:nvPicPr>
          <p:cNvPr id="5" name="图片 4">
            <a:extLst>
              <a:ext uri="{FF2B5EF4-FFF2-40B4-BE49-F238E27FC236}">
                <a16:creationId xmlns:a16="http://schemas.microsoft.com/office/drawing/2014/main" id="{555C3E51-F99F-4EA6-8B11-E387676A1311}"/>
              </a:ext>
            </a:extLst>
          </p:cNvPr>
          <p:cNvPicPr>
            <a:picLocks noChangeAspect="1"/>
          </p:cNvPicPr>
          <p:nvPr/>
        </p:nvPicPr>
        <p:blipFill>
          <a:blip r:embed="rId2"/>
          <a:stretch>
            <a:fillRect/>
          </a:stretch>
        </p:blipFill>
        <p:spPr>
          <a:xfrm>
            <a:off x="0" y="1495167"/>
            <a:ext cx="9144000" cy="5174193"/>
          </a:xfrm>
          <a:prstGeom prst="rect">
            <a:avLst/>
          </a:prstGeom>
        </p:spPr>
      </p:pic>
    </p:spTree>
    <p:extLst>
      <p:ext uri="{BB962C8B-B14F-4D97-AF65-F5344CB8AC3E}">
        <p14:creationId xmlns:p14="http://schemas.microsoft.com/office/powerpoint/2010/main" val="15714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DREB</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2C55C4D2-9F3F-407D-850B-BCE2A399650B}"/>
              </a:ext>
            </a:extLst>
          </p:cNvPr>
          <p:cNvPicPr>
            <a:picLocks noChangeAspect="1"/>
          </p:cNvPicPr>
          <p:nvPr/>
        </p:nvPicPr>
        <p:blipFill>
          <a:blip r:embed="rId3"/>
          <a:stretch>
            <a:fillRect/>
          </a:stretch>
        </p:blipFill>
        <p:spPr>
          <a:xfrm>
            <a:off x="179512" y="1412776"/>
            <a:ext cx="8856984" cy="5306503"/>
          </a:xfrm>
          <a:prstGeom prst="rect">
            <a:avLst/>
          </a:prstGeom>
        </p:spPr>
      </p:pic>
    </p:spTree>
    <p:extLst>
      <p:ext uri="{BB962C8B-B14F-4D97-AF65-F5344CB8AC3E}">
        <p14:creationId xmlns:p14="http://schemas.microsoft.com/office/powerpoint/2010/main" val="2186579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 SAP</a:t>
            </a:r>
            <a:r>
              <a:rPr lang="zh-CN" altLang="en-US" sz="4000" dirty="0"/>
              <a:t>服务访问点介绍</a:t>
            </a:r>
          </a:p>
        </p:txBody>
      </p:sp>
      <p:pic>
        <p:nvPicPr>
          <p:cNvPr id="5" name="图片 4"/>
          <p:cNvPicPr>
            <a:picLocks noChangeAspect="1"/>
          </p:cNvPicPr>
          <p:nvPr/>
        </p:nvPicPr>
        <p:blipFill>
          <a:blip r:embed="rId3"/>
          <a:stretch>
            <a:fillRect/>
          </a:stretch>
        </p:blipFill>
        <p:spPr>
          <a:xfrm>
            <a:off x="179512" y="1268760"/>
            <a:ext cx="8980094" cy="518457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sz="5400" dirty="0"/>
              <a:t>关键技术</a:t>
            </a:r>
            <a:r>
              <a:rPr lang="en-US" altLang="zh-CN" sz="5400" dirty="0"/>
              <a:t>- </a:t>
            </a:r>
            <a:r>
              <a:rPr lang="en-US" altLang="zh-CN" dirty="0"/>
              <a:t>SAP 构成</a:t>
            </a:r>
            <a:endParaRPr lang="zh-CN" altLang="en-US" dirty="0"/>
          </a:p>
        </p:txBody>
      </p:sp>
      <p:graphicFrame>
        <p:nvGraphicFramePr>
          <p:cNvPr id="7" name="对象 6"/>
          <p:cNvGraphicFramePr>
            <a:graphicFrameLocks noChangeAspect="1"/>
          </p:cNvGraphicFramePr>
          <p:nvPr/>
        </p:nvGraphicFramePr>
        <p:xfrm>
          <a:off x="1285852" y="2643182"/>
          <a:ext cx="6434161" cy="3571900"/>
        </p:xfrm>
        <a:graphic>
          <a:graphicData uri="http://schemas.openxmlformats.org/presentationml/2006/ole">
            <mc:AlternateContent xmlns:mc="http://schemas.openxmlformats.org/markup-compatibility/2006">
              <mc:Choice xmlns:v="urn:schemas-microsoft-com:vml" Requires="v">
                <p:oleObj spid="_x0000_s82087" name="Visio" r:id="rId4" imgW="6124410" imgH="4092695" progId="Visio.Drawing.11">
                  <p:embed/>
                </p:oleObj>
              </mc:Choice>
              <mc:Fallback>
                <p:oleObj name="Visio" r:id="rId4" imgW="6124410" imgH="4092695"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85852" y="2643182"/>
                        <a:ext cx="6434161" cy="357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1"/>
          </p:nvPr>
        </p:nvSpPr>
        <p:spPr>
          <a:xfrm>
            <a:off x="357158" y="1285860"/>
            <a:ext cx="8229600" cy="1500198"/>
          </a:xfrm>
        </p:spPr>
        <p:txBody>
          <a:bodyPr>
            <a:normAutofit fontScale="92500" lnSpcReduction="10000"/>
          </a:bodyPr>
          <a:lstStyle/>
          <a:p>
            <a:pPr>
              <a:buNone/>
            </a:pPr>
            <a:r>
              <a:rPr lang="en-US" altLang="zh-CN" dirty="0" err="1"/>
              <a:t>SAP没有业务逻辑，只是根据SPU注册</a:t>
            </a:r>
            <a:r>
              <a:rPr lang="zh-CN" altLang="en-US" dirty="0"/>
              <a:t>的交易码进行交易分派</a:t>
            </a:r>
            <a:endParaRPr lang="en-US" altLang="zh-CN" dirty="0"/>
          </a:p>
          <a:p>
            <a:pPr>
              <a:buNone/>
            </a:pPr>
            <a:r>
              <a:rPr lang="en-US" altLang="zh-CN" dirty="0"/>
              <a:t>SAP</a:t>
            </a:r>
            <a:r>
              <a:rPr lang="zh-CN" altLang="en-US" dirty="0"/>
              <a:t>有监控等管理功能，主动上报信息，处理重启</a:t>
            </a:r>
            <a:r>
              <a:rPr lang="en-US" altLang="zh-CN" dirty="0"/>
              <a:t>SPU</a:t>
            </a:r>
            <a:r>
              <a:rPr lang="zh-CN" altLang="en-US" dirty="0"/>
              <a:t>、上传、下载等监控指令</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normAutofit/>
          </a:bodyPr>
          <a:lstStyle/>
          <a:p>
            <a:r>
              <a:rPr lang="zh-CN" altLang="en-US" sz="4000" dirty="0"/>
              <a:t>关键技术</a:t>
            </a:r>
            <a:r>
              <a:rPr lang="en-US" altLang="zh-CN" sz="4000" dirty="0"/>
              <a:t>-SAP</a:t>
            </a:r>
            <a:r>
              <a:rPr lang="zh-CN" altLang="en-US" sz="4000" dirty="0"/>
              <a:t>和</a:t>
            </a:r>
            <a:r>
              <a:rPr lang="en-US" altLang="zh-CN" sz="4000" dirty="0"/>
              <a:t>SPU</a:t>
            </a:r>
            <a:r>
              <a:rPr lang="zh-CN" altLang="en-US" sz="4000" dirty="0"/>
              <a:t>的通讯报文</a:t>
            </a:r>
          </a:p>
        </p:txBody>
      </p:sp>
      <p:pic>
        <p:nvPicPr>
          <p:cNvPr id="5" name="图片 4"/>
          <p:cNvPicPr>
            <a:picLocks noChangeAspect="1"/>
          </p:cNvPicPr>
          <p:nvPr/>
        </p:nvPicPr>
        <p:blipFill>
          <a:blip r:embed="rId2"/>
          <a:stretch>
            <a:fillRect/>
          </a:stretch>
        </p:blipFill>
        <p:spPr>
          <a:xfrm>
            <a:off x="16307" y="2060848"/>
            <a:ext cx="8911302" cy="309634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en-US" altLang="zh-CN" sz="4000" dirty="0"/>
              <a:t>SAP</a:t>
            </a:r>
            <a:r>
              <a:rPr lang="zh-CN" altLang="en-US" sz="4000" dirty="0"/>
              <a:t>配置</a:t>
            </a:r>
          </a:p>
        </p:txBody>
      </p:sp>
      <p:sp>
        <p:nvSpPr>
          <p:cNvPr id="5" name="Rectangle 3"/>
          <p:cNvSpPr txBox="1">
            <a:spLocks noChangeArrowheads="1"/>
          </p:cNvSpPr>
          <p:nvPr/>
        </p:nvSpPr>
        <p:spPr bwMode="auto">
          <a:xfrm>
            <a:off x="323528" y="1001524"/>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4" name="图片 3">
            <a:extLst>
              <a:ext uri="{FF2B5EF4-FFF2-40B4-BE49-F238E27FC236}">
                <a16:creationId xmlns:a16="http://schemas.microsoft.com/office/drawing/2014/main" id="{5207301B-DF77-4591-AE30-D79DEBE500CA}"/>
              </a:ext>
            </a:extLst>
          </p:cNvPr>
          <p:cNvPicPr>
            <a:picLocks noChangeAspect="1"/>
          </p:cNvPicPr>
          <p:nvPr/>
        </p:nvPicPr>
        <p:blipFill>
          <a:blip r:embed="rId3"/>
          <a:stretch>
            <a:fillRect/>
          </a:stretch>
        </p:blipFill>
        <p:spPr>
          <a:xfrm>
            <a:off x="323528" y="1628800"/>
            <a:ext cx="8640960" cy="5112568"/>
          </a:xfrm>
          <a:prstGeom prst="rect">
            <a:avLst/>
          </a:prstGeom>
        </p:spPr>
      </p:pic>
    </p:spTree>
    <p:extLst>
      <p:ext uri="{BB962C8B-B14F-4D97-AF65-F5344CB8AC3E}">
        <p14:creationId xmlns:p14="http://schemas.microsoft.com/office/powerpoint/2010/main" val="2950198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908720"/>
          </a:xfrm>
        </p:spPr>
        <p:txBody>
          <a:bodyPr>
            <a:normAutofit/>
          </a:bodyPr>
          <a:lstStyle/>
          <a:p>
            <a:r>
              <a:rPr lang="zh-CN" altLang="en-US" sz="4000" dirty="0"/>
              <a:t>关键技术</a:t>
            </a:r>
            <a:r>
              <a:rPr lang="en-US" altLang="zh-CN" sz="4000" dirty="0"/>
              <a:t>-SPU </a:t>
            </a:r>
            <a:r>
              <a:rPr lang="en-US" altLang="zh-CN" sz="4000" dirty="0" err="1"/>
              <a:t>介绍</a:t>
            </a:r>
            <a:endParaRPr lang="zh-CN" altLang="en-US" sz="4000" dirty="0"/>
          </a:p>
        </p:txBody>
      </p:sp>
      <p:sp>
        <p:nvSpPr>
          <p:cNvPr id="6" name="Rectangle 3"/>
          <p:cNvSpPr txBox="1">
            <a:spLocks noChangeArrowheads="1"/>
          </p:cNvSpPr>
          <p:nvPr/>
        </p:nvSpPr>
        <p:spPr bwMode="auto">
          <a:xfrm>
            <a:off x="357158" y="908720"/>
            <a:ext cx="8102958" cy="1061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C/C++</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a:t>
            </a:r>
          </a:p>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JAVA</a:t>
            </a:r>
            <a:r>
              <a:rPr kumimoji="1" lang="zh-CN" altLang="en-US" sz="2400" dirty="0">
                <a:ea typeface="黑体" pitchFamily="2" charset="-122"/>
                <a:cs typeface="微软雅黑" charset="0"/>
              </a:rPr>
              <a:t>版本</a:t>
            </a:r>
            <a:r>
              <a:rPr kumimoji="1" lang="en-US" altLang="zh-CN" sz="2400" dirty="0">
                <a:ea typeface="黑体" pitchFamily="2" charset="-122"/>
                <a:cs typeface="微软雅黑" charset="0"/>
              </a:rPr>
              <a:t>SPU </a:t>
            </a:r>
          </a:p>
        </p:txBody>
      </p:sp>
      <p:pic>
        <p:nvPicPr>
          <p:cNvPr id="3" name="图片 2"/>
          <p:cNvPicPr>
            <a:picLocks noChangeAspect="1"/>
          </p:cNvPicPr>
          <p:nvPr/>
        </p:nvPicPr>
        <p:blipFill>
          <a:blip r:embed="rId3"/>
          <a:stretch>
            <a:fillRect/>
          </a:stretch>
        </p:blipFill>
        <p:spPr>
          <a:xfrm>
            <a:off x="179512" y="1817440"/>
            <a:ext cx="8784976" cy="463589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SPU</a:t>
            </a:r>
            <a:r>
              <a:rPr lang="zh-CN" altLang="en-US" sz="4000" dirty="0"/>
              <a:t>调用</a:t>
            </a:r>
          </a:p>
        </p:txBody>
      </p:sp>
      <p:sp>
        <p:nvSpPr>
          <p:cNvPr id="11" name="内容占位符 2"/>
          <p:cNvSpPr>
            <a:spLocks noGrp="1"/>
          </p:cNvSpPr>
          <p:nvPr>
            <p:ph idx="1"/>
          </p:nvPr>
        </p:nvSpPr>
        <p:spPr>
          <a:xfrm>
            <a:off x="457200" y="1357298"/>
            <a:ext cx="8229600" cy="2503750"/>
          </a:xfrm>
        </p:spPr>
        <p:txBody>
          <a:bodyPr>
            <a:normAutofit/>
          </a:bodyPr>
          <a:lstStyle/>
          <a:p>
            <a:r>
              <a:rPr lang="zh-CN" altLang="en-US" dirty="0"/>
              <a:t>调用本</a:t>
            </a:r>
            <a:r>
              <a:rPr lang="en-US" altLang="zh-CN" dirty="0" err="1"/>
              <a:t>SPU内的功能</a:t>
            </a:r>
            <a:endParaRPr lang="en-US" altLang="zh-CN" dirty="0"/>
          </a:p>
          <a:p>
            <a:r>
              <a:rPr lang="zh-CN" altLang="en-US" dirty="0"/>
              <a:t>调用连接的</a:t>
            </a:r>
            <a:r>
              <a:rPr lang="en-US" altLang="zh-CN" dirty="0" err="1"/>
              <a:t>SAP上的SPU功能</a:t>
            </a:r>
            <a:r>
              <a:rPr lang="en-US" altLang="zh-CN" dirty="0"/>
              <a:t>                 BPCCALL</a:t>
            </a:r>
          </a:p>
          <a:p>
            <a:r>
              <a:rPr lang="zh-CN" altLang="en-US" dirty="0"/>
              <a:t>调用</a:t>
            </a:r>
            <a:r>
              <a:rPr lang="en-US" altLang="zh-CN" dirty="0" err="1"/>
              <a:t>DREB上的服务</a:t>
            </a:r>
            <a:r>
              <a:rPr lang="zh-CN" altLang="en-US" dirty="0"/>
              <a:t>的交易</a:t>
            </a:r>
            <a:r>
              <a:rPr lang="en-US" altLang="zh-CN" dirty="0"/>
              <a:t>                     EXTCALL</a:t>
            </a:r>
          </a:p>
          <a:p>
            <a:r>
              <a:rPr lang="zh-CN" altLang="en-US" dirty="0"/>
              <a:t>传递请求至其它服务                                </a:t>
            </a:r>
            <a:r>
              <a:rPr lang="en-US" altLang="zh-CN" dirty="0"/>
              <a:t>TRANS</a:t>
            </a:r>
            <a:r>
              <a:rPr lang="zh-CN" altLang="en-US" dirty="0"/>
              <a:t>                        </a:t>
            </a:r>
            <a:endParaRPr lang="en-US" altLang="zh-CN" dirty="0"/>
          </a:p>
          <a:p>
            <a:r>
              <a:rPr lang="zh-CN" altLang="en-US" dirty="0"/>
              <a:t>发送广播</a:t>
            </a:r>
            <a:r>
              <a:rPr lang="en-US" altLang="zh-CN" dirty="0"/>
              <a:t>                                       </a:t>
            </a:r>
          </a:p>
          <a:p>
            <a:pPr>
              <a:buNone/>
            </a:pPr>
            <a:endParaRPr lang="en-US" altLang="zh-CN" dirty="0"/>
          </a:p>
        </p:txBody>
      </p:sp>
      <p:pic>
        <p:nvPicPr>
          <p:cNvPr id="4" name="图片 3"/>
          <p:cNvPicPr>
            <a:picLocks noChangeAspect="1"/>
          </p:cNvPicPr>
          <p:nvPr/>
        </p:nvPicPr>
        <p:blipFill>
          <a:blip r:embed="rId3"/>
          <a:stretch>
            <a:fillRect/>
          </a:stretch>
        </p:blipFill>
        <p:spPr>
          <a:xfrm>
            <a:off x="393590" y="3717032"/>
            <a:ext cx="8354874" cy="3024336"/>
          </a:xfrm>
          <a:prstGeom prst="rect">
            <a:avLst/>
          </a:prstGeom>
        </p:spPr>
      </p:pic>
    </p:spTree>
    <p:extLst>
      <p:ext uri="{BB962C8B-B14F-4D97-AF65-F5344CB8AC3E}">
        <p14:creationId xmlns:p14="http://schemas.microsoft.com/office/powerpoint/2010/main" val="4015229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C/C++ SPU </a:t>
            </a:r>
            <a:endParaRPr lang="zh-CN" altLang="en-US" sz="4000" dirty="0"/>
          </a:p>
        </p:txBody>
      </p:sp>
      <p:sp>
        <p:nvSpPr>
          <p:cNvPr id="5" name="Rectangle 3"/>
          <p:cNvSpPr txBox="1">
            <a:spLocks noChangeArrowheads="1"/>
          </p:cNvSpPr>
          <p:nvPr/>
        </p:nvSpPr>
        <p:spPr bwMode="auto">
          <a:xfrm>
            <a:off x="428596" y="1001525"/>
            <a:ext cx="8102958" cy="12033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多进程并行处理模式，无状态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主程序相同，多个业务动态库加载。</a:t>
            </a:r>
            <a:endParaRPr lang="en-US" altLang="zh-CN" sz="3200" b="1" dirty="0"/>
          </a:p>
          <a:p>
            <a:pPr eaLnBrk="0" fontAlgn="ctr" hangingPunct="0">
              <a:spcAft>
                <a:spcPts val="400"/>
              </a:spcAft>
              <a:buSzPct val="70000"/>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pic>
        <p:nvPicPr>
          <p:cNvPr id="6" name="图片 5">
            <a:extLst>
              <a:ext uri="{FF2B5EF4-FFF2-40B4-BE49-F238E27FC236}">
                <a16:creationId xmlns:a16="http://schemas.microsoft.com/office/drawing/2014/main" id="{AF38ADD9-98CD-43C2-8F19-FD387AB77683}"/>
              </a:ext>
            </a:extLst>
          </p:cNvPr>
          <p:cNvPicPr>
            <a:picLocks noChangeAspect="1"/>
          </p:cNvPicPr>
          <p:nvPr/>
        </p:nvPicPr>
        <p:blipFill>
          <a:blip r:embed="rId3"/>
          <a:stretch>
            <a:fillRect/>
          </a:stretch>
        </p:blipFill>
        <p:spPr>
          <a:xfrm>
            <a:off x="0" y="2204863"/>
            <a:ext cx="8964488" cy="4464497"/>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sp>
        <p:nvSpPr>
          <p:cNvPr id="5"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接入网关主要针对客户端连接使用。</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网关模型可选</a:t>
            </a:r>
            <a:r>
              <a:rPr lang="en-US" altLang="zh-CN" sz="3200" b="1" dirty="0"/>
              <a:t>SELECT</a:t>
            </a:r>
            <a:r>
              <a:rPr lang="zh-CN" altLang="en-US" sz="3200" b="1" dirty="0"/>
              <a:t>及</a:t>
            </a:r>
            <a:r>
              <a:rPr lang="en-US" altLang="zh-CN" sz="3200" b="1" dirty="0"/>
              <a:t>LINUX</a:t>
            </a:r>
            <a:r>
              <a:rPr lang="zh-CN" altLang="en-US" sz="3200" b="1" dirty="0"/>
              <a:t>下的</a:t>
            </a:r>
            <a:r>
              <a:rPr lang="en-US" altLang="zh-CN" sz="3200" b="1" dirty="0"/>
              <a:t>EPOLL,</a:t>
            </a:r>
            <a:r>
              <a:rPr lang="zh-CN" altLang="en-US" sz="3200" b="1" dirty="0"/>
              <a:t>前者针对连接数少，但单个连接数据量大的情况，后者针对海量连接，但每个连接数据量不大的情况。</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支持行情订阅</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支持数字证书认证</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提供客户端</a:t>
            </a:r>
            <a:r>
              <a:rPr lang="en-US" altLang="zh-CN" sz="3200" b="1" dirty="0"/>
              <a:t>API  C/C++</a:t>
            </a:r>
            <a:r>
              <a:rPr lang="zh-CN" altLang="en-US" sz="3200" b="1" dirty="0"/>
              <a:t>和</a:t>
            </a:r>
            <a:r>
              <a:rPr lang="en-US" altLang="zh-CN" sz="3200" b="1" dirty="0"/>
              <a:t>java</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909971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标题 2"/>
          <p:cNvSpPr>
            <a:spLocks noGrp="1"/>
          </p:cNvSpPr>
          <p:nvPr>
            <p:ph type="title"/>
          </p:nvPr>
        </p:nvSpPr>
        <p:spPr>
          <a:xfrm>
            <a:off x="207272" y="52578"/>
            <a:ext cx="8229600" cy="712126"/>
          </a:xfrm>
        </p:spPr>
        <p:txBody>
          <a:bodyPr>
            <a:normAutofit fontScale="90000"/>
          </a:bodyPr>
          <a:lstStyle/>
          <a:p>
            <a:r>
              <a:rPr lang="zh-CN" altLang="en-US" dirty="0"/>
              <a:t>框架简介</a:t>
            </a:r>
          </a:p>
        </p:txBody>
      </p:sp>
      <p:pic>
        <p:nvPicPr>
          <p:cNvPr id="2" name="图片 1"/>
          <p:cNvPicPr>
            <a:picLocks noChangeAspect="1"/>
          </p:cNvPicPr>
          <p:nvPr/>
        </p:nvPicPr>
        <p:blipFill>
          <a:blip r:embed="rId3"/>
          <a:stretch>
            <a:fillRect/>
          </a:stretch>
        </p:blipFill>
        <p:spPr>
          <a:xfrm>
            <a:off x="596899" y="889289"/>
            <a:ext cx="7950201" cy="5852079"/>
          </a:xfrm>
          <a:prstGeom prst="rect">
            <a:avLst/>
          </a:prstGeom>
        </p:spPr>
      </p:pic>
    </p:spTree>
    <p:extLst>
      <p:ext uri="{BB962C8B-B14F-4D97-AF65-F5344CB8AC3E}">
        <p14:creationId xmlns:p14="http://schemas.microsoft.com/office/powerpoint/2010/main" val="40088221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endParaRPr lang="zh-CN" altLang="en-US" sz="4000" dirty="0"/>
          </a:p>
        </p:txBody>
      </p:sp>
      <p:pic>
        <p:nvPicPr>
          <p:cNvPr id="4" name="图片 3"/>
          <p:cNvPicPr>
            <a:picLocks noChangeAspect="1"/>
          </p:cNvPicPr>
          <p:nvPr/>
        </p:nvPicPr>
        <p:blipFill>
          <a:blip r:embed="rId3"/>
          <a:stretch>
            <a:fillRect/>
          </a:stretch>
        </p:blipFill>
        <p:spPr>
          <a:xfrm>
            <a:off x="251520" y="1196752"/>
            <a:ext cx="8640960" cy="5544616"/>
          </a:xfrm>
          <a:prstGeom prst="rect">
            <a:avLst/>
          </a:prstGeom>
        </p:spPr>
      </p:pic>
    </p:spTree>
    <p:extLst>
      <p:ext uri="{BB962C8B-B14F-4D97-AF65-F5344CB8AC3E}">
        <p14:creationId xmlns:p14="http://schemas.microsoft.com/office/powerpoint/2010/main" val="1903714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报文结构</a:t>
            </a:r>
          </a:p>
        </p:txBody>
      </p:sp>
      <p:pic>
        <p:nvPicPr>
          <p:cNvPr id="4" name="图片 3">
            <a:extLst>
              <a:ext uri="{FF2B5EF4-FFF2-40B4-BE49-F238E27FC236}">
                <a16:creationId xmlns:a16="http://schemas.microsoft.com/office/drawing/2014/main" id="{BF3E8FD2-2FCC-4753-A9F7-06A299C8F618}"/>
              </a:ext>
            </a:extLst>
          </p:cNvPr>
          <p:cNvPicPr>
            <a:picLocks noChangeAspect="1"/>
          </p:cNvPicPr>
          <p:nvPr/>
        </p:nvPicPr>
        <p:blipFill>
          <a:blip r:embed="rId3"/>
          <a:stretch>
            <a:fillRect/>
          </a:stretch>
        </p:blipFill>
        <p:spPr>
          <a:xfrm>
            <a:off x="18281" y="1628800"/>
            <a:ext cx="9144000" cy="4274617"/>
          </a:xfrm>
          <a:prstGeom prst="rect">
            <a:avLst/>
          </a:prstGeom>
        </p:spPr>
      </p:pic>
    </p:spTree>
    <p:extLst>
      <p:ext uri="{BB962C8B-B14F-4D97-AF65-F5344CB8AC3E}">
        <p14:creationId xmlns:p14="http://schemas.microsoft.com/office/powerpoint/2010/main" val="2921638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a:t>
            </a:r>
            <a:r>
              <a:rPr lang="zh-CN" altLang="en-US" sz="4000" dirty="0"/>
              <a:t>接入网关</a:t>
            </a:r>
            <a:r>
              <a:rPr lang="en-US" altLang="zh-CN" sz="4000" dirty="0"/>
              <a:t>CGATE</a:t>
            </a:r>
            <a:r>
              <a:rPr lang="zh-CN" altLang="en-US" sz="4000" dirty="0"/>
              <a:t>配置</a:t>
            </a:r>
          </a:p>
        </p:txBody>
      </p:sp>
      <p:pic>
        <p:nvPicPr>
          <p:cNvPr id="5" name="图片 4">
            <a:extLst>
              <a:ext uri="{FF2B5EF4-FFF2-40B4-BE49-F238E27FC236}">
                <a16:creationId xmlns:a16="http://schemas.microsoft.com/office/drawing/2014/main" id="{C7DA0D88-7F50-4D7B-9CC7-863AB44F2CAE}"/>
              </a:ext>
            </a:extLst>
          </p:cNvPr>
          <p:cNvPicPr>
            <a:picLocks noChangeAspect="1"/>
          </p:cNvPicPr>
          <p:nvPr/>
        </p:nvPicPr>
        <p:blipFill>
          <a:blip r:embed="rId3"/>
          <a:stretch>
            <a:fillRect/>
          </a:stretch>
        </p:blipFill>
        <p:spPr>
          <a:xfrm>
            <a:off x="179512" y="1052736"/>
            <a:ext cx="8784976" cy="5721042"/>
          </a:xfrm>
          <a:prstGeom prst="rect">
            <a:avLst/>
          </a:prstGeom>
        </p:spPr>
      </p:pic>
    </p:spTree>
    <p:extLst>
      <p:ext uri="{BB962C8B-B14F-4D97-AF65-F5344CB8AC3E}">
        <p14:creationId xmlns:p14="http://schemas.microsoft.com/office/powerpoint/2010/main" val="3371402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1</a:t>
            </a:r>
            <a:endParaRPr lang="zh-CN" altLang="en-US" sz="4000" dirty="0"/>
          </a:p>
        </p:txBody>
      </p:sp>
      <p:sp>
        <p:nvSpPr>
          <p:cNvPr id="3" name="Rectangle 3"/>
          <p:cNvSpPr txBox="1">
            <a:spLocks noChangeArrowheads="1"/>
          </p:cNvSpPr>
          <p:nvPr/>
        </p:nvSpPr>
        <p:spPr bwMode="auto">
          <a:xfrm>
            <a:off x="321449" y="1143000"/>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查看本地日志，找到</a:t>
            </a:r>
            <a:r>
              <a:rPr lang="en-US" altLang="zh-CN" sz="3200" b="1" dirty="0"/>
              <a:t>index</a:t>
            </a:r>
            <a:r>
              <a:rPr lang="zh-CN" altLang="en-US" sz="3200" b="1" dirty="0"/>
              <a:t>和标识</a:t>
            </a:r>
            <a:endParaRPr lang="en-US" altLang="zh-CN" sz="3200" b="1" dirty="0"/>
          </a:p>
          <a:p>
            <a:r>
              <a:rPr lang="zh-CN" altLang="zh-CN" sz="3200" dirty="0"/>
              <a:t>如：</a:t>
            </a:r>
          </a:p>
          <a:p>
            <a:r>
              <a:rPr lang="en-US" altLang="zh-CN" sz="3200" dirty="0"/>
              <a:t>20131016 11:04:46 586 ID[3788] </a:t>
            </a:r>
            <a:r>
              <a:rPr lang="zh-CN" altLang="zh-CN" sz="3200" dirty="0"/>
              <a:t>文件</a:t>
            </a:r>
            <a:r>
              <a:rPr lang="en-US" altLang="zh-CN" sz="3200" dirty="0"/>
              <a:t>[GateLink.cpp]</a:t>
            </a:r>
            <a:r>
              <a:rPr lang="zh-CN" altLang="zh-CN" sz="3200" dirty="0"/>
              <a:t>行</a:t>
            </a:r>
            <a:r>
              <a:rPr lang="en-US" altLang="zh-CN" sz="3200" dirty="0"/>
              <a:t>[379] </a:t>
            </a:r>
            <a:r>
              <a:rPr lang="zh-CN" altLang="zh-CN" sz="3200" dirty="0"/>
              <a:t>重要</a:t>
            </a:r>
            <a:r>
              <a:rPr lang="en-US" altLang="zh-CN" sz="3200" dirty="0"/>
              <a:t>  </a:t>
            </a:r>
            <a:r>
              <a:rPr lang="zh-CN" altLang="zh-CN" sz="3200" dirty="0"/>
              <a:t>错误 未收到</a:t>
            </a:r>
            <a:r>
              <a:rPr lang="en-US" altLang="zh-CN" sz="3200" dirty="0">
                <a:solidFill>
                  <a:srgbClr val="FF0000"/>
                </a:solidFill>
              </a:rPr>
              <a:t>index[67] </a:t>
            </a:r>
            <a:r>
              <a:rPr lang="zh-CN" altLang="zh-CN" sz="3200" dirty="0">
                <a:solidFill>
                  <a:srgbClr val="FF0000"/>
                </a:solidFill>
              </a:rPr>
              <a:t>标识</a:t>
            </a:r>
            <a:r>
              <a:rPr lang="en-US" altLang="zh-CN" sz="3200" dirty="0">
                <a:solidFill>
                  <a:srgbClr val="FF0000"/>
                </a:solidFill>
              </a:rPr>
              <a:t>[6] </a:t>
            </a:r>
            <a:r>
              <a:rPr lang="zh-CN" altLang="zh-CN" sz="3200" dirty="0"/>
              <a:t>交易码</a:t>
            </a:r>
            <a:r>
              <a:rPr lang="en-US" altLang="zh-CN" sz="3200" dirty="0"/>
              <a:t>[8004108] </a:t>
            </a:r>
            <a:r>
              <a:rPr lang="zh-CN" altLang="zh-CN" sz="3200" dirty="0"/>
              <a:t>的应答 超时</a:t>
            </a:r>
            <a:r>
              <a:rPr lang="en-US" altLang="zh-CN" sz="3200" dirty="0"/>
              <a:t>[180] time[1381892686] </a:t>
            </a:r>
            <a:r>
              <a:rPr lang="zh-CN" altLang="zh-CN" sz="3200" dirty="0"/>
              <a:t>用时</a:t>
            </a:r>
            <a:r>
              <a:rPr lang="en-US" altLang="zh-CN" sz="3200" dirty="0"/>
              <a:t>[198]</a:t>
            </a:r>
          </a:p>
          <a:p>
            <a:endParaRPr kumimoji="1" lang="en-US" altLang="zh-CN" sz="3200" dirty="0">
              <a:ea typeface="黑体" pitchFamily="2" charset="-122"/>
              <a:cs typeface="微软雅黑" charset="0"/>
            </a:endParaRPr>
          </a:p>
          <a:p>
            <a:r>
              <a:rPr kumimoji="1" lang="en-US" altLang="zh-CN" sz="3200" dirty="0">
                <a:ea typeface="黑体" pitchFamily="2" charset="-122"/>
                <a:cs typeface="微软雅黑" charset="0"/>
              </a:rPr>
              <a:t>index</a:t>
            </a:r>
            <a:r>
              <a:rPr kumimoji="1" lang="zh-CN" altLang="en-US" sz="3200" dirty="0">
                <a:ea typeface="黑体" pitchFamily="2" charset="-122"/>
                <a:cs typeface="微软雅黑" charset="0"/>
              </a:rPr>
              <a:t>表示后台网关针对本客户端的连接序号</a:t>
            </a:r>
            <a:endParaRPr kumimoji="1" lang="en-US" altLang="zh-CN" sz="3200" dirty="0">
              <a:ea typeface="黑体" pitchFamily="2" charset="-122"/>
              <a:cs typeface="微软雅黑" charset="0"/>
            </a:endParaRPr>
          </a:p>
          <a:p>
            <a:r>
              <a:rPr kumimoji="1" lang="zh-CN" altLang="en-US" sz="3200" dirty="0">
                <a:ea typeface="黑体" pitchFamily="2" charset="-122"/>
                <a:cs typeface="微软雅黑" charset="0"/>
              </a:rPr>
              <a:t>标识表示本客户端本次请求的唯一标识</a:t>
            </a: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121677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接入网关问题查找 </a:t>
            </a:r>
            <a:r>
              <a:rPr lang="en-US" altLang="zh-CN" sz="4000" dirty="0"/>
              <a:t>2</a:t>
            </a:r>
            <a:endParaRPr lang="zh-CN" altLang="en-US" sz="4000" dirty="0"/>
          </a:p>
        </p:txBody>
      </p:sp>
      <p:sp>
        <p:nvSpPr>
          <p:cNvPr id="3" name="Rectangle 3"/>
          <p:cNvSpPr txBox="1">
            <a:spLocks noChangeArrowheads="1"/>
          </p:cNvSpPr>
          <p:nvPr/>
        </p:nvSpPr>
        <p:spPr bwMode="auto">
          <a:xfrm>
            <a:off x="428596" y="1124744"/>
            <a:ext cx="8102958" cy="43742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查看后台</a:t>
            </a:r>
            <a:r>
              <a:rPr lang="en-US" altLang="zh-CN" sz="3200" b="1" dirty="0"/>
              <a:t>CGATE</a:t>
            </a:r>
            <a:r>
              <a:rPr lang="zh-CN" altLang="en-US" sz="3200" b="1" dirty="0"/>
              <a:t>的报文日志，使用</a:t>
            </a:r>
            <a:r>
              <a:rPr lang="en-US" altLang="zh-CN" sz="3200" b="1" dirty="0" err="1"/>
              <a:t>logview</a:t>
            </a:r>
            <a:r>
              <a:rPr lang="zh-CN" altLang="en-US" sz="3200" b="1" dirty="0"/>
              <a:t>工具进行搜索，关键字即为</a:t>
            </a:r>
            <a:r>
              <a:rPr lang="en-US" altLang="zh-CN" sz="3200" b="1" dirty="0"/>
              <a:t>index</a:t>
            </a:r>
            <a:r>
              <a:rPr lang="zh-CN" altLang="en-US" sz="3200" b="1" dirty="0"/>
              <a:t>和标识，分别对应</a:t>
            </a:r>
            <a:r>
              <a:rPr lang="en-US" altLang="zh-CN" sz="3200" b="1" dirty="0" err="1"/>
              <a:t>s_mainsvr</a:t>
            </a:r>
            <a:r>
              <a:rPr lang="zh-CN" altLang="en-US" sz="3200" b="1" dirty="0"/>
              <a:t>和</a:t>
            </a:r>
            <a:r>
              <a:rPr lang="en-US" altLang="zh-CN" sz="3200" b="1" dirty="0" err="1"/>
              <a:t>s_nhook</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通过</a:t>
            </a:r>
            <a:r>
              <a:rPr lang="en-US" altLang="zh-CN" sz="3200" b="1" dirty="0" err="1"/>
              <a:t>logview</a:t>
            </a:r>
            <a:r>
              <a:rPr lang="zh-CN" altLang="en-US" sz="3200" b="1" dirty="0"/>
              <a:t>可看到这次的请求或应答，可记住查询的</a:t>
            </a:r>
            <a:r>
              <a:rPr lang="en-US" altLang="zh-CN" sz="3200" b="1" dirty="0" err="1"/>
              <a:t>s_ndrebSerial</a:t>
            </a:r>
            <a:r>
              <a:rPr lang="zh-CN" altLang="en-US" sz="3200" b="1" dirty="0"/>
              <a:t>字段，此字段针对一个总线节点是唯一的，通过这个字段的值可以在后台服务中进行查找，从而查看交易的运行情况。</a:t>
            </a:r>
            <a:endParaRPr lang="en-US" altLang="zh-CN" sz="3200" b="1" dirty="0"/>
          </a:p>
          <a:p>
            <a:pPr marL="342900" indent="-342900" eaLnBrk="0" fontAlgn="ctr" hangingPunct="0">
              <a:spcAft>
                <a:spcPts val="400"/>
              </a:spcAft>
              <a:buSzPct val="70000"/>
              <a:buFont typeface="Wingdings" pitchFamily="2" charset="2"/>
              <a:buChar char="Ø"/>
            </a:pPr>
            <a:endParaRPr lang="zh-CN" altLang="zh-CN" sz="3200" dirty="0"/>
          </a:p>
        </p:txBody>
      </p:sp>
    </p:spTree>
    <p:extLst>
      <p:ext uri="{BB962C8B-B14F-4D97-AF65-F5344CB8AC3E}">
        <p14:creationId xmlns:p14="http://schemas.microsoft.com/office/powerpoint/2010/main" val="632552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WEB</a:t>
            </a:r>
            <a:r>
              <a:rPr lang="zh-CN" altLang="en-US" sz="4000" dirty="0"/>
              <a:t>接入</a:t>
            </a:r>
          </a:p>
        </p:txBody>
      </p:sp>
      <p:sp>
        <p:nvSpPr>
          <p:cNvPr id="3" name="Rectangle 3"/>
          <p:cNvSpPr txBox="1">
            <a:spLocks noChangeArrowheads="1"/>
          </p:cNvSpPr>
          <p:nvPr/>
        </p:nvSpPr>
        <p:spPr bwMode="auto">
          <a:xfrm>
            <a:off x="321449" y="1143000"/>
            <a:ext cx="8102958" cy="2574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针对互联网及</a:t>
            </a:r>
            <a:r>
              <a:rPr kumimoji="1" lang="en-US" altLang="zh-CN" sz="3200" dirty="0">
                <a:ea typeface="黑体" pitchFamily="2" charset="-122"/>
                <a:cs typeface="微软雅黑" charset="0"/>
              </a:rPr>
              <a:t>B/S</a:t>
            </a:r>
            <a:r>
              <a:rPr kumimoji="1" lang="zh-CN" altLang="en-US" sz="3200" dirty="0">
                <a:ea typeface="黑体" pitchFamily="2" charset="-122"/>
                <a:cs typeface="微软雅黑" charset="0"/>
              </a:rPr>
              <a:t>前端，结合框架本身，提供了</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接入模块，即</a:t>
            </a:r>
            <a:r>
              <a:rPr kumimoji="1" lang="en-US" altLang="zh-CN" sz="3200" dirty="0">
                <a:ea typeface="黑体" pitchFamily="2" charset="-122"/>
                <a:cs typeface="微软雅黑" charset="0"/>
              </a:rPr>
              <a:t>WEB</a:t>
            </a:r>
            <a:r>
              <a:rPr kumimoji="1" lang="zh-CN" altLang="en-US" sz="3200" dirty="0">
                <a:ea typeface="黑体" pitchFamily="2" charset="-122"/>
                <a:cs typeface="微软雅黑" charset="0"/>
              </a:rPr>
              <a:t>服务器提供客户连接、</a:t>
            </a:r>
            <a:r>
              <a:rPr kumimoji="1" lang="en-US" altLang="zh-CN" sz="3200" dirty="0">
                <a:ea typeface="黑体" pitchFamily="2" charset="-122"/>
                <a:cs typeface="微软雅黑" charset="0"/>
              </a:rPr>
              <a:t>SESSION</a:t>
            </a:r>
            <a:r>
              <a:rPr kumimoji="1" lang="zh-CN" altLang="en-US" sz="3200" dirty="0">
                <a:ea typeface="黑体" pitchFamily="2" charset="-122"/>
                <a:cs typeface="微软雅黑" charset="0"/>
              </a:rPr>
              <a:t>控制、缓存机制、图片服务等，所有的业务逻辑处理仍在原有的后台服务模块。</a:t>
            </a: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563106" y="3717032"/>
            <a:ext cx="7861301" cy="3028760"/>
          </a:xfrm>
          <a:prstGeom prst="rect">
            <a:avLst/>
          </a:prstGeom>
        </p:spPr>
      </p:pic>
    </p:spTree>
    <p:extLst>
      <p:ext uri="{BB962C8B-B14F-4D97-AF65-F5344CB8AC3E}">
        <p14:creationId xmlns:p14="http://schemas.microsoft.com/office/powerpoint/2010/main" val="4160880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980728"/>
          </a:xfrm>
        </p:spPr>
        <p:txBody>
          <a:bodyPr>
            <a:normAutofit/>
          </a:bodyPr>
          <a:lstStyle/>
          <a:p>
            <a:r>
              <a:rPr lang="zh-CN" altLang="en-US" sz="4000" dirty="0"/>
              <a:t>关键技术</a:t>
            </a:r>
            <a:r>
              <a:rPr lang="en-US" altLang="zh-CN" sz="4000" dirty="0"/>
              <a:t>- FPC/FPU</a:t>
            </a:r>
            <a:endParaRPr lang="zh-CN" altLang="en-US" sz="4000" dirty="0"/>
          </a:p>
        </p:txBody>
      </p:sp>
      <p:sp>
        <p:nvSpPr>
          <p:cNvPr id="3" name="Rectangle 3"/>
          <p:cNvSpPr txBox="1">
            <a:spLocks noChangeArrowheads="1"/>
          </p:cNvSpPr>
          <p:nvPr/>
        </p:nvSpPr>
        <p:spPr bwMode="auto">
          <a:xfrm>
            <a:off x="321449" y="1143000"/>
            <a:ext cx="8102958" cy="1349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和</a:t>
            </a:r>
            <a:r>
              <a:rPr kumimoji="1" lang="en-US" altLang="zh-CN" sz="2400" dirty="0">
                <a:ea typeface="黑体" pitchFamily="2" charset="-122"/>
                <a:cs typeface="微软雅黑" charset="0"/>
              </a:rPr>
              <a:t>SAP/SPU</a:t>
            </a:r>
            <a:r>
              <a:rPr kumimoji="1" lang="zh-CN" altLang="en-US" sz="2400" dirty="0">
                <a:ea typeface="黑体" pitchFamily="2" charset="-122"/>
                <a:cs typeface="微软雅黑" charset="0"/>
              </a:rPr>
              <a:t>类似，不过</a:t>
            </a:r>
            <a:r>
              <a:rPr kumimoji="1" lang="en-US" altLang="zh-CN" sz="2400" dirty="0">
                <a:ea typeface="黑体" pitchFamily="2" charset="-122"/>
                <a:cs typeface="微软雅黑" charset="0"/>
              </a:rPr>
              <a:t>FPC</a:t>
            </a:r>
            <a:r>
              <a:rPr kumimoji="1" lang="zh-CN" altLang="en-US" sz="2400" dirty="0">
                <a:ea typeface="黑体" pitchFamily="2" charset="-122"/>
                <a:cs typeface="微软雅黑" charset="0"/>
              </a:rPr>
              <a:t>对外侦听提供服务而已。</a:t>
            </a:r>
            <a:endParaRPr kumimoji="1" lang="en-US" altLang="zh-CN" sz="24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2400" dirty="0">
                <a:ea typeface="黑体" pitchFamily="2" charset="-122"/>
                <a:cs typeface="微软雅黑" charset="0"/>
              </a:rPr>
              <a:t>可以使用</a:t>
            </a:r>
            <a:r>
              <a:rPr kumimoji="1" lang="en-US" altLang="zh-CN" sz="2400" dirty="0">
                <a:ea typeface="黑体" pitchFamily="2" charset="-122"/>
                <a:cs typeface="微软雅黑" charset="0"/>
              </a:rPr>
              <a:t>FPC/FPU</a:t>
            </a:r>
            <a:r>
              <a:rPr kumimoji="1" lang="zh-CN" altLang="en-US" sz="2400" dirty="0">
                <a:ea typeface="黑体" pitchFamily="2" charset="-122"/>
                <a:cs typeface="微软雅黑" charset="0"/>
              </a:rPr>
              <a:t>快速构建应用，如银行的渠道前置</a:t>
            </a:r>
            <a:endParaRPr kumimoji="1" lang="en-US" altLang="zh-CN" sz="2400" dirty="0">
              <a:ea typeface="黑体" pitchFamily="2" charset="-122"/>
              <a:cs typeface="微软雅黑" charset="0"/>
            </a:endParaRPr>
          </a:p>
          <a:p>
            <a:pPr eaLnBrk="0" fontAlgn="ctr" hangingPunct="0">
              <a:spcAft>
                <a:spcPts val="400"/>
              </a:spcAft>
              <a:buSzPct val="70000"/>
            </a:pPr>
            <a:endParaRPr kumimoji="1" lang="en-US" altLang="zh-CN" sz="3200" dirty="0">
              <a:ea typeface="黑体" pitchFamily="2" charset="-122"/>
              <a:cs typeface="微软雅黑" charset="0"/>
            </a:endParaRPr>
          </a:p>
        </p:txBody>
      </p:sp>
      <p:pic>
        <p:nvPicPr>
          <p:cNvPr id="4" name="图片 3"/>
          <p:cNvPicPr>
            <a:picLocks noChangeAspect="1"/>
          </p:cNvPicPr>
          <p:nvPr/>
        </p:nvPicPr>
        <p:blipFill>
          <a:blip r:embed="rId3"/>
          <a:stretch>
            <a:fillRect/>
          </a:stretch>
        </p:blipFill>
        <p:spPr>
          <a:xfrm>
            <a:off x="1663076" y="2492896"/>
            <a:ext cx="5760640" cy="4061344"/>
          </a:xfrm>
          <a:prstGeom prst="rect">
            <a:avLst/>
          </a:prstGeom>
        </p:spPr>
      </p:pic>
    </p:spTree>
    <p:extLst>
      <p:ext uri="{BB962C8B-B14F-4D97-AF65-F5344CB8AC3E}">
        <p14:creationId xmlns:p14="http://schemas.microsoft.com/office/powerpoint/2010/main" val="3048701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使用框架进行开发</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结构设计，逻辑图。</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接口定义，前后台交互。</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C/C++</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生成业务动态库</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针对交易</a:t>
            </a:r>
            <a:r>
              <a:rPr lang="en-US" altLang="zh-CN" sz="3200" b="1" dirty="0"/>
              <a:t>(</a:t>
            </a:r>
            <a:r>
              <a:rPr lang="zh-CN" altLang="en-US" sz="3200" b="1" dirty="0"/>
              <a:t>接口</a:t>
            </a:r>
            <a:r>
              <a:rPr lang="en-US" altLang="zh-CN" sz="3200" b="1" dirty="0"/>
              <a:t>)</a:t>
            </a:r>
            <a:r>
              <a:rPr lang="zh-CN" altLang="en-US" sz="3200" b="1" dirty="0"/>
              <a:t>写业务代码</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drebclient</a:t>
            </a:r>
            <a:r>
              <a:rPr lang="zh-CN" altLang="en-US" sz="3200" b="1" dirty="0"/>
              <a:t>或</a:t>
            </a:r>
            <a:r>
              <a:rPr lang="en-US" altLang="zh-CN" sz="3200" b="1" dirty="0" err="1"/>
              <a:t>testcomm</a:t>
            </a:r>
            <a:r>
              <a:rPr lang="zh-CN" altLang="en-US" sz="3200" b="1" dirty="0"/>
              <a:t>做单元测试</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用</a:t>
            </a:r>
            <a:r>
              <a:rPr lang="en-US" altLang="zh-CN" sz="3200" b="1" dirty="0" err="1"/>
              <a:t>drebpmt</a:t>
            </a:r>
            <a:r>
              <a:rPr lang="zh-CN" altLang="en-US" sz="3200" b="1" dirty="0"/>
              <a:t>或</a:t>
            </a:r>
            <a:r>
              <a:rPr lang="en-US" altLang="zh-CN" sz="3200" b="1" dirty="0" err="1"/>
              <a:t>testfront</a:t>
            </a:r>
            <a:r>
              <a:rPr lang="zh-CN" altLang="en-US" sz="3200" b="1" dirty="0"/>
              <a:t>做性能测试</a:t>
            </a:r>
            <a:endParaRPr lang="en-US" altLang="zh-CN" sz="3200" b="1" dirty="0"/>
          </a:p>
          <a:p>
            <a:pPr marL="342900" indent="-342900" eaLnBrk="0" fontAlgn="ctr" hangingPunct="0">
              <a:spcAft>
                <a:spcPts val="400"/>
              </a:spcAft>
              <a:buSzPct val="70000"/>
              <a:buFont typeface="Wingdings" pitchFamily="2" charset="2"/>
              <a:buChar char="Ø"/>
            </a:pPr>
            <a:r>
              <a:rPr lang="zh-CN" altLang="en-US" sz="3200" b="1" dirty="0"/>
              <a:t>业务开发（</a:t>
            </a:r>
            <a:r>
              <a:rPr lang="en-US" altLang="zh-CN" sz="3200" b="1" dirty="0"/>
              <a:t>JAVA</a:t>
            </a:r>
            <a:r>
              <a:rPr lang="zh-CN" altLang="en-US" sz="3200" b="1" dirty="0"/>
              <a:t>）</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见交易产品部</a:t>
            </a:r>
            <a:r>
              <a:rPr lang="en-US" altLang="zh-CN" sz="3200" b="1" dirty="0"/>
              <a:t>JAVA</a:t>
            </a:r>
            <a:r>
              <a:rPr lang="zh-CN" altLang="en-US" sz="3200" b="1" dirty="0"/>
              <a:t>开发说明</a:t>
            </a:r>
            <a:endParaRPr lang="en-US" altLang="zh-CN" sz="3200" b="1" dirty="0"/>
          </a:p>
          <a:p>
            <a:pPr marL="800100" lvl="1" indent="-342900" eaLnBrk="0" fontAlgn="ctr" hangingPunct="0">
              <a:spcAft>
                <a:spcPts val="400"/>
              </a:spcAft>
              <a:buSzPct val="70000"/>
              <a:buFont typeface="Wingdings" pitchFamily="2" charset="2"/>
              <a:buChar char="Ø"/>
            </a:pPr>
            <a:r>
              <a:rPr lang="zh-CN" altLang="en-US" sz="3200" b="1" dirty="0"/>
              <a:t>测试同</a:t>
            </a:r>
            <a:r>
              <a:rPr lang="en-US" altLang="zh-CN" sz="3200" b="1" dirty="0"/>
              <a:t>C/C++</a:t>
            </a:r>
          </a:p>
          <a:p>
            <a:pPr marL="342900" indent="-342900" eaLnBrk="0" fontAlgn="ctr" hangingPunct="0">
              <a:spcAft>
                <a:spcPts val="400"/>
              </a:spcAft>
              <a:buSzPct val="70000"/>
              <a:buFont typeface="Wingdings" pitchFamily="2" charset="2"/>
              <a:buChar char="Ø"/>
            </a:pP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901031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日志级别</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en-US" altLang="zh-CN" sz="3200" b="1" dirty="0"/>
              <a:t>-1 </a:t>
            </a:r>
            <a:r>
              <a:rPr lang="zh-CN" altLang="en-US" sz="3200" b="1" dirty="0"/>
              <a:t>必写的信息</a:t>
            </a:r>
            <a:endParaRPr lang="en-US" altLang="zh-CN" sz="3200" b="1" dirty="0"/>
          </a:p>
          <a:p>
            <a:pPr eaLnBrk="0" fontAlgn="ctr" hangingPunct="0">
              <a:spcAft>
                <a:spcPts val="400"/>
              </a:spcAft>
              <a:buSzPct val="70000"/>
            </a:pPr>
            <a:r>
              <a:rPr lang="en-US" altLang="zh-CN" sz="3200" b="1" dirty="0"/>
              <a:t>     0-2  ERROR</a:t>
            </a:r>
          </a:p>
          <a:p>
            <a:pPr eaLnBrk="0" fontAlgn="ctr" hangingPunct="0">
              <a:spcAft>
                <a:spcPts val="400"/>
              </a:spcAft>
              <a:buSzPct val="70000"/>
            </a:pPr>
            <a:r>
              <a:rPr lang="en-US" altLang="zh-CN" sz="3200" b="1" dirty="0"/>
              <a:t>     3  </a:t>
            </a:r>
            <a:r>
              <a:rPr lang="zh-CN" altLang="en-US" sz="3200" b="1" dirty="0"/>
              <a:t>警告</a:t>
            </a:r>
            <a:endParaRPr lang="en-US" altLang="zh-CN" sz="3200" b="1" dirty="0"/>
          </a:p>
          <a:p>
            <a:pPr eaLnBrk="0" fontAlgn="ctr" hangingPunct="0">
              <a:spcAft>
                <a:spcPts val="400"/>
              </a:spcAft>
              <a:buSzPct val="70000"/>
            </a:pPr>
            <a:r>
              <a:rPr lang="en-US" altLang="zh-CN" sz="3200" b="1" dirty="0"/>
              <a:t>     4 </a:t>
            </a:r>
            <a:r>
              <a:rPr lang="zh-CN" altLang="en-US" sz="3200" b="1" dirty="0"/>
              <a:t>提示</a:t>
            </a:r>
            <a:endParaRPr lang="en-US" altLang="zh-CN" sz="3200" b="1" dirty="0"/>
          </a:p>
          <a:p>
            <a:pPr eaLnBrk="0" fontAlgn="ctr" hangingPunct="0">
              <a:spcAft>
                <a:spcPts val="400"/>
              </a:spcAft>
              <a:buSzPct val="70000"/>
            </a:pPr>
            <a:r>
              <a:rPr lang="en-US" altLang="zh-CN" sz="3200" b="1" dirty="0"/>
              <a:t>     5 DEBUG </a:t>
            </a:r>
          </a:p>
          <a:p>
            <a:pPr eaLnBrk="0" fontAlgn="ctr" hangingPunct="0">
              <a:spcAft>
                <a:spcPts val="400"/>
              </a:spcAft>
              <a:buSzPct val="70000"/>
            </a:pPr>
            <a:r>
              <a:rPr lang="en-US" altLang="zh-CN" sz="3200" b="1" dirty="0"/>
              <a:t>     </a:t>
            </a:r>
            <a:r>
              <a:rPr lang="zh-CN" altLang="en-US" sz="3200" b="1" dirty="0"/>
              <a:t>大于</a:t>
            </a:r>
            <a:r>
              <a:rPr lang="en-US" altLang="zh-CN" sz="3200" b="1" dirty="0"/>
              <a:t>5</a:t>
            </a:r>
            <a:r>
              <a:rPr lang="zh-CN" altLang="en-US" sz="3200" b="1" dirty="0"/>
              <a:t>，更多的日志信息</a:t>
            </a:r>
            <a:endParaRPr lang="en-US" altLang="zh-CN" sz="3200" b="1" dirty="0"/>
          </a:p>
          <a:p>
            <a:pPr eaLnBrk="0" fontAlgn="ctr" hangingPunct="0">
              <a:spcAft>
                <a:spcPts val="400"/>
              </a:spcAft>
              <a:buSzPct val="70000"/>
            </a:pPr>
            <a:endParaRPr lang="en-US" altLang="zh-CN" sz="3200" b="1" dirty="0"/>
          </a:p>
          <a:p>
            <a:pPr eaLnBrk="0" fontAlgn="ctr" hangingPunct="0">
              <a:spcAft>
                <a:spcPts val="400"/>
              </a:spcAft>
              <a:buSzPct val="70000"/>
            </a:pPr>
            <a:r>
              <a:rPr lang="zh-CN" altLang="en-US" sz="3200" b="1" dirty="0"/>
              <a:t>在调用</a:t>
            </a:r>
            <a:r>
              <a:rPr lang="en-US" altLang="zh-CN" sz="3200" b="1" dirty="0"/>
              <a:t>Log</a:t>
            </a:r>
            <a:r>
              <a:rPr lang="zh-CN" altLang="en-US" sz="3200" b="1" dirty="0"/>
              <a:t>写入时，第一个参数为</a:t>
            </a:r>
            <a:r>
              <a:rPr lang="en-US" altLang="zh-CN" sz="3200" b="1" dirty="0" err="1"/>
              <a:t>loglevel</a:t>
            </a:r>
            <a:r>
              <a:rPr lang="zh-CN" altLang="en-US" sz="3200" b="1" dirty="0"/>
              <a:t>，编码人员按以上级别传入。</a:t>
            </a:r>
            <a:endParaRPr lang="en-US" altLang="zh-CN" sz="3200" b="1" dirty="0"/>
          </a:p>
          <a:p>
            <a:pPr eaLnBrk="0" fontAlgn="ctr" hangingPunct="0">
              <a:spcAft>
                <a:spcPts val="400"/>
              </a:spcAft>
              <a:buSzPct val="70000"/>
            </a:pPr>
            <a:r>
              <a:rPr lang="en-US" altLang="zh-CN" sz="3200" b="1" dirty="0"/>
              <a:t>   </a:t>
            </a:r>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3610348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1143000"/>
          </a:xfrm>
        </p:spPr>
        <p:txBody>
          <a:bodyPr/>
          <a:lstStyle/>
          <a:p>
            <a:r>
              <a:rPr lang="zh-CN" altLang="en-US" dirty="0"/>
              <a:t>使用</a:t>
            </a:r>
          </a:p>
        </p:txBody>
      </p:sp>
      <p:sp>
        <p:nvSpPr>
          <p:cNvPr id="3" name="Rectangle 3"/>
          <p:cNvSpPr txBox="1">
            <a:spLocks noChangeArrowheads="1"/>
          </p:cNvSpPr>
          <p:nvPr/>
        </p:nvSpPr>
        <p:spPr bwMode="auto">
          <a:xfrm>
            <a:off x="321449" y="1143000"/>
            <a:ext cx="8102958" cy="55263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lang="zh-CN" altLang="en-US" sz="3200" b="1" dirty="0"/>
              <a:t>总线、</a:t>
            </a:r>
            <a:r>
              <a:rPr lang="en-US" altLang="zh-CN" sz="3200" b="1" dirty="0"/>
              <a:t>SAP</a:t>
            </a:r>
            <a:r>
              <a:rPr lang="zh-CN" altLang="en-US" sz="3200" b="1" dirty="0"/>
              <a:t>、</a:t>
            </a:r>
            <a:r>
              <a:rPr lang="en-US" altLang="zh-CN" sz="3200" b="1" dirty="0"/>
              <a:t>SPU</a:t>
            </a:r>
            <a:r>
              <a:rPr lang="zh-CN" altLang="en-US" sz="3200" b="1" dirty="0"/>
              <a:t>等可以在运行当中更改日志级别</a:t>
            </a:r>
            <a:r>
              <a:rPr lang="en-US" altLang="zh-CN" sz="3200" b="1" dirty="0"/>
              <a:t>   </a:t>
            </a:r>
          </a:p>
          <a:p>
            <a:pPr eaLnBrk="0" fontAlgn="ctr" hangingPunct="0">
              <a:spcAft>
                <a:spcPts val="400"/>
              </a:spcAft>
              <a:buSzPct val="70000"/>
            </a:pPr>
            <a:r>
              <a:rPr lang="en-US" altLang="zh-CN" sz="3200" dirty="0"/>
              <a:t>      </a:t>
            </a:r>
            <a:r>
              <a:rPr lang="en-US" altLang="zh-CN" sz="3200" dirty="0" err="1"/>
              <a:t>bfdreb</a:t>
            </a:r>
            <a:r>
              <a:rPr lang="en-US" altLang="zh-CN" sz="3200" dirty="0"/>
              <a:t>  -ml5      </a:t>
            </a:r>
            <a:r>
              <a:rPr lang="zh-CN" altLang="en-US" sz="3200" dirty="0"/>
              <a:t>修改日志级别为</a:t>
            </a:r>
            <a:r>
              <a:rPr lang="en-US" altLang="zh-CN" sz="3200" dirty="0"/>
              <a:t>5</a:t>
            </a:r>
          </a:p>
          <a:p>
            <a:pPr eaLnBrk="0" fontAlgn="ctr" hangingPunct="0">
              <a:spcAft>
                <a:spcPts val="400"/>
              </a:spcAft>
              <a:buSzPct val="70000"/>
            </a:pPr>
            <a:r>
              <a:rPr lang="en-US" altLang="zh-CN" sz="3200" dirty="0"/>
              <a:t>      </a:t>
            </a:r>
            <a:r>
              <a:rPr lang="en-US" altLang="zh-CN" sz="3200" dirty="0" err="1"/>
              <a:t>bfdreb</a:t>
            </a:r>
            <a:r>
              <a:rPr lang="en-US" altLang="zh-CN" sz="3200" dirty="0"/>
              <a:t>  –md5    </a:t>
            </a:r>
            <a:r>
              <a:rPr lang="zh-CN" altLang="en-US" sz="3200" dirty="0"/>
              <a:t>修改报文日志级别为</a:t>
            </a:r>
            <a:r>
              <a:rPr lang="en-US" altLang="zh-CN" sz="3200" dirty="0"/>
              <a:t>5</a:t>
            </a:r>
          </a:p>
          <a:p>
            <a:pPr marL="342900" indent="-342900" eaLnBrk="0" fontAlgn="ctr" hangingPunct="0">
              <a:spcAft>
                <a:spcPts val="400"/>
              </a:spcAft>
              <a:buSzPct val="70000"/>
              <a:buFont typeface="Wingdings" pitchFamily="2" charset="2"/>
              <a:buChar char="Ø"/>
            </a:pPr>
            <a:r>
              <a:rPr lang="zh-CN" altLang="en-US" sz="3200" b="1" dirty="0"/>
              <a:t>业务动态库中功能，有版本号，框架加载时，只保留版本最新的功能号进行注册。</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a:t>SAP</a:t>
            </a:r>
            <a:r>
              <a:rPr lang="zh-CN" altLang="en-US" sz="3200" b="1" dirty="0"/>
              <a:t>分派功能时，根据功能的优先级别，优先发派级别高的</a:t>
            </a:r>
            <a:endParaRPr lang="en-US" altLang="zh-CN" sz="3200" b="1" dirty="0"/>
          </a:p>
          <a:p>
            <a:pPr marL="342900" indent="-342900" eaLnBrk="0" fontAlgn="ctr" hangingPunct="0">
              <a:spcAft>
                <a:spcPts val="400"/>
              </a:spcAft>
              <a:buSzPct val="70000"/>
              <a:buFont typeface="Wingdings" pitchFamily="2" charset="2"/>
              <a:buChar char="Ø"/>
            </a:pPr>
            <a:r>
              <a:rPr lang="en-US" altLang="zh-CN" sz="3200" b="1" dirty="0" err="1"/>
              <a:t>bfdaemon</a:t>
            </a:r>
            <a:r>
              <a:rPr lang="en-US" altLang="zh-CN" sz="3200" b="1" dirty="0"/>
              <a:t> </a:t>
            </a:r>
            <a:r>
              <a:rPr lang="zh-CN" altLang="en-US" sz="3200" b="1" dirty="0"/>
              <a:t>进程守护程序可以在程序</a:t>
            </a:r>
            <a:r>
              <a:rPr lang="en-US" altLang="zh-CN" sz="3200" b="1" dirty="0"/>
              <a:t>core</a:t>
            </a:r>
            <a:r>
              <a:rPr lang="zh-CN" altLang="en-US" sz="3200" b="1" dirty="0"/>
              <a:t>掉后自动拉起</a:t>
            </a:r>
            <a:endParaRPr lang="en-US" altLang="zh-CN" sz="3200" b="1" dirty="0"/>
          </a:p>
          <a:p>
            <a:pPr marL="342900" indent="-342900" eaLnBrk="0" fontAlgn="ctr" hangingPunct="0">
              <a:spcAft>
                <a:spcPts val="400"/>
              </a:spcAft>
              <a:buSzPct val="70000"/>
              <a:buFont typeface="Wingdings" pitchFamily="2" charset="2"/>
              <a:buChar char="Ø"/>
            </a:pPr>
            <a:endParaRPr kumimoji="1" lang="en-US" altLang="zh-CN" sz="3200" dirty="0">
              <a:ea typeface="黑体" pitchFamily="2" charset="-122"/>
              <a:cs typeface="微软雅黑" charset="0"/>
            </a:endParaRPr>
          </a:p>
        </p:txBody>
      </p:sp>
    </p:spTree>
    <p:extLst>
      <p:ext uri="{BB962C8B-B14F-4D97-AF65-F5344CB8AC3E}">
        <p14:creationId xmlns:p14="http://schemas.microsoft.com/office/powerpoint/2010/main" val="2364350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Object 4"/>
          <p:cNvGraphicFramePr>
            <a:graphicFrameLocks noChangeAspect="1"/>
          </p:cNvGraphicFramePr>
          <p:nvPr>
            <p:extLst>
              <p:ext uri="{D42A27DB-BD31-4B8C-83A1-F6EECF244321}">
                <p14:modId xmlns:p14="http://schemas.microsoft.com/office/powerpoint/2010/main" val="390610862"/>
              </p:ext>
            </p:extLst>
          </p:nvPr>
        </p:nvGraphicFramePr>
        <p:xfrm>
          <a:off x="179512" y="1196752"/>
          <a:ext cx="8712968" cy="5328592"/>
        </p:xfrm>
        <a:graphic>
          <a:graphicData uri="http://schemas.openxmlformats.org/presentationml/2006/ole">
            <mc:AlternateContent xmlns:mc="http://schemas.openxmlformats.org/markup-compatibility/2006">
              <mc:Choice xmlns:v="urn:schemas-microsoft-com:vml" Requires="v">
                <p:oleObj spid="_x0000_s2217" name="Visio" r:id="rId4" imgW="9858510" imgH="5943600" progId="Visio.Drawing.11">
                  <p:embed/>
                </p:oleObj>
              </mc:Choice>
              <mc:Fallback>
                <p:oleObj name="Visio" r:id="rId4" imgW="9858510" imgH="5943600" progId="Visio.Drawing.11">
                  <p:embed/>
                  <p:pic>
                    <p:nvPicPr>
                      <p:cNvPr id="0" name=""/>
                      <p:cNvPicPr>
                        <a:picLocks noChangeAspect="1" noChangeArrowheads="1"/>
                      </p:cNvPicPr>
                      <p:nvPr/>
                    </p:nvPicPr>
                    <p:blipFill>
                      <a:blip r:embed="rId5"/>
                      <a:srcRect/>
                      <a:stretch>
                        <a:fillRect/>
                      </a:stretch>
                    </p:blipFill>
                    <p:spPr bwMode="auto">
                      <a:xfrm>
                        <a:off x="179512" y="1196752"/>
                        <a:ext cx="8712968" cy="53285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使用工具生成动态库</a:t>
            </a:r>
            <a:r>
              <a:rPr lang="en-US" altLang="zh-CN" dirty="0"/>
              <a:t> </a:t>
            </a:r>
            <a:endParaRPr lang="zh-CN" altLang="en-US" dirty="0"/>
          </a:p>
        </p:txBody>
      </p:sp>
      <p:sp>
        <p:nvSpPr>
          <p:cNvPr id="11" name="内容占位符 2"/>
          <p:cNvSpPr>
            <a:spLocks noGrp="1"/>
          </p:cNvSpPr>
          <p:nvPr>
            <p:ph idx="1"/>
          </p:nvPr>
        </p:nvSpPr>
        <p:spPr>
          <a:xfrm>
            <a:off x="457200" y="1357298"/>
            <a:ext cx="8229600" cy="1785950"/>
          </a:xfrm>
        </p:spPr>
        <p:txBody>
          <a:bodyPr>
            <a:normAutofit fontScale="92500"/>
          </a:bodyPr>
          <a:lstStyle/>
          <a:p>
            <a:r>
              <a:rPr lang="zh-CN" altLang="en-US" dirty="0"/>
              <a:t>运行框架提供的向导程序</a:t>
            </a:r>
            <a:r>
              <a:rPr lang="en-US" altLang="zh-CN" dirty="0"/>
              <a:t>AppWizard.exe,生成动态库代码及Makefile</a:t>
            </a:r>
          </a:p>
          <a:p>
            <a:r>
              <a:rPr lang="zh-CN" altLang="en-US" dirty="0"/>
              <a:t>使用</a:t>
            </a:r>
            <a:r>
              <a:rPr lang="en-US" altLang="zh-CN" dirty="0"/>
              <a:t>VS打开dsp工程文件，增加原子并实现</a:t>
            </a:r>
          </a:p>
          <a:p>
            <a:r>
              <a:rPr lang="zh-CN" altLang="en-US" dirty="0"/>
              <a:t>或使用</a:t>
            </a:r>
            <a:r>
              <a:rPr lang="en-US" altLang="zh-CN" dirty="0"/>
              <a:t>ultraedit等工具打开.h及.cpp文件，增加原子并实现</a:t>
            </a:r>
          </a:p>
          <a:p>
            <a:pPr>
              <a:buNone/>
            </a:pPr>
            <a:endParaRPr lang="en-US" altLang="zh-CN" dirty="0"/>
          </a:p>
          <a:p>
            <a:endParaRPr lang="en-US" altLang="zh-CN" dirty="0"/>
          </a:p>
          <a:p>
            <a:endParaRPr lang="en-US" altLang="zh-CN" dirty="0"/>
          </a:p>
          <a:p>
            <a:pPr>
              <a:buNone/>
            </a:pPr>
            <a:endParaRPr lang="en-US" altLang="zh-CN" dirty="0"/>
          </a:p>
          <a:p>
            <a:pPr>
              <a:buNone/>
            </a:pPr>
            <a:endParaRPr lang="en-US" altLang="zh-CN" dirty="0"/>
          </a:p>
        </p:txBody>
      </p:sp>
      <p:pic>
        <p:nvPicPr>
          <p:cNvPr id="5" name="图片 4" descr="5.JPG"/>
          <p:cNvPicPr>
            <a:picLocks noChangeAspect="1"/>
          </p:cNvPicPr>
          <p:nvPr/>
        </p:nvPicPr>
        <p:blipFill>
          <a:blip r:embed="rId3" cstate="print"/>
          <a:stretch>
            <a:fillRect/>
          </a:stretch>
        </p:blipFill>
        <p:spPr>
          <a:xfrm>
            <a:off x="1571604" y="3214686"/>
            <a:ext cx="5557860" cy="3062302"/>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1143000"/>
          </a:xfrm>
        </p:spPr>
        <p:txBody>
          <a:bodyPr/>
          <a:lstStyle/>
          <a:p>
            <a:r>
              <a:rPr lang="zh-CN" altLang="en-US" dirty="0"/>
              <a:t>前置压力测试工具</a:t>
            </a:r>
          </a:p>
        </p:txBody>
      </p:sp>
      <p:pic>
        <p:nvPicPr>
          <p:cNvPr id="133122" name="Picture 2"/>
          <p:cNvPicPr>
            <a:picLocks noChangeAspect="1" noChangeArrowheads="1"/>
          </p:cNvPicPr>
          <p:nvPr/>
        </p:nvPicPr>
        <p:blipFill>
          <a:blip r:embed="rId3" cstate="print"/>
          <a:srcRect/>
          <a:stretch>
            <a:fillRect/>
          </a:stretch>
        </p:blipFill>
        <p:spPr bwMode="auto">
          <a:xfrm>
            <a:off x="539552" y="1181100"/>
            <a:ext cx="7829550" cy="56769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总线压力测试工具</a:t>
            </a:r>
          </a:p>
        </p:txBody>
      </p:sp>
      <p:pic>
        <p:nvPicPr>
          <p:cNvPr id="134146" name="Picture 2"/>
          <p:cNvPicPr>
            <a:picLocks noChangeAspect="1" noChangeArrowheads="1"/>
          </p:cNvPicPr>
          <p:nvPr/>
        </p:nvPicPr>
        <p:blipFill>
          <a:blip r:embed="rId3" cstate="print"/>
          <a:srcRect/>
          <a:stretch>
            <a:fillRect/>
          </a:stretch>
        </p:blipFill>
        <p:spPr bwMode="auto">
          <a:xfrm>
            <a:off x="395536" y="666750"/>
            <a:ext cx="8143875" cy="619125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报文查看工具</a:t>
            </a:r>
          </a:p>
        </p:txBody>
      </p:sp>
      <p:pic>
        <p:nvPicPr>
          <p:cNvPr id="135170" name="Picture 2"/>
          <p:cNvPicPr>
            <a:picLocks noChangeAspect="1" noChangeArrowheads="1"/>
          </p:cNvPicPr>
          <p:nvPr/>
        </p:nvPicPr>
        <p:blipFill>
          <a:blip r:embed="rId3" cstate="print"/>
          <a:srcRect/>
          <a:stretch>
            <a:fillRect/>
          </a:stretch>
        </p:blipFill>
        <p:spPr bwMode="auto">
          <a:xfrm>
            <a:off x="179512" y="692696"/>
            <a:ext cx="8784976" cy="5941467"/>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总线单元测试工具</a:t>
            </a:r>
          </a:p>
        </p:txBody>
      </p:sp>
      <p:pic>
        <p:nvPicPr>
          <p:cNvPr id="136194" name="Picture 2"/>
          <p:cNvPicPr>
            <a:picLocks noChangeAspect="1" noChangeArrowheads="1"/>
          </p:cNvPicPr>
          <p:nvPr/>
        </p:nvPicPr>
        <p:blipFill>
          <a:blip r:embed="rId3" cstate="print"/>
          <a:srcRect/>
          <a:stretch>
            <a:fillRect/>
          </a:stretch>
        </p:blipFill>
        <p:spPr bwMode="auto">
          <a:xfrm>
            <a:off x="539552" y="980728"/>
            <a:ext cx="7991475" cy="5667375"/>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0"/>
            <a:ext cx="8229600" cy="548680"/>
          </a:xfrm>
        </p:spPr>
        <p:txBody>
          <a:bodyPr>
            <a:normAutofit/>
          </a:bodyPr>
          <a:lstStyle/>
          <a:p>
            <a:r>
              <a:rPr lang="zh-CN" altLang="en-US" sz="3200" dirty="0"/>
              <a:t>前置单元测试工具</a:t>
            </a:r>
          </a:p>
        </p:txBody>
      </p:sp>
      <p:pic>
        <p:nvPicPr>
          <p:cNvPr id="137219" name="Picture 3"/>
          <p:cNvPicPr>
            <a:picLocks noChangeAspect="1" noChangeArrowheads="1"/>
          </p:cNvPicPr>
          <p:nvPr/>
        </p:nvPicPr>
        <p:blipFill>
          <a:blip r:embed="rId3" cstate="print"/>
          <a:srcRect/>
          <a:stretch>
            <a:fillRect/>
          </a:stretch>
        </p:blipFill>
        <p:spPr bwMode="auto">
          <a:xfrm>
            <a:off x="395536" y="771525"/>
            <a:ext cx="8305800" cy="60864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1143000"/>
          </a:xfrm>
        </p:spPr>
        <p:txBody>
          <a:bodyPr/>
          <a:lstStyle/>
          <a:p>
            <a:r>
              <a:rPr lang="zh-CN" altLang="en-US" dirty="0"/>
              <a:t>贵金属平台</a:t>
            </a:r>
            <a:r>
              <a:rPr lang="en-US" altLang="zh-CN" dirty="0"/>
              <a:t> </a:t>
            </a:r>
            <a:endParaRPr lang="zh-CN" altLang="en-US" dirty="0"/>
          </a:p>
        </p:txBody>
      </p:sp>
      <p:graphicFrame>
        <p:nvGraphicFramePr>
          <p:cNvPr id="7" name="对象 6"/>
          <p:cNvGraphicFramePr>
            <a:graphicFrameLocks noChangeAspect="1"/>
          </p:cNvGraphicFramePr>
          <p:nvPr/>
        </p:nvGraphicFramePr>
        <p:xfrm>
          <a:off x="928662" y="3214686"/>
          <a:ext cx="7429552" cy="3286148"/>
        </p:xfrm>
        <a:graphic>
          <a:graphicData uri="http://schemas.openxmlformats.org/presentationml/2006/ole">
            <mc:AlternateContent xmlns:mc="http://schemas.openxmlformats.org/markup-compatibility/2006">
              <mc:Choice xmlns:v="urn:schemas-microsoft-com:vml" Requires="v">
                <p:oleObj spid="_x0000_s140602" name="Visio" r:id="rId4" imgW="6124651" imgH="4092796" progId="Visio.Drawing.11">
                  <p:embed/>
                </p:oleObj>
              </mc:Choice>
              <mc:Fallback>
                <p:oleObj name="Visio" r:id="rId4" imgW="6124651" imgH="4092796" progId="Visio.Drawing.11">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662" y="3214686"/>
                        <a:ext cx="7429552" cy="3286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4" name="图片 3">
            <a:extLst>
              <a:ext uri="{FF2B5EF4-FFF2-40B4-BE49-F238E27FC236}">
                <a16:creationId xmlns:a16="http://schemas.microsoft.com/office/drawing/2014/main" id="{BD3F85AA-2A24-4188-9017-A97BAC7BC271}"/>
              </a:ext>
            </a:extLst>
          </p:cNvPr>
          <p:cNvPicPr>
            <a:picLocks noChangeAspect="1"/>
          </p:cNvPicPr>
          <p:nvPr/>
        </p:nvPicPr>
        <p:blipFill>
          <a:blip r:embed="rId6"/>
          <a:stretch>
            <a:fillRect/>
          </a:stretch>
        </p:blipFill>
        <p:spPr>
          <a:xfrm>
            <a:off x="251520" y="1556792"/>
            <a:ext cx="8568952" cy="480628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风控系统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a:extLst>
              <a:ext uri="{FF2B5EF4-FFF2-40B4-BE49-F238E27FC236}">
                <a16:creationId xmlns:a16="http://schemas.microsoft.com/office/drawing/2014/main" id="{BCE00D3C-8270-4172-BCD5-8C77817E982D}"/>
              </a:ext>
            </a:extLst>
          </p:cNvPr>
          <p:cNvPicPr>
            <a:picLocks noChangeAspect="1"/>
          </p:cNvPicPr>
          <p:nvPr/>
        </p:nvPicPr>
        <p:blipFill>
          <a:blip r:embed="rId3"/>
          <a:stretch>
            <a:fillRect/>
          </a:stretch>
        </p:blipFill>
        <p:spPr>
          <a:xfrm>
            <a:off x="251520" y="1340768"/>
            <a:ext cx="8640960" cy="5198892"/>
          </a:xfrm>
          <a:prstGeom prst="rect">
            <a:avLst/>
          </a:prstGeom>
        </p:spPr>
      </p:pic>
    </p:spTree>
    <p:extLst>
      <p:ext uri="{BB962C8B-B14F-4D97-AF65-F5344CB8AC3E}">
        <p14:creationId xmlns:p14="http://schemas.microsoft.com/office/powerpoint/2010/main" val="2223787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596" y="0"/>
            <a:ext cx="8229600" cy="836712"/>
          </a:xfrm>
        </p:spPr>
        <p:txBody>
          <a:bodyPr/>
          <a:lstStyle/>
          <a:p>
            <a:r>
              <a:rPr lang="zh-CN" altLang="en-US" dirty="0"/>
              <a:t>票据系统</a:t>
            </a:r>
          </a:p>
        </p:txBody>
      </p:sp>
      <p:sp>
        <p:nvSpPr>
          <p:cNvPr id="1228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p:cNvPicPr>
            <a:picLocks noChangeAspect="1"/>
          </p:cNvPicPr>
          <p:nvPr/>
        </p:nvPicPr>
        <p:blipFill>
          <a:blip r:embed="rId3"/>
          <a:stretch>
            <a:fillRect/>
          </a:stretch>
        </p:blipFill>
        <p:spPr>
          <a:xfrm>
            <a:off x="251520" y="1052736"/>
            <a:ext cx="8715598" cy="5695335"/>
          </a:xfrm>
          <a:prstGeom prst="rect">
            <a:avLst/>
          </a:prstGeom>
        </p:spPr>
      </p:pic>
    </p:spTree>
    <p:extLst>
      <p:ext uri="{BB962C8B-B14F-4D97-AF65-F5344CB8AC3E}">
        <p14:creationId xmlns:p14="http://schemas.microsoft.com/office/powerpoint/2010/main" val="260835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框架组成</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943808366"/>
              </p:ext>
            </p:extLst>
          </p:nvPr>
        </p:nvGraphicFramePr>
        <p:xfrm>
          <a:off x="357158" y="1143000"/>
          <a:ext cx="8391308" cy="5419428"/>
        </p:xfrm>
        <a:graphic>
          <a:graphicData uri="http://schemas.openxmlformats.org/drawingml/2006/table">
            <a:tbl>
              <a:tblPr firstRow="1" bandRow="1">
                <a:tableStyleId>{5C22544A-7EE6-4342-B048-85BDC9FD1C3A}</a:tableStyleId>
              </a:tblPr>
              <a:tblGrid>
                <a:gridCol w="686450">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4454903">
                  <a:extLst>
                    <a:ext uri="{9D8B030D-6E8A-4147-A177-3AD203B41FA5}">
                      <a16:colId xmlns:a16="http://schemas.microsoft.com/office/drawing/2014/main" val="20002"/>
                    </a:ext>
                  </a:extLst>
                </a:gridCol>
                <a:gridCol w="2097827">
                  <a:extLst>
                    <a:ext uri="{9D8B030D-6E8A-4147-A177-3AD203B41FA5}">
                      <a16:colId xmlns:a16="http://schemas.microsoft.com/office/drawing/2014/main" val="20003"/>
                    </a:ext>
                  </a:extLst>
                </a:gridCol>
              </a:tblGrid>
              <a:tr h="440028">
                <a:tc>
                  <a:txBody>
                    <a:bodyPr/>
                    <a:lstStyle/>
                    <a:p>
                      <a:pPr algn="ctr"/>
                      <a:r>
                        <a:rPr lang="zh-CN" altLang="en-US" sz="1600" dirty="0"/>
                        <a:t>序号</a:t>
                      </a:r>
                    </a:p>
                  </a:txBody>
                  <a:tcPr/>
                </a:tc>
                <a:tc>
                  <a:txBody>
                    <a:bodyPr/>
                    <a:lstStyle/>
                    <a:p>
                      <a:pPr algn="ctr"/>
                      <a:r>
                        <a:rPr lang="zh-CN" altLang="en-US" sz="1600" dirty="0"/>
                        <a:t>名称</a:t>
                      </a:r>
                    </a:p>
                  </a:txBody>
                  <a:tcPr/>
                </a:tc>
                <a:tc>
                  <a:txBody>
                    <a:bodyPr/>
                    <a:lstStyle/>
                    <a:p>
                      <a:pPr algn="ctr"/>
                      <a:r>
                        <a:rPr lang="zh-CN" altLang="en-US" sz="1600" dirty="0"/>
                        <a:t>说明</a:t>
                      </a:r>
                    </a:p>
                  </a:txBody>
                  <a:tcPr/>
                </a:tc>
                <a:tc>
                  <a:txBody>
                    <a:bodyPr/>
                    <a:lstStyle/>
                    <a:p>
                      <a:pPr algn="ctr"/>
                      <a:r>
                        <a:rPr lang="zh-CN" altLang="en-US" sz="1600" dirty="0"/>
                        <a:t>执行程序</a:t>
                      </a:r>
                    </a:p>
                  </a:txBody>
                  <a:tcPr/>
                </a:tc>
                <a:extLst>
                  <a:ext uri="{0D108BD9-81ED-4DB2-BD59-A6C34878D82A}">
                    <a16:rowId xmlns:a16="http://schemas.microsoft.com/office/drawing/2014/main" val="10000"/>
                  </a:ext>
                </a:extLst>
              </a:tr>
              <a:tr h="440028">
                <a:tc>
                  <a:txBody>
                    <a:bodyPr/>
                    <a:lstStyle/>
                    <a:p>
                      <a:r>
                        <a:rPr lang="en-US" altLang="zh-CN" sz="1600" dirty="0"/>
                        <a:t>1</a:t>
                      </a:r>
                      <a:endParaRPr lang="zh-CN" altLang="en-US" sz="1600" dirty="0"/>
                    </a:p>
                  </a:txBody>
                  <a:tcPr/>
                </a:tc>
                <a:tc>
                  <a:txBody>
                    <a:bodyPr/>
                    <a:lstStyle/>
                    <a:p>
                      <a:r>
                        <a:rPr lang="en-US" altLang="zh-CN" sz="1600" dirty="0"/>
                        <a:t>DREB</a:t>
                      </a:r>
                      <a:endParaRPr lang="zh-CN" altLang="en-US" sz="1600" dirty="0"/>
                    </a:p>
                  </a:txBody>
                  <a:tcPr/>
                </a:tc>
                <a:tc>
                  <a:txBody>
                    <a:bodyPr/>
                    <a:lstStyle/>
                    <a:p>
                      <a:r>
                        <a:rPr lang="zh-CN" altLang="en-US" sz="1600" dirty="0"/>
                        <a:t>总线程序</a:t>
                      </a:r>
                    </a:p>
                  </a:txBody>
                  <a:tcPr/>
                </a:tc>
                <a:tc>
                  <a:txBody>
                    <a:bodyPr/>
                    <a:lstStyle/>
                    <a:p>
                      <a:r>
                        <a:rPr lang="en-US" altLang="zh-CN" sz="1600" dirty="0"/>
                        <a:t>bfdreb.exe/</a:t>
                      </a:r>
                      <a:r>
                        <a:rPr lang="en-US" altLang="zh-CN" sz="1600" dirty="0" err="1"/>
                        <a:t>bfdreb</a:t>
                      </a:r>
                      <a:endParaRPr lang="zh-CN" altLang="en-US" sz="1600" dirty="0"/>
                    </a:p>
                  </a:txBody>
                  <a:tcPr/>
                </a:tc>
                <a:extLst>
                  <a:ext uri="{0D108BD9-81ED-4DB2-BD59-A6C34878D82A}">
                    <a16:rowId xmlns:a16="http://schemas.microsoft.com/office/drawing/2014/main" val="10001"/>
                  </a:ext>
                </a:extLst>
              </a:tr>
              <a:tr h="440028">
                <a:tc>
                  <a:txBody>
                    <a:bodyPr/>
                    <a:lstStyle/>
                    <a:p>
                      <a:r>
                        <a:rPr lang="en-US" altLang="zh-CN" sz="1600" dirty="0"/>
                        <a:t>2</a:t>
                      </a:r>
                      <a:endParaRPr lang="zh-CN" altLang="en-US" sz="1600" dirty="0"/>
                    </a:p>
                  </a:txBody>
                  <a:tcPr/>
                </a:tc>
                <a:tc>
                  <a:txBody>
                    <a:bodyPr/>
                    <a:lstStyle/>
                    <a:p>
                      <a:r>
                        <a:rPr lang="en-US" altLang="zh-CN" sz="1600" dirty="0"/>
                        <a:t>SAP/BPC</a:t>
                      </a:r>
                      <a:endParaRPr lang="zh-CN" altLang="en-US" sz="1600" dirty="0"/>
                    </a:p>
                  </a:txBody>
                  <a:tcPr/>
                </a:tc>
                <a:tc>
                  <a:txBody>
                    <a:bodyPr/>
                    <a:lstStyle/>
                    <a:p>
                      <a:r>
                        <a:rPr lang="zh-CN" altLang="en-US" sz="1600" dirty="0"/>
                        <a:t>服务访问点，连接总线，并接受</a:t>
                      </a:r>
                      <a:r>
                        <a:rPr lang="en-US" altLang="zh-CN" sz="1600" dirty="0"/>
                        <a:t>SPU</a:t>
                      </a:r>
                      <a:r>
                        <a:rPr lang="zh-CN" altLang="en-US" sz="1600" dirty="0"/>
                        <a:t>的连接</a:t>
                      </a:r>
                    </a:p>
                  </a:txBody>
                  <a:tcPr/>
                </a:tc>
                <a:tc>
                  <a:txBody>
                    <a:bodyPr/>
                    <a:lstStyle/>
                    <a:p>
                      <a:r>
                        <a:rPr lang="en-US" altLang="zh-CN" sz="1600" dirty="0"/>
                        <a:t>bfbpc.exe/</a:t>
                      </a:r>
                      <a:r>
                        <a:rPr lang="en-US" altLang="zh-CN" sz="1600" dirty="0" err="1"/>
                        <a:t>bfbpc</a:t>
                      </a:r>
                      <a:endParaRPr lang="zh-CN" altLang="en-US" sz="1600" dirty="0"/>
                    </a:p>
                  </a:txBody>
                  <a:tcPr/>
                </a:tc>
                <a:extLst>
                  <a:ext uri="{0D108BD9-81ED-4DB2-BD59-A6C34878D82A}">
                    <a16:rowId xmlns:a16="http://schemas.microsoft.com/office/drawing/2014/main" val="10002"/>
                  </a:ext>
                </a:extLst>
              </a:tr>
              <a:tr h="440028">
                <a:tc>
                  <a:txBody>
                    <a:bodyPr/>
                    <a:lstStyle/>
                    <a:p>
                      <a:r>
                        <a:rPr lang="en-US" altLang="zh-CN" sz="1600" dirty="0"/>
                        <a:t>3</a:t>
                      </a:r>
                      <a:endParaRPr lang="zh-CN" altLang="en-US" sz="1600" dirty="0"/>
                    </a:p>
                  </a:txBody>
                  <a:tcPr/>
                </a:tc>
                <a:tc>
                  <a:txBody>
                    <a:bodyPr/>
                    <a:lstStyle/>
                    <a:p>
                      <a:r>
                        <a:rPr lang="en-US" altLang="zh-CN" sz="1600" dirty="0"/>
                        <a:t>SPU/BPU</a:t>
                      </a:r>
                      <a:endParaRPr lang="zh-CN" altLang="en-US" sz="1600" dirty="0"/>
                    </a:p>
                  </a:txBody>
                  <a:tcPr/>
                </a:tc>
                <a:tc>
                  <a:txBody>
                    <a:bodyPr/>
                    <a:lstStyle/>
                    <a:p>
                      <a:r>
                        <a:rPr lang="en-US" altLang="zh-CN" sz="1600" dirty="0"/>
                        <a:t>SPU</a:t>
                      </a:r>
                      <a:r>
                        <a:rPr lang="zh-CN" altLang="en-US" sz="1600" dirty="0"/>
                        <a:t>主程序，连接</a:t>
                      </a:r>
                      <a:r>
                        <a:rPr lang="en-US" altLang="zh-CN" sz="1600" dirty="0"/>
                        <a:t>SAP</a:t>
                      </a:r>
                      <a:endParaRPr lang="zh-CN" altLang="en-US" sz="1600" dirty="0"/>
                    </a:p>
                  </a:txBody>
                  <a:tcPr/>
                </a:tc>
                <a:tc>
                  <a:txBody>
                    <a:bodyPr/>
                    <a:lstStyle/>
                    <a:p>
                      <a:r>
                        <a:rPr lang="en-US" altLang="zh-CN" sz="1600" dirty="0"/>
                        <a:t>bfbpu.exe/</a:t>
                      </a:r>
                      <a:r>
                        <a:rPr lang="en-US" altLang="zh-CN" sz="1600" dirty="0" err="1"/>
                        <a:t>bfbpu</a:t>
                      </a:r>
                      <a:endParaRPr lang="zh-CN" altLang="en-US" sz="1600" dirty="0"/>
                    </a:p>
                  </a:txBody>
                  <a:tcPr/>
                </a:tc>
                <a:extLst>
                  <a:ext uri="{0D108BD9-81ED-4DB2-BD59-A6C34878D82A}">
                    <a16:rowId xmlns:a16="http://schemas.microsoft.com/office/drawing/2014/main" val="10003"/>
                  </a:ext>
                </a:extLst>
              </a:tr>
              <a:tr h="440028">
                <a:tc>
                  <a:txBody>
                    <a:bodyPr/>
                    <a:lstStyle/>
                    <a:p>
                      <a:r>
                        <a:rPr lang="en-US" altLang="zh-CN" sz="1600" dirty="0"/>
                        <a:t>4</a:t>
                      </a:r>
                      <a:endParaRPr lang="zh-CN" altLang="en-US" sz="1600" dirty="0"/>
                    </a:p>
                  </a:txBody>
                  <a:tcPr/>
                </a:tc>
                <a:tc>
                  <a:txBody>
                    <a:bodyPr/>
                    <a:lstStyle/>
                    <a:p>
                      <a:r>
                        <a:rPr lang="en-US" altLang="zh-CN" sz="1600" dirty="0"/>
                        <a:t>FPC</a:t>
                      </a:r>
                      <a:endParaRPr lang="zh-CN" altLang="en-US" sz="1600" dirty="0"/>
                    </a:p>
                  </a:txBody>
                  <a:tcPr/>
                </a:tc>
                <a:tc>
                  <a:txBody>
                    <a:bodyPr/>
                    <a:lstStyle/>
                    <a:p>
                      <a:r>
                        <a:rPr lang="zh-CN" altLang="en-US" sz="1600" dirty="0"/>
                        <a:t>前置主程序，对外提供服务，并接受</a:t>
                      </a:r>
                      <a:r>
                        <a:rPr lang="en-US" altLang="zh-CN" sz="1600" dirty="0" err="1"/>
                        <a:t>fpu</a:t>
                      </a:r>
                      <a:r>
                        <a:rPr lang="zh-CN" altLang="en-US" sz="1600" dirty="0"/>
                        <a:t>的连接</a:t>
                      </a:r>
                    </a:p>
                  </a:txBody>
                  <a:tcPr/>
                </a:tc>
                <a:tc>
                  <a:txBody>
                    <a:bodyPr/>
                    <a:lstStyle/>
                    <a:p>
                      <a:r>
                        <a:rPr lang="en-US" altLang="zh-CN" sz="1600" dirty="0"/>
                        <a:t>bffpc.exe/</a:t>
                      </a:r>
                      <a:r>
                        <a:rPr lang="en-US" altLang="zh-CN" sz="1600" dirty="0" err="1"/>
                        <a:t>bffpc</a:t>
                      </a:r>
                      <a:endParaRPr lang="zh-CN" altLang="en-US" sz="1600" dirty="0"/>
                    </a:p>
                  </a:txBody>
                  <a:tcPr/>
                </a:tc>
                <a:extLst>
                  <a:ext uri="{0D108BD9-81ED-4DB2-BD59-A6C34878D82A}">
                    <a16:rowId xmlns:a16="http://schemas.microsoft.com/office/drawing/2014/main" val="10004"/>
                  </a:ext>
                </a:extLst>
              </a:tr>
              <a:tr h="440028">
                <a:tc>
                  <a:txBody>
                    <a:bodyPr/>
                    <a:lstStyle/>
                    <a:p>
                      <a:r>
                        <a:rPr lang="en-US" altLang="zh-CN" sz="1600" dirty="0"/>
                        <a:t>5</a:t>
                      </a:r>
                      <a:endParaRPr lang="zh-CN" altLang="en-US" sz="1600" dirty="0"/>
                    </a:p>
                  </a:txBody>
                  <a:tcPr/>
                </a:tc>
                <a:tc>
                  <a:txBody>
                    <a:bodyPr/>
                    <a:lstStyle/>
                    <a:p>
                      <a:r>
                        <a:rPr lang="en-US" altLang="zh-CN" sz="1600" dirty="0"/>
                        <a:t>FPU</a:t>
                      </a:r>
                      <a:endParaRPr lang="zh-CN" altLang="en-US" sz="1600" dirty="0"/>
                    </a:p>
                  </a:txBody>
                  <a:tcPr/>
                </a:tc>
                <a:tc>
                  <a:txBody>
                    <a:bodyPr/>
                    <a:lstStyle/>
                    <a:p>
                      <a:r>
                        <a:rPr lang="zh-CN" altLang="en-US" sz="1600" dirty="0"/>
                        <a:t>前置处理主程序，可以连接</a:t>
                      </a:r>
                      <a:r>
                        <a:rPr lang="en-US" altLang="zh-CN" sz="1600" dirty="0"/>
                        <a:t>SAP</a:t>
                      </a:r>
                      <a:r>
                        <a:rPr lang="zh-CN" altLang="en-US" sz="1600" dirty="0"/>
                        <a:t>等</a:t>
                      </a:r>
                    </a:p>
                  </a:txBody>
                  <a:tcPr/>
                </a:tc>
                <a:tc>
                  <a:txBody>
                    <a:bodyPr/>
                    <a:lstStyle/>
                    <a:p>
                      <a:r>
                        <a:rPr lang="en-US" altLang="zh-CN" sz="1600" dirty="0"/>
                        <a:t>bffpu.exe/</a:t>
                      </a:r>
                      <a:r>
                        <a:rPr lang="en-US" altLang="zh-CN" sz="1600" dirty="0" err="1"/>
                        <a:t>bffpu</a:t>
                      </a:r>
                      <a:endParaRPr lang="zh-CN" altLang="en-US" sz="1600" dirty="0"/>
                    </a:p>
                  </a:txBody>
                  <a:tcPr/>
                </a:tc>
                <a:extLst>
                  <a:ext uri="{0D108BD9-81ED-4DB2-BD59-A6C34878D82A}">
                    <a16:rowId xmlns:a16="http://schemas.microsoft.com/office/drawing/2014/main" val="10005"/>
                  </a:ext>
                </a:extLst>
              </a:tr>
              <a:tr h="440028">
                <a:tc>
                  <a:txBody>
                    <a:bodyPr/>
                    <a:lstStyle/>
                    <a:p>
                      <a:r>
                        <a:rPr lang="en-US" altLang="zh-CN" sz="1600" dirty="0"/>
                        <a:t>6</a:t>
                      </a:r>
                      <a:endParaRPr lang="zh-CN" altLang="en-US" sz="1600" dirty="0"/>
                    </a:p>
                  </a:txBody>
                  <a:tcPr/>
                </a:tc>
                <a:tc>
                  <a:txBody>
                    <a:bodyPr/>
                    <a:lstStyle/>
                    <a:p>
                      <a:r>
                        <a:rPr lang="en-US" altLang="zh-CN" sz="1600" dirty="0"/>
                        <a:t>CGATE</a:t>
                      </a:r>
                      <a:endParaRPr lang="zh-CN" altLang="en-US" sz="1600" dirty="0"/>
                    </a:p>
                  </a:txBody>
                  <a:tcPr/>
                </a:tc>
                <a:tc>
                  <a:txBody>
                    <a:bodyPr/>
                    <a:lstStyle/>
                    <a:p>
                      <a:r>
                        <a:rPr lang="zh-CN" altLang="en-US" sz="1600" dirty="0"/>
                        <a:t>接入网关，主动连接总线，对外提供海量连接</a:t>
                      </a:r>
                    </a:p>
                  </a:txBody>
                  <a:tcPr/>
                </a:tc>
                <a:tc>
                  <a:txBody>
                    <a:bodyPr/>
                    <a:lstStyle/>
                    <a:p>
                      <a:r>
                        <a:rPr lang="en-US" altLang="zh-CN" sz="1600" dirty="0"/>
                        <a:t>bfcgate.exe/</a:t>
                      </a:r>
                      <a:r>
                        <a:rPr lang="en-US" altLang="zh-CN" sz="1600" dirty="0" err="1"/>
                        <a:t>bfcgate</a:t>
                      </a:r>
                      <a:endParaRPr lang="zh-CN" altLang="en-US" sz="1600" dirty="0"/>
                    </a:p>
                  </a:txBody>
                  <a:tcPr/>
                </a:tc>
                <a:extLst>
                  <a:ext uri="{0D108BD9-81ED-4DB2-BD59-A6C34878D82A}">
                    <a16:rowId xmlns:a16="http://schemas.microsoft.com/office/drawing/2014/main" val="10006"/>
                  </a:ext>
                </a:extLst>
              </a:tr>
              <a:tr h="440028">
                <a:tc>
                  <a:txBody>
                    <a:bodyPr/>
                    <a:lstStyle/>
                    <a:p>
                      <a:r>
                        <a:rPr lang="en-US" altLang="zh-CN" sz="1600" dirty="0"/>
                        <a:t>7</a:t>
                      </a:r>
                      <a:endParaRPr lang="zh-CN" altLang="en-US" sz="1600" dirty="0"/>
                    </a:p>
                  </a:txBody>
                  <a:tcPr/>
                </a:tc>
                <a:tc>
                  <a:txBody>
                    <a:bodyPr/>
                    <a:lstStyle/>
                    <a:p>
                      <a:r>
                        <a:rPr lang="en-US" altLang="zh-CN" sz="1600" dirty="0" err="1"/>
                        <a:t>drebclient</a:t>
                      </a:r>
                      <a:endParaRPr lang="zh-CN" altLang="en-US" sz="1600" dirty="0"/>
                    </a:p>
                  </a:txBody>
                  <a:tcPr/>
                </a:tc>
                <a:tc>
                  <a:txBody>
                    <a:bodyPr/>
                    <a:lstStyle/>
                    <a:p>
                      <a:r>
                        <a:rPr lang="zh-CN" altLang="en-US" sz="1600" dirty="0"/>
                        <a:t>总线单元测试工具，模拟业务报文发送至总线</a:t>
                      </a:r>
                    </a:p>
                  </a:txBody>
                  <a:tcPr/>
                </a:tc>
                <a:tc>
                  <a:txBody>
                    <a:bodyPr/>
                    <a:lstStyle/>
                    <a:p>
                      <a:r>
                        <a:rPr lang="en-US" altLang="zh-CN" sz="1600" dirty="0"/>
                        <a:t>drebclient.exe</a:t>
                      </a:r>
                      <a:endParaRPr lang="zh-CN" altLang="en-US" sz="1600" dirty="0"/>
                    </a:p>
                  </a:txBody>
                  <a:tcPr/>
                </a:tc>
                <a:extLst>
                  <a:ext uri="{0D108BD9-81ED-4DB2-BD59-A6C34878D82A}">
                    <a16:rowId xmlns:a16="http://schemas.microsoft.com/office/drawing/2014/main" val="10007"/>
                  </a:ext>
                </a:extLst>
              </a:tr>
              <a:tr h="440028">
                <a:tc>
                  <a:txBody>
                    <a:bodyPr/>
                    <a:lstStyle/>
                    <a:p>
                      <a:r>
                        <a:rPr lang="en-US" altLang="zh-CN" sz="1600" dirty="0"/>
                        <a:t>8</a:t>
                      </a:r>
                      <a:endParaRPr lang="zh-CN" altLang="en-US" sz="1600" dirty="0"/>
                    </a:p>
                  </a:txBody>
                  <a:tcPr/>
                </a:tc>
                <a:tc>
                  <a:txBody>
                    <a:bodyPr/>
                    <a:lstStyle/>
                    <a:p>
                      <a:r>
                        <a:rPr lang="en-US" altLang="zh-CN" sz="1600" dirty="0" err="1"/>
                        <a:t>drebpmt</a:t>
                      </a:r>
                      <a:endParaRPr lang="zh-CN" altLang="en-US" sz="1600" dirty="0"/>
                    </a:p>
                  </a:txBody>
                  <a:tcPr/>
                </a:tc>
                <a:tc>
                  <a:txBody>
                    <a:bodyPr/>
                    <a:lstStyle/>
                    <a:p>
                      <a:r>
                        <a:rPr lang="zh-CN" altLang="en-US" sz="1600" dirty="0"/>
                        <a:t>总线压力测试工具，仿</a:t>
                      </a:r>
                      <a:r>
                        <a:rPr lang="en-US" altLang="zh-CN" sz="1600" dirty="0"/>
                        <a:t>LR</a:t>
                      </a:r>
                      <a:r>
                        <a:rPr lang="zh-CN" altLang="en-US" sz="1600" dirty="0"/>
                        <a:t>的一款测试工具</a:t>
                      </a:r>
                    </a:p>
                  </a:txBody>
                  <a:tcPr/>
                </a:tc>
                <a:tc>
                  <a:txBody>
                    <a:bodyPr/>
                    <a:lstStyle/>
                    <a:p>
                      <a:r>
                        <a:rPr lang="en-US" altLang="zh-CN" sz="1600" dirty="0"/>
                        <a:t>drebpmt.exe</a:t>
                      </a:r>
                      <a:endParaRPr lang="zh-CN" altLang="en-US" sz="1600" dirty="0"/>
                    </a:p>
                  </a:txBody>
                  <a:tcPr/>
                </a:tc>
                <a:extLst>
                  <a:ext uri="{0D108BD9-81ED-4DB2-BD59-A6C34878D82A}">
                    <a16:rowId xmlns:a16="http://schemas.microsoft.com/office/drawing/2014/main" val="10008"/>
                  </a:ext>
                </a:extLst>
              </a:tr>
              <a:tr h="440028">
                <a:tc>
                  <a:txBody>
                    <a:bodyPr/>
                    <a:lstStyle/>
                    <a:p>
                      <a:r>
                        <a:rPr lang="en-US" altLang="zh-CN" sz="1600" dirty="0"/>
                        <a:t>9</a:t>
                      </a:r>
                      <a:endParaRPr lang="zh-CN" altLang="en-US" sz="1600" dirty="0"/>
                    </a:p>
                  </a:txBody>
                  <a:tcPr/>
                </a:tc>
                <a:tc>
                  <a:txBody>
                    <a:bodyPr/>
                    <a:lstStyle/>
                    <a:p>
                      <a:r>
                        <a:rPr lang="en-US" altLang="zh-CN" sz="1600" dirty="0" err="1"/>
                        <a:t>testcomm</a:t>
                      </a:r>
                      <a:endParaRPr lang="zh-CN" altLang="en-US" sz="1600" dirty="0"/>
                    </a:p>
                  </a:txBody>
                  <a:tcPr/>
                </a:tc>
                <a:tc>
                  <a:txBody>
                    <a:bodyPr/>
                    <a:lstStyle/>
                    <a:p>
                      <a:r>
                        <a:rPr lang="zh-CN" altLang="en-US" sz="1600" dirty="0"/>
                        <a:t>前置单元测试工具</a:t>
                      </a:r>
                    </a:p>
                  </a:txBody>
                  <a:tcPr/>
                </a:tc>
                <a:tc>
                  <a:txBody>
                    <a:bodyPr/>
                    <a:lstStyle/>
                    <a:p>
                      <a:r>
                        <a:rPr lang="en-US" altLang="zh-CN" sz="1600" dirty="0"/>
                        <a:t>testcomm.exe</a:t>
                      </a:r>
                      <a:endParaRPr lang="zh-CN" altLang="en-US" sz="1600" dirty="0"/>
                    </a:p>
                  </a:txBody>
                  <a:tcPr/>
                </a:tc>
                <a:extLst>
                  <a:ext uri="{0D108BD9-81ED-4DB2-BD59-A6C34878D82A}">
                    <a16:rowId xmlns:a16="http://schemas.microsoft.com/office/drawing/2014/main" val="10009"/>
                  </a:ext>
                </a:extLst>
              </a:tr>
              <a:tr h="440028">
                <a:tc>
                  <a:txBody>
                    <a:bodyPr/>
                    <a:lstStyle/>
                    <a:p>
                      <a:r>
                        <a:rPr lang="en-US" altLang="zh-CN" sz="1600" dirty="0"/>
                        <a:t>10</a:t>
                      </a:r>
                      <a:endParaRPr lang="zh-CN" altLang="en-US" sz="1600" dirty="0"/>
                    </a:p>
                  </a:txBody>
                  <a:tcPr/>
                </a:tc>
                <a:tc>
                  <a:txBody>
                    <a:bodyPr/>
                    <a:lstStyle/>
                    <a:p>
                      <a:r>
                        <a:rPr lang="en-US" altLang="zh-CN" sz="1600" dirty="0" err="1"/>
                        <a:t>testfront</a:t>
                      </a:r>
                      <a:endParaRPr lang="zh-CN" altLang="en-US" sz="1600" dirty="0"/>
                    </a:p>
                  </a:txBody>
                  <a:tcPr/>
                </a:tc>
                <a:tc>
                  <a:txBody>
                    <a:bodyPr/>
                    <a:lstStyle/>
                    <a:p>
                      <a:r>
                        <a:rPr lang="zh-CN" altLang="en-US" sz="1600" dirty="0"/>
                        <a:t>前置压力测试工具</a:t>
                      </a:r>
                      <a:r>
                        <a:rPr lang="en-US" altLang="zh-CN" sz="1600" dirty="0"/>
                        <a:t>,</a:t>
                      </a:r>
                      <a:r>
                        <a:rPr lang="zh-CN" altLang="en-US" sz="1600" dirty="0"/>
                        <a:t>仿</a:t>
                      </a:r>
                      <a:r>
                        <a:rPr lang="en-US" altLang="zh-CN" sz="1600" dirty="0"/>
                        <a:t>LR</a:t>
                      </a:r>
                      <a:r>
                        <a:rPr lang="zh-CN" altLang="en-US" sz="1600" dirty="0"/>
                        <a:t>的一款测试工具，很多地方在使用</a:t>
                      </a:r>
                    </a:p>
                  </a:txBody>
                  <a:tcPr/>
                </a:tc>
                <a:tc>
                  <a:txBody>
                    <a:bodyPr/>
                    <a:lstStyle/>
                    <a:p>
                      <a:r>
                        <a:rPr lang="en-US" altLang="zh-CN" sz="1600" dirty="0"/>
                        <a:t>testfront.exe</a:t>
                      </a:r>
                    </a:p>
                  </a:txBody>
                  <a:tcPr/>
                </a:tc>
                <a:extLst>
                  <a:ext uri="{0D108BD9-81ED-4DB2-BD59-A6C34878D82A}">
                    <a16:rowId xmlns:a16="http://schemas.microsoft.com/office/drawing/2014/main" val="10010"/>
                  </a:ext>
                </a:extLst>
              </a:tr>
              <a:tr h="440028">
                <a:tc>
                  <a:txBody>
                    <a:bodyPr/>
                    <a:lstStyle/>
                    <a:p>
                      <a:r>
                        <a:rPr lang="en-US" altLang="zh-CN" sz="1600" dirty="0"/>
                        <a:t>11</a:t>
                      </a:r>
                      <a:endParaRPr lang="zh-CN" altLang="en-US" sz="1600" dirty="0"/>
                    </a:p>
                  </a:txBody>
                  <a:tcPr/>
                </a:tc>
                <a:tc>
                  <a:txBody>
                    <a:bodyPr/>
                    <a:lstStyle/>
                    <a:p>
                      <a:r>
                        <a:rPr lang="en-US" altLang="zh-CN" sz="1600" dirty="0" err="1"/>
                        <a:t>logview</a:t>
                      </a:r>
                      <a:endParaRPr lang="zh-CN" altLang="en-US" sz="1600" dirty="0"/>
                    </a:p>
                  </a:txBody>
                  <a:tcPr/>
                </a:tc>
                <a:tc>
                  <a:txBody>
                    <a:bodyPr/>
                    <a:lstStyle/>
                    <a:p>
                      <a:r>
                        <a:rPr lang="zh-CN" altLang="en-US" sz="1600" dirty="0"/>
                        <a:t>报文查看工具，查看</a:t>
                      </a:r>
                      <a:r>
                        <a:rPr lang="en-US" altLang="zh-CN" sz="1600" dirty="0" err="1"/>
                        <a:t>cgate</a:t>
                      </a:r>
                      <a:r>
                        <a:rPr lang="zh-CN" altLang="en-US" sz="1600" dirty="0"/>
                        <a:t>、</a:t>
                      </a:r>
                      <a:r>
                        <a:rPr lang="en-US" altLang="zh-CN" sz="1600" dirty="0"/>
                        <a:t>sap</a:t>
                      </a:r>
                      <a:r>
                        <a:rPr lang="zh-CN" altLang="en-US" sz="1600" dirty="0"/>
                        <a:t>、</a:t>
                      </a:r>
                      <a:r>
                        <a:rPr lang="en-US" altLang="zh-CN" sz="1600" dirty="0" err="1"/>
                        <a:t>dreb</a:t>
                      </a:r>
                      <a:r>
                        <a:rPr lang="zh-CN" altLang="en-US" sz="1600" dirty="0"/>
                        <a:t>的报文</a:t>
                      </a:r>
                    </a:p>
                  </a:txBody>
                  <a:tcPr/>
                </a:tc>
                <a:tc>
                  <a:txBody>
                    <a:bodyPr/>
                    <a:lstStyle/>
                    <a:p>
                      <a:r>
                        <a:rPr lang="en-US" altLang="zh-CN" sz="1600" dirty="0"/>
                        <a:t>logview.exe</a:t>
                      </a: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92027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框架简介</a:t>
            </a:r>
            <a:r>
              <a:rPr lang="en-US" altLang="zh-CN" dirty="0"/>
              <a:t>-</a:t>
            </a:r>
            <a:r>
              <a:rPr lang="zh-CN" altLang="en-US" dirty="0"/>
              <a:t>类库及</a:t>
            </a:r>
            <a:r>
              <a:rPr lang="en-US" altLang="zh-CN" dirty="0"/>
              <a:t>API</a:t>
            </a:r>
            <a:endParaRPr lang="zh-CN" altLang="en-US" dirty="0"/>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33914" y="1340768"/>
            <a:ext cx="8102958" cy="43204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开发类库</a:t>
            </a:r>
            <a:endParaRPr kumimoji="1" lang="en-US" altLang="zh-CN" sz="3200" dirty="0">
              <a:ea typeface="黑体" pitchFamily="2" charset="-122"/>
              <a:cs typeface="微软雅黑" charset="0"/>
            </a:endParaRPr>
          </a:p>
          <a:p>
            <a:pPr eaLnBrk="0" fontAlgn="ctr" hangingPunct="0">
              <a:spcAft>
                <a:spcPts val="400"/>
              </a:spcAft>
              <a:buSzPct val="70000"/>
            </a:pPr>
            <a:r>
              <a:rPr kumimoji="1" lang="en-US" altLang="zh-CN" sz="3200" dirty="0">
                <a:ea typeface="黑体" pitchFamily="2" charset="-122"/>
                <a:cs typeface="微软雅黑" charset="0"/>
              </a:rPr>
              <a:t>    </a:t>
            </a:r>
            <a:r>
              <a:rPr kumimoji="1" lang="zh-CN" altLang="en-US" sz="3200" dirty="0">
                <a:ea typeface="黑体" pitchFamily="2" charset="-122"/>
                <a:cs typeface="微软雅黑" charset="0"/>
              </a:rPr>
              <a:t>日志、线程、信号互斥、</a:t>
            </a:r>
            <a:r>
              <a:rPr kumimoji="1" lang="en-US" altLang="zh-CN" sz="3200" dirty="0">
                <a:ea typeface="黑体" pitchFamily="2" charset="-122"/>
                <a:cs typeface="微软雅黑" charset="0"/>
              </a:rPr>
              <a:t>XML</a:t>
            </a:r>
            <a:r>
              <a:rPr kumimoji="1" lang="zh-CN" altLang="en-US" sz="3200" dirty="0">
                <a:ea typeface="黑体" pitchFamily="2" charset="-122"/>
                <a:cs typeface="微软雅黑" charset="0"/>
              </a:rPr>
              <a:t>解析、内存结构、</a:t>
            </a:r>
            <a:r>
              <a:rPr kumimoji="1" lang="en-US" altLang="zh-CN" sz="3200" dirty="0">
                <a:ea typeface="黑体" pitchFamily="2" charset="-122"/>
                <a:cs typeface="微软雅黑" charset="0"/>
              </a:rPr>
              <a:t>TCP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UDP</a:t>
            </a:r>
            <a:r>
              <a:rPr kumimoji="1" lang="zh-CN" altLang="en-US" sz="3200" dirty="0">
                <a:ea typeface="黑体" pitchFamily="2" charset="-122"/>
                <a:cs typeface="微软雅黑" charset="0"/>
              </a:rPr>
              <a:t>通讯、</a:t>
            </a:r>
            <a:r>
              <a:rPr kumimoji="1" lang="en-US" altLang="zh-CN" sz="3200" dirty="0">
                <a:ea typeface="黑体" pitchFamily="2" charset="-122"/>
                <a:cs typeface="微软雅黑" charset="0"/>
              </a:rPr>
              <a:t>DES</a:t>
            </a:r>
            <a:r>
              <a:rPr kumimoji="1" lang="zh-CN" altLang="en-US" sz="3200" dirty="0">
                <a:ea typeface="黑体" pitchFamily="2" charset="-122"/>
                <a:cs typeface="微软雅黑" charset="0"/>
              </a:rPr>
              <a:t>加解密、压缩、报文转换、数据库连接等等</a:t>
            </a:r>
            <a:endParaRPr kumimoji="1" lang="zh-CN"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对外</a:t>
            </a:r>
            <a:r>
              <a:rPr kumimoji="1" lang="en-US" altLang="zh-CN" sz="3200" dirty="0">
                <a:ea typeface="黑体" pitchFamily="2" charset="-122"/>
                <a:cs typeface="微软雅黑" charset="0"/>
              </a:rPr>
              <a:t>API</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DREB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a:p>
            <a:pPr marL="800100" lvl="1" indent="-342900" eaLnBrk="0" fontAlgn="ctr" hangingPunct="0">
              <a:spcAft>
                <a:spcPts val="400"/>
              </a:spcAft>
              <a:buSzPct val="70000"/>
              <a:buFont typeface="Wingdings" pitchFamily="2" charset="2"/>
              <a:buChar char="Ø"/>
            </a:pPr>
            <a:r>
              <a:rPr kumimoji="1" lang="en-US" altLang="zh-CN" sz="3200" dirty="0">
                <a:ea typeface="黑体" pitchFamily="2" charset="-122"/>
                <a:cs typeface="微软雅黑" charset="0"/>
              </a:rPr>
              <a:t>CGATE API  (C/C++</a:t>
            </a:r>
            <a:r>
              <a:rPr kumimoji="1" lang="zh-CN" altLang="en-US" sz="3200" dirty="0">
                <a:ea typeface="黑体" pitchFamily="2" charset="-122"/>
                <a:cs typeface="微软雅黑" charset="0"/>
              </a:rPr>
              <a:t>及</a:t>
            </a:r>
            <a:r>
              <a:rPr kumimoji="1" lang="en-US" altLang="zh-CN" sz="3200" dirty="0">
                <a:ea typeface="黑体" pitchFamily="2" charset="-122"/>
                <a:cs typeface="微软雅黑" charset="0"/>
              </a:rPr>
              <a:t>JAVA) </a:t>
            </a:r>
          </a:p>
        </p:txBody>
      </p:sp>
    </p:spTree>
    <p:extLst>
      <p:ext uri="{BB962C8B-B14F-4D97-AF65-F5344CB8AC3E}">
        <p14:creationId xmlns:p14="http://schemas.microsoft.com/office/powerpoint/2010/main" val="337376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0"/>
            <a:ext cx="8229600" cy="836712"/>
          </a:xfrm>
        </p:spPr>
        <p:txBody>
          <a:bodyPr/>
          <a:lstStyle/>
          <a:p>
            <a:r>
              <a:rPr lang="zh-CN" altLang="en-US" dirty="0"/>
              <a:t>总体架构</a:t>
            </a:r>
            <a:r>
              <a:rPr lang="en-US" altLang="zh-CN" dirty="0"/>
              <a:t>-</a:t>
            </a:r>
            <a:r>
              <a:rPr lang="zh-CN" altLang="en-US" dirty="0"/>
              <a:t>设计思路</a:t>
            </a:r>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3"/>
          <p:cNvSpPr txBox="1">
            <a:spLocks noChangeArrowheads="1"/>
          </p:cNvSpPr>
          <p:nvPr/>
        </p:nvSpPr>
        <p:spPr bwMode="auto">
          <a:xfrm>
            <a:off x="321449" y="1143000"/>
            <a:ext cx="8102958" cy="55983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总体原则</a:t>
            </a:r>
            <a:endParaRPr kumimoji="1" lang="en-US" altLang="zh-CN" sz="3200" dirty="0">
              <a:ea typeface="黑体" pitchFamily="2" charset="-122"/>
              <a:cs typeface="微软雅黑" charset="0"/>
            </a:endParaRPr>
          </a:p>
          <a:p>
            <a:pPr lvl="1" eaLnBrk="0" fontAlgn="ctr" hangingPunct="0">
              <a:spcAft>
                <a:spcPts val="400"/>
              </a:spcAft>
              <a:buSzPct val="70000"/>
            </a:pPr>
            <a:r>
              <a:rPr lang="zh-CN" altLang="zh-CN" sz="3200" dirty="0"/>
              <a:t>尽量减少技术性的开发工作，使得研发人员关注于业务的研发。同时框架本身支持主流的架构设计思想，如</a:t>
            </a:r>
            <a:r>
              <a:rPr lang="en-US" altLang="zh-CN" sz="3200" dirty="0"/>
              <a:t>SOA</a:t>
            </a:r>
            <a:r>
              <a:rPr lang="zh-CN" altLang="zh-CN" sz="3200" dirty="0"/>
              <a:t>，构件化开发等等</a:t>
            </a:r>
            <a:r>
              <a:rPr kumimoji="1" lang="zh-CN" altLang="zh-CN" sz="3200" dirty="0">
                <a:ea typeface="黑体" pitchFamily="2" charset="-122"/>
                <a:cs typeface="微软雅黑" charset="0"/>
              </a:rPr>
              <a:t>。</a:t>
            </a:r>
            <a:endParaRPr kumimoji="1" lang="en-US" altLang="zh-CN" sz="3200" dirty="0">
              <a:ea typeface="黑体" pitchFamily="2" charset="-122"/>
              <a:cs typeface="微软雅黑" charset="0"/>
            </a:endParaRPr>
          </a:p>
          <a:p>
            <a:pPr marL="342900" indent="-342900" eaLnBrk="0" fontAlgn="ctr" hangingPunct="0">
              <a:spcAft>
                <a:spcPts val="400"/>
              </a:spcAft>
              <a:buSzPct val="70000"/>
              <a:buFont typeface="Wingdings" pitchFamily="2" charset="2"/>
              <a:buChar char="Ø"/>
            </a:pPr>
            <a:r>
              <a:rPr kumimoji="1" lang="zh-CN" altLang="en-US" sz="3200" dirty="0">
                <a:ea typeface="黑体" pitchFamily="2" charset="-122"/>
                <a:cs typeface="微软雅黑" charset="0"/>
              </a:rPr>
              <a:t>平台选型</a:t>
            </a:r>
            <a:endParaRPr kumimoji="1" lang="en-US" altLang="zh-CN" sz="3200" dirty="0">
              <a:ea typeface="黑体" pitchFamily="2" charset="-122"/>
              <a:cs typeface="微软雅黑" charset="0"/>
            </a:endParaRPr>
          </a:p>
          <a:p>
            <a:pPr lvl="1"/>
            <a:r>
              <a:rPr lang="zh-CN" altLang="zh-CN" sz="2800" dirty="0"/>
              <a:t>总线及以下的服务支持软件负载均衡，接入网关、</a:t>
            </a:r>
            <a:r>
              <a:rPr lang="en-US" altLang="zh-CN" sz="2800" dirty="0"/>
              <a:t>WEB</a:t>
            </a:r>
            <a:r>
              <a:rPr lang="zh-CN" altLang="zh-CN" sz="2800" dirty="0"/>
              <a:t>接入需要通过其它方式</a:t>
            </a:r>
            <a:r>
              <a:rPr lang="en-US" altLang="zh-CN" sz="2800" dirty="0"/>
              <a:t>(</a:t>
            </a:r>
            <a:r>
              <a:rPr lang="zh-CN" altLang="zh-CN" sz="2800" dirty="0"/>
              <a:t>如</a:t>
            </a:r>
            <a:r>
              <a:rPr lang="en-US" altLang="zh-CN" sz="2800" dirty="0"/>
              <a:t>F5</a:t>
            </a:r>
            <a:r>
              <a:rPr lang="zh-CN" altLang="zh-CN" sz="2800" dirty="0"/>
              <a:t>来实现负载均衡</a:t>
            </a:r>
            <a:r>
              <a:rPr lang="en-US" altLang="zh-CN" sz="2800" dirty="0"/>
              <a:t>)</a:t>
            </a:r>
            <a:endParaRPr lang="zh-CN" altLang="zh-CN" sz="2800" dirty="0"/>
          </a:p>
          <a:p>
            <a:pPr lvl="1"/>
            <a:r>
              <a:rPr lang="zh-CN" altLang="zh-CN" sz="2800" dirty="0"/>
              <a:t>总线、接入网关采用</a:t>
            </a:r>
            <a:r>
              <a:rPr lang="en-US" altLang="zh-CN" sz="2800" dirty="0"/>
              <a:t>C/C++</a:t>
            </a:r>
            <a:r>
              <a:rPr lang="zh-CN" altLang="zh-CN" sz="2800" dirty="0"/>
              <a:t>实现，并且总线接入及网关接入采用</a:t>
            </a:r>
            <a:r>
              <a:rPr lang="en-US" altLang="zh-CN" sz="2800" dirty="0"/>
              <a:t>C/C++</a:t>
            </a:r>
            <a:r>
              <a:rPr lang="zh-CN" altLang="zh-CN" sz="2800" dirty="0"/>
              <a:t>提供的</a:t>
            </a:r>
            <a:r>
              <a:rPr lang="en-US" altLang="zh-CN" sz="2800" dirty="0"/>
              <a:t>API</a:t>
            </a:r>
            <a:r>
              <a:rPr lang="zh-CN" altLang="zh-CN" sz="2800" dirty="0"/>
              <a:t>。</a:t>
            </a:r>
          </a:p>
          <a:p>
            <a:pPr lvl="1"/>
            <a:r>
              <a:rPr lang="zh-CN" altLang="zh-CN" sz="2800" dirty="0"/>
              <a:t>后台服务可根据需要采用</a:t>
            </a:r>
            <a:r>
              <a:rPr lang="en-US" altLang="zh-CN" sz="2800" dirty="0"/>
              <a:t>C/C++</a:t>
            </a:r>
            <a:r>
              <a:rPr lang="zh-CN" altLang="zh-CN" sz="2800" dirty="0"/>
              <a:t>或</a:t>
            </a:r>
            <a:r>
              <a:rPr lang="en-US" altLang="zh-CN" sz="2800" dirty="0"/>
              <a:t>JAVA</a:t>
            </a:r>
            <a:r>
              <a:rPr lang="zh-CN" altLang="zh-CN" sz="2800" dirty="0"/>
              <a:t>来实现</a:t>
            </a:r>
            <a:endParaRPr kumimoji="1" lang="en-US" altLang="zh-CN" sz="2800" dirty="0">
              <a:ea typeface="黑体" pitchFamily="2" charset="-122"/>
              <a:cs typeface="微软雅黑" charset="0"/>
            </a:endParaRPr>
          </a:p>
        </p:txBody>
      </p:sp>
    </p:spTree>
    <p:extLst>
      <p:ext uri="{BB962C8B-B14F-4D97-AF65-F5344CB8AC3E}">
        <p14:creationId xmlns:p14="http://schemas.microsoft.com/office/powerpoint/2010/main" val="235647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5720" y="0"/>
            <a:ext cx="8229600" cy="836712"/>
          </a:xfrm>
        </p:spPr>
        <p:txBody>
          <a:bodyPr>
            <a:normAutofit fontScale="90000"/>
          </a:bodyPr>
          <a:lstStyle/>
          <a:p>
            <a:r>
              <a:rPr lang="zh-CN" altLang="en-US" dirty="0"/>
              <a:t>总体架构</a:t>
            </a:r>
            <a:r>
              <a:rPr lang="en-US" altLang="zh-CN" dirty="0"/>
              <a:t>-</a:t>
            </a:r>
            <a:r>
              <a:rPr lang="zh-CN" altLang="en-US" dirty="0"/>
              <a:t>分布式</a:t>
            </a:r>
            <a:r>
              <a:rPr lang="en-US" altLang="zh-CN" dirty="0"/>
              <a:t>SOA</a:t>
            </a:r>
            <a:r>
              <a:rPr lang="zh-CN" altLang="en-US" dirty="0"/>
              <a:t>多层结构</a:t>
            </a:r>
          </a:p>
        </p:txBody>
      </p:sp>
      <p:sp>
        <p:nvSpPr>
          <p:cNvPr id="215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698310092"/>
              </p:ext>
            </p:extLst>
          </p:nvPr>
        </p:nvGraphicFramePr>
        <p:xfrm>
          <a:off x="395536" y="1268761"/>
          <a:ext cx="8280920" cy="5472608"/>
        </p:xfrm>
        <a:graphic>
          <a:graphicData uri="http://schemas.openxmlformats.org/presentationml/2006/ole">
            <mc:AlternateContent xmlns:mc="http://schemas.openxmlformats.org/markup-compatibility/2006">
              <mc:Choice xmlns:v="urn:schemas-microsoft-com:vml" Requires="v">
                <p:oleObj spid="_x0000_s141475" name="Visio" r:id="rId4" imgW="6124410" imgH="4092695" progId="Visio.Drawing.11">
                  <p:embed/>
                </p:oleObj>
              </mc:Choice>
              <mc:Fallback>
                <p:oleObj name="Visio" r:id="rId4" imgW="6124410" imgH="4092695"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1268761"/>
                        <a:ext cx="8280920" cy="5472608"/>
                      </a:xfrm>
                      <a:prstGeom prst="rect">
                        <a:avLst/>
                      </a:prstGeom>
                      <a:noFill/>
                    </p:spPr>
                  </p:pic>
                </p:oleObj>
              </mc:Fallback>
            </mc:AlternateContent>
          </a:graphicData>
        </a:graphic>
      </p:graphicFrame>
    </p:spTree>
    <p:extLst>
      <p:ext uri="{BB962C8B-B14F-4D97-AF65-F5344CB8AC3E}">
        <p14:creationId xmlns:p14="http://schemas.microsoft.com/office/powerpoint/2010/main" val="338224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3710</TotalTime>
  <Words>2894</Words>
  <Application>Microsoft Office PowerPoint</Application>
  <PresentationFormat>全屏显示(4:3)</PresentationFormat>
  <Paragraphs>297</Paragraphs>
  <Slides>58</Slides>
  <Notes>44</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4" baseType="lpstr">
      <vt:lpstr>Calibri</vt:lpstr>
      <vt:lpstr>Constantia</vt:lpstr>
      <vt:lpstr>Wingdings</vt:lpstr>
      <vt:lpstr>Wingdings 2</vt:lpstr>
      <vt:lpstr>Flow</vt:lpstr>
      <vt:lpstr>Visio</vt:lpstr>
      <vt:lpstr>BUBASE 应用服务框架</vt:lpstr>
      <vt:lpstr>框架简介</vt:lpstr>
      <vt:lpstr>框架简介</vt:lpstr>
      <vt:lpstr>框架简介</vt:lpstr>
      <vt:lpstr>框架简介-框架组成</vt:lpstr>
      <vt:lpstr>框架简介-框架组成</vt:lpstr>
      <vt:lpstr>框架简介-类库及API</vt:lpstr>
      <vt:lpstr>总体架构-设计思路</vt:lpstr>
      <vt:lpstr>总体架构-分布式SOA多层结构</vt:lpstr>
      <vt:lpstr>总体架构-支持构建化开发</vt:lpstr>
      <vt:lpstr>总体架构-高可用</vt:lpstr>
      <vt:lpstr>消息路由</vt:lpstr>
      <vt:lpstr>负载均衡的多层体系结构</vt:lpstr>
      <vt:lpstr>内存交易的主备模式</vt:lpstr>
      <vt:lpstr>总体架构-高性能</vt:lpstr>
      <vt:lpstr>总体架构-高性能</vt:lpstr>
      <vt:lpstr>总体架构-高扩展</vt:lpstr>
      <vt:lpstr>总体架构-高维护</vt:lpstr>
      <vt:lpstr>监控功能</vt:lpstr>
      <vt:lpstr>监控-监控服务将信息写入表</vt:lpstr>
      <vt:lpstr>总体架构-高安全</vt:lpstr>
      <vt:lpstr>关键技术-DREB 数据总线介绍</vt:lpstr>
      <vt:lpstr>关键技术-DREB 介绍2  - 消息耦合</vt:lpstr>
      <vt:lpstr>关键技术- DREB 介绍3  - 组成</vt:lpstr>
      <vt:lpstr>关键技术- DREB 介绍4 -  数据交换</vt:lpstr>
      <vt:lpstr>关键技术- DREB 介绍5 -  消息模式</vt:lpstr>
      <vt:lpstr>关键技术- DREB 介绍6 -  消息模式</vt:lpstr>
      <vt:lpstr>关键技术- DREB 介绍7 -  消息模式</vt:lpstr>
      <vt:lpstr>关键技术- DREB 介绍8 -  消息模式</vt:lpstr>
      <vt:lpstr>关键技术-DREB的通讯报文</vt:lpstr>
      <vt:lpstr>DREB配置</vt:lpstr>
      <vt:lpstr>关键技术- SAP服务访问点介绍</vt:lpstr>
      <vt:lpstr>关键技术- SAP 构成</vt:lpstr>
      <vt:lpstr>关键技术-SAP和SPU的通讯报文</vt:lpstr>
      <vt:lpstr>SAP配置</vt:lpstr>
      <vt:lpstr>关键技术-SPU 介绍</vt:lpstr>
      <vt:lpstr>关键技术- SPU调用</vt:lpstr>
      <vt:lpstr>关键技术- C/C++ SPU </vt:lpstr>
      <vt:lpstr>关键技术- 接入网关CGATE</vt:lpstr>
      <vt:lpstr>关键技术- 接入网关CGATE</vt:lpstr>
      <vt:lpstr>关键技术- 接入网关CGATE报文结构</vt:lpstr>
      <vt:lpstr>关键技术- 接入网关CGATE配置</vt:lpstr>
      <vt:lpstr>接入网关问题查找 1</vt:lpstr>
      <vt:lpstr>接入网关问题查找 2</vt:lpstr>
      <vt:lpstr>关键技术- WEB接入</vt:lpstr>
      <vt:lpstr>关键技术- FPC/FPU</vt:lpstr>
      <vt:lpstr>使用框架进行开发</vt:lpstr>
      <vt:lpstr>日志级别</vt:lpstr>
      <vt:lpstr>使用</vt:lpstr>
      <vt:lpstr>使用工具生成动态库 </vt:lpstr>
      <vt:lpstr>前置压力测试工具</vt:lpstr>
      <vt:lpstr>总线压力测试工具</vt:lpstr>
      <vt:lpstr>报文查看工具</vt:lpstr>
      <vt:lpstr>总线单元测试工具</vt:lpstr>
      <vt:lpstr>前置单元测试工具</vt:lpstr>
      <vt:lpstr>贵金属平台 </vt:lpstr>
      <vt:lpstr>风控系统</vt:lpstr>
      <vt:lpstr>票据系统</vt:lpstr>
    </vt:vector>
  </TitlesOfParts>
  <Company>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BUBASE架构的发展</dc:title>
  <dc:creator>songfree</dc:creator>
  <cp:lastModifiedBy>ms</cp:lastModifiedBy>
  <cp:revision>314</cp:revision>
  <dcterms:created xsi:type="dcterms:W3CDTF">2008-04-03T01:15:23Z</dcterms:created>
  <dcterms:modified xsi:type="dcterms:W3CDTF">2022-02-11T10:05:38Z</dcterms:modified>
</cp:coreProperties>
</file>