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F3461E-F359-5B5D-E676-A82E4D4BC81F}" v="172" dt="2025-04-14T04:10:26.336"/>
    <p1510:client id="{3E26C9E1-45C1-18B6-22D0-4E42B3DFDC98}" v="526" dt="2025-04-12T07:52:52.472"/>
    <p1510:client id="{41CDB143-BA87-7651-3B93-20E12C31F624}" v="2188" dt="2025-04-14T07:20:26.037"/>
    <p1510:client id="{92A7C653-B9F1-5869-1CA9-70A0FAE6A787}" v="46" dt="2025-04-14T05:11:23.372"/>
    <p1510:client id="{92CA619B-E106-8712-8A81-5BE42E269693}" v="188" dt="2025-04-14T04:32:24.054"/>
    <p1510:client id="{C4D95969-C3D7-EC48-8384-7C3C158CAEEE}" v="46" dt="2025-04-13T23:13:32.888"/>
    <p1510:client id="{D263CD69-C826-852A-1099-5BB5B38BD044}" v="158" dt="2025-04-12T22:46:20.051"/>
    <p1510:client id="{D8DBA1C7-237E-A424-A270-B5D263C56AD5}" v="392" dt="2025-04-13T08:37:41.519"/>
    <p1510:client id="{EEDA4674-D675-01BE-9C8F-9B37F3C6904F}" v="37" dt="2025-04-14T04:59:17.498"/>
    <p1510:client id="{FB134325-A883-FB0D-587A-53FD7C3EEAB8}" v="700" dt="2025-04-14T07:20:07.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888"/>
        <p:guide pos="13872"/>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4/28/2025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hyperlink" Target="https://www.kaggle.com/datasets/masterdatasan/lung-cancer-mortality-datasets-v2?select=lung_cancer_mortality_data_test_v2.csv" TargetMode="Externa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055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t">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3600" b="0">
                <a:latin typeface="Times New Roman"/>
                <a:cs typeface="Times New Roman"/>
              </a:rPr>
              <a:t>Advisor: Dr. Ruvini </a:t>
            </a:r>
            <a:r>
              <a:rPr lang="en-US" sz="3600" b="0" err="1">
                <a:latin typeface="Times New Roman"/>
                <a:cs typeface="Times New Roman"/>
              </a:rPr>
              <a:t>Jayamaha</a:t>
            </a:r>
            <a:r>
              <a:rPr lang="en-US" sz="3600" b="0">
                <a:latin typeface="Times New Roman"/>
                <a:cs typeface="Times New Roman"/>
              </a:rPr>
              <a:t>, Applied Regression Analysis Spring 2025 </a:t>
            </a:r>
            <a:endParaRPr lang="en-US" sz="3600" b="0">
              <a:cs typeface="Times New Roman"/>
            </a:endParaRP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a:latin typeface="Times New Roman"/>
                <a:cs typeface="Times New Roman"/>
              </a:rPr>
              <a:t>From Smoking to Staging: Understanding Lung Cancer Mortality Through Logistic Models</a:t>
            </a:r>
            <a:endParaRPr lang="en-US">
              <a:cs typeface="Times New Roman"/>
            </a:endParaRPr>
          </a:p>
          <a:p>
            <a:pPr defTabSz="2259013">
              <a:lnSpc>
                <a:spcPct val="100000"/>
              </a:lnSpc>
              <a:spcBef>
                <a:spcPts val="0"/>
              </a:spcBef>
            </a:pPr>
            <a:r>
              <a:rPr lang="en-US" b="0">
                <a:latin typeface="Times New Roman"/>
                <a:cs typeface="Times New Roman"/>
              </a:rPr>
              <a:t>Thuy Dong, An Nguyen</a:t>
            </a:r>
            <a:endParaRPr lang="en-US">
              <a:latin typeface="Times New Roman"/>
            </a:endParaRPr>
          </a:p>
        </p:txBody>
      </p:sp>
      <p:grpSp>
        <p:nvGrpSpPr>
          <p:cNvPr id="12" name="Group 11"/>
          <p:cNvGrpSpPr/>
          <p:nvPr/>
        </p:nvGrpSpPr>
        <p:grpSpPr>
          <a:xfrm>
            <a:off x="381000" y="3810000"/>
            <a:ext cx="43120130" cy="8186411"/>
            <a:chOff x="381000" y="3810000"/>
            <a:chExt cx="43120130" cy="8186411"/>
          </a:xfrm>
        </p:grpSpPr>
        <p:sp>
          <p:nvSpPr>
            <p:cNvPr id="48" name="TextBox 47"/>
            <p:cNvSpPr txBox="1"/>
            <p:nvPr/>
          </p:nvSpPr>
          <p:spPr>
            <a:xfrm>
              <a:off x="457200" y="4840606"/>
              <a:ext cx="10744200" cy="7155805"/>
            </a:xfrm>
            <a:prstGeom prst="rect">
              <a:avLst/>
            </a:prstGeom>
            <a:noFill/>
          </p:spPr>
          <p:txBody>
            <a:bodyPr wrap="square" lIns="91440" tIns="45720" rIns="91440" bIns="45720" rtlCol="0" anchor="t">
              <a:spAutoFit/>
            </a:bodyPr>
            <a:lstStyle/>
            <a:p>
              <a:pPr marL="457200" indent="-457200" algn="l">
                <a:lnSpc>
                  <a:spcPct val="100000"/>
                </a:lnSpc>
                <a:spcBef>
                  <a:spcPts val="0"/>
                </a:spcBef>
                <a:buFont typeface="Arial"/>
                <a:buChar char="•"/>
              </a:pPr>
              <a:r>
                <a:rPr lang="en-US" sz="3300" b="0">
                  <a:latin typeface="Times New Roman"/>
                  <a:cs typeface="Times New Roman"/>
                </a:rPr>
                <a:t>Lung cancer is a leading cause of cancer-related deaths worldwide, with survival rates varying significantly based on factors like cancer stage and treatment type. </a:t>
              </a:r>
              <a:br>
                <a:rPr lang="en-US" sz="3300" b="0">
                  <a:latin typeface="Times New Roman"/>
                  <a:cs typeface="Times New Roman"/>
                </a:rPr>
              </a:br>
              <a:endParaRPr lang="en-US" sz="1000" b="0">
                <a:latin typeface="Times New Roman"/>
                <a:cs typeface="Times New Roman"/>
              </a:endParaRPr>
            </a:p>
            <a:p>
              <a:pPr marL="457200" indent="-457200" algn="l">
                <a:lnSpc>
                  <a:spcPct val="100000"/>
                </a:lnSpc>
                <a:spcBef>
                  <a:spcPts val="0"/>
                </a:spcBef>
                <a:buFont typeface="Arial"/>
                <a:buChar char="•"/>
              </a:pPr>
              <a:r>
                <a:rPr lang="en-US" sz="3300" b="0">
                  <a:latin typeface="Times New Roman"/>
                  <a:cs typeface="Times New Roman"/>
                </a:rPr>
                <a:t>To explore these factors, we aim to identify how different variables contribute to survival rates, and how various treatment types influence lung cancer survival outcome. </a:t>
              </a:r>
              <a:br>
                <a:rPr lang="en-US" sz="3300" b="0">
                  <a:latin typeface="Times New Roman"/>
                  <a:cs typeface="Times New Roman"/>
                </a:rPr>
              </a:br>
              <a:endParaRPr lang="en-US" sz="1000" b="0">
                <a:latin typeface="Times New Roman"/>
                <a:cs typeface="Times New Roman"/>
              </a:endParaRPr>
            </a:p>
            <a:p>
              <a:pPr marL="457200" indent="-457200" algn="l">
                <a:lnSpc>
                  <a:spcPct val="100000"/>
                </a:lnSpc>
                <a:spcBef>
                  <a:spcPts val="0"/>
                </a:spcBef>
                <a:buFont typeface="Arial"/>
                <a:buChar char="•"/>
              </a:pPr>
              <a:r>
                <a:rPr lang="en-US" sz="3300" b="0">
                  <a:latin typeface="Times New Roman"/>
                  <a:cs typeface="Times New Roman"/>
                </a:rPr>
                <a:t>This project analyzes lung cancer survival outcomes using a dataset that contains patient health information, cancer stage, and treatment types. </a:t>
              </a:r>
              <a:br>
                <a:rPr lang="en-US" sz="3300" b="0">
                  <a:latin typeface="Times New Roman"/>
                  <a:cs typeface="Times New Roman"/>
                </a:rPr>
              </a:br>
              <a:endParaRPr lang="en-US" sz="1000" b="0">
                <a:latin typeface="Times New Roman"/>
                <a:cs typeface="Times New Roman"/>
              </a:endParaRPr>
            </a:p>
            <a:p>
              <a:pPr marL="457200" indent="-457200" algn="l">
                <a:lnSpc>
                  <a:spcPct val="100000"/>
                </a:lnSpc>
                <a:spcBef>
                  <a:spcPts val="0"/>
                </a:spcBef>
                <a:buFont typeface="Arial"/>
                <a:buChar char="•"/>
              </a:pPr>
              <a:r>
                <a:rPr lang="en-US" sz="3300" b="0">
                  <a:latin typeface="Times New Roman"/>
                  <a:cs typeface="Times New Roman"/>
                </a:rPr>
                <a:t>This study identifies significant survival predictors, assesses treatment effects across cancer stages, and quantifies the impact of pre-treatment health profiles on survival rates. </a:t>
              </a:r>
              <a:endParaRPr lang="en-US" sz="3300" b="0">
                <a:cs typeface="Times New Roman" pitchFamily="18" charset="0"/>
              </a:endParaRPr>
            </a:p>
          </p:txBody>
        </p:sp>
        <p:grpSp>
          <p:nvGrpSpPr>
            <p:cNvPr id="10" name="Group 9"/>
            <p:cNvGrpSpPr/>
            <p:nvPr/>
          </p:nvGrpSpPr>
          <p:grpSpPr>
            <a:xfrm>
              <a:off x="381000" y="3810000"/>
              <a:ext cx="43120130" cy="990600"/>
              <a:chOff x="381000" y="3810000"/>
              <a:chExt cx="43120130" cy="990600"/>
            </a:xfrm>
          </p:grpSpPr>
          <p:sp>
            <p:nvSpPr>
              <p:cNvPr id="1030" name="Text Box 12"/>
              <p:cNvSpPr txBox="1">
                <a:spLocks noChangeArrowheads="1"/>
              </p:cNvSpPr>
              <p:nvPr/>
            </p:nvSpPr>
            <p:spPr bwMode="auto">
              <a:xfrm>
                <a:off x="381000" y="3815874"/>
                <a:ext cx="10818004"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t>INTRODUCTION</a:t>
                </a:r>
              </a:p>
            </p:txBody>
          </p:sp>
          <p:sp>
            <p:nvSpPr>
              <p:cNvPr id="26" name="Text Box 18"/>
              <p:cNvSpPr txBox="1">
                <a:spLocks noChangeArrowheads="1"/>
              </p:cNvSpPr>
              <p:nvPr/>
            </p:nvSpPr>
            <p:spPr bwMode="auto">
              <a:xfrm>
                <a:off x="32689800" y="3810000"/>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RESULTS</a:t>
                </a:r>
                <a:endParaRPr lang="en-US" sz="5900">
                  <a:cs typeface="Times New Roman"/>
                </a:endParaRPr>
              </a:p>
            </p:txBody>
          </p:sp>
        </p:grpSp>
      </p:grpSp>
      <p:sp>
        <p:nvSpPr>
          <p:cNvPr id="50" name="TextBox 49"/>
          <p:cNvSpPr txBox="1"/>
          <p:nvPr/>
        </p:nvSpPr>
        <p:spPr>
          <a:xfrm>
            <a:off x="32826971" y="5133614"/>
            <a:ext cx="10717107" cy="11217152"/>
          </a:xfrm>
          <a:prstGeom prst="rect">
            <a:avLst/>
          </a:prstGeom>
          <a:noFill/>
        </p:spPr>
        <p:txBody>
          <a:bodyPr wrap="square" lIns="91440" tIns="45720" rIns="91440" bIns="45720" rtlCol="0" anchor="t">
            <a:spAutoFit/>
          </a:bodyPr>
          <a:lstStyle/>
          <a:p>
            <a:pPr algn="l">
              <a:lnSpc>
                <a:spcPct val="100000"/>
              </a:lnSpc>
              <a:spcBef>
                <a:spcPts val="0"/>
              </a:spcBef>
            </a:pPr>
            <a:r>
              <a:rPr lang="en-US" sz="3500" u="sng">
                <a:latin typeface="Times New Roman"/>
                <a:cs typeface="Times New Roman"/>
              </a:rPr>
              <a:t>Model 1: The impact of smoking status on lung cancer survival</a:t>
            </a:r>
            <a:endParaRPr lang="en-US" sz="3500" u="sng"/>
          </a:p>
          <a:p>
            <a:pPr marL="457200" indent="-457200" algn="l">
              <a:lnSpc>
                <a:spcPct val="100000"/>
              </a:lnSpc>
              <a:spcBef>
                <a:spcPts val="0"/>
              </a:spcBef>
              <a:buFont typeface="Arial"/>
              <a:buChar char="•"/>
            </a:pPr>
            <a:r>
              <a:rPr lang="en-US" sz="3300" b="0">
                <a:latin typeface="Times New Roman"/>
                <a:cs typeface="Times New Roman"/>
              </a:rPr>
              <a:t>The visualization shows:</a:t>
            </a:r>
            <a:endParaRPr lang="en-US" sz="3300" b="0">
              <a:cs typeface="Times New Roman"/>
            </a:endParaRPr>
          </a:p>
          <a:p>
            <a:pPr marL="914400" lvl="1" indent="-457200" algn="l">
              <a:lnSpc>
                <a:spcPct val="100000"/>
              </a:lnSpc>
              <a:spcBef>
                <a:spcPts val="0"/>
              </a:spcBef>
              <a:buFont typeface="Courier New"/>
              <a:buChar char="o"/>
            </a:pPr>
            <a:r>
              <a:rPr lang="en-US" sz="3300">
                <a:latin typeface="Times New Roman"/>
                <a:cs typeface="Times New Roman"/>
              </a:rPr>
              <a:t>Former Smoker</a:t>
            </a:r>
            <a:r>
              <a:rPr lang="en-US" sz="3300" b="0">
                <a:latin typeface="Times New Roman"/>
                <a:cs typeface="Times New Roman"/>
              </a:rPr>
              <a:t> has the </a:t>
            </a:r>
            <a:r>
              <a:rPr lang="en-US" sz="3300" i="1">
                <a:latin typeface="Times New Roman"/>
                <a:cs typeface="Times New Roman"/>
              </a:rPr>
              <a:t>highest </a:t>
            </a:r>
            <a:r>
              <a:rPr lang="en-US" sz="3300" b="0">
                <a:latin typeface="Times New Roman"/>
                <a:cs typeface="Times New Roman"/>
              </a:rPr>
              <a:t>survival rate at </a:t>
            </a:r>
            <a:r>
              <a:rPr lang="en-US" sz="3300">
                <a:latin typeface="Times New Roman"/>
                <a:cs typeface="Times New Roman"/>
              </a:rPr>
              <a:t>25.3%</a:t>
            </a:r>
          </a:p>
          <a:p>
            <a:pPr marL="914400" lvl="1" indent="-457200" algn="l">
              <a:lnSpc>
                <a:spcPct val="100000"/>
              </a:lnSpc>
              <a:spcBef>
                <a:spcPts val="0"/>
              </a:spcBef>
              <a:buFont typeface="Courier New"/>
              <a:buChar char="o"/>
            </a:pPr>
            <a:r>
              <a:rPr lang="en-US" sz="3300">
                <a:latin typeface="Times New Roman"/>
                <a:cs typeface="Times New Roman"/>
              </a:rPr>
              <a:t>Current Smoker</a:t>
            </a:r>
            <a:r>
              <a:rPr lang="en-US" sz="3300" b="0">
                <a:latin typeface="Times New Roman"/>
                <a:cs typeface="Times New Roman"/>
              </a:rPr>
              <a:t> has the </a:t>
            </a:r>
            <a:r>
              <a:rPr lang="en-US" sz="3300" i="1">
                <a:latin typeface="Times New Roman"/>
                <a:cs typeface="Times New Roman"/>
              </a:rPr>
              <a:t>lowest </a:t>
            </a:r>
            <a:r>
              <a:rPr lang="en-US" sz="3300" b="0">
                <a:latin typeface="Times New Roman"/>
                <a:cs typeface="Times New Roman"/>
              </a:rPr>
              <a:t>survival rate at </a:t>
            </a:r>
            <a:r>
              <a:rPr lang="en-US" sz="3300">
                <a:latin typeface="Times New Roman"/>
                <a:cs typeface="Times New Roman"/>
              </a:rPr>
              <a:t>16.9%</a:t>
            </a:r>
            <a:br>
              <a:rPr lang="en-US" sz="3300">
                <a:latin typeface="Times New Roman"/>
                <a:cs typeface="Times New Roman"/>
              </a:rPr>
            </a:br>
            <a:endParaRPr lang="en-US" sz="1000">
              <a:latin typeface="Times New Roman"/>
              <a:cs typeface="Times New Roman"/>
            </a:endParaRPr>
          </a:p>
          <a:p>
            <a:pPr marL="457200" indent="-457200" algn="l">
              <a:lnSpc>
                <a:spcPct val="100000"/>
              </a:lnSpc>
              <a:spcBef>
                <a:spcPts val="0"/>
              </a:spcBef>
              <a:buFont typeface="Arial"/>
              <a:buChar char="•"/>
            </a:pPr>
            <a:r>
              <a:rPr lang="en-US" sz="3300" b="0">
                <a:latin typeface="Times New Roman"/>
                <a:cs typeface="Times New Roman"/>
              </a:rPr>
              <a:t>p-value = 0.0187</a:t>
            </a:r>
            <a:r>
              <a:rPr lang="en-US" sz="3300">
                <a:latin typeface="Times New Roman"/>
                <a:cs typeface="Times New Roman"/>
              </a:rPr>
              <a:t>. Former smokers</a:t>
            </a:r>
            <a:r>
              <a:rPr lang="en-US" sz="3300" b="0">
                <a:latin typeface="Times New Roman"/>
                <a:cs typeface="Times New Roman"/>
              </a:rPr>
              <a:t> showed a </a:t>
            </a:r>
            <a:r>
              <a:rPr lang="en-US" sz="3300">
                <a:latin typeface="Times New Roman"/>
                <a:cs typeface="Times New Roman"/>
              </a:rPr>
              <a:t>statistically significant association</a:t>
            </a:r>
            <a:r>
              <a:rPr lang="en-US" sz="3300" b="0">
                <a:latin typeface="Times New Roman"/>
                <a:cs typeface="Times New Roman"/>
              </a:rPr>
              <a:t> with survival status </a:t>
            </a:r>
            <a:r>
              <a:rPr lang="en-US" sz="3300" b="0" i="1">
                <a:latin typeface="Times New Roman"/>
                <a:cs typeface="Times New Roman"/>
              </a:rPr>
              <a:t>(p &lt; 0.05)</a:t>
            </a:r>
            <a:r>
              <a:rPr lang="en-US" sz="3300" b="0">
                <a:latin typeface="Times New Roman"/>
                <a:cs typeface="Times New Roman"/>
              </a:rPr>
              <a:t> compared to Current Smoker.</a:t>
            </a:r>
            <a:br>
              <a:rPr lang="en-US"/>
            </a:br>
            <a:endParaRPr lang="en-US" sz="1000" b="0">
              <a:latin typeface="Times New Roman"/>
              <a:cs typeface="Times New Roman"/>
            </a:endParaRPr>
          </a:p>
          <a:p>
            <a:pPr marL="457200" indent="-457200" algn="l">
              <a:lnSpc>
                <a:spcPct val="100000"/>
              </a:lnSpc>
              <a:spcBef>
                <a:spcPts val="0"/>
              </a:spcBef>
              <a:buFont typeface="Arial"/>
              <a:buChar char="•"/>
            </a:pPr>
            <a:r>
              <a:rPr lang="en-US" sz="3300" b="0">
                <a:latin typeface="Times New Roman"/>
                <a:cs typeface="Times New Roman"/>
              </a:rPr>
              <a:t>Coefficient 0.</a:t>
            </a:r>
            <a:r>
              <a:rPr lang="en-US" sz="3300">
                <a:latin typeface="Times New Roman"/>
                <a:cs typeface="Times New Roman"/>
              </a:rPr>
              <a:t>5132 </a:t>
            </a:r>
            <a:r>
              <a:rPr lang="en-US" sz="3300" b="0">
                <a:latin typeface="Times New Roman"/>
                <a:cs typeface="Times New Roman"/>
              </a:rPr>
              <a:t>translates to odds ratio of</a:t>
            </a:r>
            <a:r>
              <a:rPr lang="en-US" sz="3300">
                <a:latin typeface="Times New Roman"/>
                <a:cs typeface="Times New Roman"/>
              </a:rPr>
              <a:t> ~1.67</a:t>
            </a:r>
            <a:r>
              <a:rPr lang="en-US" sz="3300" b="0">
                <a:latin typeface="Times New Roman"/>
                <a:cs typeface="Times New Roman"/>
              </a:rPr>
              <a:t>, meaning </a:t>
            </a:r>
            <a:r>
              <a:rPr lang="en-US" sz="3300">
                <a:latin typeface="Times New Roman"/>
                <a:cs typeface="Times New Roman"/>
              </a:rPr>
              <a:t>Former Smoker</a:t>
            </a:r>
            <a:r>
              <a:rPr lang="en-US" sz="3300" b="0">
                <a:latin typeface="Times New Roman"/>
                <a:cs typeface="Times New Roman"/>
              </a:rPr>
              <a:t> has </a:t>
            </a:r>
            <a:r>
              <a:rPr lang="en-US" sz="3300">
                <a:latin typeface="Times New Roman"/>
                <a:cs typeface="Times New Roman"/>
              </a:rPr>
              <a:t>67% </a:t>
            </a:r>
            <a:r>
              <a:rPr lang="en-US" sz="3300" b="0">
                <a:latin typeface="Times New Roman"/>
                <a:cs typeface="Times New Roman"/>
              </a:rPr>
              <a:t>higher odds of survival</a:t>
            </a:r>
            <a:r>
              <a:rPr lang="en-US" sz="3300">
                <a:latin typeface="Times New Roman"/>
                <a:cs typeface="Times New Roman"/>
              </a:rPr>
              <a:t> </a:t>
            </a:r>
            <a:r>
              <a:rPr lang="en-US" sz="3300" b="0">
                <a:latin typeface="Times New Roman"/>
                <a:cs typeface="Times New Roman"/>
              </a:rPr>
              <a:t>compared to </a:t>
            </a:r>
            <a:r>
              <a:rPr lang="en-US" sz="3300">
                <a:latin typeface="Times New Roman"/>
                <a:cs typeface="Times New Roman"/>
              </a:rPr>
              <a:t>Current Smoker.</a:t>
            </a:r>
          </a:p>
          <a:p>
            <a:pPr algn="l">
              <a:lnSpc>
                <a:spcPct val="100000"/>
              </a:lnSpc>
              <a:spcBef>
                <a:spcPts val="0"/>
              </a:spcBef>
            </a:pPr>
            <a:endParaRPr lang="en-US" sz="4000" u="sng">
              <a:latin typeface="Times New Roman"/>
              <a:cs typeface="Times New Roman"/>
            </a:endParaRPr>
          </a:p>
          <a:p>
            <a:pPr algn="l">
              <a:lnSpc>
                <a:spcPct val="100000"/>
              </a:lnSpc>
              <a:spcBef>
                <a:spcPts val="0"/>
              </a:spcBef>
            </a:pPr>
            <a:r>
              <a:rPr lang="en-US" sz="3500" u="sng">
                <a:latin typeface="Times New Roman"/>
                <a:cs typeface="Times New Roman"/>
              </a:rPr>
              <a:t>Model 2: How cancer stage and treatment type affect survival outcomes</a:t>
            </a:r>
          </a:p>
          <a:p>
            <a:pPr marL="457200" indent="-457200" algn="l">
              <a:lnSpc>
                <a:spcPct val="100000"/>
              </a:lnSpc>
              <a:spcBef>
                <a:spcPts val="0"/>
              </a:spcBef>
              <a:buFont typeface="Arial"/>
              <a:buChar char="•"/>
            </a:pPr>
            <a:r>
              <a:rPr lang="en-US" sz="3300" b="0">
                <a:latin typeface="Times New Roman"/>
                <a:cs typeface="Times New Roman"/>
              </a:rPr>
              <a:t>p-values &gt; 0.05. No variables were statistically significant.</a:t>
            </a:r>
            <a:br>
              <a:rPr lang="en-US"/>
            </a:br>
            <a:endParaRPr lang="en-US" sz="1000" b="0">
              <a:latin typeface="Times New Roman"/>
              <a:cs typeface="Times New Roman"/>
            </a:endParaRPr>
          </a:p>
          <a:p>
            <a:pPr marL="457200" indent="-457200" algn="l">
              <a:lnSpc>
                <a:spcPct val="100000"/>
              </a:lnSpc>
              <a:spcBef>
                <a:spcPts val="0"/>
              </a:spcBef>
              <a:buFont typeface="Arial"/>
              <a:buChar char="•"/>
            </a:pPr>
            <a:r>
              <a:rPr lang="en-US" sz="3300" b="0">
                <a:latin typeface="Times New Roman"/>
                <a:cs typeface="Times New Roman"/>
              </a:rPr>
              <a:t>Among Treatment, </a:t>
            </a:r>
            <a:r>
              <a:rPr lang="en-US" sz="3300">
                <a:latin typeface="Times New Roman"/>
                <a:cs typeface="Times New Roman"/>
              </a:rPr>
              <a:t>Radiation </a:t>
            </a:r>
            <a:r>
              <a:rPr lang="en-US" sz="3300" b="0">
                <a:latin typeface="Times New Roman"/>
                <a:cs typeface="Times New Roman"/>
              </a:rPr>
              <a:t>had the </a:t>
            </a:r>
            <a:r>
              <a:rPr lang="en-US" sz="3300" i="1">
                <a:latin typeface="Times New Roman"/>
                <a:cs typeface="Times New Roman"/>
              </a:rPr>
              <a:t>highest </a:t>
            </a:r>
            <a:r>
              <a:rPr lang="en-US" sz="3300" b="0">
                <a:latin typeface="Times New Roman"/>
                <a:cs typeface="Times New Roman"/>
              </a:rPr>
              <a:t>positive coefficient (0.231)</a:t>
            </a:r>
            <a:br>
              <a:rPr lang="en-US"/>
            </a:br>
            <a:endParaRPr lang="en-US" sz="1000" b="0">
              <a:cs typeface="Times New Roman"/>
            </a:endParaRPr>
          </a:p>
          <a:p>
            <a:pPr marL="457200" indent="-457200" algn="l">
              <a:lnSpc>
                <a:spcPct val="100000"/>
              </a:lnSpc>
              <a:spcBef>
                <a:spcPts val="0"/>
              </a:spcBef>
              <a:buFont typeface="Arial"/>
              <a:buChar char="•"/>
            </a:pPr>
            <a:r>
              <a:rPr lang="en-US" sz="3300" b="0">
                <a:latin typeface="Times New Roman"/>
                <a:cs typeface="Times New Roman"/>
              </a:rPr>
              <a:t>Across C</a:t>
            </a:r>
            <a:r>
              <a:rPr lang="en-US" sz="3300">
                <a:latin typeface="Times New Roman"/>
                <a:cs typeface="Times New Roman"/>
              </a:rPr>
              <a:t>ancer Stages</a:t>
            </a:r>
            <a:r>
              <a:rPr lang="en-US" sz="3300" b="0">
                <a:latin typeface="Times New Roman"/>
                <a:cs typeface="Times New Roman"/>
              </a:rPr>
              <a:t>, all coefficients were </a:t>
            </a:r>
            <a:r>
              <a:rPr lang="en-US" sz="3300" i="1">
                <a:latin typeface="Times New Roman"/>
                <a:cs typeface="Times New Roman"/>
              </a:rPr>
              <a:t>negative</a:t>
            </a:r>
            <a:r>
              <a:rPr lang="en-US" sz="3300" b="0">
                <a:latin typeface="Times New Roman"/>
                <a:cs typeface="Times New Roman"/>
              </a:rPr>
              <a:t>, suggesting decreasing odds of survival compared to </a:t>
            </a:r>
            <a:r>
              <a:rPr lang="en-US" sz="3300">
                <a:latin typeface="Times New Roman"/>
                <a:cs typeface="Times New Roman"/>
              </a:rPr>
              <a:t>Stage I</a:t>
            </a:r>
          </a:p>
          <a:p>
            <a:pPr algn="l">
              <a:lnSpc>
                <a:spcPct val="100000"/>
              </a:lnSpc>
              <a:spcBef>
                <a:spcPts val="0"/>
              </a:spcBef>
            </a:pPr>
            <a:endParaRPr lang="en-US" sz="3300" b="0">
              <a:cs typeface="Times New Roman"/>
            </a:endParaRPr>
          </a:p>
        </p:txBody>
      </p:sp>
      <p:grpSp>
        <p:nvGrpSpPr>
          <p:cNvPr id="11" name="Group 10"/>
          <p:cNvGrpSpPr/>
          <p:nvPr/>
        </p:nvGrpSpPr>
        <p:grpSpPr>
          <a:xfrm>
            <a:off x="32787721" y="15896142"/>
            <a:ext cx="10694770" cy="7923563"/>
            <a:chOff x="32560201" y="23733176"/>
            <a:chExt cx="11331000" cy="9107399"/>
          </a:xfrm>
        </p:grpSpPr>
        <p:sp>
          <p:nvSpPr>
            <p:cNvPr id="1032" name="Text Box 18"/>
            <p:cNvSpPr txBox="1">
              <a:spLocks noChangeArrowheads="1"/>
            </p:cNvSpPr>
            <p:nvPr/>
          </p:nvSpPr>
          <p:spPr bwMode="auto">
            <a:xfrm>
              <a:off x="32560201" y="23733176"/>
              <a:ext cx="11296816" cy="1097063"/>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CONCLUSIONS</a:t>
              </a:r>
              <a:endParaRPr lang="en-US" sz="5900">
                <a:cs typeface="Times New Roman"/>
              </a:endParaRPr>
            </a:p>
          </p:txBody>
        </p:sp>
        <p:sp>
          <p:nvSpPr>
            <p:cNvPr id="8" name="TextBox 7"/>
            <p:cNvSpPr txBox="1"/>
            <p:nvPr/>
          </p:nvSpPr>
          <p:spPr>
            <a:xfrm>
              <a:off x="32593170" y="24987091"/>
              <a:ext cx="11298031" cy="7853484"/>
            </a:xfrm>
            <a:prstGeom prst="rect">
              <a:avLst/>
            </a:prstGeom>
            <a:noFill/>
          </p:spPr>
          <p:txBody>
            <a:bodyPr wrap="square" lIns="91440" tIns="45720" rIns="91440" bIns="45720" rtlCol="0" anchor="t">
              <a:spAutoFit/>
            </a:bodyPr>
            <a:lstStyle/>
            <a:p>
              <a:pPr marL="457200" indent="-457200" algn="l">
                <a:lnSpc>
                  <a:spcPct val="100000"/>
                </a:lnSpc>
                <a:spcBef>
                  <a:spcPts val="0"/>
                </a:spcBef>
                <a:buFont typeface="Arial"/>
                <a:buChar char="•"/>
              </a:pPr>
              <a:r>
                <a:rPr lang="en-US" sz="3500" u="sng">
                  <a:latin typeface="+mj-lt"/>
                  <a:cs typeface="Courier New"/>
                </a:rPr>
                <a:t>Model 1:</a:t>
              </a:r>
              <a:r>
                <a:rPr lang="en-US" sz="3300" b="0">
                  <a:latin typeface="+mj-lt"/>
                  <a:cs typeface="Courier New"/>
                </a:rPr>
                <a:t> </a:t>
              </a:r>
              <a:r>
                <a:rPr lang="en-US" sz="3300" b="0">
                  <a:latin typeface="+mj-lt"/>
                  <a:cs typeface="Times New Roman"/>
                </a:rPr>
                <a:t>Smoking status was the only significant predictor of survival. Former smokers had approximately 67% higher odds of survival compared to current smokers, reinforcing the positive impact of smoking cessation on lung cancer patients.</a:t>
              </a:r>
              <a:br>
                <a:rPr lang="en-US" sz="3300" b="0">
                  <a:latin typeface="+mj-lt"/>
                  <a:cs typeface="Times New Roman"/>
                </a:rPr>
              </a:br>
              <a:endParaRPr lang="en-US" sz="800" b="0">
                <a:latin typeface="+mj-lt"/>
                <a:cs typeface="Courier New"/>
              </a:endParaRPr>
            </a:p>
            <a:p>
              <a:pPr marL="457200" indent="-457200" algn="l">
                <a:lnSpc>
                  <a:spcPct val="100000"/>
                </a:lnSpc>
                <a:spcBef>
                  <a:spcPts val="0"/>
                </a:spcBef>
                <a:buFont typeface="Arial"/>
                <a:buChar char="•"/>
              </a:pPr>
              <a:endParaRPr lang="en-US" sz="1000" b="0">
                <a:latin typeface="+mj-lt"/>
                <a:cs typeface="Times New Roman"/>
              </a:endParaRPr>
            </a:p>
            <a:p>
              <a:pPr marL="457200" indent="-457200" algn="l">
                <a:lnSpc>
                  <a:spcPct val="100000"/>
                </a:lnSpc>
                <a:spcBef>
                  <a:spcPts val="0"/>
                </a:spcBef>
                <a:buFont typeface="Arial"/>
                <a:buChar char="•"/>
              </a:pPr>
              <a:r>
                <a:rPr lang="en-US" sz="3500" u="sng">
                  <a:latin typeface="+mj-lt"/>
                  <a:cs typeface="Courier New"/>
                </a:rPr>
                <a:t>Model 2:</a:t>
              </a:r>
              <a:r>
                <a:rPr lang="en-US" sz="3300" b="0">
                  <a:latin typeface="+mj-lt"/>
                  <a:cs typeface="Courier New"/>
                </a:rPr>
                <a:t> Although no predictors were statistically significant, t</a:t>
              </a:r>
              <a:r>
                <a:rPr lang="en-US" sz="3300" b="0">
                  <a:latin typeface="+mj-lt"/>
                  <a:cs typeface="Times New Roman"/>
                </a:rPr>
                <a:t>he result suggests that there is no single best treatment for lung cancer; instead, the most effective treatment may vary depending on the cancer stage.</a:t>
              </a:r>
              <a:endParaRPr lang="en-US" sz="1000" b="0">
                <a:latin typeface="+mj-lt"/>
                <a:cs typeface="Times New Roman"/>
              </a:endParaRPr>
            </a:p>
            <a:p>
              <a:pPr marL="457200" indent="-457200" algn="l">
                <a:lnSpc>
                  <a:spcPct val="100000"/>
                </a:lnSpc>
                <a:spcBef>
                  <a:spcPts val="0"/>
                </a:spcBef>
                <a:buFont typeface="Arial"/>
                <a:buChar char="•"/>
              </a:pPr>
              <a:endParaRPr lang="en-US" sz="1000" b="0">
                <a:latin typeface="+mj-lt"/>
                <a:cs typeface="Times New Roman"/>
              </a:endParaRPr>
            </a:p>
            <a:p>
              <a:pPr marL="457200" indent="-457200" algn="l">
                <a:lnSpc>
                  <a:spcPct val="100000"/>
                </a:lnSpc>
                <a:spcBef>
                  <a:spcPts val="0"/>
                </a:spcBef>
                <a:buFont typeface="Arial"/>
                <a:buChar char="•"/>
              </a:pPr>
              <a:r>
                <a:rPr lang="en-US" sz="3500" u="sng">
                  <a:latin typeface="+mj-lt"/>
                  <a:cs typeface="Times New Roman"/>
                </a:rPr>
                <a:t>Future research:</a:t>
              </a:r>
              <a:r>
                <a:rPr lang="en-US" sz="3500" b="0">
                  <a:latin typeface="+mj-lt"/>
                  <a:cs typeface="Times New Roman"/>
                </a:rPr>
                <a:t> </a:t>
              </a:r>
              <a:r>
                <a:rPr lang="en-US" sz="3300" b="0">
                  <a:latin typeface="+mj-lt"/>
                  <a:cs typeface="Times New Roman"/>
                </a:rPr>
                <a:t>Incorporate additional variables such as genetic data, medical history, environmental exposure, or treatment adherence to improve survival predictions. </a:t>
              </a:r>
              <a:br>
                <a:rPr lang="en-US" sz="3300" u="sng">
                  <a:latin typeface="+mj-lt"/>
                  <a:cs typeface="Times New Roman"/>
                </a:rPr>
              </a:br>
              <a:endParaRPr lang="en-US" sz="1000" u="sng">
                <a:latin typeface="+mj-lt"/>
                <a:cs typeface="Times New Roman"/>
              </a:endParaRPr>
            </a:p>
          </p:txBody>
        </p:sp>
      </p:grpSp>
      <p:pic>
        <p:nvPicPr>
          <p:cNvPr id="29" name="Picture 26"/>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blue and grey logo&#10;&#10;AI-generated content may be incorrect.">
            <a:extLst>
              <a:ext uri="{FF2B5EF4-FFF2-40B4-BE49-F238E27FC236}">
                <a16:creationId xmlns:a16="http://schemas.microsoft.com/office/drawing/2014/main" id="{7249B2B9-DD6C-A0B8-6575-A350662C1F80}"/>
              </a:ext>
            </a:extLst>
          </p:cNvPr>
          <p:cNvPicPr>
            <a:picLocks noChangeAspect="1"/>
          </p:cNvPicPr>
          <p:nvPr/>
        </p:nvPicPr>
        <p:blipFill>
          <a:blip r:embed="rId4"/>
          <a:stretch>
            <a:fillRect/>
          </a:stretch>
        </p:blipFill>
        <p:spPr>
          <a:xfrm>
            <a:off x="37303849" y="388212"/>
            <a:ext cx="3862078" cy="2797307"/>
          </a:xfrm>
          <a:prstGeom prst="rect">
            <a:avLst/>
          </a:prstGeom>
        </p:spPr>
      </p:pic>
      <p:grpSp>
        <p:nvGrpSpPr>
          <p:cNvPr id="6" name="Group 5">
            <a:extLst>
              <a:ext uri="{FF2B5EF4-FFF2-40B4-BE49-F238E27FC236}">
                <a16:creationId xmlns:a16="http://schemas.microsoft.com/office/drawing/2014/main" id="{D4B50E94-EC87-B33E-9303-EA0BC72C5D43}"/>
              </a:ext>
            </a:extLst>
          </p:cNvPr>
          <p:cNvGrpSpPr/>
          <p:nvPr/>
        </p:nvGrpSpPr>
        <p:grpSpPr>
          <a:xfrm>
            <a:off x="375271" y="27413823"/>
            <a:ext cx="11453596" cy="5219229"/>
            <a:chOff x="32640865" y="23433522"/>
            <a:chExt cx="11453596" cy="5219229"/>
          </a:xfrm>
        </p:grpSpPr>
        <p:sp>
          <p:nvSpPr>
            <p:cNvPr id="7" name="Text Box 18">
              <a:extLst>
                <a:ext uri="{FF2B5EF4-FFF2-40B4-BE49-F238E27FC236}">
                  <a16:creationId xmlns:a16="http://schemas.microsoft.com/office/drawing/2014/main" id="{62B2F3E8-C5E2-0E5E-7618-CF734ABC4487}"/>
                </a:ext>
              </a:extLst>
            </p:cNvPr>
            <p:cNvSpPr txBox="1">
              <a:spLocks noChangeArrowheads="1"/>
            </p:cNvSpPr>
            <p:nvPr/>
          </p:nvSpPr>
          <p:spPr bwMode="auto">
            <a:xfrm>
              <a:off x="32640865" y="23433522"/>
              <a:ext cx="10946235"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gn="l">
                <a:lnSpc>
                  <a:spcPct val="80000"/>
                </a:lnSpc>
              </a:pPr>
              <a:r>
                <a:rPr lang="en-US" sz="5900">
                  <a:latin typeface="Times New Roman"/>
                  <a:cs typeface="Times New Roman"/>
                </a:rPr>
                <a:t> CODE              LINKEDIN</a:t>
              </a:r>
              <a:endParaRPr lang="en-US" sz="5900">
                <a:cs typeface="Times New Roman"/>
              </a:endParaRPr>
            </a:p>
          </p:txBody>
        </p:sp>
        <p:sp>
          <p:nvSpPr>
            <p:cNvPr id="9" name="TextBox 8">
              <a:extLst>
                <a:ext uri="{FF2B5EF4-FFF2-40B4-BE49-F238E27FC236}">
                  <a16:creationId xmlns:a16="http://schemas.microsoft.com/office/drawing/2014/main" id="{3AD1852D-E55A-A154-DACD-303BFD482B15}"/>
                </a:ext>
              </a:extLst>
            </p:cNvPr>
            <p:cNvSpPr txBox="1"/>
            <p:nvPr/>
          </p:nvSpPr>
          <p:spPr>
            <a:xfrm>
              <a:off x="32816861" y="27937170"/>
              <a:ext cx="11277600" cy="715581"/>
            </a:xfrm>
            <a:prstGeom prst="rect">
              <a:avLst/>
            </a:prstGeom>
            <a:noFill/>
          </p:spPr>
          <p:txBody>
            <a:bodyPr wrap="square" lIns="91440" tIns="45720" rIns="91440" bIns="45720" rtlCol="0" anchor="t">
              <a:spAutoFit/>
            </a:bodyPr>
            <a:lstStyle/>
            <a:p>
              <a:pPr algn="l">
                <a:lnSpc>
                  <a:spcPct val="90000"/>
                </a:lnSpc>
                <a:spcBef>
                  <a:spcPts val="0"/>
                </a:spcBef>
              </a:pPr>
              <a:r>
                <a:rPr lang="en-US" sz="4500">
                  <a:latin typeface="+mj-lt"/>
                  <a:cs typeface="Courier New"/>
                </a:rPr>
                <a:t>                          Thuy Dong         An Nguyen                                    </a:t>
              </a:r>
            </a:p>
          </p:txBody>
        </p:sp>
      </p:grpSp>
      <p:grpSp>
        <p:nvGrpSpPr>
          <p:cNvPr id="31" name="Group 30">
            <a:extLst>
              <a:ext uri="{FF2B5EF4-FFF2-40B4-BE49-F238E27FC236}">
                <a16:creationId xmlns:a16="http://schemas.microsoft.com/office/drawing/2014/main" id="{1D83960A-767D-1BCF-C079-E518DDAD4469}"/>
              </a:ext>
            </a:extLst>
          </p:cNvPr>
          <p:cNvGrpSpPr/>
          <p:nvPr/>
        </p:nvGrpSpPr>
        <p:grpSpPr>
          <a:xfrm>
            <a:off x="32687754" y="23834018"/>
            <a:ext cx="10793989" cy="4810024"/>
            <a:chOff x="381000" y="23225653"/>
            <a:chExt cx="11143818" cy="4810024"/>
          </a:xfrm>
        </p:grpSpPr>
        <p:sp>
          <p:nvSpPr>
            <p:cNvPr id="32" name="Text Box 18">
              <a:extLst>
                <a:ext uri="{FF2B5EF4-FFF2-40B4-BE49-F238E27FC236}">
                  <a16:creationId xmlns:a16="http://schemas.microsoft.com/office/drawing/2014/main" id="{11AE6032-1975-C01C-2C65-8646246C7AE5}"/>
                </a:ext>
              </a:extLst>
            </p:cNvPr>
            <p:cNvSpPr txBox="1">
              <a:spLocks noChangeArrowheads="1"/>
            </p:cNvSpPr>
            <p:nvPr/>
          </p:nvSpPr>
          <p:spPr bwMode="auto">
            <a:xfrm>
              <a:off x="381000" y="23225653"/>
              <a:ext cx="11143818"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LIMITATIONS</a:t>
              </a:r>
              <a:endParaRPr lang="en-US" sz="5900">
                <a:cs typeface="Times New Roman"/>
              </a:endParaRPr>
            </a:p>
          </p:txBody>
        </p:sp>
        <p:sp>
          <p:nvSpPr>
            <p:cNvPr id="33" name="TextBox 32">
              <a:extLst>
                <a:ext uri="{FF2B5EF4-FFF2-40B4-BE49-F238E27FC236}">
                  <a16:creationId xmlns:a16="http://schemas.microsoft.com/office/drawing/2014/main" id="{87A7ADDF-DA08-3EE0-2146-338D32C5835F}"/>
                </a:ext>
              </a:extLst>
            </p:cNvPr>
            <p:cNvSpPr txBox="1"/>
            <p:nvPr/>
          </p:nvSpPr>
          <p:spPr>
            <a:xfrm>
              <a:off x="385274" y="24388525"/>
              <a:ext cx="11108105" cy="3647152"/>
            </a:xfrm>
            <a:prstGeom prst="rect">
              <a:avLst/>
            </a:prstGeom>
            <a:noFill/>
          </p:spPr>
          <p:txBody>
            <a:bodyPr wrap="square" lIns="91440" tIns="45720" rIns="91440" bIns="45720" rtlCol="0" anchor="t">
              <a:spAutoFit/>
            </a:bodyPr>
            <a:lstStyle/>
            <a:p>
              <a:pPr algn="l">
                <a:lnSpc>
                  <a:spcPct val="100000"/>
                </a:lnSpc>
                <a:spcBef>
                  <a:spcPts val="0"/>
                </a:spcBef>
              </a:pPr>
              <a:r>
                <a:rPr lang="en-US" sz="3300" b="0">
                  <a:latin typeface="Times New Roman"/>
                  <a:cs typeface="Times New Roman"/>
                </a:rPr>
                <a:t>Limitations of our study</a:t>
              </a:r>
            </a:p>
            <a:p>
              <a:pPr marL="457200" indent="-457200" algn="l">
                <a:lnSpc>
                  <a:spcPct val="100000"/>
                </a:lnSpc>
                <a:spcBef>
                  <a:spcPts val="0"/>
                </a:spcBef>
                <a:buFont typeface="Arial"/>
                <a:buChar char="•"/>
              </a:pPr>
              <a:r>
                <a:rPr lang="en-US" sz="3300" b="0">
                  <a:latin typeface="Times New Roman"/>
                  <a:cs typeface="Times New Roman"/>
                </a:rPr>
                <a:t>The dataset may not represent the broader population of lung cancer patients, particularly if it is skewed by factors like geography or treatment availability. </a:t>
              </a:r>
            </a:p>
            <a:p>
              <a:pPr marL="457200" indent="-457200" algn="l">
                <a:lnSpc>
                  <a:spcPct val="100000"/>
                </a:lnSpc>
                <a:spcBef>
                  <a:spcPts val="0"/>
                </a:spcBef>
                <a:buFont typeface="Arial"/>
                <a:buChar char="•"/>
              </a:pPr>
              <a:r>
                <a:rPr lang="en-US" sz="3300" b="0">
                  <a:latin typeface="Times New Roman"/>
                  <a:cs typeface="Times New Roman"/>
                </a:rPr>
                <a:t>Unmeasured confounders, like genetic factors or lifestyle variables, may influence survival outcomes but are not accounted for. </a:t>
              </a:r>
            </a:p>
          </p:txBody>
        </p:sp>
      </p:grpSp>
      <p:sp>
        <p:nvSpPr>
          <p:cNvPr id="36" name="TextBox 35">
            <a:extLst>
              <a:ext uri="{FF2B5EF4-FFF2-40B4-BE49-F238E27FC236}">
                <a16:creationId xmlns:a16="http://schemas.microsoft.com/office/drawing/2014/main" id="{15E6D2EF-1EDA-3643-E106-B407A12554EE}"/>
              </a:ext>
            </a:extLst>
          </p:cNvPr>
          <p:cNvSpPr txBox="1"/>
          <p:nvPr/>
        </p:nvSpPr>
        <p:spPr>
          <a:xfrm>
            <a:off x="10976125" y="18811595"/>
            <a:ext cx="20152787" cy="6177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a:latin typeface="Times New Roman"/>
                <a:cs typeface="Times New Roman"/>
              </a:rPr>
              <a:t>Model 1: The Impact of Smoking Status on Lung Cancer Survival</a:t>
            </a:r>
            <a:endParaRPr lang="en-US" sz="5000">
              <a:cs typeface="Times New Roman"/>
            </a:endParaRPr>
          </a:p>
        </p:txBody>
      </p:sp>
      <p:grpSp>
        <p:nvGrpSpPr>
          <p:cNvPr id="38" name="Group 37">
            <a:extLst>
              <a:ext uri="{FF2B5EF4-FFF2-40B4-BE49-F238E27FC236}">
                <a16:creationId xmlns:a16="http://schemas.microsoft.com/office/drawing/2014/main" id="{2CF21BDF-2977-8DEF-FC9C-66CDBA389A43}"/>
              </a:ext>
            </a:extLst>
          </p:cNvPr>
          <p:cNvGrpSpPr/>
          <p:nvPr/>
        </p:nvGrpSpPr>
        <p:grpSpPr>
          <a:xfrm>
            <a:off x="32681935" y="28625118"/>
            <a:ext cx="10812868" cy="3879483"/>
            <a:chOff x="95569" y="23452553"/>
            <a:chExt cx="11344992" cy="2802187"/>
          </a:xfrm>
        </p:grpSpPr>
        <p:sp>
          <p:nvSpPr>
            <p:cNvPr id="39" name="Text Box 18">
              <a:extLst>
                <a:ext uri="{FF2B5EF4-FFF2-40B4-BE49-F238E27FC236}">
                  <a16:creationId xmlns:a16="http://schemas.microsoft.com/office/drawing/2014/main" id="{D15CFF50-A7B6-D1F9-ECA5-97B785170C98}"/>
                </a:ext>
              </a:extLst>
            </p:cNvPr>
            <p:cNvSpPr txBox="1">
              <a:spLocks noChangeArrowheads="1"/>
            </p:cNvSpPr>
            <p:nvPr/>
          </p:nvSpPr>
          <p:spPr bwMode="auto">
            <a:xfrm>
              <a:off x="106680" y="23452553"/>
              <a:ext cx="11329326" cy="726009"/>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REFERENCE</a:t>
              </a:r>
              <a:endParaRPr lang="en-US" sz="5900">
                <a:cs typeface="Times New Roman"/>
              </a:endParaRPr>
            </a:p>
          </p:txBody>
        </p:sp>
        <p:sp>
          <p:nvSpPr>
            <p:cNvPr id="40" name="TextBox 39">
              <a:extLst>
                <a:ext uri="{FF2B5EF4-FFF2-40B4-BE49-F238E27FC236}">
                  <a16:creationId xmlns:a16="http://schemas.microsoft.com/office/drawing/2014/main" id="{A5D3E6A6-7F77-CB68-3223-5E27DF784FC2}"/>
                </a:ext>
              </a:extLst>
            </p:cNvPr>
            <p:cNvSpPr txBox="1"/>
            <p:nvPr/>
          </p:nvSpPr>
          <p:spPr>
            <a:xfrm>
              <a:off x="95569" y="24170585"/>
              <a:ext cx="11344992" cy="2084155"/>
            </a:xfrm>
            <a:prstGeom prst="rect">
              <a:avLst/>
            </a:prstGeom>
            <a:noFill/>
          </p:spPr>
          <p:txBody>
            <a:bodyPr wrap="square" lIns="91440" tIns="45720" rIns="91440" bIns="45720" rtlCol="0" anchor="t">
              <a:spAutoFit/>
            </a:bodyPr>
            <a:lstStyle/>
            <a:p>
              <a:pPr algn="l">
                <a:lnSpc>
                  <a:spcPct val="100000"/>
                </a:lnSpc>
              </a:pPr>
              <a:r>
                <a:rPr lang="en-US" sz="3300" b="0" err="1">
                  <a:latin typeface="Times New Roman"/>
                  <a:cs typeface="Times New Roman"/>
                </a:rPr>
                <a:t>MasterDataSan</a:t>
              </a:r>
              <a:r>
                <a:rPr lang="en-US" sz="3300" b="0">
                  <a:latin typeface="Times New Roman"/>
                  <a:cs typeface="Times New Roman"/>
                </a:rPr>
                <a:t>. (</a:t>
              </a:r>
              <a:r>
                <a:rPr lang="en-US" sz="3300" b="0" err="1">
                  <a:latin typeface="Times New Roman"/>
                  <a:cs typeface="Times New Roman"/>
                </a:rPr>
                <a:t>n.d</a:t>
              </a:r>
              <a:r>
                <a:rPr lang="en-US" sz="3300" b="0">
                  <a:latin typeface="Times New Roman"/>
                  <a:cs typeface="Times New Roman"/>
                </a:rPr>
                <a:t>). Lung Cancer Mortality       Datasets v2 [Data set]. Kaggle. Retrieved April 7, 2025, from </a:t>
              </a:r>
              <a:endParaRPr lang="en-US" sz="3300" b="0">
                <a:solidFill>
                  <a:srgbClr val="00B0F0"/>
                </a:solidFill>
                <a:cs typeface="Times New Roman"/>
              </a:endParaRPr>
            </a:p>
            <a:p>
              <a:pPr algn="l">
                <a:lnSpc>
                  <a:spcPct val="100000"/>
                </a:lnSpc>
              </a:pPr>
              <a:r>
                <a:rPr lang="en-US" sz="3300" b="0">
                  <a:solidFill>
                    <a:srgbClr val="00B0F0"/>
                  </a:solidFill>
                  <a:latin typeface="Times New Roman"/>
                  <a:cs typeface="Times New Roman"/>
                  <a:hlinkClick r:id="rId5">
                    <a:extLst>
                      <a:ext uri="{A12FA001-AC4F-418D-AE19-62706E023703}">
                        <ahyp:hlinkClr xmlns:ahyp="http://schemas.microsoft.com/office/drawing/2018/hyperlinkcolor" val="tx"/>
                      </a:ext>
                    </a:extLst>
                  </a:hlinkClick>
                </a:rPr>
                <a:t>https://www.kaggle.com/datasets/masterdatasan/lung-cancer-mortality-datasets-v2?select=lung_cancer_mortality_data_test_v2.csv</a:t>
              </a:r>
              <a:r>
                <a:rPr lang="en-US" sz="3300" b="0">
                  <a:solidFill>
                    <a:srgbClr val="00B0F0"/>
                  </a:solidFill>
                  <a:latin typeface="Times New Roman"/>
                  <a:cs typeface="Times New Roman"/>
                </a:rPr>
                <a:t> </a:t>
              </a:r>
              <a:r>
                <a:rPr lang="en-US" sz="3300" b="0">
                  <a:latin typeface="Times New Roman"/>
                  <a:cs typeface="Times New Roman"/>
                </a:rPr>
                <a:t>   </a:t>
              </a:r>
              <a:endParaRPr lang="en-US" sz="3300" b="0">
                <a:cs typeface="Times New Roman"/>
              </a:endParaRPr>
            </a:p>
          </p:txBody>
        </p:sp>
      </p:grpSp>
      <p:grpSp>
        <p:nvGrpSpPr>
          <p:cNvPr id="41" name="Group 40">
            <a:extLst>
              <a:ext uri="{FF2B5EF4-FFF2-40B4-BE49-F238E27FC236}">
                <a16:creationId xmlns:a16="http://schemas.microsoft.com/office/drawing/2014/main" id="{EB2442BC-7CF6-AC8F-F9B7-C4FC3D7CF618}"/>
              </a:ext>
            </a:extLst>
          </p:cNvPr>
          <p:cNvGrpSpPr/>
          <p:nvPr/>
        </p:nvGrpSpPr>
        <p:grpSpPr>
          <a:xfrm>
            <a:off x="406991" y="12275027"/>
            <a:ext cx="10886501" cy="1129462"/>
            <a:chOff x="391099" y="23859227"/>
            <a:chExt cx="10886501" cy="1129462"/>
          </a:xfrm>
        </p:grpSpPr>
        <p:sp>
          <p:nvSpPr>
            <p:cNvPr id="42" name="Text Box 18">
              <a:extLst>
                <a:ext uri="{FF2B5EF4-FFF2-40B4-BE49-F238E27FC236}">
                  <a16:creationId xmlns:a16="http://schemas.microsoft.com/office/drawing/2014/main" id="{2FED58F6-E8B6-291B-6924-15D50772D38F}"/>
                </a:ext>
              </a:extLst>
            </p:cNvPr>
            <p:cNvSpPr txBox="1">
              <a:spLocks noChangeArrowheads="1"/>
            </p:cNvSpPr>
            <p:nvPr/>
          </p:nvSpPr>
          <p:spPr bwMode="auto">
            <a:xfrm>
              <a:off x="415506" y="23859227"/>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a:latin typeface="Times New Roman"/>
                  <a:cs typeface="Times New Roman"/>
                </a:rPr>
                <a:t>METHODS</a:t>
              </a:r>
              <a:endParaRPr lang="en-US" sz="5900">
                <a:cs typeface="Times New Roman"/>
              </a:endParaRPr>
            </a:p>
          </p:txBody>
        </p:sp>
        <p:sp>
          <p:nvSpPr>
            <p:cNvPr id="43" name="TextBox 42">
              <a:extLst>
                <a:ext uri="{FF2B5EF4-FFF2-40B4-BE49-F238E27FC236}">
                  <a16:creationId xmlns:a16="http://schemas.microsoft.com/office/drawing/2014/main" id="{DC93B35F-08CC-205C-F612-23B3938A75AC}"/>
                </a:ext>
              </a:extLst>
            </p:cNvPr>
            <p:cNvSpPr txBox="1"/>
            <p:nvPr/>
          </p:nvSpPr>
          <p:spPr>
            <a:xfrm>
              <a:off x="391099" y="24388525"/>
              <a:ext cx="10886501" cy="600164"/>
            </a:xfrm>
            <a:prstGeom prst="rect">
              <a:avLst/>
            </a:prstGeom>
            <a:noFill/>
          </p:spPr>
          <p:txBody>
            <a:bodyPr wrap="square" lIns="91440" tIns="45720" rIns="91440" bIns="45720" rtlCol="0" anchor="t">
              <a:spAutoFit/>
            </a:bodyPr>
            <a:lstStyle/>
            <a:p>
              <a:pPr algn="l">
                <a:lnSpc>
                  <a:spcPct val="100000"/>
                </a:lnSpc>
                <a:spcBef>
                  <a:spcPts val="0"/>
                </a:spcBef>
              </a:pPr>
              <a:endParaRPr lang="en-US" sz="3300" u="sng">
                <a:cs typeface="Times New Roman"/>
              </a:endParaRPr>
            </a:p>
          </p:txBody>
        </p:sp>
      </p:grpSp>
      <p:pic>
        <p:nvPicPr>
          <p:cNvPr id="44" name="Picture 43" descr="A diagram of lung cancer&#10;&#10;AI-generated content may be incorrect.">
            <a:extLst>
              <a:ext uri="{FF2B5EF4-FFF2-40B4-BE49-F238E27FC236}">
                <a16:creationId xmlns:a16="http://schemas.microsoft.com/office/drawing/2014/main" id="{805A919D-3226-2BF0-3378-8E22D46362D2}"/>
              </a:ext>
            </a:extLst>
          </p:cNvPr>
          <p:cNvPicPr>
            <a:picLocks noChangeAspect="1"/>
          </p:cNvPicPr>
          <p:nvPr/>
        </p:nvPicPr>
        <p:blipFill>
          <a:blip r:embed="rId6"/>
          <a:stretch>
            <a:fillRect/>
          </a:stretch>
        </p:blipFill>
        <p:spPr>
          <a:xfrm>
            <a:off x="12261544" y="9788018"/>
            <a:ext cx="9062153" cy="8218432"/>
          </a:xfrm>
          <a:prstGeom prst="rect">
            <a:avLst/>
          </a:prstGeom>
        </p:spPr>
      </p:pic>
      <p:pic>
        <p:nvPicPr>
          <p:cNvPr id="47" name="Picture 46" descr="A diagram of a lung cancer&#10;&#10;AI-generated content may be incorrect.">
            <a:extLst>
              <a:ext uri="{FF2B5EF4-FFF2-40B4-BE49-F238E27FC236}">
                <a16:creationId xmlns:a16="http://schemas.microsoft.com/office/drawing/2014/main" id="{DAEC9115-7B53-1937-BF5D-7A024181A1F1}"/>
              </a:ext>
            </a:extLst>
          </p:cNvPr>
          <p:cNvPicPr>
            <a:picLocks noChangeAspect="1"/>
          </p:cNvPicPr>
          <p:nvPr/>
        </p:nvPicPr>
        <p:blipFill>
          <a:blip r:embed="rId7"/>
          <a:stretch>
            <a:fillRect/>
          </a:stretch>
        </p:blipFill>
        <p:spPr>
          <a:xfrm>
            <a:off x="22347935" y="9762798"/>
            <a:ext cx="9060541" cy="8208908"/>
          </a:xfrm>
          <a:prstGeom prst="rect">
            <a:avLst/>
          </a:prstGeom>
        </p:spPr>
      </p:pic>
      <p:pic>
        <p:nvPicPr>
          <p:cNvPr id="3" name="Picture 2" descr="A qr code on a white background&#10;&#10;AI-generated content may be incorrect.">
            <a:extLst>
              <a:ext uri="{FF2B5EF4-FFF2-40B4-BE49-F238E27FC236}">
                <a16:creationId xmlns:a16="http://schemas.microsoft.com/office/drawing/2014/main" id="{ABECDCE4-E837-4BE6-3BB5-BEE00631B951}"/>
              </a:ext>
            </a:extLst>
          </p:cNvPr>
          <p:cNvPicPr>
            <a:picLocks noChangeAspect="1"/>
          </p:cNvPicPr>
          <p:nvPr/>
        </p:nvPicPr>
        <p:blipFill>
          <a:blip r:embed="rId8"/>
          <a:stretch>
            <a:fillRect/>
          </a:stretch>
        </p:blipFill>
        <p:spPr>
          <a:xfrm>
            <a:off x="367698" y="28834984"/>
            <a:ext cx="3021912" cy="2857980"/>
          </a:xfrm>
          <a:prstGeom prst="rect">
            <a:avLst/>
          </a:prstGeom>
        </p:spPr>
      </p:pic>
      <p:pic>
        <p:nvPicPr>
          <p:cNvPr id="15" name="Picture 14" descr="A qr code with a black border&#10;&#10;AI-generated content may be incorrect.">
            <a:extLst>
              <a:ext uri="{FF2B5EF4-FFF2-40B4-BE49-F238E27FC236}">
                <a16:creationId xmlns:a16="http://schemas.microsoft.com/office/drawing/2014/main" id="{DDF2EE52-5E7A-DCEA-F190-179DEF5281DA}"/>
              </a:ext>
            </a:extLst>
          </p:cNvPr>
          <p:cNvPicPr>
            <a:picLocks noChangeAspect="1"/>
          </p:cNvPicPr>
          <p:nvPr/>
        </p:nvPicPr>
        <p:blipFill>
          <a:blip r:embed="rId9"/>
          <a:stretch>
            <a:fillRect/>
          </a:stretch>
        </p:blipFill>
        <p:spPr>
          <a:xfrm>
            <a:off x="4188762" y="28805479"/>
            <a:ext cx="3061982" cy="2827368"/>
          </a:xfrm>
          <a:prstGeom prst="rect">
            <a:avLst/>
          </a:prstGeom>
        </p:spPr>
      </p:pic>
      <p:sp>
        <p:nvSpPr>
          <p:cNvPr id="18" name="TextBox 17">
            <a:extLst>
              <a:ext uri="{FF2B5EF4-FFF2-40B4-BE49-F238E27FC236}">
                <a16:creationId xmlns:a16="http://schemas.microsoft.com/office/drawing/2014/main" id="{286492C5-CCB3-26D8-06C4-6F73B15AB5C1}"/>
              </a:ext>
            </a:extLst>
          </p:cNvPr>
          <p:cNvSpPr txBox="1"/>
          <p:nvPr/>
        </p:nvSpPr>
        <p:spPr>
          <a:xfrm>
            <a:off x="11694402" y="4427334"/>
            <a:ext cx="20152787" cy="722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latin typeface="Times New Roman"/>
                <a:cs typeface="Times New Roman"/>
              </a:rPr>
              <a:t>Sample Respondents </a:t>
            </a:r>
          </a:p>
        </p:txBody>
      </p:sp>
      <p:sp>
        <p:nvSpPr>
          <p:cNvPr id="19" name="TextBox 18">
            <a:extLst>
              <a:ext uri="{FF2B5EF4-FFF2-40B4-BE49-F238E27FC236}">
                <a16:creationId xmlns:a16="http://schemas.microsoft.com/office/drawing/2014/main" id="{5F984991-F1CD-A15C-49A0-DF52D871A278}"/>
              </a:ext>
            </a:extLst>
          </p:cNvPr>
          <p:cNvSpPr txBox="1"/>
          <p:nvPr/>
        </p:nvSpPr>
        <p:spPr>
          <a:xfrm>
            <a:off x="11635938" y="9028532"/>
            <a:ext cx="20152787" cy="722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a:latin typeface="Times New Roman"/>
                <a:cs typeface="Times New Roman"/>
              </a:rPr>
              <a:t>Lung Cancer Stages vs During Treatment</a:t>
            </a:r>
            <a:endParaRPr lang="en-US" sz="6000">
              <a:cs typeface="Times New Roman"/>
            </a:endParaRPr>
          </a:p>
        </p:txBody>
      </p:sp>
      <p:pic>
        <p:nvPicPr>
          <p:cNvPr id="21" name="Picture 20" descr="A qr code with a black border&#10;&#10;AI-generated content may be incorrect.">
            <a:extLst>
              <a:ext uri="{FF2B5EF4-FFF2-40B4-BE49-F238E27FC236}">
                <a16:creationId xmlns:a16="http://schemas.microsoft.com/office/drawing/2014/main" id="{D6FF2B0B-818B-858F-1356-B2409A079D73}"/>
              </a:ext>
            </a:extLst>
          </p:cNvPr>
          <p:cNvPicPr>
            <a:picLocks noChangeAspect="1"/>
          </p:cNvPicPr>
          <p:nvPr/>
        </p:nvPicPr>
        <p:blipFill>
          <a:blip r:embed="rId10"/>
          <a:stretch>
            <a:fillRect/>
          </a:stretch>
        </p:blipFill>
        <p:spPr>
          <a:xfrm>
            <a:off x="8179599" y="28833993"/>
            <a:ext cx="3076099" cy="2795176"/>
          </a:xfrm>
          <a:prstGeom prst="rect">
            <a:avLst/>
          </a:prstGeom>
        </p:spPr>
      </p:pic>
      <p:sp>
        <p:nvSpPr>
          <p:cNvPr id="20" name="TextBox 19">
            <a:extLst>
              <a:ext uri="{FF2B5EF4-FFF2-40B4-BE49-F238E27FC236}">
                <a16:creationId xmlns:a16="http://schemas.microsoft.com/office/drawing/2014/main" id="{443C9597-42D6-704E-6D38-50BB9926BD29}"/>
              </a:ext>
            </a:extLst>
          </p:cNvPr>
          <p:cNvSpPr txBox="1"/>
          <p:nvPr/>
        </p:nvSpPr>
        <p:spPr>
          <a:xfrm>
            <a:off x="11269358" y="25092389"/>
            <a:ext cx="21230348" cy="6177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000">
                <a:latin typeface="Times New Roman"/>
                <a:cs typeface="Times New Roman"/>
              </a:rPr>
              <a:t>Model 2: How Cancer Stage and Treatment Type Affect Survival Outcomes</a:t>
            </a:r>
            <a:endParaRPr lang="en-US" sz="5000">
              <a:cs typeface="Times New Roman"/>
            </a:endParaRPr>
          </a:p>
        </p:txBody>
      </p:sp>
      <p:pic>
        <p:nvPicPr>
          <p:cNvPr id="14" name="Picture 13" descr="A diagram of a problem&#10;&#10;AI-generated content may be incorrect.">
            <a:extLst>
              <a:ext uri="{FF2B5EF4-FFF2-40B4-BE49-F238E27FC236}">
                <a16:creationId xmlns:a16="http://schemas.microsoft.com/office/drawing/2014/main" id="{98719DA8-13E4-C5DF-448D-05173C2D54CA}"/>
              </a:ext>
            </a:extLst>
          </p:cNvPr>
          <p:cNvPicPr>
            <a:picLocks noChangeAspect="1"/>
          </p:cNvPicPr>
          <p:nvPr/>
        </p:nvPicPr>
        <p:blipFill>
          <a:blip r:embed="rId11"/>
          <a:stretch>
            <a:fillRect/>
          </a:stretch>
        </p:blipFill>
        <p:spPr>
          <a:xfrm>
            <a:off x="398256" y="13597000"/>
            <a:ext cx="10835857" cy="11470441"/>
          </a:xfrm>
          <a:prstGeom prst="rect">
            <a:avLst/>
          </a:prstGeom>
        </p:spPr>
      </p:pic>
      <p:pic>
        <p:nvPicPr>
          <p:cNvPr id="17" name="Picture 16" descr="A graph with numbers and a number on it&#10;&#10;AI-generated content may be incorrect.">
            <a:extLst>
              <a:ext uri="{FF2B5EF4-FFF2-40B4-BE49-F238E27FC236}">
                <a16:creationId xmlns:a16="http://schemas.microsoft.com/office/drawing/2014/main" id="{465A005E-9AD3-38CF-00A1-F0D41E29760F}"/>
              </a:ext>
            </a:extLst>
          </p:cNvPr>
          <p:cNvPicPr>
            <a:picLocks noChangeAspect="1"/>
          </p:cNvPicPr>
          <p:nvPr/>
        </p:nvPicPr>
        <p:blipFill>
          <a:blip r:embed="rId12"/>
          <a:stretch>
            <a:fillRect/>
          </a:stretch>
        </p:blipFill>
        <p:spPr>
          <a:xfrm>
            <a:off x="12266491" y="5367824"/>
            <a:ext cx="2555044" cy="3235873"/>
          </a:xfrm>
          <a:prstGeom prst="rect">
            <a:avLst/>
          </a:prstGeom>
        </p:spPr>
      </p:pic>
      <p:pic>
        <p:nvPicPr>
          <p:cNvPr id="22" name="Picture 21">
            <a:extLst>
              <a:ext uri="{FF2B5EF4-FFF2-40B4-BE49-F238E27FC236}">
                <a16:creationId xmlns:a16="http://schemas.microsoft.com/office/drawing/2014/main" id="{D4C5EC71-BC1A-17ED-8093-9F8B5FEAF804}"/>
              </a:ext>
            </a:extLst>
          </p:cNvPr>
          <p:cNvPicPr>
            <a:picLocks noChangeAspect="1"/>
          </p:cNvPicPr>
          <p:nvPr/>
        </p:nvPicPr>
        <p:blipFill>
          <a:blip r:embed="rId13"/>
          <a:srcRect l="2778" t="-2767" r="5555" b="1135"/>
          <a:stretch/>
        </p:blipFill>
        <p:spPr>
          <a:xfrm>
            <a:off x="15208419" y="5149224"/>
            <a:ext cx="3805107" cy="3457453"/>
          </a:xfrm>
          <a:prstGeom prst="rect">
            <a:avLst/>
          </a:prstGeom>
        </p:spPr>
      </p:pic>
      <p:pic>
        <p:nvPicPr>
          <p:cNvPr id="4" name="Picture 3" descr="A chart of cancer stage&#10;&#10;AI-generated content may be incorrect.">
            <a:extLst>
              <a:ext uri="{FF2B5EF4-FFF2-40B4-BE49-F238E27FC236}">
                <a16:creationId xmlns:a16="http://schemas.microsoft.com/office/drawing/2014/main" id="{799D42B6-73BA-D04B-4AF4-A43EBAEC2587}"/>
              </a:ext>
            </a:extLst>
          </p:cNvPr>
          <p:cNvPicPr>
            <a:picLocks noChangeAspect="1"/>
          </p:cNvPicPr>
          <p:nvPr/>
        </p:nvPicPr>
        <p:blipFill>
          <a:blip r:embed="rId14"/>
          <a:srcRect l="5303" t="-2645" r="4545" b="-580"/>
          <a:stretch/>
        </p:blipFill>
        <p:spPr>
          <a:xfrm>
            <a:off x="19426660" y="5156490"/>
            <a:ext cx="3248716" cy="3459986"/>
          </a:xfrm>
          <a:prstGeom prst="rect">
            <a:avLst/>
          </a:prstGeom>
        </p:spPr>
      </p:pic>
      <p:pic>
        <p:nvPicPr>
          <p:cNvPr id="13" name="Picture 12" descr="A graph of smoking status&#10;&#10;AI-generated content may be incorrect.">
            <a:extLst>
              <a:ext uri="{FF2B5EF4-FFF2-40B4-BE49-F238E27FC236}">
                <a16:creationId xmlns:a16="http://schemas.microsoft.com/office/drawing/2014/main" id="{E0B36763-FE01-6046-BC15-F2EC18C50F09}"/>
              </a:ext>
            </a:extLst>
          </p:cNvPr>
          <p:cNvPicPr>
            <a:picLocks noChangeAspect="1"/>
          </p:cNvPicPr>
          <p:nvPr/>
        </p:nvPicPr>
        <p:blipFill>
          <a:blip r:embed="rId15"/>
          <a:srcRect l="4516" t="914" r="1101" b="-1357"/>
          <a:stretch/>
        </p:blipFill>
        <p:spPr>
          <a:xfrm>
            <a:off x="22677994" y="5150961"/>
            <a:ext cx="4207696" cy="3472486"/>
          </a:xfrm>
          <a:prstGeom prst="rect">
            <a:avLst/>
          </a:prstGeom>
        </p:spPr>
      </p:pic>
      <p:pic>
        <p:nvPicPr>
          <p:cNvPr id="16" name="Picture 15" descr="A green and pink pie chart&#10;&#10;AI-generated content may be incorrect.">
            <a:extLst>
              <a:ext uri="{FF2B5EF4-FFF2-40B4-BE49-F238E27FC236}">
                <a16:creationId xmlns:a16="http://schemas.microsoft.com/office/drawing/2014/main" id="{DF6FBAC3-E5E4-423E-7259-F79939A21565}"/>
              </a:ext>
            </a:extLst>
          </p:cNvPr>
          <p:cNvPicPr>
            <a:picLocks noChangeAspect="1"/>
          </p:cNvPicPr>
          <p:nvPr/>
        </p:nvPicPr>
        <p:blipFill>
          <a:blip r:embed="rId16"/>
          <a:stretch>
            <a:fillRect/>
          </a:stretch>
        </p:blipFill>
        <p:spPr>
          <a:xfrm>
            <a:off x="26830501" y="5156381"/>
            <a:ext cx="3633922" cy="3452428"/>
          </a:xfrm>
          <a:prstGeom prst="rect">
            <a:avLst/>
          </a:prstGeom>
        </p:spPr>
      </p:pic>
      <p:pic>
        <p:nvPicPr>
          <p:cNvPr id="24" name="Picture 23" descr="A graph of smoking status&#10;&#10;AI-generated content may be incorrect.">
            <a:extLst>
              <a:ext uri="{FF2B5EF4-FFF2-40B4-BE49-F238E27FC236}">
                <a16:creationId xmlns:a16="http://schemas.microsoft.com/office/drawing/2014/main" id="{0BC4965E-B12A-4B04-D9AA-79FC1F9992AA}"/>
              </a:ext>
            </a:extLst>
          </p:cNvPr>
          <p:cNvPicPr>
            <a:picLocks noChangeAspect="1"/>
          </p:cNvPicPr>
          <p:nvPr/>
        </p:nvPicPr>
        <p:blipFill>
          <a:blip r:embed="rId17"/>
          <a:stretch>
            <a:fillRect/>
          </a:stretch>
        </p:blipFill>
        <p:spPr>
          <a:xfrm>
            <a:off x="11678330" y="19765055"/>
            <a:ext cx="10014586" cy="4988106"/>
          </a:xfrm>
          <a:prstGeom prst="rect">
            <a:avLst/>
          </a:prstGeom>
        </p:spPr>
      </p:pic>
      <p:pic>
        <p:nvPicPr>
          <p:cNvPr id="25" name="Picture 24" descr="A screenshot of a computer&#10;&#10;AI-generated content may be incorrect.">
            <a:extLst>
              <a:ext uri="{FF2B5EF4-FFF2-40B4-BE49-F238E27FC236}">
                <a16:creationId xmlns:a16="http://schemas.microsoft.com/office/drawing/2014/main" id="{FE077814-CAE8-5D62-A1B7-820582F6E0EE}"/>
              </a:ext>
            </a:extLst>
          </p:cNvPr>
          <p:cNvPicPr>
            <a:picLocks noChangeAspect="1"/>
          </p:cNvPicPr>
          <p:nvPr/>
        </p:nvPicPr>
        <p:blipFill>
          <a:blip r:embed="rId18"/>
          <a:stretch>
            <a:fillRect/>
          </a:stretch>
        </p:blipFill>
        <p:spPr>
          <a:xfrm>
            <a:off x="22165085" y="19763425"/>
            <a:ext cx="9419135" cy="4782364"/>
          </a:xfrm>
          <a:prstGeom prst="rect">
            <a:avLst/>
          </a:prstGeom>
        </p:spPr>
      </p:pic>
      <p:pic>
        <p:nvPicPr>
          <p:cNvPr id="27" name="Picture 26" descr="A screenshot of a computer code&#10;&#10;AI-generated content may be incorrect.">
            <a:extLst>
              <a:ext uri="{FF2B5EF4-FFF2-40B4-BE49-F238E27FC236}">
                <a16:creationId xmlns:a16="http://schemas.microsoft.com/office/drawing/2014/main" id="{C68A9176-DA0D-A849-56D9-BAE61241AD61}"/>
              </a:ext>
            </a:extLst>
          </p:cNvPr>
          <p:cNvPicPr>
            <a:picLocks noChangeAspect="1"/>
          </p:cNvPicPr>
          <p:nvPr/>
        </p:nvPicPr>
        <p:blipFill>
          <a:blip r:embed="rId19"/>
          <a:stretch>
            <a:fillRect/>
          </a:stretch>
        </p:blipFill>
        <p:spPr>
          <a:xfrm>
            <a:off x="22088339" y="26223005"/>
            <a:ext cx="9502955" cy="5483405"/>
          </a:xfrm>
          <a:prstGeom prst="rect">
            <a:avLst/>
          </a:prstGeom>
        </p:spPr>
      </p:pic>
      <p:pic>
        <p:nvPicPr>
          <p:cNvPr id="23" name="Picture 22" descr="A graph of different colored bars&#10;&#10;AI-generated content may be incorrect.">
            <a:extLst>
              <a:ext uri="{FF2B5EF4-FFF2-40B4-BE49-F238E27FC236}">
                <a16:creationId xmlns:a16="http://schemas.microsoft.com/office/drawing/2014/main" id="{AA315FD0-E45E-7E50-BC0A-2FACC4AD5583}"/>
              </a:ext>
            </a:extLst>
          </p:cNvPr>
          <p:cNvPicPr>
            <a:picLocks noChangeAspect="1"/>
          </p:cNvPicPr>
          <p:nvPr/>
        </p:nvPicPr>
        <p:blipFill>
          <a:blip r:embed="rId20"/>
          <a:stretch>
            <a:fillRect/>
          </a:stretch>
        </p:blipFill>
        <p:spPr>
          <a:xfrm>
            <a:off x="11850460" y="26049650"/>
            <a:ext cx="9809662" cy="5655946"/>
          </a:xfrm>
          <a:prstGeom prst="rect">
            <a:avLst/>
          </a:prstGeom>
        </p:spPr>
      </p:pic>
      <p:sp>
        <p:nvSpPr>
          <p:cNvPr id="28" name="TextBox 27">
            <a:extLst>
              <a:ext uri="{FF2B5EF4-FFF2-40B4-BE49-F238E27FC236}">
                <a16:creationId xmlns:a16="http://schemas.microsoft.com/office/drawing/2014/main" id="{F8AE5BF2-50C9-CA13-1A6D-56BE6D8A23C3}"/>
              </a:ext>
            </a:extLst>
          </p:cNvPr>
          <p:cNvSpPr txBox="1"/>
          <p:nvPr/>
        </p:nvSpPr>
        <p:spPr>
          <a:xfrm>
            <a:off x="467996" y="25099015"/>
            <a:ext cx="10836164"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00000"/>
              </a:lnSpc>
            </a:pPr>
            <a:r>
              <a:rPr lang="en-US" sz="3300">
                <a:latin typeface="Times New Roman"/>
                <a:cs typeface="Times New Roman"/>
              </a:rPr>
              <a:t>Logistic regression </a:t>
            </a:r>
            <a:r>
              <a:rPr lang="en-US" sz="3300" b="0">
                <a:latin typeface="Times New Roman"/>
                <a:cs typeface="Times New Roman"/>
              </a:rPr>
              <a:t>was selected due to the binary nature of the outcome variable and was used to examine how factors like smoking status, cancer stage, and treatment type influence the likelihood of survival.</a:t>
            </a:r>
            <a:endParaRPr lang="en-US" sz="3300" b="0">
              <a:cs typeface="Times New Roman" pitchFamily="18"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revision>2</cp:revision>
  <dcterms:created xsi:type="dcterms:W3CDTF">1999-06-15T14:29:13Z</dcterms:created>
  <dcterms:modified xsi:type="dcterms:W3CDTF">2025-04-28T20:54:11Z</dcterms:modified>
</cp:coreProperties>
</file>