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59" r:id="rId9"/>
    <p:sldId id="266" r:id="rId10"/>
    <p:sldId id="267" r:id="rId11"/>
    <p:sldId id="278" r:id="rId12"/>
    <p:sldId id="268" r:id="rId13"/>
    <p:sldId id="269" r:id="rId14"/>
    <p:sldId id="270" r:id="rId15"/>
    <p:sldId id="279" r:id="rId16"/>
    <p:sldId id="28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10F8-04A2-460C-BA62-4AEEF9C3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E901F-3167-471A-85CD-1C42D4F0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B88E-68E4-4341-9860-CF60737F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5D7A-317C-4CFE-9CD4-7508A41A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FCF80-D6BC-4DB7-BD6F-808DA66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20B0-8782-420E-A346-4E819AF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BA78D-4791-4F17-B2FA-90468E93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64001-CEAC-41A0-8E08-4C37316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50FA0-39DD-4945-9787-A9FB384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F1D0-7F7D-401D-8CE0-08C5A2C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210B4-9941-464D-A935-8DA18FCD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16248-AE74-454E-90EB-08C5B163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7CFE0-33CC-4729-96F8-2D32342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46A18-5FCD-4491-83D4-DB6B8C80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C695-8B0C-416A-BA8C-E63915B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B5AA-4B30-4A5B-9AD1-F6DD403D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78A53-6779-4478-827A-E7DF52A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C425A-687C-46A3-B20A-D8CF98D0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81DD8-03B9-4FC6-B794-2CD3222C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B5FD-9C66-4E69-8B47-E3D96116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4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E032-66BE-4279-8814-220E829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39F67-8F4E-4241-9AC3-6A707DE7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1E742-79BC-446B-BD31-FDCC36E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11314-9AD6-453B-9617-D5925AE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2122B-D570-4E81-BD34-D7C97E2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E81A-3360-471E-ABE5-AABCE3A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5842-5A79-402C-81E3-BFA0B9B4E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8C72D-B7D6-4F78-983A-1E64C817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E3C17-8FE2-4BF8-98F4-269C117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FD159-FF5A-4BF4-8892-79E453E3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32FE1-CB63-4C5B-BAAB-2E75B46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86A91-FF9A-4AC9-AADA-E75AF872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AC25-C1FC-418D-8F43-6D49BD0D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214F7-B065-45FA-86A4-FB443C2D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A6224-03D8-4140-8370-F34E7F3A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63C35-E3D4-4FB6-BA0E-4A0BAAA53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21DF5-4BE6-40D9-88E5-23E1C0A3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15E28-1BA3-4A8E-9BFB-76AE0C0A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3C0385-7517-4F3A-9827-973B71F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A29C-8D38-4E62-A5E2-34C3A838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A9AE3-2B1E-4F82-AB20-473AC0A9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598A5F-673D-4B77-B4EB-392C0AB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37DC2-CD59-4347-82E2-1775C9E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A1A2F-6CC0-4277-AAD0-3E7635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8FE2E-26F8-40BD-A9E9-9822D4A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79D4F-7D69-49FA-8CF4-32A8168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B3EF-368E-49B5-B7B0-128B0AE6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2209-FAAD-48D0-95A9-DCE600D2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0ABE3-F731-4732-955C-8A10EDB0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48630-3416-40D8-8352-1BCFE3CA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D7DE1-E6FE-4D5B-894D-5B6DE7AE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EE091-2751-4A21-A142-0FC424FA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B6CF0-9E45-4F59-BF2C-E06358D7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B1FE0-20ED-49E0-8F45-2785084D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51751-12C7-4DF9-8572-02D124EB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160E6-8A39-4279-874F-FEDAD6F7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80BC8-0B71-4ADF-B7CD-9C568C46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F69A-36EE-4DC2-B779-911F244C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CEE12-988C-48F4-912E-331FF782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4201D-9B21-4CF8-98E6-196C21F0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DA9F-085C-49A1-B9CE-D116191B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781C-DC27-4DB9-B7A4-35676F2F0F0A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070A5-CDA5-4E08-9F5B-8E050124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6485-A56D-46C4-8E89-98617451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9D5D-6761-4011-84C8-E3D66F45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공기질</a:t>
            </a:r>
            <a:r>
              <a:rPr lang="en-US" altLang="ko-KR" dirty="0"/>
              <a:t>(</a:t>
            </a:r>
            <a:r>
              <a:rPr lang="ko-KR" altLang="en-US" dirty="0" err="1"/>
              <a:t>다변량</a:t>
            </a:r>
            <a:r>
              <a:rPr lang="en-US" altLang="ko-KR" dirty="0"/>
              <a:t>) </a:t>
            </a:r>
            <a:r>
              <a:rPr lang="ko-KR" altLang="en-US" dirty="0"/>
              <a:t>데이터 </a:t>
            </a:r>
            <a:br>
              <a:rPr lang="en-US" altLang="ko-KR" dirty="0"/>
            </a:br>
            <a:r>
              <a:rPr lang="ko-KR" altLang="en-US" dirty="0"/>
              <a:t>기반 예측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8D575-4E3B-4A53-9C0D-A45EBB06B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충북대학교 산업인공지능학과</a:t>
            </a:r>
            <a:endParaRPr lang="en-US" altLang="ko-KR" dirty="0"/>
          </a:p>
          <a:p>
            <a:r>
              <a:rPr lang="en-US" altLang="ko-KR" dirty="0"/>
              <a:t>2025254010 </a:t>
            </a:r>
            <a:r>
              <a:rPr lang="ko-KR" altLang="en-US" dirty="0" err="1"/>
              <a:t>송공호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7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FA0D-342C-6734-FE01-79A5AAAE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D143-683C-E243-857D-E2406F8A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시각화 </a:t>
            </a:r>
            <a:r>
              <a:rPr lang="en-US" altLang="ko-KR" dirty="0"/>
              <a:t>(Hight &gt; Low 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19EDE-7A8D-764B-714B-84C9B7AB1E12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20330-C26B-0803-5208-B34A3E8B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5292545"/>
            <a:ext cx="67140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모델 순서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1D-CNN → LSTM → GRU</a:t>
            </a: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차트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High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그룹 결과 먼저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, Low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그룹 결과 뒤이어 수평 바 차트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F8CE8-E6B0-C582-D48E-7CFD810A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802741"/>
            <a:ext cx="807832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BB27-AEFB-78B0-EB2F-01A8740E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F72F-FCBE-CB06-1F9A-9AE6C4CC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시각화 </a:t>
            </a:r>
            <a:r>
              <a:rPr lang="en-US" altLang="ko-KR" dirty="0"/>
              <a:t>(</a:t>
            </a:r>
            <a:r>
              <a:rPr lang="ko-KR" altLang="en-US" dirty="0" err="1"/>
              <a:t>모델별</a:t>
            </a:r>
            <a:r>
              <a:rPr lang="ko-KR" altLang="en-US" dirty="0"/>
              <a:t> 그룹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94D7-4520-270A-DE8A-2038F8228B57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E2274E-E182-CAA3-3DEB-2C6E21A8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5292545"/>
            <a:ext cx="5008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모델 그룹 순서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1D-CNN, LSTM, GRU</a:t>
            </a: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 Unicode MS" panose="020B0604020202020204" pitchFamily="50" charset="-127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각 모델의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High/Low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결과를 한눈에 비교 가능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6AC5C-F4B9-240E-14AA-A045D1DE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1618997"/>
            <a:ext cx="879280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9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A012-8E95-F395-00AC-1C47C3ED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022C-2926-703F-C4AD-220D1D8D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729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결과 출력</a:t>
            </a:r>
            <a:r>
              <a:rPr lang="en-US" altLang="ko-KR" dirty="0"/>
              <a:t>, </a:t>
            </a:r>
            <a:r>
              <a:rPr lang="ko-KR" altLang="en-US" dirty="0"/>
              <a:t>단위 테스트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7E9D8-CF26-38E4-C8B0-7CBB4AEE086C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135B74-E43E-D4A6-9A4E-74549036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0478"/>
            <a:ext cx="6468378" cy="241016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181A71-4510-B327-56CF-0A6F215B8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49377"/>
              </p:ext>
            </p:extLst>
          </p:nvPr>
        </p:nvGraphicFramePr>
        <p:xfrm>
          <a:off x="838200" y="4681379"/>
          <a:ext cx="105156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506152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6525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02054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07002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0361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 Corr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 Corr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 Corr (RMSE)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 Corr (RMSE)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377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1D-CNN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0.0357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0.0425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0.1890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0.2061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6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0.0402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0.0458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0.2140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38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0.0389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0.0441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0.1972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0.2099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1323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B90F52-12EB-B7D4-F946-D411497CFE3B}"/>
              </a:ext>
            </a:extLst>
          </p:cNvPr>
          <p:cNvSpPr txBox="1"/>
          <p:nvPr/>
        </p:nvSpPr>
        <p:spPr>
          <a:xfrm>
            <a:off x="1353457" y="6330493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1D-CNN</a:t>
            </a:r>
            <a:r>
              <a:rPr lang="ko-KR" altLang="en-US" b="1" dirty="0">
                <a:solidFill>
                  <a:srgbClr val="FF0000"/>
                </a:solidFill>
              </a:rPr>
              <a:t>이 모든 지표에서 최적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245488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06750-0CE3-52D4-E03B-0AE67C96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E631-3C95-311E-4D3F-3EF11C89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325563"/>
          </a:xfrm>
        </p:spPr>
        <p:txBody>
          <a:bodyPr/>
          <a:lstStyle/>
          <a:p>
            <a:r>
              <a:rPr lang="ko-KR" altLang="en-US" dirty="0"/>
              <a:t>결론 및 고찰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C6E8FC-BDFD-637E-E74D-767879592399}"/>
              </a:ext>
            </a:extLst>
          </p:cNvPr>
          <p:cNvSpPr/>
          <p:nvPr/>
        </p:nvSpPr>
        <p:spPr>
          <a:xfrm>
            <a:off x="997857" y="1763259"/>
            <a:ext cx="7783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그룹별 성능 차이</a:t>
            </a:r>
            <a:r>
              <a:rPr lang="en-US" altLang="ko-KR" dirty="0"/>
              <a:t>: High Corr </a:t>
            </a:r>
            <a:r>
              <a:rPr lang="ko-KR" altLang="en-US" dirty="0"/>
              <a:t>그룹이 일부 모델에서 더 낮은 오류 기록</a:t>
            </a:r>
          </a:p>
          <a:p>
            <a:r>
              <a:rPr lang="ko-KR" altLang="en-US" b="1" dirty="0"/>
              <a:t>최적 모델 추천</a:t>
            </a:r>
            <a:r>
              <a:rPr lang="en-US" altLang="ko-KR" dirty="0"/>
              <a:t>: 1D-CNN</a:t>
            </a:r>
          </a:p>
          <a:p>
            <a:r>
              <a:rPr lang="ko-KR" altLang="en-US" b="1" dirty="0"/>
              <a:t>향후 개선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윈도우 크기 및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</a:p>
          <a:p>
            <a:pPr lvl="1"/>
            <a:r>
              <a:rPr lang="ko-KR" altLang="en-US" dirty="0"/>
              <a:t>추가 변수 조합 및 다른 딥러닝</a:t>
            </a:r>
            <a:r>
              <a:rPr lang="en-US" altLang="ko-KR" dirty="0"/>
              <a:t>/</a:t>
            </a:r>
            <a:r>
              <a:rPr lang="ko-KR" altLang="en-US" dirty="0" err="1"/>
              <a:t>머신러닝</a:t>
            </a:r>
            <a:r>
              <a:rPr lang="ko-KR" altLang="en-US" dirty="0"/>
              <a:t> 모델 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D5D53-9614-57F3-7EE1-EEF7E80F0814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7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12E6-6E6A-1B59-C6B5-B3E82BE3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C5017-A8BA-8AB7-31D5-0EDDB822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325563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1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주요 변수 간 상관 관계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6622A9-080B-2B90-C18B-4BA9FA867686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FEDB8B-E6E8-3476-2D0A-72B652F0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64" y="1641929"/>
            <a:ext cx="5641022" cy="48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2BAB-55B4-C09B-DE18-68E20C0F9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6A21-53D3-2CD1-63DD-8E7A0124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4"/>
            <a:ext cx="11208657" cy="1325563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모델별</a:t>
            </a:r>
            <a:r>
              <a:rPr lang="ko-KR" altLang="en-US" dirty="0"/>
              <a:t> 예측 성능 비교</a:t>
            </a:r>
            <a:r>
              <a:rPr lang="en-US" altLang="ko-KR" dirty="0"/>
              <a:t>(High&gt;Low)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F27C8-17F6-47DB-FAF7-02E692516A82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E5D6B-A1E3-6372-1673-24FA5682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49" y="1680561"/>
            <a:ext cx="6820651" cy="50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A95D-C2E2-D4DC-593C-A301A631F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3C45-F983-CAD4-1235-20710BC9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4"/>
            <a:ext cx="11208657" cy="1325563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각 테스트 통과 내역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E88D16-BC73-FF29-89BC-36569BCBDAAD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0BE96-9338-E3F5-DE05-73C71523ABB5}"/>
              </a:ext>
            </a:extLst>
          </p:cNvPr>
          <p:cNvSpPr txBox="1"/>
          <p:nvPr/>
        </p:nvSpPr>
        <p:spPr>
          <a:xfrm>
            <a:off x="961572" y="2213766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1D-CNN -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0.0271</a:t>
            </a:r>
          </a:p>
          <a:p>
            <a:r>
              <a:rPr lang="ko-KR" altLang="en-US" dirty="0"/>
              <a:t>LSTM -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0.0125</a:t>
            </a:r>
          </a:p>
          <a:p>
            <a:r>
              <a:rPr lang="ko-KR" altLang="en-US" dirty="0"/>
              <a:t>GRU -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0.0116</a:t>
            </a:r>
          </a:p>
          <a:p>
            <a:r>
              <a:rPr lang="ko-KR" altLang="en-US" dirty="0"/>
              <a:t>1D-CNN -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0.0269</a:t>
            </a:r>
          </a:p>
          <a:p>
            <a:r>
              <a:rPr lang="ko-KR" altLang="en-US" dirty="0"/>
              <a:t>LSTM -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0.0071</a:t>
            </a:r>
          </a:p>
          <a:p>
            <a:r>
              <a:rPr lang="ko-KR" altLang="en-US" dirty="0"/>
              <a:t>GRU -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Corr</a:t>
            </a:r>
            <a:r>
              <a:rPr lang="ko-KR" altLang="en-US" dirty="0"/>
              <a:t>: 0.0052</a:t>
            </a:r>
          </a:p>
          <a:p>
            <a:r>
              <a:rPr lang="ko-KR" altLang="en-US" dirty="0" err="1"/>
              <a:t>create_sequences</a:t>
            </a:r>
            <a:r>
              <a:rPr lang="ko-KR" altLang="en-US" dirty="0"/>
              <a:t> 테스트 통과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6E38D-9BB7-3486-CFFA-F4C81B99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08" y="2213766"/>
            <a:ext cx="4368520" cy="2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F22A-6120-4C6F-99C6-0E66E0E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AD43C-AC73-4373-A862-99B09B75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37715" cy="511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1D-CNN </a:t>
            </a:r>
            <a:r>
              <a:rPr lang="ko-KR" altLang="en-US" b="1" dirty="0"/>
              <a:t>우수성 검증</a:t>
            </a:r>
            <a:r>
              <a:rPr lang="en-US" altLang="ko-KR" dirty="0"/>
              <a:t>: </a:t>
            </a:r>
            <a:r>
              <a:rPr lang="ko-KR" altLang="en-US" dirty="0"/>
              <a:t>전 모델 중 가장 낮은 </a:t>
            </a:r>
            <a:r>
              <a:rPr lang="en-US" altLang="ko-KR" dirty="0"/>
              <a:t>MSE(0.0357)</a:t>
            </a:r>
            <a:r>
              <a:rPr lang="ko-KR" altLang="en-US" dirty="0"/>
              <a:t>와 </a:t>
            </a:r>
            <a:r>
              <a:rPr lang="en-US" altLang="ko-KR" dirty="0"/>
              <a:t>RMSE(0.1890) </a:t>
            </a:r>
            <a:r>
              <a:rPr lang="ko-KR" altLang="en-US" dirty="0"/>
              <a:t>기록</a:t>
            </a:r>
            <a:r>
              <a:rPr lang="en-US" altLang="ko-KR" dirty="0"/>
              <a:t>, </a:t>
            </a:r>
            <a:r>
              <a:rPr lang="ko-KR" altLang="en-US" dirty="0" err="1"/>
              <a:t>다변량</a:t>
            </a:r>
            <a:r>
              <a:rPr lang="ko-KR" altLang="en-US" dirty="0"/>
              <a:t> 특징 학습에 효과적임</a:t>
            </a:r>
          </a:p>
          <a:p>
            <a:r>
              <a:rPr lang="ko-KR" altLang="en-US" b="1" dirty="0"/>
              <a:t>변수 그룹별 인사이트</a:t>
            </a:r>
            <a:r>
              <a:rPr lang="en-US" altLang="ko-KR" dirty="0"/>
              <a:t>: High Corr </a:t>
            </a:r>
            <a:r>
              <a:rPr lang="ko-KR" altLang="en-US" dirty="0"/>
              <a:t>그룹 변수 조합이 모델 성능 향상에 기여</a:t>
            </a:r>
            <a:r>
              <a:rPr lang="en-US" altLang="ko-KR" dirty="0"/>
              <a:t>, </a:t>
            </a:r>
            <a:r>
              <a:rPr lang="ko-KR" altLang="en-US" dirty="0"/>
              <a:t>입력 변수 선택 시 상관관계 분석 중요</a:t>
            </a:r>
          </a:p>
          <a:p>
            <a:r>
              <a:rPr lang="ko-KR" altLang="en-US" b="1" dirty="0"/>
              <a:t>실무 적용 방안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예측 결과를 실시간 모니터링 시스템에 통합하여 공장 내 환경 제어 최적화</a:t>
            </a:r>
          </a:p>
          <a:p>
            <a:pPr lvl="1"/>
            <a:r>
              <a:rPr lang="ko-KR" altLang="en-US" dirty="0"/>
              <a:t>예측 주기</a:t>
            </a:r>
            <a:r>
              <a:rPr lang="en-US" altLang="ko-KR" dirty="0"/>
              <a:t>(24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외 단기</a:t>
            </a:r>
            <a:r>
              <a:rPr lang="en-US" altLang="ko-KR" dirty="0"/>
              <a:t>/</a:t>
            </a:r>
            <a:r>
              <a:rPr lang="ko-KR" altLang="en-US" dirty="0"/>
              <a:t>장기 윈도우 실험으로 예측 정밀도 개선</a:t>
            </a:r>
          </a:p>
          <a:p>
            <a:r>
              <a:rPr lang="ko-KR" altLang="en-US" b="1" dirty="0"/>
              <a:t>한계 및 개선 방향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윈도우 크기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추가 최적화 필요</a:t>
            </a:r>
          </a:p>
          <a:p>
            <a:pPr lvl="1"/>
            <a:r>
              <a:rPr lang="ko-KR" altLang="en-US" dirty="0"/>
              <a:t>외부 기상 데이터</a:t>
            </a:r>
            <a:r>
              <a:rPr lang="en-US" altLang="ko-KR" dirty="0"/>
              <a:t>, </a:t>
            </a:r>
            <a:r>
              <a:rPr lang="ko-KR" altLang="en-US" dirty="0"/>
              <a:t>추가 오염 물질 변수 결합 분석 검토</a:t>
            </a:r>
          </a:p>
          <a:p>
            <a:pPr lvl="1"/>
            <a:r>
              <a:rPr lang="ko-KR" altLang="en-US" dirty="0"/>
              <a:t>엔드 투 엔드 배포를 위한 경량화 모델 탐색 및 배포 파이프라인 구축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C7DDB-768D-4B34-8334-FF82560BAC1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018-2AFD-4067-9CF1-02BB94F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CCDFF-05BC-4911-9039-060934C9909D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5545EA-43CE-2977-5401-B7B6CD85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28" y="2161990"/>
            <a:ext cx="8518999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dirty="0" err="1"/>
              <a:t>공기질</a:t>
            </a:r>
            <a:r>
              <a:rPr lang="en-US" altLang="ko-KR" dirty="0"/>
              <a:t>(</a:t>
            </a:r>
            <a:r>
              <a:rPr lang="ko-KR" altLang="en-US" dirty="0" err="1"/>
              <a:t>다변량</a:t>
            </a:r>
            <a:r>
              <a:rPr lang="en-US" altLang="ko-KR" dirty="0"/>
              <a:t>) </a:t>
            </a:r>
            <a:r>
              <a:rPr lang="ko-KR" altLang="en-US" dirty="0"/>
              <a:t>데이터 기반 예측 모델 개발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49263" indent="-179388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/>
              <a:t>UCI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 dirty="0"/>
              <a:t>데이터셋 활용</a:t>
            </a:r>
            <a:r>
              <a:rPr lang="en-US" altLang="ko-KR" dirty="0"/>
              <a:t>, </a:t>
            </a:r>
            <a:r>
              <a:rPr lang="ko-KR" altLang="en-US" dirty="0"/>
              <a:t>상관관계 높은</a:t>
            </a:r>
            <a:r>
              <a:rPr lang="en-US" altLang="ko-KR" dirty="0"/>
              <a:t>/</a:t>
            </a:r>
            <a:r>
              <a:rPr lang="ko-KR" altLang="en-US" dirty="0"/>
              <a:t>낮은 변수 그룹별 시계열 예측</a:t>
            </a:r>
            <a:endParaRPr lang="en-US" altLang="ko-KR" dirty="0"/>
          </a:p>
          <a:p>
            <a:pPr marL="449263" indent="-179388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사용 모델 </a:t>
            </a:r>
            <a:r>
              <a:rPr lang="en-US" altLang="ko-KR" dirty="0"/>
              <a:t>: 1D-CNN, LSTM, GRU</a:t>
            </a:r>
          </a:p>
          <a:p>
            <a:pPr marL="449263" indent="-179388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평가지표 </a:t>
            </a:r>
            <a:r>
              <a:rPr lang="en-US" altLang="ko-KR" dirty="0"/>
              <a:t>: MSE, RMSE 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840C-1FCB-4D43-9E65-D26F3BD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10DF0A-6871-46CE-B465-E0B8B5E0FC6F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EDC824-5871-A5B4-A9B3-6F62D7A0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60372"/>
              </p:ext>
            </p:extLst>
          </p:nvPr>
        </p:nvGraphicFramePr>
        <p:xfrm>
          <a:off x="838200" y="1989614"/>
          <a:ext cx="10515600" cy="3291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91532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9159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6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언어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프레임워크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3.9 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, </a:t>
                      </a:r>
                      <a:r>
                        <a:rPr lang="en-US" dirty="0" err="1"/>
                        <a:t>PyTorch</a:t>
                      </a:r>
                      <a:r>
                        <a:rPr lang="en-US" dirty="0"/>
                        <a:t> 2.x, pandas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3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하드웨어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NVIDIA GPU (CUDA </a:t>
                      </a:r>
                      <a:r>
                        <a:rPr lang="ko-KR" altLang="en-US" dirty="0"/>
                        <a:t>지원</a:t>
                      </a:r>
                      <a:r>
                        <a:rPr lang="en-US" altLang="ko-KR" dirty="0"/>
                        <a:t>), CPU </a:t>
                      </a:r>
                      <a:r>
                        <a:rPr lang="ko-KR" altLang="en-US" dirty="0"/>
                        <a:t>환경에서도 학습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운영체제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10 / 11 (Anaconda </a:t>
                      </a:r>
                      <a:r>
                        <a:rPr lang="ko-KR" altLang="en-US"/>
                        <a:t>환경 또는 </a:t>
                      </a:r>
                      <a:r>
                        <a:rPr lang="en-US"/>
                        <a:t>Jupyter Notebook </a:t>
                      </a:r>
                      <a:r>
                        <a:rPr lang="ko-KR" altLang="en-US"/>
                        <a:t>환경 활용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40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라이브러리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andas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numpy</a:t>
                      </a:r>
                      <a:r>
                        <a:rPr lang="en-US" altLang="ko-KR" dirty="0"/>
                        <a:t>, scikit-learn, matplotlib, seaborn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15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데이터셋 출처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UCI </a:t>
                      </a:r>
                      <a:r>
                        <a:rPr lang="en-US" altLang="ko-KR" dirty="0" err="1"/>
                        <a:t>AirQuality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데이터셋 </a:t>
                      </a:r>
                      <a:r>
                        <a:rPr lang="en-US" altLang="ko-KR" dirty="0"/>
                        <a:t>(https://archive.ics.uci.edu/dataset/360/air+quality)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1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DA0C-08DD-F2FB-D722-8FB6547D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87A12-9B49-A051-E30C-15D94AF1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55CCFF-0538-08E6-28BC-4A01C343BCA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5AEA2-0A8B-918B-CD2C-9E70C6690675}"/>
              </a:ext>
            </a:extLst>
          </p:cNvPr>
          <p:cNvSpPr txBox="1"/>
          <p:nvPr/>
        </p:nvSpPr>
        <p:spPr>
          <a:xfrm>
            <a:off x="976084" y="1149849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로드 및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(-200)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처리 → 행 제거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인덱스 변환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주요 변수 선정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상관관계 높음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C6H6(GT), PT08.S2(NMHC), PT08.S5(O3)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상관관계 낮음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RH, 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5C56EC-3A7E-1F0B-3F3B-9730C626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3" y="3820346"/>
            <a:ext cx="5857027" cy="29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161E2-9199-15DF-348D-7EF9F547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C454-03A0-62DD-2504-27DC473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50B0C2-7170-8440-F31B-57237E651F0E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BA805-4415-BDA1-702B-7E447734D835}"/>
              </a:ext>
            </a:extLst>
          </p:cNvPr>
          <p:cNvSpPr txBox="1"/>
          <p:nvPr/>
        </p:nvSpPr>
        <p:spPr>
          <a:xfrm>
            <a:off x="990599" y="194813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전체 상관관계 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히트맵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시각화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800" dirty="0">
                <a:latin typeface="Arial" panose="020B0604020202020204" pitchFamily="34" charset="0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그룹별 선택 근거 제시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3949A-A584-48DA-9919-ACF5B310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27" y="3159689"/>
            <a:ext cx="599206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944D-782D-0DF6-3D58-11BA8B280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7A3E-EA42-2EB4-2D6B-6D4C1070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시퀀스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CE639E-2CD8-1E89-E0E3-DE9142EA3EA6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DA935-8728-9B53-05B9-A2B2953419D2}"/>
              </a:ext>
            </a:extLst>
          </p:cNvPr>
          <p:cNvSpPr txBox="1"/>
          <p:nvPr/>
        </p:nvSpPr>
        <p:spPr>
          <a:xfrm>
            <a:off x="125215" y="2093278"/>
            <a:ext cx="55498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n_steps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=24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시간 윈도우 사용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create_sequences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X: (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윈도우 크기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피처 개수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배열</a:t>
            </a: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y: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다음 시점 피처 벡터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7A86CA-DA5C-AEF0-4225-DE368099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87" y="1690688"/>
            <a:ext cx="607779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2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18DAF-9E81-A7CD-0CEE-090E7C6D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076B-61F6-9D0F-CF88-0F2F7ABC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C90055-2F54-AAD7-5A07-A467F7A42A34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4C829-0EB6-5691-B44D-A819AC1620B2}"/>
              </a:ext>
            </a:extLst>
          </p:cNvPr>
          <p:cNvSpPr txBox="1"/>
          <p:nvPr/>
        </p:nvSpPr>
        <p:spPr>
          <a:xfrm>
            <a:off x="689430" y="2811062"/>
            <a:ext cx="62919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1D-CNNConv1D →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AdaptiveMaxPool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레이어 →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레이어 →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6D1EE-DCFC-0A9C-373C-6B61ED0C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2" y="1650901"/>
            <a:ext cx="5091726" cy="48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9E04-EEA8-4D88-9248-8D11F97D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0" y="365125"/>
            <a:ext cx="11274147" cy="1325563"/>
          </a:xfrm>
        </p:spPr>
        <p:txBody>
          <a:bodyPr/>
          <a:lstStyle/>
          <a:p>
            <a:r>
              <a:rPr lang="ko-KR" altLang="en-US" dirty="0"/>
              <a:t>학습 및 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7C6C7C-E3A1-4DB5-9329-E8134455F53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7FA219-BD46-CC54-190D-5C6CFB57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5" y="1536175"/>
            <a:ext cx="446042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Adam,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MSELoss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epochs=20, batch=32</a:t>
            </a: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분할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테스트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</a:t>
            </a: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피처 동시 출력</a:t>
            </a: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평가 지표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MSE, RMSE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33CC44-56D5-32E5-7161-3E9C240B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2" y="1690688"/>
            <a:ext cx="716874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44AF-23C2-52FC-EF4A-92E6DACE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8F04-CEEA-F373-6D43-30CD41A4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1"/>
            <a:ext cx="10515600" cy="1325563"/>
          </a:xfrm>
        </p:spPr>
        <p:txBody>
          <a:bodyPr/>
          <a:lstStyle/>
          <a:p>
            <a:r>
              <a:rPr lang="ko-KR" altLang="en-US" dirty="0"/>
              <a:t>결과수집 성능 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F5ED9-26E9-383E-6544-6E3A4194E487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584B82-F67A-C1F1-BB8C-A3315879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4738547"/>
            <a:ext cx="58020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변수 그룹</a:t>
            </a:r>
          </a:p>
          <a:p>
            <a:pPr marL="727075" lvl="1" indent="-179388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High Corr: ['C6H6(GT)', 'PT08.S2(NMHC)', 'PT08.S5(O3)']</a:t>
            </a:r>
          </a:p>
          <a:p>
            <a:pPr marL="727075" lvl="1" indent="-179388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Low Corr: ['T', 'RH', 'AH']</a:t>
            </a: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09DAF-E254-2334-3FB9-B0A853F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4" y="1897496"/>
            <a:ext cx="10528939" cy="23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659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Wingdings</vt:lpstr>
      <vt:lpstr>Office 테마</vt:lpstr>
      <vt:lpstr>공기질(다변량) 데이터  기반 예측 모델 개발</vt:lpstr>
      <vt:lpstr>프로젝트 목표</vt:lpstr>
      <vt:lpstr>개발환경</vt:lpstr>
      <vt:lpstr>데이터 전처리</vt:lpstr>
      <vt:lpstr>상관관계 분석</vt:lpstr>
      <vt:lpstr>시계열 시퀀스 생성</vt:lpstr>
      <vt:lpstr>모델 정의</vt:lpstr>
      <vt:lpstr>학습 및 평가</vt:lpstr>
      <vt:lpstr>결과수집 성능 비교</vt:lpstr>
      <vt:lpstr>결과 시각화 (Hight &gt; Low 순서)</vt:lpstr>
      <vt:lpstr>결과 시각화 (모델별 그룹 비교)</vt:lpstr>
      <vt:lpstr>결과 출력, 단위 테스트</vt:lpstr>
      <vt:lpstr>결론 및 고찰</vt:lpstr>
      <vt:lpstr>출력 1  - 주요 변수 간 상관 관계</vt:lpstr>
      <vt:lpstr>출력 2 – 모델별 예측 성능 비교(High&gt;Low)</vt:lpstr>
      <vt:lpstr>출력 3 – 각 테스트 통과 내역 </vt:lpstr>
      <vt:lpstr>최종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공호</dc:creator>
  <cp:lastModifiedBy>송 공호</cp:lastModifiedBy>
  <cp:revision>15</cp:revision>
  <dcterms:created xsi:type="dcterms:W3CDTF">2025-05-20T11:11:24Z</dcterms:created>
  <dcterms:modified xsi:type="dcterms:W3CDTF">2025-06-16T08:38:14Z</dcterms:modified>
</cp:coreProperties>
</file>