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60" r:id="rId11"/>
    <p:sldId id="261" r:id="rId12"/>
    <p:sldId id="271" r:id="rId13"/>
    <p:sldId id="272" r:id="rId14"/>
    <p:sldId id="273" r:id="rId15"/>
    <p:sldId id="262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1FB30F-C338-4082-B830-B26E7B1B30D5}" v="50" dt="2025-06-01T06:48:46.199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810F8-04A2-460C-BA62-4AEEF9C3A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8E901F-3167-471A-85CD-1C42D4F03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9B88E-68E4-4341-9860-CF60737F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85D7A-317C-4CFE-9CD4-7508A41A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FCF80-D6BC-4DB7-BD6F-808DA66F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5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020B0-8782-420E-A346-4E819AFB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6BA78D-4791-4F17-B2FA-90468E93C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64001-CEAC-41A0-8E08-4C373161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50FA0-39DD-4945-9787-A9FB3840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CF1D0-7F7D-401D-8CE0-08C5A2C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7210B4-9941-464D-A935-8DA18FCD7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B16248-AE74-454E-90EB-08C5B1639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7CFE0-33CC-4729-96F8-2D323421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46A18-5FCD-4491-83D4-DB6B8C80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EC695-8B0C-416A-BA8C-E63915B7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8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BB5AA-4B30-4A5B-9AD1-F6DD403D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78A53-6779-4478-827A-E7DF52AD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C425A-687C-46A3-B20A-D8CF98D0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81DD8-03B9-4FC6-B794-2CD3222C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FB5FD-9C66-4E69-8B47-E3D96116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4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3E032-66BE-4279-8814-220E829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39F67-8F4E-4241-9AC3-6A707DE73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1E742-79BC-446B-BD31-FDCC36E2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11314-9AD6-453B-9617-D5925AE5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2122B-D570-4E81-BD34-D7C97E22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9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5E81A-3360-471E-ABE5-AABCE3A5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C5842-5A79-402C-81E3-BFA0B9B4E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78C72D-B7D6-4F78-983A-1E64C8175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E3C17-8FE2-4BF8-98F4-269C1172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1FD159-FF5A-4BF4-8892-79E453E3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232FE1-CB63-4C5B-BAAB-2E75B465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6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86A91-FF9A-4AC9-AADA-E75AF872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1AC25-C1FC-418D-8F43-6D49BD0D0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8214F7-B065-45FA-86A4-FB443C2D0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7A6224-03D8-4140-8370-F34E7F3A3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463C35-E3D4-4FB6-BA0E-4A0BAAA53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A21DF5-4BE6-40D9-88E5-23E1C0A3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B15E28-1BA3-4A8E-9BFB-76AE0C0A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3C0385-7517-4F3A-9827-973B71FD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0A29C-8D38-4E62-A5E2-34C3A838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DA9AE3-2B1E-4F82-AB20-473AC0A9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598A5F-673D-4B77-B4EB-392C0AB5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37DC2-CD59-4347-82E2-1775C9E3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3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0A1A2F-6CC0-4277-AAD0-3E7635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A8FE2E-26F8-40BD-A9E9-9822D4AC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279D4F-7D69-49FA-8CF4-32A81684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2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8B3EF-368E-49B5-B7B0-128B0AE6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92209-FAAD-48D0-95A9-DCE600D2C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60ABE3-F731-4732-955C-8A10EDB0E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48630-3416-40D8-8352-1BCFE3CA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D7DE1-E6FE-4D5B-894D-5B6DE7AE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8EE091-2751-4A21-A142-0FC424FA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7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B6CF0-9E45-4F59-BF2C-E06358D7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BB1FE0-20ED-49E0-8F45-2785084D3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D51751-12C7-4DF9-8572-02D124EBB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5160E6-8A39-4279-874F-FEDAD6F7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480BC8-0B71-4ADF-B7CD-9C568C46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F69A-36EE-4DC2-B779-911F244C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1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BCEE12-988C-48F4-912E-331FF782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4201D-9B21-4CF8-98E6-196C21F0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9DA9F-085C-49A1-B9CE-D116191B7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781C-DC27-4DB9-B7A4-35676F2F0F0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070A5-CDA5-4E08-9F5B-8E050124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86485-A56D-46C4-8E89-98617451A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B9D5D-6761-4011-84C8-E3D66F452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전략 수요 예측 모델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08D575-4E3B-4A53-9C0D-A45EBB06B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/>
              <a:t>충북대학교 산업인공지능학과</a:t>
            </a:r>
            <a:endParaRPr lang="en-US" altLang="ko-KR" dirty="0"/>
          </a:p>
          <a:p>
            <a:r>
              <a:rPr lang="en-US" altLang="ko-KR" dirty="0"/>
              <a:t>2025254010 </a:t>
            </a:r>
            <a:r>
              <a:rPr lang="ko-KR" altLang="en-US" dirty="0" err="1"/>
              <a:t>송공호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87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19E04-EEA8-4D88-9248-8D11F97D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3A4EB0-CDD0-42D7-AE51-4ACC1F4227F1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2B666EE-736B-AC6F-333C-5F9AFDE3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927520"/>
              </p:ext>
            </p:extLst>
          </p:nvPr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5551051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64306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구간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/>
                        <a:t>기능 요약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419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데이터 </a:t>
                      </a:r>
                      <a:r>
                        <a:rPr lang="ko-KR" altLang="en-US" b="1" dirty="0" err="1"/>
                        <a:t>전처리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일별 평균 전력소비량 계산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9388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시퀀스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정규화된 입력 시퀀스 및 라벨 구성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670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모델 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LSTM, GRU, BiLSTM, CNN-LSTM </a:t>
                      </a:r>
                      <a:r>
                        <a:rPr lang="ko-KR" altLang="en-US"/>
                        <a:t>구조 정의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641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학습 및 예측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배치 학습 및 예측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역변환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성능평가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19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시각화 및 성능 비교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실제값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vs </a:t>
                      </a:r>
                      <a:r>
                        <a:rPr lang="ko-KR" altLang="en-US" dirty="0" err="1"/>
                        <a:t>예측값</a:t>
                      </a:r>
                      <a:r>
                        <a:rPr lang="ko-KR" altLang="en-US" dirty="0"/>
                        <a:t> 그래프</a:t>
                      </a:r>
                      <a:r>
                        <a:rPr lang="en-US" altLang="ko-KR" dirty="0"/>
                        <a:t>, MAE/RMSE </a:t>
                      </a:r>
                      <a:r>
                        <a:rPr lang="ko-KR" altLang="en-US" dirty="0"/>
                        <a:t>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91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37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5AD05-71FE-4D35-93A3-60388161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 예측결과 결과값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4C425C-E159-4C49-B736-BBA37E3DC94F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, 그래프, 라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3440C79-EAB8-555A-3301-71C50EB0A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765" y="2260822"/>
            <a:ext cx="9041270" cy="35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9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9FA31-958F-15C4-A53C-20FC3567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0E848-3B7F-F270-A068-59B3B03E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GRU </a:t>
            </a:r>
            <a:r>
              <a:rPr lang="ko-KR" altLang="en-US" dirty="0"/>
              <a:t>예측결과 결과값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845727-7153-C55A-6AF8-DC2800F3ECED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스크린샷, 그래프, 라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8A746BE-E783-2B0F-2453-E6CC18A20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65" y="2066089"/>
            <a:ext cx="9041270" cy="35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5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49C7B-3CF1-3E77-52C2-B0D15629C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B1233-5B6A-BD64-0DC1-3B049D89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BiLSTM</a:t>
            </a:r>
            <a:r>
              <a:rPr lang="en-US" altLang="ko-KR" dirty="0"/>
              <a:t> </a:t>
            </a:r>
            <a:r>
              <a:rPr lang="ko-KR" altLang="en-US" dirty="0"/>
              <a:t>예측결과 결과값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9612F2-0348-DE9C-09C3-74D6BC566B78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스크린샷, 그래프, 라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2F1A09E-4AA7-5F31-6AD2-8B1C62F94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65" y="2150755"/>
            <a:ext cx="9041270" cy="35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75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F62C5-266A-618C-BD2F-4C39C89BB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026CE-DA4C-2A7F-85C5-209FC119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CNN-LSTM</a:t>
            </a:r>
            <a:r>
              <a:rPr lang="ko-KR" altLang="en-US" dirty="0"/>
              <a:t> 예측결과 결과값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40B726-A7D8-5B83-E86A-C0DF2AF84428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스크린샷, 그래프, 라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6645FA7-9F8C-B348-B59F-35AF46DED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65" y="2133822"/>
            <a:ext cx="9041270" cy="35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5AD05-71FE-4D35-93A3-60388161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콘솔화면 캡쳐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BA8637-AA79-4C79-A070-2A60834B541C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7B82709-BABB-7802-ECC5-37736F69E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43" y="2052884"/>
            <a:ext cx="7192379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29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1F22A-6120-4C6F-99C6-0E66E0E6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결론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DAD43C-AC73-4373-A862-99B09B752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14838"/>
            <a:ext cx="1073771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altLang="ko-KR" b="1" dirty="0"/>
              <a:t>Bi-LSTM </a:t>
            </a:r>
            <a:r>
              <a:rPr lang="ko-KR" altLang="en-US" b="1" dirty="0"/>
              <a:t>모델이 전력 수요 예측에 가장 적합한 딥러닝 모델</a:t>
            </a:r>
            <a:r>
              <a:rPr lang="ko-KR" altLang="en-US" dirty="0"/>
              <a:t>로 판단됨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/>
              <a:t> </a:t>
            </a:r>
            <a:r>
              <a:rPr lang="ko-KR" altLang="en-US" dirty="0"/>
              <a:t>양방향 순환 신경망 구조로 인해 </a:t>
            </a:r>
            <a:r>
              <a:rPr lang="ko-KR" altLang="en-US" b="1" dirty="0"/>
              <a:t>과거와 미래의 흐름을 동시에 반영</a:t>
            </a:r>
            <a:r>
              <a:rPr lang="ko-KR" altLang="en-US" dirty="0"/>
              <a:t>하여 예측 정확도 향상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0C7DDB-768D-4B34-8334-FF82560BAC1B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0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018-2AFD-4067-9CF1-02BB94F2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CCDFF-05BC-4911-9039-060934C9909D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5545EA-43CE-2977-5401-B7B6CD85F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28" y="1746488"/>
            <a:ext cx="10242227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9388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프로젝트명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다양한 딥러닝 모델을 활용한 전력 수요 예측 모델 개발</a:t>
            </a:r>
          </a:p>
          <a:p>
            <a:pPr marL="179388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49263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프랑스 가정의 4년간 1분 단위 전기 사용량 데이터(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household_power_consumption.txt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활용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49263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Global_active_power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값을 기반으로 일별 전력 사용량의 시계열 예측 모델을 구축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49263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LSTM, GRU,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-LSTM, CNN-LSTM 등 다양한 딥러닝 모델을 비교 분석</a:t>
            </a:r>
          </a:p>
          <a:p>
            <a:pPr marL="449263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 정확도(MAE, RMSE)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기준으로 성능을 정량적으로 평가하고, 최적 모델을 도출</a:t>
            </a:r>
          </a:p>
          <a:p>
            <a:pPr marL="449263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 학습 결과를 시각화하고, 각 모델의 구조 및 성능 차이를 설명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6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3840C-1FCB-4D43-9E65-D26F3BDA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10DF0A-6871-46CE-B465-E0B8B5E0FC6F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EDC824-5871-A5B4-A9B3-6F62D7A09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36161"/>
              </p:ext>
            </p:extLst>
          </p:nvPr>
        </p:nvGraphicFramePr>
        <p:xfrm>
          <a:off x="838200" y="1989614"/>
          <a:ext cx="10515600" cy="3291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91532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99159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361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/>
                        <a:t>언어</a:t>
                      </a:r>
                      <a:r>
                        <a:rPr lang="en-US" altLang="ko-KR" b="1"/>
                        <a:t>/</a:t>
                      </a:r>
                      <a:r>
                        <a:rPr lang="ko-KR" altLang="en-US" b="1"/>
                        <a:t>프레임워크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Python 3.9 </a:t>
                      </a:r>
                      <a:r>
                        <a:rPr lang="ko-KR" altLang="en-US"/>
                        <a:t>이상</a:t>
                      </a:r>
                      <a:r>
                        <a:rPr lang="en-US" altLang="ko-KR"/>
                        <a:t>, </a:t>
                      </a:r>
                      <a:r>
                        <a:rPr lang="en-US"/>
                        <a:t>PyTorch 2.x, pandas, numpy, scikit-learn, matplotlib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539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하드웨어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NVIDIA GPU (CUDA </a:t>
                      </a:r>
                      <a:r>
                        <a:rPr lang="ko-KR" altLang="en-US"/>
                        <a:t>지원</a:t>
                      </a:r>
                      <a:r>
                        <a:rPr lang="en-US" altLang="ko-KR"/>
                        <a:t>), CPU </a:t>
                      </a:r>
                      <a:r>
                        <a:rPr lang="ko-KR" altLang="en-US"/>
                        <a:t>환경에서도 학습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647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/>
                        <a:t>운영체제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Windows 10 / 11 (Anaconda </a:t>
                      </a:r>
                      <a:r>
                        <a:rPr lang="ko-KR" altLang="en-US"/>
                        <a:t>환경 또는 </a:t>
                      </a:r>
                      <a:r>
                        <a:rPr lang="en-US"/>
                        <a:t>Jupyter Notebook </a:t>
                      </a:r>
                      <a:r>
                        <a:rPr lang="ko-KR" altLang="en-US"/>
                        <a:t>환경 활용</a:t>
                      </a:r>
                      <a:r>
                        <a:rPr lang="en-US" altLang="ko-KR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9406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라이브러리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torch, torchvision, pandas, numpy, scikit-learn, matplotlib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151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데이터셋 출처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UCI Machine Learning Repository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212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96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19E04-EEA8-4D88-9248-8D11F97D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20" y="365125"/>
            <a:ext cx="11274147" cy="1325563"/>
          </a:xfrm>
        </p:spPr>
        <p:txBody>
          <a:bodyPr/>
          <a:lstStyle/>
          <a:p>
            <a:r>
              <a:rPr lang="ko-KR" altLang="en-US" dirty="0"/>
              <a:t>핵심 코드 </a:t>
            </a:r>
            <a:r>
              <a:rPr lang="en-US" altLang="ko-KR" dirty="0"/>
              <a:t>(1)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(</a:t>
            </a:r>
            <a:r>
              <a:rPr lang="en-US" altLang="ko-KR" dirty="0" err="1"/>
              <a:t>load_data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F39E8-6D9E-4001-8384-84F8AB35BA78}"/>
              </a:ext>
            </a:extLst>
          </p:cNvPr>
          <p:cNvSpPr/>
          <p:nvPr/>
        </p:nvSpPr>
        <p:spPr>
          <a:xfrm>
            <a:off x="838200" y="1690688"/>
            <a:ext cx="106417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df</a:t>
            </a:r>
            <a:r>
              <a:rPr lang="en-US" altLang="ko-KR" sz="2800" dirty="0"/>
              <a:t> = </a:t>
            </a:r>
            <a:r>
              <a:rPr lang="en-US" altLang="ko-KR" sz="2800" dirty="0" err="1"/>
              <a:t>pd.read_csv</a:t>
            </a:r>
            <a:r>
              <a:rPr lang="en-US" altLang="ko-KR" sz="2800" dirty="0"/>
              <a:t>(</a:t>
            </a:r>
            <a:r>
              <a:rPr lang="en-US" altLang="ko-KR" sz="2800" dirty="0" err="1"/>
              <a:t>file_path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sep</a:t>
            </a:r>
            <a:r>
              <a:rPr lang="en-US" altLang="ko-KR" sz="2800" dirty="0"/>
              <a:t>=';', </a:t>
            </a:r>
            <a:r>
              <a:rPr lang="en-US" altLang="ko-KR" sz="2800" dirty="0" err="1"/>
              <a:t>parse_dates</a:t>
            </a:r>
            <a:r>
              <a:rPr lang="en-US" altLang="ko-KR" sz="2800" dirty="0"/>
              <a:t>={'Datetime': ['Date', 'Time']}, </a:t>
            </a:r>
            <a:r>
              <a:rPr lang="en-US" altLang="ko-KR" sz="2800" dirty="0" err="1"/>
              <a:t>dayfirst</a:t>
            </a:r>
            <a:r>
              <a:rPr lang="en-US" altLang="ko-KR" sz="2800" dirty="0"/>
              <a:t>=True, </a:t>
            </a:r>
            <a:r>
              <a:rPr lang="en-US" altLang="ko-KR" sz="2800" dirty="0" err="1"/>
              <a:t>na_values</a:t>
            </a:r>
            <a:r>
              <a:rPr lang="en-US" altLang="ko-KR" sz="2800" dirty="0"/>
              <a:t>='?')</a:t>
            </a:r>
          </a:p>
          <a:p>
            <a:r>
              <a:rPr lang="en-US" altLang="ko-KR" sz="2800" dirty="0" err="1"/>
              <a:t>df</a:t>
            </a:r>
            <a:r>
              <a:rPr lang="en-US" altLang="ko-KR" sz="2800" dirty="0"/>
              <a:t>['</a:t>
            </a:r>
            <a:r>
              <a:rPr lang="en-US" altLang="ko-KR" sz="2800" dirty="0" err="1"/>
              <a:t>Global_active_power</a:t>
            </a:r>
            <a:r>
              <a:rPr lang="en-US" altLang="ko-KR" sz="2800" dirty="0"/>
              <a:t>'] = </a:t>
            </a:r>
            <a:r>
              <a:rPr lang="en-US" altLang="ko-KR" sz="2800" dirty="0" err="1"/>
              <a:t>pd.to_numeric</a:t>
            </a:r>
            <a:r>
              <a:rPr lang="en-US" altLang="ko-KR" sz="2800" dirty="0"/>
              <a:t>(</a:t>
            </a:r>
            <a:r>
              <a:rPr lang="en-US" altLang="ko-KR" sz="2800" dirty="0" err="1"/>
              <a:t>df</a:t>
            </a:r>
            <a:r>
              <a:rPr lang="en-US" altLang="ko-KR" sz="2800" dirty="0"/>
              <a:t>['</a:t>
            </a:r>
            <a:r>
              <a:rPr lang="en-US" altLang="ko-KR" sz="2800" dirty="0" err="1"/>
              <a:t>Global_active_power</a:t>
            </a:r>
            <a:r>
              <a:rPr lang="en-US" altLang="ko-KR" sz="2800" dirty="0"/>
              <a:t>'], errors='coerce')</a:t>
            </a:r>
          </a:p>
          <a:p>
            <a:r>
              <a:rPr lang="en-US" altLang="ko-KR" sz="2800" dirty="0" err="1"/>
              <a:t>df.dropna</a:t>
            </a:r>
            <a:r>
              <a:rPr lang="en-US" altLang="ko-KR" sz="2800" dirty="0"/>
              <a:t>(</a:t>
            </a:r>
            <a:r>
              <a:rPr lang="en-US" altLang="ko-KR" sz="2800" dirty="0" err="1"/>
              <a:t>inplace</a:t>
            </a:r>
            <a:r>
              <a:rPr lang="en-US" altLang="ko-KR" sz="2800" dirty="0"/>
              <a:t>=True)</a:t>
            </a:r>
          </a:p>
          <a:p>
            <a:r>
              <a:rPr lang="en-US" altLang="ko-KR" sz="2800" dirty="0" err="1"/>
              <a:t>df.set_index</a:t>
            </a:r>
            <a:r>
              <a:rPr lang="en-US" altLang="ko-KR" sz="2800" dirty="0"/>
              <a:t>('Datetime', </a:t>
            </a:r>
            <a:r>
              <a:rPr lang="en-US" altLang="ko-KR" sz="2800" dirty="0" err="1"/>
              <a:t>inplace</a:t>
            </a:r>
            <a:r>
              <a:rPr lang="en-US" altLang="ko-KR" sz="2800" dirty="0"/>
              <a:t>=True)</a:t>
            </a:r>
          </a:p>
          <a:p>
            <a:r>
              <a:rPr lang="en-US" altLang="ko-KR" sz="2800" dirty="0"/>
              <a:t>daily = </a:t>
            </a:r>
            <a:r>
              <a:rPr lang="en-US" altLang="ko-KR" sz="2800" dirty="0" err="1"/>
              <a:t>df</a:t>
            </a:r>
            <a:r>
              <a:rPr lang="en-US" altLang="ko-KR" sz="2800" dirty="0"/>
              <a:t>['</a:t>
            </a:r>
            <a:r>
              <a:rPr lang="en-US" altLang="ko-KR" sz="2800" dirty="0" err="1"/>
              <a:t>Global_active_power</a:t>
            </a:r>
            <a:r>
              <a:rPr lang="en-US" altLang="ko-KR" sz="2800" dirty="0"/>
              <a:t>'].resample('D').mean().</a:t>
            </a:r>
            <a:r>
              <a:rPr lang="en-US" altLang="ko-KR" sz="2800" dirty="0" err="1"/>
              <a:t>ffill</a:t>
            </a:r>
            <a:r>
              <a:rPr lang="en-US" altLang="ko-KR" sz="2800" dirty="0"/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7C6C7C-E3A1-4DB5-9329-E8134455F53B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27FA219-BD46-CC54-190D-5C6CFB57E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57" y="5015547"/>
            <a:ext cx="759534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설명:</a:t>
            </a:r>
          </a:p>
          <a:p>
            <a:pPr marL="26987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원본 데이터는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Date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+ Time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을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Datetime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으로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합쳐 인덱스로 설정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6987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Global_active_power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값을 숫자형으로 변환,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결측치는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제거 또는 보간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6987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1분 단위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데이터를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1일 단위 평균값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으로 변환 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resample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('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').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mean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9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A44AF-23C2-52FC-EF4A-92E6DACE2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8F04-CEEA-F373-6D43-30CD41A4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71"/>
            <a:ext cx="10515600" cy="1325563"/>
          </a:xfrm>
        </p:spPr>
        <p:txBody>
          <a:bodyPr/>
          <a:lstStyle/>
          <a:p>
            <a:r>
              <a:rPr lang="ko-KR" altLang="en-US" dirty="0"/>
              <a:t>핵심 코드 </a:t>
            </a:r>
            <a:r>
              <a:rPr lang="en-US" altLang="ko-KR" dirty="0"/>
              <a:t>(2) </a:t>
            </a:r>
            <a:r>
              <a:rPr lang="ko-KR" altLang="en-US" dirty="0"/>
              <a:t>시계열 학습용 시퀀스 생성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create_sequences</a:t>
            </a:r>
            <a:r>
              <a:rPr lang="ko-KR" altLang="en-US" dirty="0"/>
              <a:t> 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6E92A2-432D-011C-EDAB-52AD2306B734}"/>
              </a:ext>
            </a:extLst>
          </p:cNvPr>
          <p:cNvSpPr/>
          <p:nvPr/>
        </p:nvSpPr>
        <p:spPr>
          <a:xfrm>
            <a:off x="838200" y="1690688"/>
            <a:ext cx="111061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scaled = </a:t>
            </a:r>
            <a:r>
              <a:rPr lang="en-US" altLang="ko-KR" sz="2800" dirty="0" err="1"/>
              <a:t>MinMaxScaler</a:t>
            </a:r>
            <a:r>
              <a:rPr lang="en-US" altLang="ko-KR" sz="2800" dirty="0"/>
              <a:t>().</a:t>
            </a:r>
            <a:r>
              <a:rPr lang="en-US" altLang="ko-KR" sz="2800" dirty="0" err="1"/>
              <a:t>fit_transform</a:t>
            </a:r>
            <a:r>
              <a:rPr lang="en-US" altLang="ko-KR" sz="2800" dirty="0"/>
              <a:t>(</a:t>
            </a:r>
            <a:r>
              <a:rPr lang="en-US" altLang="ko-KR" sz="2800" dirty="0" err="1"/>
              <a:t>series.values.reshape</a:t>
            </a:r>
            <a:r>
              <a:rPr lang="en-US" altLang="ko-KR" sz="2800" dirty="0"/>
              <a:t>(-1, 1))</a:t>
            </a:r>
          </a:p>
          <a:p>
            <a:r>
              <a:rPr lang="en-US" altLang="ko-KR" sz="2800" dirty="0"/>
              <a:t>for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in range(</a:t>
            </a:r>
            <a:r>
              <a:rPr lang="en-US" altLang="ko-KR" sz="2800" dirty="0" err="1"/>
              <a:t>seq_len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len</a:t>
            </a:r>
            <a:r>
              <a:rPr lang="en-US" altLang="ko-KR" sz="2800" dirty="0"/>
              <a:t>(scaled)):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err="1"/>
              <a:t>X.append</a:t>
            </a:r>
            <a:r>
              <a:rPr lang="en-US" altLang="ko-KR" sz="2800" dirty="0"/>
              <a:t>(scaled[</a:t>
            </a:r>
            <a:r>
              <a:rPr lang="en-US" altLang="ko-KR" sz="2800" dirty="0" err="1"/>
              <a:t>i-seq_len:i</a:t>
            </a:r>
            <a:r>
              <a:rPr lang="en-US" altLang="ko-KR" sz="2800" dirty="0"/>
              <a:t>])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err="1"/>
              <a:t>y.append</a:t>
            </a:r>
            <a:r>
              <a:rPr lang="en-US" altLang="ko-KR" sz="2800" dirty="0"/>
              <a:t>(scaled[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])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F5ED9-26E9-383E-6544-6E3A4194E487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9584B82-F67A-C1F1-BB8C-A33158791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57" y="4877047"/>
            <a:ext cx="680346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설명: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6987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MinMaxScaler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0~1 사이로 정규화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6987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seq_len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=30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이면, 30일 간 데이터로 다음날 전력 수요 예측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6987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학습용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예측 대상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y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구성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76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BFA0D-342C-6734-FE01-79A5AAAEF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0D143-683C-E243-857D-E2406F8A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0515600" cy="1325563"/>
          </a:xfrm>
        </p:spPr>
        <p:txBody>
          <a:bodyPr/>
          <a:lstStyle/>
          <a:p>
            <a:r>
              <a:rPr lang="ko-KR" altLang="en-US" dirty="0"/>
              <a:t>핵심 코드 </a:t>
            </a:r>
            <a:r>
              <a:rPr lang="en-US" altLang="ko-KR" dirty="0"/>
              <a:t>(3) </a:t>
            </a:r>
            <a:r>
              <a:rPr lang="ko-KR" altLang="en-US" dirty="0"/>
              <a:t>모델 정의 </a:t>
            </a:r>
            <a:r>
              <a:rPr lang="en-US" altLang="ko-KR" dirty="0"/>
              <a:t>(LSTM/GRU/</a:t>
            </a:r>
            <a:r>
              <a:rPr lang="en-US" altLang="ko-KR" dirty="0" err="1"/>
              <a:t>BiLSTM</a:t>
            </a:r>
            <a:r>
              <a:rPr lang="en-US" altLang="ko-KR" dirty="0"/>
              <a:t>/CNN-LSTM)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FA4730-7BA8-88C8-6009-50BD6EFF99AE}"/>
              </a:ext>
            </a:extLst>
          </p:cNvPr>
          <p:cNvSpPr/>
          <p:nvPr/>
        </p:nvSpPr>
        <p:spPr>
          <a:xfrm>
            <a:off x="838200" y="1690688"/>
            <a:ext cx="6096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예시 </a:t>
            </a:r>
            <a:r>
              <a:rPr lang="en-US" altLang="ko-KR" sz="2800" dirty="0"/>
              <a:t>: LSTM</a:t>
            </a:r>
          </a:p>
          <a:p>
            <a:endParaRPr lang="en-US" altLang="ko-KR" sz="2800" dirty="0"/>
          </a:p>
          <a:p>
            <a:r>
              <a:rPr lang="en-US" altLang="ko-KR" sz="2800" dirty="0"/>
              <a:t>class </a:t>
            </a:r>
            <a:r>
              <a:rPr lang="en-US" altLang="ko-KR" sz="2800" dirty="0" err="1"/>
              <a:t>LSTMModel</a:t>
            </a:r>
            <a:r>
              <a:rPr lang="en-US" altLang="ko-KR" sz="2800" dirty="0"/>
              <a:t>(</a:t>
            </a:r>
            <a:r>
              <a:rPr lang="en-US" altLang="ko-KR" sz="2800" dirty="0" err="1"/>
              <a:t>nn.Module</a:t>
            </a:r>
            <a:r>
              <a:rPr lang="en-US" altLang="ko-KR" sz="2800" dirty="0"/>
              <a:t>):</a:t>
            </a:r>
          </a:p>
          <a:p>
            <a:r>
              <a:rPr lang="en-US" altLang="ko-KR" sz="2800" dirty="0"/>
              <a:t>    def __</a:t>
            </a:r>
            <a:r>
              <a:rPr lang="en-US" altLang="ko-KR" sz="2800" dirty="0" err="1"/>
              <a:t>init</a:t>
            </a:r>
            <a:r>
              <a:rPr lang="en-US" altLang="ko-KR" sz="2800" dirty="0"/>
              <a:t>__(self): ...</a:t>
            </a:r>
          </a:p>
          <a:p>
            <a:r>
              <a:rPr lang="en-US" altLang="ko-KR" sz="2800" dirty="0"/>
              <a:t>    def forward(self, x): ...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319EDE-7A8D-764B-714B-84C9B7AB1E12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620330-C26B-0803-5208-B34A3E8B4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57" y="5015546"/>
            <a:ext cx="718850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설명: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9388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nn.LSTM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또는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nn.GRU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nn.Conv1d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등을 조합해 다양한 모델 정의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9388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 시퀀스에서 마지막 시점의 출력을 받아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Linear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→ 1차원 출력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2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9A012-8E95-F395-00AC-1C47C3ED6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1022C-2926-703F-C4AD-220D1D8D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6729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핵심 코드 </a:t>
            </a:r>
            <a:r>
              <a:rPr lang="en-US" altLang="ko-KR" dirty="0"/>
              <a:t>(4) </a:t>
            </a:r>
            <a:r>
              <a:rPr lang="ko-KR" altLang="en-US" dirty="0"/>
              <a:t>모델 학습 및 평가</a:t>
            </a:r>
            <a:r>
              <a:rPr lang="en-US" altLang="ko-KR" dirty="0"/>
              <a:t>(</a:t>
            </a:r>
            <a:r>
              <a:rPr lang="en-US" altLang="ko-KR" dirty="0" err="1"/>
              <a:t>train_and_evaluate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)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9DE943-3D4B-31C5-3A1F-17CE1410C5EF}"/>
              </a:ext>
            </a:extLst>
          </p:cNvPr>
          <p:cNvSpPr/>
          <p:nvPr/>
        </p:nvSpPr>
        <p:spPr>
          <a:xfrm>
            <a:off x="838200" y="1690688"/>
            <a:ext cx="609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for epoch in range(epochs):</a:t>
            </a:r>
          </a:p>
          <a:p>
            <a:r>
              <a:rPr lang="en-US" altLang="ko-KR" sz="2800" dirty="0"/>
              <a:t>    output = model(</a:t>
            </a:r>
            <a:r>
              <a:rPr lang="en-US" altLang="ko-KR" sz="2800" dirty="0" err="1"/>
              <a:t>batch_x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    loss = criterion(output, </a:t>
            </a:r>
            <a:r>
              <a:rPr lang="en-US" altLang="ko-KR" sz="2800" dirty="0" err="1"/>
              <a:t>batch_y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err="1"/>
              <a:t>loss.backward</a:t>
            </a:r>
            <a:r>
              <a:rPr lang="en-US" altLang="ko-KR" sz="2800" dirty="0"/>
              <a:t>(); </a:t>
            </a:r>
            <a:r>
              <a:rPr lang="en-US" altLang="ko-KR" sz="2800" dirty="0" err="1"/>
              <a:t>optimizer.step</a:t>
            </a:r>
            <a:r>
              <a:rPr lang="en-US" altLang="ko-KR" sz="2800" dirty="0"/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7E9D8-CF26-38E4-C8B0-7CBB4AEE086C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3DBB5F3-3CF3-BFB6-EC11-039C9E58A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57" y="4877047"/>
            <a:ext cx="734239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설명: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9388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손실 함수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: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MSELoss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</a:endParaRPr>
          </a:p>
          <a:p>
            <a:pPr marL="179388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최적화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: Adam</a:t>
            </a:r>
          </a:p>
          <a:p>
            <a:pPr marL="179388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예측값과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실제값을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inverse_transform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으로 복원 후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MAE, RMSE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계산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8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06750-0CE3-52D4-E03B-0AE67C96F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1E631-3C95-311E-4D3F-3EF11C89A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4"/>
            <a:ext cx="10515600" cy="1325563"/>
          </a:xfrm>
        </p:spPr>
        <p:txBody>
          <a:bodyPr/>
          <a:lstStyle/>
          <a:p>
            <a:r>
              <a:rPr lang="ko-KR" altLang="en-US" dirty="0"/>
              <a:t>핵심 코드 </a:t>
            </a:r>
            <a:r>
              <a:rPr lang="en-US" altLang="ko-KR" dirty="0"/>
              <a:t>(5) </a:t>
            </a:r>
            <a:r>
              <a:rPr lang="ko-KR" altLang="en-US" dirty="0"/>
              <a:t>결과</a:t>
            </a:r>
            <a:r>
              <a:rPr lang="en-US" altLang="ko-KR" dirty="0"/>
              <a:t> </a:t>
            </a:r>
            <a:r>
              <a:rPr lang="ko-KR" altLang="en-US" dirty="0"/>
              <a:t>시각화 및 비교 </a:t>
            </a:r>
            <a:r>
              <a:rPr lang="en-US" altLang="ko-KR" dirty="0"/>
              <a:t>(main </a:t>
            </a:r>
            <a:r>
              <a:rPr lang="ko-KR" altLang="en-US" dirty="0"/>
              <a:t>함수 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C6E8FC-BDFD-637E-E74D-767879592399}"/>
              </a:ext>
            </a:extLst>
          </p:cNvPr>
          <p:cNvSpPr/>
          <p:nvPr/>
        </p:nvSpPr>
        <p:spPr>
          <a:xfrm>
            <a:off x="838200" y="1690688"/>
            <a:ext cx="609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plt.plot</a:t>
            </a:r>
            <a:r>
              <a:rPr lang="en-US" altLang="ko-KR" sz="2800" dirty="0"/>
              <a:t>(actual, label='</a:t>
            </a:r>
            <a:r>
              <a:rPr lang="ko-KR" altLang="en-US" sz="2800" dirty="0" err="1"/>
              <a:t>실제값</a:t>
            </a:r>
            <a:r>
              <a:rPr lang="en-US" altLang="ko-KR" sz="2800" dirty="0"/>
              <a:t>')</a:t>
            </a:r>
          </a:p>
          <a:p>
            <a:r>
              <a:rPr lang="en-US" altLang="ko-KR" sz="2800" dirty="0" err="1"/>
              <a:t>plt.plot</a:t>
            </a:r>
            <a:r>
              <a:rPr lang="en-US" altLang="ko-KR" sz="2800" dirty="0"/>
              <a:t>(predicted, label='</a:t>
            </a:r>
            <a:r>
              <a:rPr lang="ko-KR" altLang="en-US" sz="2800" dirty="0" err="1"/>
              <a:t>예측값</a:t>
            </a:r>
            <a:r>
              <a:rPr lang="en-US" altLang="ko-KR" sz="2800" dirty="0"/>
              <a:t>')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1D5D53-9614-57F3-7EE1-EEF7E80F0814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AB9702C-87DA-C224-5EFA-C54931586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57" y="5154045"/>
            <a:ext cx="44839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설명: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학습 시간, MAE, RMSE 비교 출력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성능이 가장 우수한 모델에 ✅ 표시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07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512E6-6E6A-1B59-C6B5-B3E82BE35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C5017-A8BA-8AB7-31D5-0EDDB822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4"/>
            <a:ext cx="10515600" cy="1325563"/>
          </a:xfrm>
        </p:spPr>
        <p:txBody>
          <a:bodyPr/>
          <a:lstStyle/>
          <a:p>
            <a:r>
              <a:rPr lang="ko-KR" altLang="en-US" dirty="0"/>
              <a:t>출력 예시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75511-6555-CDF3-61AD-A6595DE69D25}"/>
              </a:ext>
            </a:extLst>
          </p:cNvPr>
          <p:cNvSpPr/>
          <p:nvPr/>
        </p:nvSpPr>
        <p:spPr>
          <a:xfrm>
            <a:off x="838200" y="2248954"/>
            <a:ext cx="10845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📊 </a:t>
            </a:r>
            <a:r>
              <a:rPr lang="ko-KR" altLang="en-US" sz="2800" dirty="0" err="1"/>
              <a:t>모델별</a:t>
            </a:r>
            <a:r>
              <a:rPr lang="ko-KR" altLang="en-US" sz="2800" dirty="0"/>
              <a:t> 성능 요약</a:t>
            </a:r>
            <a:r>
              <a:rPr lang="en-US" altLang="ko-KR" sz="2800" dirty="0"/>
              <a:t>:</a:t>
            </a:r>
          </a:p>
          <a:p>
            <a:r>
              <a:rPr lang="en-US" altLang="ko-KR" sz="2800" dirty="0"/>
              <a:t>LSTM       → MAE: 0.190, RMSE: 0.252, Time: 1.00s</a:t>
            </a:r>
          </a:p>
          <a:p>
            <a:r>
              <a:rPr lang="en-US" altLang="ko-KR" sz="2800" dirty="0"/>
              <a:t>GRU        → MAE: 0.180, RMSE: 0.244, Time: 3.21s</a:t>
            </a:r>
          </a:p>
          <a:p>
            <a:r>
              <a:rPr lang="en-US" altLang="ko-KR" sz="2800" dirty="0" err="1"/>
              <a:t>BiLSTM</a:t>
            </a:r>
            <a:r>
              <a:rPr lang="en-US" altLang="ko-KR" sz="2800" dirty="0"/>
              <a:t>     → MAE: 0.178, RMSE: 0.242, Time: 1.64s ✅</a:t>
            </a:r>
          </a:p>
          <a:p>
            <a:r>
              <a:rPr lang="en-US" altLang="ko-KR" sz="2800" dirty="0"/>
              <a:t>CNN-LSTM   → MAE: 0.187, RMSE: 0.248, Time: 0.99s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6622A9-080B-2B90-C18B-4BA9FA867686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4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771</Words>
  <Application>Microsoft Office PowerPoint</Application>
  <PresentationFormat>와이드스크린</PresentationFormat>
  <Paragraphs>94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 Unicode MS</vt:lpstr>
      <vt:lpstr>맑은 고딕</vt:lpstr>
      <vt:lpstr>Arial</vt:lpstr>
      <vt:lpstr>Wingdings</vt:lpstr>
      <vt:lpstr>Office 테마</vt:lpstr>
      <vt:lpstr>전략 수요 예측 모델 개발</vt:lpstr>
      <vt:lpstr>프로젝트 목표</vt:lpstr>
      <vt:lpstr>개발환경</vt:lpstr>
      <vt:lpstr>핵심 코드 (1) 데이터 전처리(load_data 함수)</vt:lpstr>
      <vt:lpstr>핵심 코드 (2) 시계열 학습용 시퀀스 생성 (create_sequences 함수)</vt:lpstr>
      <vt:lpstr>핵심 코드 (3) 모델 정의 (LSTM/GRU/BiLSTM/CNN-LSTM)</vt:lpstr>
      <vt:lpstr>핵심 코드 (4) 모델 학습 및 평가(train_and_evaluate 함수)  </vt:lpstr>
      <vt:lpstr>핵심 코드 (5) 결과 시각화 및 비교 (main 함수 내)</vt:lpstr>
      <vt:lpstr>출력 예시</vt:lpstr>
      <vt:lpstr>요약</vt:lpstr>
      <vt:lpstr>LSTM 예측결과 결과값</vt:lpstr>
      <vt:lpstr>GRU 예측결과 결과값</vt:lpstr>
      <vt:lpstr>BiLSTM 예측결과 결과값</vt:lpstr>
      <vt:lpstr>CNN-LSTM 예측결과 결과값</vt:lpstr>
      <vt:lpstr>콘솔화면 캡쳐</vt:lpstr>
      <vt:lpstr>최종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공호</dc:creator>
  <cp:lastModifiedBy>송 공호</cp:lastModifiedBy>
  <cp:revision>10</cp:revision>
  <dcterms:created xsi:type="dcterms:W3CDTF">2025-05-20T11:11:24Z</dcterms:created>
  <dcterms:modified xsi:type="dcterms:W3CDTF">2025-06-01T06:53:53Z</dcterms:modified>
</cp:coreProperties>
</file>