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6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3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2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2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F67F-8D72-4D2F-82E5-21E3CA36763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D9A9-C04D-42A8-BE6B-9DC3BA1B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5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8972"/>
          </a:xfrm>
        </p:spPr>
        <p:txBody>
          <a:bodyPr/>
          <a:lstStyle/>
          <a:p>
            <a:r>
              <a:rPr lang="en-US" altLang="zh-CN" dirty="0"/>
              <a:t>Base64</a:t>
            </a:r>
            <a:r>
              <a:rPr lang="zh-CN" altLang="en-US" dirty="0"/>
              <a:t>编码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79630" y="3868614"/>
            <a:ext cx="6588369" cy="1389185"/>
          </a:xfrm>
        </p:spPr>
        <p:txBody>
          <a:bodyPr/>
          <a:lstStyle/>
          <a:p>
            <a:r>
              <a:rPr lang="zh-CN" altLang="en-US" dirty="0"/>
              <a:t>刘</a:t>
            </a:r>
            <a:r>
              <a:rPr lang="zh-CN" altLang="en-US"/>
              <a:t>敬民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71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Base64</a:t>
            </a:r>
            <a:r>
              <a:rPr lang="zh-CN" altLang="en-US" dirty="0"/>
              <a:t>是网络上最常见的用于传输</a:t>
            </a:r>
            <a:r>
              <a:rPr lang="en-US" altLang="zh-CN" dirty="0"/>
              <a:t>8Bit</a:t>
            </a:r>
            <a:r>
              <a:rPr lang="zh-CN" altLang="en-US" dirty="0"/>
              <a:t>字节代码的编码方式之一</a:t>
            </a:r>
            <a:endParaRPr lang="en-US" altLang="zh-CN" dirty="0"/>
          </a:p>
          <a:p>
            <a:r>
              <a:rPr lang="zh-CN" altLang="en-US" dirty="0"/>
              <a:t>二进制流问题：</a:t>
            </a:r>
            <a:r>
              <a:rPr lang="en-US" altLang="zh-CN" dirty="0"/>
              <a:t>00000000 01100001</a:t>
            </a:r>
            <a:r>
              <a:rPr lang="zh-CN" altLang="en-US" dirty="0"/>
              <a:t>对应的字符串为</a:t>
            </a:r>
            <a:r>
              <a:rPr lang="en-US" altLang="zh-CN" dirty="0"/>
              <a:t>”\0a”</a:t>
            </a:r>
            <a:r>
              <a:rPr lang="zh-CN" altLang="en-US" dirty="0"/>
              <a:t>，字符串到第一个字符就结束了</a:t>
            </a:r>
          </a:p>
        </p:txBody>
      </p:sp>
    </p:spTree>
    <p:extLst>
      <p:ext uri="{BB962C8B-B14F-4D97-AF65-F5344CB8AC3E}">
        <p14:creationId xmlns:p14="http://schemas.microsoft.com/office/powerpoint/2010/main" val="176987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Base64</a:t>
            </a:r>
            <a:r>
              <a:rPr lang="zh-CN" altLang="en-US" b="1" dirty="0"/>
              <a:t>编码表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28851"/>
              </p:ext>
            </p:extLst>
          </p:nvPr>
        </p:nvGraphicFramePr>
        <p:xfrm>
          <a:off x="2416560" y="1266092"/>
          <a:ext cx="7358879" cy="4963133"/>
        </p:xfrm>
        <a:graphic>
          <a:graphicData uri="http://schemas.openxmlformats.org/drawingml/2006/table">
            <a:tbl>
              <a:tblPr/>
              <a:tblGrid>
                <a:gridCol w="668989">
                  <a:extLst>
                    <a:ext uri="{9D8B030D-6E8A-4147-A177-3AD203B41FA5}">
                      <a16:colId xmlns:a16="http://schemas.microsoft.com/office/drawing/2014/main" val="270181536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3110037269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3810823891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4057639285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4232652626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410514261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1412263564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3560048232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447517194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19327555"/>
                    </a:ext>
                  </a:extLst>
                </a:gridCol>
                <a:gridCol w="668989">
                  <a:extLst>
                    <a:ext uri="{9D8B030D-6E8A-4147-A177-3AD203B41FA5}">
                      <a16:colId xmlns:a16="http://schemas.microsoft.com/office/drawing/2014/main" val="4140016183"/>
                    </a:ext>
                  </a:extLst>
                </a:gridCol>
              </a:tblGrid>
              <a:tr h="291949">
                <a:tc>
                  <a:txBody>
                    <a:bodyPr/>
                    <a:lstStyle/>
                    <a:p>
                      <a:r>
                        <a:rPr lang="zh-CN" altLang="en-US" sz="1300"/>
                        <a:t>码值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字符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7">
                  <a:txBody>
                    <a:bodyPr/>
                    <a:lstStyle/>
                    <a:p>
                      <a:r>
                        <a:rPr lang="zh-CN" altLang="en-US" sz="1300"/>
                        <a:t> 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码值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字符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7">
                  <a:txBody>
                    <a:bodyPr/>
                    <a:lstStyle/>
                    <a:p>
                      <a:r>
                        <a:rPr lang="zh-CN" altLang="en-US" sz="1300"/>
                        <a:t> 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码值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字符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7">
                  <a:txBody>
                    <a:bodyPr/>
                    <a:lstStyle/>
                    <a:p>
                      <a:r>
                        <a:rPr lang="zh-CN" altLang="en-US" sz="1300"/>
                        <a:t> 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码值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字符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537307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0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16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Q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48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w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891483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17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49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x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02505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18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50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7169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19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35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z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331443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20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U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36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0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23832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5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37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57650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6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W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38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51427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7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X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39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55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172846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8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40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56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85585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9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25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Z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57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41062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10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26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q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58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6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990863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11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27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59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7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2669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12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28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60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8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065841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13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29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45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61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9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725304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14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30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46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u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62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+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71004"/>
                  </a:ext>
                </a:extLst>
              </a:tr>
              <a:tr h="291949">
                <a:tc>
                  <a:txBody>
                    <a:bodyPr/>
                    <a:lstStyle/>
                    <a:p>
                      <a:r>
                        <a:rPr lang="en-US" altLang="zh-CN" sz="1300"/>
                        <a:t>15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31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47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63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/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7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31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Base64</a:t>
            </a:r>
            <a:r>
              <a:rPr lang="zh-CN" altLang="en-US" b="1" dirty="0">
                <a:effectLst/>
              </a:rPr>
              <a:t>编码说明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Base64</a:t>
            </a:r>
            <a:r>
              <a:rPr lang="zh-CN" altLang="en-US" dirty="0">
                <a:effectLst/>
              </a:rPr>
              <a:t>编码把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个</a:t>
            </a:r>
            <a:r>
              <a:rPr lang="en-US" altLang="zh-CN" dirty="0">
                <a:effectLst/>
              </a:rPr>
              <a:t>8</a:t>
            </a:r>
            <a:r>
              <a:rPr lang="zh-CN" altLang="en-US" dirty="0">
                <a:effectLst/>
              </a:rPr>
              <a:t>位字节（</a:t>
            </a:r>
            <a:r>
              <a:rPr lang="en-US" altLang="zh-CN" dirty="0">
                <a:effectLst/>
              </a:rPr>
              <a:t>3*8=24</a:t>
            </a:r>
            <a:r>
              <a:rPr lang="zh-CN" altLang="en-US" dirty="0">
                <a:effectLst/>
              </a:rPr>
              <a:t>）转化为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</a:t>
            </a:r>
            <a:r>
              <a:rPr lang="en-US" altLang="zh-CN" dirty="0">
                <a:effectLst/>
              </a:rPr>
              <a:t>6</a:t>
            </a:r>
            <a:r>
              <a:rPr lang="zh-CN" altLang="en-US" dirty="0">
                <a:effectLst/>
              </a:rPr>
              <a:t>位的字节（</a:t>
            </a:r>
            <a:r>
              <a:rPr lang="en-US" altLang="zh-CN" dirty="0">
                <a:effectLst/>
              </a:rPr>
              <a:t>4*6=24</a:t>
            </a:r>
            <a:r>
              <a:rPr lang="zh-CN" altLang="en-US" dirty="0">
                <a:effectLst/>
              </a:rPr>
              <a:t>），然后在</a:t>
            </a:r>
            <a:r>
              <a:rPr lang="en-US" altLang="zh-CN" dirty="0">
                <a:effectLst/>
              </a:rPr>
              <a:t>6</a:t>
            </a:r>
            <a:r>
              <a:rPr lang="zh-CN" altLang="en-US" dirty="0">
                <a:effectLst/>
              </a:rPr>
              <a:t>位的前面补两个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，形成</a:t>
            </a:r>
            <a:r>
              <a:rPr lang="en-US" altLang="zh-CN" dirty="0">
                <a:effectLst/>
              </a:rPr>
              <a:t>8</a:t>
            </a:r>
            <a:r>
              <a:rPr lang="zh-CN" altLang="en-US" dirty="0">
                <a:effectLst/>
              </a:rPr>
              <a:t>位一个字节的形式。 如果剩下的字符不足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个字节，则用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'='</a:t>
            </a:r>
            <a:r>
              <a:rPr lang="zh-CN" altLang="en-US" dirty="0">
                <a:effectLst/>
              </a:rPr>
              <a:t>填充，因此编码后输出的文本末尾可能会出现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或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个</a:t>
            </a:r>
            <a:r>
              <a:rPr lang="en-US" altLang="zh-CN" dirty="0">
                <a:effectLst/>
              </a:rPr>
              <a:t>'='</a:t>
            </a:r>
            <a:r>
              <a:rPr lang="zh-CN" altLang="en-US" dirty="0">
                <a:effectLst/>
              </a:rPr>
              <a:t>。 </a:t>
            </a:r>
          </a:p>
          <a:p>
            <a:r>
              <a:rPr lang="zh-CN" altLang="en-US" dirty="0">
                <a:effectLst/>
              </a:rPr>
              <a:t>为了保证所输出的编码位可读字符，</a:t>
            </a:r>
            <a:r>
              <a:rPr lang="en-US" altLang="zh-CN" dirty="0">
                <a:effectLst/>
              </a:rPr>
              <a:t>Base64</a:t>
            </a:r>
            <a:r>
              <a:rPr lang="zh-CN" altLang="en-US" dirty="0">
                <a:effectLst/>
              </a:rPr>
              <a:t>制定了一个编码表，以便进行统一转换。编码表的大小为</a:t>
            </a:r>
            <a:r>
              <a:rPr lang="en-US" altLang="zh-CN" dirty="0">
                <a:effectLst/>
              </a:rPr>
              <a:t>2^6=64</a:t>
            </a:r>
            <a:r>
              <a:rPr lang="zh-CN" altLang="en-US" dirty="0">
                <a:effectLst/>
              </a:rPr>
              <a:t>，这也是</a:t>
            </a:r>
            <a:r>
              <a:rPr lang="en-US" altLang="zh-CN" dirty="0">
                <a:effectLst/>
              </a:rPr>
              <a:t>Base64</a:t>
            </a:r>
            <a:r>
              <a:rPr lang="zh-CN" altLang="en-US" dirty="0">
                <a:effectLst/>
              </a:rPr>
              <a:t>名称的由来。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14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剩一个字节，需要填充两个字节。例如：</a:t>
            </a:r>
            <a:r>
              <a:rPr lang="en-US" altLang="zh-CN" dirty="0"/>
              <a:t>11111111</a:t>
            </a:r>
            <a:r>
              <a:rPr lang="zh-CN" altLang="en-US" dirty="0"/>
              <a:t>，填充后为：</a:t>
            </a:r>
            <a:r>
              <a:rPr lang="en-US" altLang="zh-CN" dirty="0"/>
              <a:t>111111 110000 = =</a:t>
            </a:r>
            <a:r>
              <a:rPr lang="zh-CN" altLang="en-US" dirty="0"/>
              <a:t>。最后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=</a:t>
            </a:r>
            <a:r>
              <a:rPr lang="zh-CN" altLang="en-US" dirty="0"/>
              <a:t>和最后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为填充</a:t>
            </a:r>
            <a:endParaRPr lang="en-US" altLang="zh-CN" dirty="0"/>
          </a:p>
          <a:p>
            <a:r>
              <a:rPr lang="zh-CN" altLang="en-US" dirty="0"/>
              <a:t>剩两个字节，需要填充一个字节。例如：</a:t>
            </a:r>
            <a:r>
              <a:rPr lang="en-US" altLang="zh-CN" dirty="0"/>
              <a:t>11111111 11111111</a:t>
            </a:r>
            <a:r>
              <a:rPr lang="zh-CN" altLang="en-US" dirty="0"/>
              <a:t>，填充后为：</a:t>
            </a:r>
            <a:r>
              <a:rPr lang="en-US" altLang="zh-CN" dirty="0"/>
              <a:t>111111 111111 111100 =</a:t>
            </a:r>
            <a:r>
              <a:rPr lang="zh-CN" altLang="en-US" dirty="0"/>
              <a:t>。最后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=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为填充</a:t>
            </a:r>
          </a:p>
        </p:txBody>
      </p:sp>
    </p:spTree>
    <p:extLst>
      <p:ext uri="{BB962C8B-B14F-4D97-AF65-F5344CB8AC3E}">
        <p14:creationId xmlns:p14="http://schemas.microsoft.com/office/powerpoint/2010/main" val="221925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常见的三种编码标准</a:t>
            </a:r>
            <a:endParaRPr lang="en-US" altLang="zh-CN" dirty="0"/>
          </a:p>
          <a:p>
            <a:pPr lvl="1"/>
            <a:r>
              <a:rPr lang="en-US" altLang="zh-CN" dirty="0"/>
              <a:t>UU</a:t>
            </a:r>
            <a:r>
              <a:rPr lang="zh-CN" altLang="en-US" dirty="0"/>
              <a:t>编码</a:t>
            </a:r>
            <a:r>
              <a:rPr lang="en-US" altLang="zh-CN" dirty="0"/>
              <a:t>(Unix</a:t>
            </a:r>
            <a:r>
              <a:rPr lang="zh-CN" altLang="en-US" dirty="0"/>
              <a:t>－</a:t>
            </a:r>
            <a:r>
              <a:rPr lang="en-US" altLang="zh-CN" dirty="0"/>
              <a:t>to</a:t>
            </a:r>
            <a:r>
              <a:rPr lang="zh-CN" altLang="en-US" dirty="0"/>
              <a:t>－</a:t>
            </a:r>
            <a:r>
              <a:rPr lang="en-US" altLang="zh-CN" dirty="0" err="1"/>
              <a:t>Unixencoding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MIME</a:t>
            </a:r>
            <a:r>
              <a:rPr lang="zh-CN" altLang="en-US" dirty="0"/>
              <a:t>标准</a:t>
            </a:r>
            <a:r>
              <a:rPr lang="en-US" altLang="zh-CN" dirty="0"/>
              <a:t>(</a:t>
            </a:r>
            <a:r>
              <a:rPr lang="en-US" altLang="zh-CN" dirty="0" err="1"/>
              <a:t>MultipurposeInternetMail</a:t>
            </a:r>
            <a:r>
              <a:rPr lang="en-US" altLang="zh-CN" dirty="0"/>
              <a:t> </a:t>
            </a:r>
            <a:r>
              <a:rPr lang="en-US" altLang="zh-CN" dirty="0" err="1"/>
              <a:t>Extentions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Binhex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en-US" altLang="zh-CN" dirty="0"/>
              <a:t>MIME</a:t>
            </a:r>
            <a:r>
              <a:rPr lang="zh-CN" altLang="en-US" dirty="0"/>
              <a:t>的两种编码方法</a:t>
            </a:r>
            <a:endParaRPr lang="en-US" altLang="zh-CN" dirty="0"/>
          </a:p>
          <a:p>
            <a:pPr lvl="1"/>
            <a:r>
              <a:rPr lang="en-US" altLang="zh-CN" dirty="0"/>
              <a:t>Base 64</a:t>
            </a:r>
          </a:p>
          <a:p>
            <a:pPr lvl="1"/>
            <a:r>
              <a:rPr lang="en-US" altLang="zh-CN" dirty="0"/>
              <a:t>QP(Quote-Printable) 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80282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410</Words>
  <Application>Microsoft Office PowerPoint</Application>
  <PresentationFormat>宽屏</PresentationFormat>
  <Paragraphs>159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Base64编码</vt:lpstr>
      <vt:lpstr>目的</vt:lpstr>
      <vt:lpstr>Base64编码表 </vt:lpstr>
      <vt:lpstr>Base64编码说明</vt:lpstr>
      <vt:lpstr>填充说明</vt:lpstr>
      <vt:lpstr>最后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Base64编码</dc:title>
  <dc:creator>刘敬民</dc:creator>
  <cp:lastModifiedBy>刘敬民</cp:lastModifiedBy>
  <cp:revision>27</cp:revision>
  <dcterms:created xsi:type="dcterms:W3CDTF">2017-02-24T02:00:04Z</dcterms:created>
  <dcterms:modified xsi:type="dcterms:W3CDTF">2018-06-12T07:10:09Z</dcterms:modified>
</cp:coreProperties>
</file>