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slideLayouts/slideLayout3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51"/>
  </p:notesMasterIdLst>
  <p:handoutMasterIdLst>
    <p:handoutMasterId r:id="rId52"/>
  </p:handoutMasterIdLst>
  <p:sldIdLst>
    <p:sldId id="293" r:id="rId10"/>
    <p:sldId id="292" r:id="rId11"/>
    <p:sldId id="294" r:id="rId12"/>
    <p:sldId id="324" r:id="rId13"/>
    <p:sldId id="306" r:id="rId14"/>
    <p:sldId id="331" r:id="rId15"/>
    <p:sldId id="297" r:id="rId16"/>
    <p:sldId id="296" r:id="rId17"/>
    <p:sldId id="298" r:id="rId18"/>
    <p:sldId id="303" r:id="rId19"/>
    <p:sldId id="332" r:id="rId20"/>
    <p:sldId id="299" r:id="rId21"/>
    <p:sldId id="300" r:id="rId22"/>
    <p:sldId id="301" r:id="rId23"/>
    <p:sldId id="302" r:id="rId24"/>
    <p:sldId id="304" r:id="rId25"/>
    <p:sldId id="305" r:id="rId26"/>
    <p:sldId id="309" r:id="rId27"/>
    <p:sldId id="307" r:id="rId28"/>
    <p:sldId id="308" r:id="rId29"/>
    <p:sldId id="310" r:id="rId30"/>
    <p:sldId id="329" r:id="rId31"/>
    <p:sldId id="33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5" r:id="rId46"/>
    <p:sldId id="326" r:id="rId47"/>
    <p:sldId id="327" r:id="rId48"/>
    <p:sldId id="328" r:id="rId49"/>
    <p:sldId id="388" r:id="rId5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63D"/>
    <a:srgbClr val="AB262E"/>
    <a:srgbClr val="8A0028"/>
    <a:srgbClr val="AB192E"/>
    <a:srgbClr val="A0192E"/>
    <a:srgbClr val="901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50000" autoAdjust="0"/>
  </p:normalViewPr>
  <p:slideViewPr>
    <p:cSldViewPr snapToGrid="0">
      <p:cViewPr varScale="1">
        <p:scale>
          <a:sx n="140" d="100"/>
          <a:sy n="140" d="100"/>
        </p:scale>
        <p:origin x="616" y="184"/>
      </p:cViewPr>
      <p:guideLst>
        <p:guide orient="horz" pos="2160"/>
        <p:guide pos="288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commentAuthors" Target="commentAuthors.xml"/><Relationship Id="rId5" Type="http://schemas.openxmlformats.org/officeDocument/2006/relationships/slideMaster" Target="slideMasters/slideMaster5.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tableStyles" Target="tableStyles.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7909B4-0034-084A-82BA-DE59354427DE}" type="datetime1">
              <a:rPr lang="en-US" smtClean="0"/>
              <a:t>12/31/19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AEE3B6-A6CF-1B42-910E-8E290E739F0F}" type="datetime1">
              <a:rPr lang="en-US" smtClean="0"/>
              <a:t>12/31/19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5.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6"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2" name="Group 1"/>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21" name="Rectangle 20"/>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5" y="1006103"/>
            <a:ext cx="9726309"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6168248" y="1709351"/>
            <a:ext cx="5654546" cy="4384542"/>
          </a:xfrm>
          <a:prstGeom prst="rect">
            <a:avLst/>
          </a:prstGeom>
        </p:spPr>
        <p:txBody>
          <a:bodyPr vert="horz"/>
          <a:lstStyle>
            <a:lvl1pPr marL="342900" indent="-342900">
              <a:spcBef>
                <a:spcPts val="0"/>
              </a:spcBef>
              <a:spcAft>
                <a:spcPts val="1200"/>
              </a:spcAft>
              <a:buClr>
                <a:srgbClr val="AB262E"/>
              </a:buClr>
              <a:buFont typeface="+mj-lt"/>
              <a:buAutoNum type="arabicPeriod"/>
              <a:defRPr sz="1600" b="0" i="0">
                <a:latin typeface="Arial"/>
                <a:cs typeface="Arial"/>
              </a:defRPr>
            </a:lvl1pPr>
            <a:lvl2pPr marL="800100" indent="-342900">
              <a:spcBef>
                <a:spcPts val="0"/>
              </a:spcBef>
              <a:spcAft>
                <a:spcPts val="1200"/>
              </a:spcAft>
              <a:buClr>
                <a:srgbClr val="AB262E"/>
              </a:buClr>
              <a:buFont typeface="+mj-lt"/>
              <a:buAutoNum type="arabicPeriod"/>
              <a:defRPr sz="1400" b="0" i="0">
                <a:latin typeface="Arial"/>
                <a:cs typeface="Arial"/>
              </a:defRPr>
            </a:lvl2pPr>
            <a:lvl3pPr marL="1143000" indent="-228600">
              <a:spcBef>
                <a:spcPts val="0"/>
              </a:spcBef>
              <a:spcAft>
                <a:spcPts val="1200"/>
              </a:spcAft>
              <a:buClr>
                <a:srgbClr val="AB262E"/>
              </a:buClr>
              <a:buFont typeface="+mj-lt"/>
              <a:buAutoNum type="arabicPeriod"/>
              <a:defRPr sz="1200" b="0" i="0" baseline="0">
                <a:latin typeface="Arial"/>
                <a:cs typeface="Arial"/>
              </a:defRPr>
            </a:lvl3pPr>
            <a:lvl4pPr marL="1657350" indent="-285750">
              <a:spcBef>
                <a:spcPts val="0"/>
              </a:spcBef>
              <a:spcAft>
                <a:spcPts val="1200"/>
              </a:spcAft>
              <a:buClr>
                <a:srgbClr val="AB262E"/>
              </a:buClr>
              <a:buFont typeface="+mj-lt"/>
              <a:buAutoNum type="arabicPeriod"/>
              <a:defRPr sz="1000" b="0" i="0" baseline="0">
                <a:latin typeface="Arial"/>
                <a:cs typeface="Arial"/>
              </a:defRPr>
            </a:lvl4pPr>
            <a:lvl5pPr marL="2057400" indent="-228600">
              <a:spcBef>
                <a:spcPts val="0"/>
              </a:spcBef>
              <a:spcAft>
                <a:spcPts val="1200"/>
              </a:spcAft>
              <a:buClr>
                <a:srgbClr val="AB262E"/>
              </a:buClr>
              <a:buFont typeface="+mj-lt"/>
              <a:buAutoNum type="arabicPeriod"/>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302605" y="1709352"/>
            <a:ext cx="11585731"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302606" y="1709352"/>
            <a:ext cx="561794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6159098" y="1709352"/>
            <a:ext cx="5691148"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5" y="1112109"/>
            <a:ext cx="11585731"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6"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6214002"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S">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67" y="82958"/>
            <a:ext cx="3346704" cy="1646578"/>
          </a:xfrm>
          <a:prstGeom prst="rect">
            <a:avLst/>
          </a:prstGeom>
        </p:spPr>
      </p:pic>
      <p:sp>
        <p:nvSpPr>
          <p:cNvPr id="8" name="Picture Placeholder 2"/>
          <p:cNvSpPr>
            <a:spLocks noGrp="1"/>
          </p:cNvSpPr>
          <p:nvPr>
            <p:ph type="pic" sz="quarter" idx="13" hasCustomPrompt="1"/>
          </p:nvPr>
        </p:nvSpPr>
        <p:spPr>
          <a:xfrm>
            <a:off x="-1" y="3619500"/>
            <a:ext cx="12188825" cy="27875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11" name="Text Placeholder 2"/>
          <p:cNvSpPr>
            <a:spLocks noGrp="1"/>
          </p:cNvSpPr>
          <p:nvPr>
            <p:ph type="body" sz="quarter" idx="12" hasCustomPrompt="1"/>
          </p:nvPr>
        </p:nvSpPr>
        <p:spPr>
          <a:xfrm>
            <a:off x="374316" y="2392946"/>
            <a:ext cx="11296984" cy="109955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44684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Slide - SES">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5" name="Picture 4"/>
          <p:cNvPicPr>
            <a:picLocks noChangeAspect="1"/>
          </p:cNvPicPr>
          <p:nvPr userDrawn="1"/>
        </p:nvPicPr>
        <p:blipFill>
          <a:blip r:embed="rId2"/>
          <a:stretch>
            <a:fillRect/>
          </a:stretch>
        </p:blipFill>
        <p:spPr>
          <a:xfrm>
            <a:off x="4871521" y="4263995"/>
            <a:ext cx="2438400" cy="368300"/>
          </a:xfrm>
          <a:prstGeom prst="rect">
            <a:avLst/>
          </a:prstGeom>
        </p:spPr>
      </p:pic>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53520" y="681016"/>
            <a:ext cx="3245314" cy="3022779"/>
          </a:xfrm>
          <a:prstGeom prst="rect">
            <a:avLst/>
          </a:prstGeom>
        </p:spPr>
      </p:pic>
    </p:spTree>
    <p:extLst>
      <p:ext uri="{BB962C8B-B14F-4D97-AF65-F5344CB8AC3E}">
        <p14:creationId xmlns:p14="http://schemas.microsoft.com/office/powerpoint/2010/main" val="9841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4" y="-1"/>
            <a:ext cx="9144001" cy="6858001"/>
          </a:xfrm>
          <a:prstGeom prst="rect">
            <a:avLst/>
          </a:prstGeom>
        </p:spPr>
      </p:pic>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userDrawn="1">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userDrawn="1">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userDrawn="1">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5788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5" y="0"/>
            <a:ext cx="9143999" cy="6858000"/>
          </a:xfrm>
          <a:prstGeom prst="rect">
            <a:avLst/>
          </a:prstGeom>
        </p:spPr>
      </p:pic>
      <p:sp>
        <p:nvSpPr>
          <p:cNvPr id="16" name="Rectangle 15"/>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8" name="Group 17"/>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82705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85465" y="0"/>
            <a:ext cx="9103360" cy="6827520"/>
          </a:xfrm>
          <a:prstGeom prst="rect">
            <a:avLst/>
          </a:prstGeom>
        </p:spPr>
      </p:pic>
      <p:sp>
        <p:nvSpPr>
          <p:cNvPr id="18" name="Rectangle 17"/>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userDrawn="1"/>
        </p:nvPicPr>
        <p:blipFill>
          <a:blip r:embed="rId3"/>
          <a:stretch>
            <a:fillRect/>
          </a:stretch>
        </p:blipFill>
        <p:spPr>
          <a:xfrm>
            <a:off x="8435975" y="6584950"/>
            <a:ext cx="2933700" cy="127000"/>
          </a:xfrm>
          <a:prstGeom prst="rect">
            <a:avLst/>
          </a:prstGeom>
        </p:spPr>
      </p:pic>
      <p:sp>
        <p:nvSpPr>
          <p:cNvPr id="12"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7525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8"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9"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0"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7" name="Group 16"/>
          <p:cNvGrpSpPr/>
          <p:nvPr userDrawn="1"/>
        </p:nvGrpSpPr>
        <p:grpSpPr>
          <a:xfrm>
            <a:off x="-1" y="17762"/>
            <a:ext cx="12188825" cy="742"/>
            <a:chOff x="-1" y="1761975"/>
            <a:chExt cx="12188825" cy="742"/>
          </a:xfrm>
        </p:grpSpPr>
        <p:cxnSp>
          <p:nvCxnSpPr>
            <p:cNvPr id="21" name="Straight Connector 20"/>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Text Placeholder 17"/>
          <p:cNvSpPr>
            <a:spLocks noGrp="1"/>
          </p:cNvSpPr>
          <p:nvPr>
            <p:ph type="body" sz="quarter" idx="13" hasCustomPrompt="1"/>
          </p:nvPr>
        </p:nvSpPr>
        <p:spPr>
          <a:xfrm>
            <a:off x="214782" y="2237110"/>
            <a:ext cx="11737153"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2"/>
            <a:srcRect t="13018" r="68665"/>
            <a:stretch/>
          </p:blipFill>
          <p:spPr>
            <a:xfrm>
              <a:off x="8323018" y="0"/>
              <a:ext cx="588774" cy="928827"/>
            </a:xfrm>
            <a:prstGeom prst="rect">
              <a:avLst/>
            </a:prstGeom>
          </p:spPr>
        </p:pic>
      </p:grpSp>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3846683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4" name="Rectangle 13"/>
          <p:cNvSpPr/>
          <p:nvPr userDrawn="1"/>
        </p:nvSpPr>
        <p:spPr>
          <a:xfrm>
            <a:off x="-1" y="4919822"/>
            <a:ext cx="12188825" cy="19381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12188825" cy="4895273"/>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214782" y="5545997"/>
            <a:ext cx="10510190"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grpSp>
        <p:nvGrpSpPr>
          <p:cNvPr id="8" name="Group 7"/>
          <p:cNvGrpSpPr/>
          <p:nvPr userDrawn="1"/>
        </p:nvGrpSpPr>
        <p:grpSpPr>
          <a:xfrm>
            <a:off x="-1" y="4875418"/>
            <a:ext cx="12188825" cy="1238113"/>
            <a:chOff x="0" y="6662"/>
            <a:chExt cx="9144000" cy="928827"/>
          </a:xfrm>
        </p:grpSpPr>
        <p:cxnSp>
          <p:nvCxnSpPr>
            <p:cNvPr id="11" name="Straight Connector 1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2"/>
            <a:srcRect t="13018" r="68665"/>
            <a:stretch/>
          </p:blipFill>
          <p:spPr>
            <a:xfrm>
              <a:off x="8323018" y="6662"/>
              <a:ext cx="588774" cy="928827"/>
            </a:xfrm>
            <a:prstGeom prst="rect">
              <a:avLst/>
            </a:prstGeom>
          </p:spPr>
        </p:pic>
      </p:grpSp>
      <p:pic>
        <p:nvPicPr>
          <p:cNvPr id="10" name="Picture 9"/>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444024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991552" y="1570618"/>
            <a:ext cx="10227600"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4412102" y="5206138"/>
            <a:ext cx="7419101"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721" y="1561545"/>
            <a:ext cx="743664"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11090865" y="4701328"/>
            <a:ext cx="743664" cy="371928"/>
          </a:xfrm>
          <a:prstGeom prst="rect">
            <a:avLst/>
          </a:prstGeom>
        </p:spPr>
      </p:pic>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6882117" y="1578919"/>
            <a:ext cx="5006220"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6882118" y="5766677"/>
            <a:ext cx="5006219"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10" name="Text Placeholder 2"/>
          <p:cNvSpPr>
            <a:spLocks noGrp="1"/>
          </p:cNvSpPr>
          <p:nvPr>
            <p:ph type="body" sz="quarter" idx="12" hasCustomPrompt="1"/>
          </p:nvPr>
        </p:nvSpPr>
        <p:spPr>
          <a:xfrm>
            <a:off x="302605" y="1578920"/>
            <a:ext cx="5654546"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4" name="Slide Number Placeholder 3"/>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70234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6754517" y="1573230"/>
            <a:ext cx="246843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9361927" y="1573230"/>
            <a:ext cx="2452019"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6754517" y="3914119"/>
            <a:ext cx="246843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9361927" y="3914119"/>
            <a:ext cx="2452019"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0" name="Text Placeholder 2"/>
          <p:cNvSpPr>
            <a:spLocks noGrp="1"/>
          </p:cNvSpPr>
          <p:nvPr>
            <p:ph type="body" sz="quarter" idx="12" hasCustomPrompt="1"/>
          </p:nvPr>
        </p:nvSpPr>
        <p:spPr>
          <a:xfrm>
            <a:off x="302605" y="1572055"/>
            <a:ext cx="5654546"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2"/>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2400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319232" y="1578919"/>
            <a:ext cx="6075064"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6510381" y="3690748"/>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6510381" y="1578920"/>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9605955" y="1572055"/>
            <a:ext cx="2292963"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319232"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319836"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3535724"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3"/>
          <p:cNvSpPr>
            <a:spLocks noGrp="1"/>
          </p:cNvSpPr>
          <p:nvPr>
            <p:ph type="body" sz="quarter" idx="28" hasCustomPrompt="1"/>
          </p:nvPr>
        </p:nvSpPr>
        <p:spPr>
          <a:xfrm>
            <a:off x="8829448"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8830052"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305502"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210053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302605" y="1585784"/>
            <a:ext cx="1130579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4825" y="0"/>
            <a:ext cx="5334000" cy="682752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24" name="Group 23"/>
          <p:cNvGrpSpPr/>
          <p:nvPr userDrawn="1"/>
        </p:nvGrpSpPr>
        <p:grpSpPr>
          <a:xfrm>
            <a:off x="-1" y="6406187"/>
            <a:ext cx="12188825" cy="451813"/>
            <a:chOff x="-1" y="6406187"/>
            <a:chExt cx="12188825" cy="451813"/>
          </a:xfrm>
        </p:grpSpPr>
        <p:sp>
          <p:nvSpPr>
            <p:cNvPr id="25" name="Rectangle 2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328906" y="1578920"/>
            <a:ext cx="562179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328904"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6228651" y="1572054"/>
            <a:ext cx="5622210"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6229065"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7528" y="678405"/>
            <a:ext cx="3580638" cy="3059049"/>
          </a:xfrm>
          <a:prstGeom prst="rect">
            <a:avLst/>
          </a:prstGeom>
        </p:spPr>
      </p:pic>
      <p:pic>
        <p:nvPicPr>
          <p:cNvPr id="5" name="Picture 4"/>
          <p:cNvPicPr>
            <a:picLocks noChangeAspect="1"/>
          </p:cNvPicPr>
          <p:nvPr userDrawn="1"/>
        </p:nvPicPr>
        <p:blipFill>
          <a:blip r:embed="rId3"/>
          <a:stretch>
            <a:fillRect/>
          </a:stretch>
        </p:blipFill>
        <p:spPr>
          <a:xfrm>
            <a:off x="4871521"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1"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5" name="Group 14"/>
          <p:cNvGrpSpPr/>
          <p:nvPr userDrawn="1"/>
        </p:nvGrpSpPr>
        <p:grpSpPr>
          <a:xfrm>
            <a:off x="-1" y="17762"/>
            <a:ext cx="12188825" cy="742"/>
            <a:chOff x="-1" y="1761975"/>
            <a:chExt cx="12188825" cy="742"/>
          </a:xfrm>
        </p:grpSpPr>
        <p:cxnSp>
          <p:nvCxnSpPr>
            <p:cNvPr id="16" name="Straight Connector 15"/>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24" name="Rectangle 23"/>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87714" y="1196775"/>
            <a:ext cx="5199888" cy="5669280"/>
          </a:xfrm>
          <a:prstGeom prst="rect">
            <a:avLst/>
          </a:prstGeom>
        </p:spPr>
      </p:pic>
      <p:sp>
        <p:nvSpPr>
          <p:cNvPr id="9" name="Text Placeholder 19"/>
          <p:cNvSpPr>
            <a:spLocks noGrp="1"/>
          </p:cNvSpPr>
          <p:nvPr>
            <p:ph type="body" sz="quarter" idx="14" hasCustomPrompt="1"/>
          </p:nvPr>
        </p:nvSpPr>
        <p:spPr>
          <a:xfrm>
            <a:off x="216054" y="4829299"/>
            <a:ext cx="6773094"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4" y="3496385"/>
            <a:ext cx="6753633"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a:t>
            </a:r>
            <a:br>
              <a:rPr lang="en-US" dirty="0"/>
            </a:br>
            <a:r>
              <a:rPr lang="en-US" dirty="0"/>
              <a:t>needs to be</a:t>
            </a:r>
          </a:p>
        </p:txBody>
      </p:sp>
      <p:sp>
        <p:nvSpPr>
          <p:cNvPr id="11" name="Text Placeholder 17"/>
          <p:cNvSpPr>
            <a:spLocks noGrp="1"/>
          </p:cNvSpPr>
          <p:nvPr>
            <p:ph type="body" sz="quarter" idx="13" hasCustomPrompt="1"/>
          </p:nvPr>
        </p:nvSpPr>
        <p:spPr>
          <a:xfrm>
            <a:off x="226632" y="2155151"/>
            <a:ext cx="8529783"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4" name="Group 13"/>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8" name="Picture 17"/>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16" name="Rectangle 15"/>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302605" y="1708726"/>
            <a:ext cx="11585731" cy="4385167"/>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4"/>
          <p:cNvSpPr>
            <a:spLocks noGrp="1"/>
          </p:cNvSpPr>
          <p:nvPr>
            <p:ph type="body" sz="quarter" idx="13" hasCustomPrompt="1"/>
          </p:nvPr>
        </p:nvSpPr>
        <p:spPr>
          <a:xfrm>
            <a:off x="302606" y="1006103"/>
            <a:ext cx="976479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0.emf"/><Relationship Id="rId5" Type="http://schemas.openxmlformats.org/officeDocument/2006/relationships/slideLayout" Target="../slideLayouts/slideLayout13.xml"/><Relationship Id="rId10" Type="http://schemas.openxmlformats.org/officeDocument/2006/relationships/image" Target="../media/image2.e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4.xml"/><Relationship Id="rId1" Type="http://schemas.openxmlformats.org/officeDocument/2006/relationships/slideLayout" Target="../slideLayouts/slideLayout20.xml"/><Relationship Id="rId4" Type="http://schemas.openxmlformats.org/officeDocument/2006/relationships/image" Target="../media/image10.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23.xml"/><Relationship Id="rId4" Type="http://schemas.openxmlformats.org/officeDocument/2006/relationships/image" Target="../media/image10.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0.emf"/><Relationship Id="rId5" Type="http://schemas.openxmlformats.org/officeDocument/2006/relationships/image" Target="../media/image2.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0.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emf"/><Relationship Id="rId5" Type="http://schemas.openxmlformats.org/officeDocument/2006/relationships/theme" Target="../theme/theme8.xml"/><Relationship Id="rId4"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1" y="-8881"/>
            <a:ext cx="12188825" cy="1238113"/>
            <a:chOff x="0" y="0"/>
            <a:chExt cx="9144000" cy="928827"/>
          </a:xfrm>
        </p:grpSpPr>
        <p:cxnSp>
          <p:nvCxnSpPr>
            <p:cNvPr id="16" name="Straight Connector 15"/>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rotWithShape="1">
            <a:blip r:embed="rId10"/>
            <a:srcRect t="13018" r="68665"/>
            <a:stretch/>
          </p:blipFill>
          <p:spPr>
            <a:xfrm>
              <a:off x="8323018" y="0"/>
              <a:ext cx="588774" cy="928827"/>
            </a:xfrm>
            <a:prstGeom prst="rect">
              <a:avLst/>
            </a:prstGeom>
          </p:spPr>
        </p:pic>
      </p:grpSp>
      <p:pic>
        <p:nvPicPr>
          <p:cNvPr id="31" name="Picture 30"/>
          <p:cNvPicPr>
            <a:picLocks noChangeAspect="1"/>
          </p:cNvPicPr>
          <p:nvPr userDrawn="1"/>
        </p:nvPicPr>
        <p:blipFill>
          <a:blip r:embed="rId11"/>
          <a:stretch>
            <a:fillRect/>
          </a:stretch>
        </p:blipFill>
        <p:spPr>
          <a:xfrm>
            <a:off x="8435975" y="6584950"/>
            <a:ext cx="2933700" cy="127000"/>
          </a:xfrm>
          <a:prstGeom prst="rect">
            <a:avLst/>
          </a:prstGeom>
        </p:spPr>
      </p:pic>
      <p:sp>
        <p:nvSpPr>
          <p:cNvPr id="32"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 id="2147483806" r:id="rId7"/>
    <p:sldLayoutId id="2147483807" r:id="rId8"/>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6"/>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7"/>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hyperlink" Target="http://theory.stanford.edu/~aiken/moss/"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mailto:Patrick.Hill@stevens.edu" TargetMode="Externa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hyperlink" Target="https://www.mongodb.com/download-center/community" TargetMode="Externa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hyperlink" Target="http://khan.github.io/tota11y/" TargetMode="Externa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hyperlink" Target="https://vscodium.com/"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hyperlink" Target="http://www.google.com/chrome/" TargetMode="External"/><Relationship Id="rId2" Type="http://schemas.openxmlformats.org/officeDocument/2006/relationships/hyperlink" Target="https://www.mozilla.org/en-US/firefox/developer/"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developer.mozilla.org/en-US/Learn/Getting_started_with_the_web/JavaScript_basics" TargetMode="External"/><Relationship Id="rId1" Type="http://schemas.openxmlformats.org/officeDocument/2006/relationships/slideLayout" Target="../slideLayouts/slideLayout9.xml"/><Relationship Id="rId4" Type="http://schemas.openxmlformats.org/officeDocument/2006/relationships/hyperlink" Target="https://www.w3schools.com/js/default.asp"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hyperlink" Target="https://tinyurl.com/uosh623" TargetMode="External"/><Relationship Id="rId2" Type="http://schemas.openxmlformats.org/officeDocument/2006/relationships/hyperlink" Target="http://www.slack.com/"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tevens-cs546-cs554/CS-546"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a:t>
            </a:fld>
            <a:endParaRPr lang="en-US" dirty="0"/>
          </a:p>
        </p:txBody>
      </p:sp>
      <p:sp>
        <p:nvSpPr>
          <p:cNvPr id="4" name="Text Placeholder 3"/>
          <p:cNvSpPr>
            <a:spLocks noGrp="1"/>
          </p:cNvSpPr>
          <p:nvPr>
            <p:ph type="body" sz="quarter" idx="12"/>
          </p:nvPr>
        </p:nvSpPr>
        <p:spPr>
          <a:xfrm>
            <a:off x="1609344" y="2138947"/>
            <a:ext cx="9189720"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CS 546 – Web Programming I</a:t>
            </a:r>
          </a:p>
          <a:p>
            <a:pPr algn="ctr"/>
            <a:r>
              <a:rPr lang="en-US" sz="3800" b="1" dirty="0">
                <a:latin typeface="Verdana" panose="020B0604030504040204" pitchFamily="34" charset="0"/>
                <a:ea typeface="Verdana" panose="020B0604030504040204" pitchFamily="34" charset="0"/>
                <a:cs typeface="Verdana" panose="020B0604030504040204" pitchFamily="34" charset="0"/>
              </a:rPr>
              <a:t>Course Introduction and Policies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84670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590488"/>
            <a:ext cx="11585731" cy="4385167"/>
          </a:xfrm>
        </p:spPr>
        <p:txBody>
          <a:bodyPr/>
          <a:lstStyle/>
          <a:p>
            <a:pPr>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I do not grant assignment extensions.</a:t>
            </a:r>
          </a:p>
          <a:p>
            <a:pPr>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When you register for a class you are taking responsibility to follow the course schedule, complete the work, and complete it by the deadlines set. </a:t>
            </a:r>
          </a:p>
          <a:p>
            <a:pPr>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We live in the age of smartphones and free WIFI on every corner, so “But I had no internet” excuses are not valid and will not be accepted. </a:t>
            </a:r>
          </a:p>
          <a:p>
            <a:pPr>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“I will be traveling” is also not a valid excuse for late assignments or missing presentation days as you should not be traveling when you have a responsibility to your classes, a responsibility you took on when you registered for the course.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10</a:t>
            </a:fld>
            <a:endParaRPr lang="en-US" dirty="0"/>
          </a:p>
        </p:txBody>
      </p:sp>
      <p:sp>
        <p:nvSpPr>
          <p:cNvPr id="4" name="Title 3"/>
          <p:cNvSpPr>
            <a:spLocks noGrp="1"/>
          </p:cNvSpPr>
          <p:nvPr>
            <p:ph type="title"/>
          </p:nvPr>
        </p:nvSpPr>
        <p:spPr>
          <a:xfrm>
            <a:off x="302605" y="418354"/>
            <a:ext cx="10505603"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Course Responsibility &amp; Assignment Extensions</a:t>
            </a:r>
          </a:p>
        </p:txBody>
      </p:sp>
    </p:spTree>
    <p:extLst>
      <p:ext uri="{BB962C8B-B14F-4D97-AF65-F5344CB8AC3E}">
        <p14:creationId xmlns:p14="http://schemas.microsoft.com/office/powerpoint/2010/main" val="1581076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744662"/>
            <a:ext cx="11585731" cy="4385167"/>
          </a:xfrm>
        </p:spPr>
        <p:txBody>
          <a:bodyPr/>
          <a:lstStyle/>
          <a:p>
            <a:pPr marL="0" indent="0">
              <a:buClr>
                <a:srgbClr val="C00000"/>
              </a:buClr>
              <a:buNone/>
            </a:pPr>
            <a:r>
              <a:rPr lang="en-US" sz="1800" dirty="0">
                <a:latin typeface="Verdana" panose="020B0604030504040204" pitchFamily="34" charset="0"/>
                <a:ea typeface="Verdana" panose="020B0604030504040204" pitchFamily="34" charset="0"/>
                <a:cs typeface="Verdana" panose="020B0604030504040204" pitchFamily="34" charset="0"/>
              </a:rPr>
              <a:t>You will have ample time to complete each assignment, so lateness will be harshly penalized:</a:t>
            </a:r>
          </a:p>
          <a:p>
            <a:pPr>
              <a:buClr>
                <a:srgbClr val="C00000"/>
              </a:buClr>
            </a:pPr>
            <a:r>
              <a:rPr lang="en-US" sz="1800" b="1" dirty="0">
                <a:solidFill>
                  <a:srgbClr val="FF0000"/>
                </a:solidFill>
                <a:latin typeface="Verdana" panose="020B0604030504040204" pitchFamily="34" charset="0"/>
                <a:ea typeface="Verdana" panose="020B0604030504040204" pitchFamily="34" charset="0"/>
                <a:cs typeface="Verdana" panose="020B0604030504040204" pitchFamily="34" charset="0"/>
              </a:rPr>
              <a:t>Late labs will receive a 15-point penalty PER DAY.  A lab is considered late 5 minutes after the due date/time (You have a 5-minute grace period).</a:t>
            </a:r>
          </a:p>
          <a:p>
            <a:pPr>
              <a:buClr>
                <a:srgbClr val="C00000"/>
              </a:buClr>
            </a:pPr>
            <a:r>
              <a:rPr lang="en-US" sz="1800" b="1" dirty="0">
                <a:solidFill>
                  <a:srgbClr val="FF0000"/>
                </a:solidFill>
                <a:latin typeface="Verdana" panose="020B0604030504040204" pitchFamily="34" charset="0"/>
                <a:ea typeface="Verdana" panose="020B0604030504040204" pitchFamily="34" charset="0"/>
                <a:cs typeface="Verdana" panose="020B0604030504040204" pitchFamily="34" charset="0"/>
              </a:rPr>
              <a:t>For final project components, the penalty is 25-points per day and a final project component is considered late 5 minutes after the due date/time (You have a 5-minute grace period).</a:t>
            </a:r>
          </a:p>
          <a:p>
            <a:pPr marL="0" indent="0">
              <a:buClr>
                <a:srgbClr val="C00000"/>
              </a:buClr>
              <a:buNone/>
            </a:pPr>
            <a:r>
              <a:rPr lang="en-US" sz="1800" b="1" dirty="0">
                <a:solidFill>
                  <a:srgbClr val="FF0000"/>
                </a:solidFill>
                <a:latin typeface="Verdana" panose="020B0604030504040204" pitchFamily="34" charset="0"/>
                <a:ea typeface="Verdana" panose="020B0604030504040204" pitchFamily="34" charset="0"/>
                <a:cs typeface="Verdana" panose="020B0604030504040204" pitchFamily="34" charset="0"/>
              </a:rPr>
              <a:t>There are NO exceptions to these policies unless a verifiable doctor’s note is provided, or you are officially excused from the office of Graduate Affairs.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Late Assignments</a:t>
            </a:r>
          </a:p>
        </p:txBody>
      </p:sp>
    </p:spTree>
    <p:extLst>
      <p:ext uri="{BB962C8B-B14F-4D97-AF65-F5344CB8AC3E}">
        <p14:creationId xmlns:p14="http://schemas.microsoft.com/office/powerpoint/2010/main" val="2171470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513073"/>
            <a:ext cx="11585731" cy="4385167"/>
          </a:xfrm>
        </p:spPr>
        <p:txBody>
          <a:bodyPr/>
          <a:lstStyle/>
          <a:p>
            <a:pPr>
              <a:buClr>
                <a:srgbClr val="AB262E"/>
              </a:buClr>
            </a:pPr>
            <a:r>
              <a:rPr lang="en-US" sz="1800" b="1" dirty="0">
                <a:solidFill>
                  <a:srgbClr val="FF0000"/>
                </a:solidFill>
                <a:latin typeface="Verdana" panose="020B0604030504040204" pitchFamily="34" charset="0"/>
                <a:ea typeface="Verdana" panose="020B0604030504040204" pitchFamily="34" charset="0"/>
                <a:cs typeface="Verdana" panose="020B0604030504040204" pitchFamily="34" charset="0"/>
              </a:rPr>
              <a:t>I have a ZERO tolerance policy when it comes to sharing code with each other and cheating. Anyone caught cheating will receive an automatic 0 and be reported to the college.</a:t>
            </a:r>
          </a:p>
          <a:p>
            <a:pPr>
              <a:buClr>
                <a:srgbClr val="AB262E"/>
              </a:buClr>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Moss</a:t>
            </a:r>
            <a:r>
              <a:rPr lang="en-US" sz="1800" dirty="0">
                <a:latin typeface="Verdana" panose="020B0604030504040204" pitchFamily="34" charset="0"/>
                <a:ea typeface="Verdana" panose="020B0604030504040204" pitchFamily="34" charset="0"/>
                <a:cs typeface="Verdana" panose="020B0604030504040204" pitchFamily="34" charset="0"/>
              </a:rPr>
              <a:t> is run against every student’s lab submissions to detect plagiarism in code and it is VERY VERY good at what it does. </a:t>
            </a:r>
          </a:p>
          <a:p>
            <a:pPr>
              <a:buClr>
                <a:srgbClr val="AB262E"/>
              </a:buClr>
            </a:pPr>
            <a:r>
              <a:rPr lang="en-US" sz="1800" dirty="0">
                <a:latin typeface="Verdana" panose="020B0604030504040204" pitchFamily="34" charset="0"/>
                <a:ea typeface="Verdana" panose="020B0604030504040204" pitchFamily="34" charset="0"/>
                <a:cs typeface="Verdana" panose="020B0604030504040204" pitchFamily="34" charset="0"/>
              </a:rPr>
              <a:t>Moss is not only run against all current student submissions but also against ALL student submissions from previous semesters.</a:t>
            </a:r>
          </a:p>
          <a:p>
            <a:pPr>
              <a:buClr>
                <a:srgbClr val="AB262E"/>
              </a:buClr>
            </a:pPr>
            <a:r>
              <a:rPr lang="en-US" sz="1800" dirty="0">
                <a:latin typeface="Verdana" panose="020B0604030504040204" pitchFamily="34" charset="0"/>
                <a:ea typeface="Verdana" panose="020B0604030504040204" pitchFamily="34" charset="0"/>
                <a:cs typeface="Verdana" panose="020B0604030504040204" pitchFamily="34" charset="0"/>
              </a:rPr>
              <a:t>If Moss detects a 40% or higher code similarity between your work and another student’s or previous student’s, you will receive an automatic 0 for that lab and the incident will be reported to the Honor Board and the Graduate Academics department without hesitation.</a:t>
            </a:r>
          </a:p>
          <a:p>
            <a:pPr>
              <a:buClr>
                <a:srgbClr val="AB262E"/>
              </a:buClr>
            </a:pPr>
            <a:r>
              <a:rPr lang="en-US" sz="1800" dirty="0">
                <a:latin typeface="Verdana" panose="020B0604030504040204" pitchFamily="34" charset="0"/>
                <a:ea typeface="Verdana" panose="020B0604030504040204" pitchFamily="34" charset="0"/>
                <a:cs typeface="Verdana" panose="020B0604030504040204" pitchFamily="34" charset="0"/>
              </a:rPr>
              <a:t>You CANNOT use any code from a previous student found online on GitHub, any other online code repository etc.. </a:t>
            </a:r>
          </a:p>
          <a:p>
            <a:pPr marL="0" indent="0">
              <a:buClr>
                <a:srgbClr val="AB262E"/>
              </a:buClr>
              <a:buNone/>
            </a:pPr>
            <a:br>
              <a:rPr lang="en-US" sz="1800" b="1" dirty="0">
                <a:solidFill>
                  <a:srgbClr val="FF0000"/>
                </a:solidFill>
                <a:latin typeface="Verdana" panose="020B0604030504040204" pitchFamily="34" charset="0"/>
                <a:ea typeface="Verdana" panose="020B0604030504040204" pitchFamily="34" charset="0"/>
                <a:cs typeface="Verdana" panose="020B0604030504040204" pitchFamily="34" charset="0"/>
              </a:rPr>
            </a:br>
            <a:r>
              <a:rPr lang="en-US" sz="1800" b="1" dirty="0">
                <a:solidFill>
                  <a:srgbClr val="FF0000"/>
                </a:solidFill>
                <a:latin typeface="Verdana" panose="020B0604030504040204" pitchFamily="34" charset="0"/>
                <a:ea typeface="Verdana" panose="020B0604030504040204" pitchFamily="34" charset="0"/>
                <a:cs typeface="Verdana" panose="020B0604030504040204" pitchFamily="34" charset="0"/>
              </a:rPr>
              <a:t>Again, ZERO TOLERANCE. </a:t>
            </a:r>
          </a:p>
          <a:p>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Plagiarism and Cheating</a:t>
            </a:r>
          </a:p>
        </p:txBody>
      </p:sp>
    </p:spTree>
    <p:extLst>
      <p:ext uri="{BB962C8B-B14F-4D97-AF65-F5344CB8AC3E}">
        <p14:creationId xmlns:p14="http://schemas.microsoft.com/office/powerpoint/2010/main" val="405579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046585"/>
            <a:ext cx="11585731" cy="4933809"/>
          </a:xfrm>
        </p:spPr>
        <p:txBody>
          <a:bodyPr/>
          <a:lstStyle/>
          <a:p>
            <a:pPr marL="0" indent="0">
              <a:buClr>
                <a:srgbClr val="AB262E"/>
              </a:buClr>
              <a:buNone/>
            </a:pPr>
            <a:r>
              <a:rPr lang="en-US" sz="1800" dirty="0">
                <a:latin typeface="Verdana" panose="020B0604030504040204" pitchFamily="34" charset="0"/>
                <a:ea typeface="Verdana" panose="020B0604030504040204" pitchFamily="34" charset="0"/>
                <a:cs typeface="Verdana" panose="020B0604030504040204" pitchFamily="34" charset="0"/>
              </a:rPr>
              <a:t>In this course, we will be going through many fundamental web concepts and learning technologies related to them.</a:t>
            </a:r>
          </a:p>
          <a:p>
            <a:pPr marL="342900" indent="-342900">
              <a:buClr>
                <a:srgbClr val="AB262E"/>
              </a:buClr>
              <a:buFont typeface="+mj-lt"/>
              <a:buAutoNum type="arabicPeriod"/>
            </a:pPr>
            <a:r>
              <a:rPr lang="en-US" sz="1800" dirty="0">
                <a:latin typeface="Verdana" panose="020B0604030504040204" pitchFamily="34" charset="0"/>
                <a:ea typeface="Verdana" panose="020B0604030504040204" pitchFamily="34" charset="0"/>
                <a:cs typeface="Verdana" panose="020B0604030504040204" pitchFamily="34" charset="0"/>
              </a:rPr>
              <a:t>You will learn how to install and configure a modern web programming environment, from server to  database. In our case, we will be using Node.js, MongoDB, and Express as our programming environment, database, and server, respectively. You will also learn about many tools that you will be using as a web developer, such as Git.</a:t>
            </a:r>
            <a:br>
              <a:rPr lang="en-US" sz="1800" dirty="0">
                <a:latin typeface="Verdana" panose="020B0604030504040204" pitchFamily="34" charset="0"/>
                <a:ea typeface="Verdana" panose="020B0604030504040204" pitchFamily="34" charset="0"/>
                <a:cs typeface="Verdana" panose="020B0604030504040204" pitchFamily="34" charset="0"/>
              </a:rPr>
            </a:br>
            <a:endParaRPr lang="en-US" sz="1800" dirty="0">
              <a:latin typeface="Verdana" panose="020B0604030504040204" pitchFamily="34" charset="0"/>
              <a:ea typeface="Verdana" panose="020B0604030504040204" pitchFamily="34" charset="0"/>
              <a:cs typeface="Verdana" panose="020B0604030504040204" pitchFamily="34" charset="0"/>
            </a:endParaRPr>
          </a:p>
          <a:p>
            <a:pPr marL="342900" indent="-342900">
              <a:buClr>
                <a:srgbClr val="AB262E"/>
              </a:buClr>
              <a:buFont typeface="+mj-lt"/>
              <a:buAutoNum type="arabicPeriod"/>
            </a:pPr>
            <a:r>
              <a:rPr lang="en-US" sz="1800" dirty="0">
                <a:latin typeface="Verdana" panose="020B0604030504040204" pitchFamily="34" charset="0"/>
                <a:ea typeface="Verdana" panose="020B0604030504040204" pitchFamily="34" charset="0"/>
                <a:cs typeface="Verdana" panose="020B0604030504040204" pitchFamily="34" charset="0"/>
              </a:rPr>
              <a:t>You will learn how to do server-side programming. In our case, that means you will learn the JavaScript language, as well as good coding patterns in order to structure a web application. You will learn how to separate your code in logical ways that make sense and follow modern conventions.</a:t>
            </a:r>
            <a:br>
              <a:rPr lang="en-US" sz="1800" dirty="0">
                <a:latin typeface="Verdana" panose="020B0604030504040204" pitchFamily="34" charset="0"/>
                <a:ea typeface="Verdana" panose="020B0604030504040204" pitchFamily="34" charset="0"/>
                <a:cs typeface="Verdana" panose="020B0604030504040204" pitchFamily="34" charset="0"/>
              </a:rPr>
            </a:br>
            <a:endParaRPr lang="en-US" sz="1800" dirty="0">
              <a:latin typeface="Verdana" panose="020B0604030504040204" pitchFamily="34" charset="0"/>
              <a:ea typeface="Verdana" panose="020B0604030504040204" pitchFamily="34" charset="0"/>
              <a:cs typeface="Verdana" panose="020B0604030504040204" pitchFamily="34" charset="0"/>
            </a:endParaRPr>
          </a:p>
          <a:p>
            <a:pPr marL="342900" indent="-342900">
              <a:buClr>
                <a:srgbClr val="AB262E"/>
              </a:buClr>
              <a:buFont typeface="+mj-lt"/>
              <a:buAutoNum type="arabicPeriod"/>
            </a:pPr>
            <a:r>
              <a:rPr lang="en-US" sz="1800" dirty="0">
                <a:latin typeface="Verdana" panose="020B0604030504040204" pitchFamily="34" charset="0"/>
                <a:ea typeface="Verdana" panose="020B0604030504040204" pitchFamily="34" charset="0"/>
                <a:cs typeface="Verdana" panose="020B0604030504040204" pitchFamily="34" charset="0"/>
              </a:rPr>
              <a:t>You will learn how to use a modern database; in our case, this is MongoDB. You will learn what this database’s strengths are, what its weaknesses are, and how to utilize it effectively.</a:t>
            </a:r>
            <a:br>
              <a:rPr lang="en-US" sz="1800" dirty="0">
                <a:latin typeface="Verdana" panose="020B0604030504040204" pitchFamily="34" charset="0"/>
                <a:ea typeface="Verdana" panose="020B0604030504040204" pitchFamily="34" charset="0"/>
                <a:cs typeface="Verdana" panose="020B0604030504040204" pitchFamily="34" charset="0"/>
              </a:rPr>
            </a:br>
            <a:endParaRPr lang="en-US" sz="18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lang="en-US" sz="1800" dirty="0">
                <a:latin typeface="Verdana" panose="020B0604030504040204" pitchFamily="34" charset="0"/>
                <a:ea typeface="Verdana" panose="020B0604030504040204" pitchFamily="34" charset="0"/>
                <a:cs typeface="Verdana" panose="020B0604030504040204" pitchFamily="34" charset="0"/>
              </a:rPr>
              <a:t>You will learn how to code for the client. Learning HTML and CSS will enable you to create a document that makes sense, both semantically and meaningfully to the human eye. </a:t>
            </a:r>
          </a:p>
          <a:p>
            <a:pPr marL="342900" indent="-342900">
              <a:buFont typeface="+mj-lt"/>
              <a:buAutoNum type="arabicPeriod"/>
            </a:pPr>
            <a:endParaRPr lang="en-US" sz="18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endParaRPr lang="en-US" sz="18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Will We Be Covering in This Course?</a:t>
            </a:r>
          </a:p>
        </p:txBody>
      </p:sp>
    </p:spTree>
    <p:extLst>
      <p:ext uri="{BB962C8B-B14F-4D97-AF65-F5344CB8AC3E}">
        <p14:creationId xmlns:p14="http://schemas.microsoft.com/office/powerpoint/2010/main" val="352177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342900" indent="-342900">
              <a:buFont typeface="+mj-lt"/>
              <a:buAutoNum type="arabicPeriod" startAt="6"/>
            </a:pPr>
            <a:r>
              <a:rPr lang="en-US" sz="1800" dirty="0">
                <a:latin typeface="Verdana" panose="020B0604030504040204" pitchFamily="34" charset="0"/>
                <a:ea typeface="Verdana" panose="020B0604030504040204" pitchFamily="34" charset="0"/>
                <a:cs typeface="Verdana" panose="020B0604030504040204" pitchFamily="34" charset="0"/>
              </a:rPr>
              <a:t>You will learn how to use JavaScript to make your applications respond to your users’ input and experience.</a:t>
            </a:r>
            <a:br>
              <a:rPr lang="en-US" sz="1800" dirty="0">
                <a:latin typeface="Verdana" panose="020B0604030504040204" pitchFamily="34" charset="0"/>
                <a:ea typeface="Verdana" panose="020B0604030504040204" pitchFamily="34" charset="0"/>
                <a:cs typeface="Verdana" panose="020B0604030504040204" pitchFamily="34" charset="0"/>
              </a:rPr>
            </a:br>
            <a:endParaRPr lang="en-US" sz="18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startAt="6"/>
            </a:pPr>
            <a:r>
              <a:rPr lang="en-US" sz="1800" dirty="0">
                <a:latin typeface="Verdana" panose="020B0604030504040204" pitchFamily="34" charset="0"/>
                <a:ea typeface="Verdana" panose="020B0604030504040204" pitchFamily="34" charset="0"/>
                <a:cs typeface="Verdana" panose="020B0604030504040204" pitchFamily="34" charset="0"/>
              </a:rPr>
              <a:t>You will learn about web accessibility and the major hurdles that many people face using the web as it is today, how to identify issues that exist in a web page, as well as how to correct them.</a:t>
            </a:r>
            <a:br>
              <a:rPr lang="en-US" sz="1800" dirty="0">
                <a:latin typeface="Verdana" panose="020B0604030504040204" pitchFamily="34" charset="0"/>
                <a:ea typeface="Verdana" panose="020B0604030504040204" pitchFamily="34" charset="0"/>
                <a:cs typeface="Verdana" panose="020B0604030504040204" pitchFamily="34" charset="0"/>
              </a:rPr>
            </a:br>
            <a:endParaRPr lang="en-US" sz="18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startAt="6"/>
            </a:pPr>
            <a:r>
              <a:rPr lang="en-US" sz="1800" dirty="0">
                <a:latin typeface="Verdana" panose="020B0604030504040204" pitchFamily="34" charset="0"/>
                <a:ea typeface="Verdana" panose="020B0604030504040204" pitchFamily="34" charset="0"/>
                <a:cs typeface="Verdana" panose="020B0604030504040204" pitchFamily="34" charset="0"/>
              </a:rPr>
              <a:t>You will learn advanced client-side programming techniques and how to leverage frontend tools that allow you to create incredibly dynamic web experiences.</a:t>
            </a:r>
            <a:br>
              <a:rPr lang="en-US" sz="1800" dirty="0">
                <a:latin typeface="Verdana" panose="020B0604030504040204" pitchFamily="34" charset="0"/>
                <a:ea typeface="Verdana" panose="020B0604030504040204" pitchFamily="34" charset="0"/>
                <a:cs typeface="Verdana" panose="020B0604030504040204" pitchFamily="34" charset="0"/>
              </a:rPr>
            </a:br>
            <a:endParaRPr lang="en-US" sz="18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startAt="6"/>
            </a:pPr>
            <a:r>
              <a:rPr lang="en-US" sz="1800" dirty="0">
                <a:latin typeface="Verdana" panose="020B0604030504040204" pitchFamily="34" charset="0"/>
                <a:ea typeface="Verdana" panose="020B0604030504040204" pitchFamily="34" charset="0"/>
                <a:cs typeface="Verdana" panose="020B0604030504040204" pitchFamily="34" charset="0"/>
              </a:rPr>
              <a:t>You will learn about security issues in the web and how to minimize their risks.</a:t>
            </a:r>
            <a:br>
              <a:rPr lang="en-US" sz="1800" dirty="0">
                <a:latin typeface="Verdana" panose="020B0604030504040204" pitchFamily="34" charset="0"/>
                <a:ea typeface="Verdana" panose="020B0604030504040204" pitchFamily="34" charset="0"/>
                <a:cs typeface="Verdana" panose="020B0604030504040204" pitchFamily="34" charset="0"/>
              </a:rPr>
            </a:br>
            <a:endParaRPr lang="en-US" sz="18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startAt="6"/>
            </a:pPr>
            <a:r>
              <a:rPr lang="en-US" sz="1800" dirty="0">
                <a:latin typeface="Verdana" panose="020B0604030504040204" pitchFamily="34" charset="0"/>
                <a:ea typeface="Verdana" panose="020B0604030504040204" pitchFamily="34" charset="0"/>
                <a:cs typeface="Verdana" panose="020B0604030504040204" pitchFamily="34" charset="0"/>
              </a:rPr>
              <a:t>You will create a market-ready database driven web-application, from start to finish, involving technical presentations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Will We Be Covering in This Course?</a:t>
            </a:r>
          </a:p>
        </p:txBody>
      </p:sp>
    </p:spTree>
    <p:extLst>
      <p:ext uri="{BB962C8B-B14F-4D97-AF65-F5344CB8AC3E}">
        <p14:creationId xmlns:p14="http://schemas.microsoft.com/office/powerpoint/2010/main" val="2831349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015054"/>
            <a:ext cx="11585731" cy="4385167"/>
          </a:xfrm>
        </p:spPr>
        <p:txBody>
          <a:bodyPr/>
          <a:lstStyle/>
          <a:p>
            <a:pPr marL="0" indent="0">
              <a:buNone/>
            </a:pPr>
            <a:r>
              <a:rPr lang="en-US" sz="1800" b="1" dirty="0">
                <a:latin typeface="Verdana" panose="020B0604030504040204" pitchFamily="34" charset="0"/>
                <a:ea typeface="Verdana" panose="020B0604030504040204" pitchFamily="34" charset="0"/>
                <a:cs typeface="Verdana" panose="020B0604030504040204" pitchFamily="34" charset="0"/>
              </a:rPr>
              <a:t>In this course, you will:</a:t>
            </a:r>
          </a:p>
          <a:p>
            <a:r>
              <a:rPr lang="en-US" sz="1800" dirty="0">
                <a:latin typeface="Verdana" panose="020B0604030504040204" pitchFamily="34" charset="0"/>
                <a:ea typeface="Verdana" panose="020B0604030504040204" pitchFamily="34" charset="0"/>
                <a:cs typeface="Verdana" panose="020B0604030504040204" pitchFamily="34" charset="0"/>
              </a:rPr>
              <a:t>Complete several labs that will assess your understanding of the topics covered in class. These will be simple programming assignments that will serve to help you on your assignments.</a:t>
            </a:r>
            <a:br>
              <a:rPr lang="en-US" sz="1800" dirty="0">
                <a:latin typeface="Verdana" panose="020B0604030504040204" pitchFamily="34" charset="0"/>
                <a:ea typeface="Verdana" panose="020B0604030504040204" pitchFamily="34" charset="0"/>
                <a:cs typeface="Verdana" panose="020B0604030504040204" pitchFamily="34" charset="0"/>
              </a:rPr>
            </a:br>
            <a:endParaRPr lang="en-US" sz="1800" dirty="0">
              <a:latin typeface="Verdana" panose="020B0604030504040204" pitchFamily="34" charset="0"/>
              <a:ea typeface="Verdana" panose="020B0604030504040204" pitchFamily="34" charset="0"/>
              <a:cs typeface="Verdana" panose="020B0604030504040204" pitchFamily="34" charset="0"/>
            </a:endParaRPr>
          </a:p>
          <a:p>
            <a:r>
              <a:rPr lang="en-US" sz="1800" dirty="0">
                <a:latin typeface="Verdana" panose="020B0604030504040204" pitchFamily="34" charset="0"/>
                <a:ea typeface="Verdana" panose="020B0604030504040204" pitchFamily="34" charset="0"/>
                <a:cs typeface="Verdana" panose="020B0604030504040204" pitchFamily="34" charset="0"/>
              </a:rPr>
              <a:t>You will be placed into groups and your group will need to produce an idea for a full web application to use as your final project, which you will submit in the form of a final project proposal.</a:t>
            </a:r>
            <a:br>
              <a:rPr lang="en-US" sz="1800" dirty="0">
                <a:latin typeface="Verdana" panose="020B0604030504040204" pitchFamily="34" charset="0"/>
                <a:ea typeface="Verdana" panose="020B0604030504040204" pitchFamily="34" charset="0"/>
                <a:cs typeface="Verdana" panose="020B0604030504040204" pitchFamily="34" charset="0"/>
              </a:rPr>
            </a:br>
            <a:endParaRPr lang="en-US" sz="1800" dirty="0">
              <a:latin typeface="Verdana" panose="020B0604030504040204" pitchFamily="34" charset="0"/>
              <a:ea typeface="Verdana" panose="020B0604030504040204" pitchFamily="34" charset="0"/>
              <a:cs typeface="Verdana" panose="020B0604030504040204" pitchFamily="34" charset="0"/>
            </a:endParaRPr>
          </a:p>
          <a:p>
            <a:r>
              <a:rPr lang="en-US" sz="1800" dirty="0">
                <a:latin typeface="Verdana" panose="020B0604030504040204" pitchFamily="34" charset="0"/>
                <a:ea typeface="Verdana" panose="020B0604030504040204" pitchFamily="34" charset="0"/>
                <a:cs typeface="Verdana" panose="020B0604030504040204" pitchFamily="34" charset="0"/>
              </a:rPr>
              <a:t>Setup your database schema and submit a database proposal.</a:t>
            </a:r>
            <a:br>
              <a:rPr lang="en-US" sz="1800" dirty="0">
                <a:latin typeface="Verdana" panose="020B0604030504040204" pitchFamily="34" charset="0"/>
                <a:ea typeface="Verdana" panose="020B0604030504040204" pitchFamily="34" charset="0"/>
                <a:cs typeface="Verdana" panose="020B0604030504040204" pitchFamily="34" charset="0"/>
              </a:rPr>
            </a:br>
            <a:endParaRPr lang="en-US" sz="1800" dirty="0">
              <a:latin typeface="Verdana" panose="020B0604030504040204" pitchFamily="34" charset="0"/>
              <a:ea typeface="Verdana" panose="020B0604030504040204" pitchFamily="34" charset="0"/>
              <a:cs typeface="Verdana" panose="020B0604030504040204" pitchFamily="34" charset="0"/>
            </a:endParaRPr>
          </a:p>
          <a:p>
            <a:r>
              <a:rPr lang="en-US" sz="1800" dirty="0">
                <a:latin typeface="Verdana" panose="020B0604030504040204" pitchFamily="34" charset="0"/>
                <a:ea typeface="Verdana" panose="020B0604030504040204" pitchFamily="34" charset="0"/>
                <a:cs typeface="Verdana" panose="020B0604030504040204" pitchFamily="34" charset="0"/>
              </a:rPr>
              <a:t>Give a non-technical presentation detailing your project idea.</a:t>
            </a:r>
            <a:br>
              <a:rPr lang="en-US" sz="1800" dirty="0">
                <a:latin typeface="Verdana" panose="020B0604030504040204" pitchFamily="34" charset="0"/>
                <a:ea typeface="Verdana" panose="020B0604030504040204" pitchFamily="34" charset="0"/>
                <a:cs typeface="Verdana" panose="020B0604030504040204" pitchFamily="34" charset="0"/>
              </a:rPr>
            </a:br>
            <a:endParaRPr lang="en-US" sz="1800" dirty="0">
              <a:latin typeface="Verdana" panose="020B0604030504040204" pitchFamily="34" charset="0"/>
              <a:ea typeface="Verdana" panose="020B0604030504040204" pitchFamily="34" charset="0"/>
              <a:cs typeface="Verdana" panose="020B0604030504040204" pitchFamily="34" charset="0"/>
            </a:endParaRPr>
          </a:p>
          <a:p>
            <a:r>
              <a:rPr lang="en-US" sz="1800" dirty="0">
                <a:latin typeface="Verdana" panose="020B0604030504040204" pitchFamily="34" charset="0"/>
                <a:ea typeface="Verdana" panose="020B0604030504040204" pitchFamily="34" charset="0"/>
                <a:cs typeface="Verdana" panose="020B0604030504040204" pitchFamily="34" charset="0"/>
              </a:rPr>
              <a:t>Give a technical presentation demonstrating your project result.</a:t>
            </a:r>
            <a:br>
              <a:rPr lang="en-US" sz="1800" dirty="0">
                <a:latin typeface="Verdana" panose="020B0604030504040204" pitchFamily="34" charset="0"/>
                <a:ea typeface="Verdana" panose="020B0604030504040204" pitchFamily="34" charset="0"/>
                <a:cs typeface="Verdana" panose="020B0604030504040204" pitchFamily="34" charset="0"/>
              </a:rPr>
            </a:br>
            <a:endParaRPr lang="en-US" sz="1800" dirty="0">
              <a:latin typeface="Verdana" panose="020B0604030504040204" pitchFamily="34" charset="0"/>
              <a:ea typeface="Verdana" panose="020B0604030504040204" pitchFamily="34" charset="0"/>
              <a:cs typeface="Verdana" panose="020B0604030504040204" pitchFamily="34" charset="0"/>
            </a:endParaRPr>
          </a:p>
          <a:p>
            <a:r>
              <a:rPr lang="en-US" sz="1800" dirty="0">
                <a:latin typeface="Verdana" panose="020B0604030504040204" pitchFamily="34" charset="0"/>
                <a:ea typeface="Verdana" panose="020B0604030504040204" pitchFamily="34" charset="0"/>
                <a:cs typeface="Verdana" panose="020B0604030504040204" pitchFamily="34" charset="0"/>
              </a:rPr>
              <a:t>Submit your final project code.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Will We </a:t>
            </a:r>
            <a:r>
              <a:rPr lang="en-US" i="1" dirty="0">
                <a:solidFill>
                  <a:srgbClr val="AB262E"/>
                </a:solidFill>
                <a:latin typeface="Verdana" panose="020B0604030504040204" pitchFamily="34" charset="0"/>
                <a:ea typeface="Verdana" panose="020B0604030504040204" pitchFamily="34" charset="0"/>
                <a:cs typeface="Verdana" panose="020B0604030504040204" pitchFamily="34" charset="0"/>
              </a:rPr>
              <a:t>Do</a:t>
            </a:r>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 in This Course?</a:t>
            </a:r>
          </a:p>
        </p:txBody>
      </p:sp>
    </p:spTree>
    <p:extLst>
      <p:ext uri="{BB962C8B-B14F-4D97-AF65-F5344CB8AC3E}">
        <p14:creationId xmlns:p14="http://schemas.microsoft.com/office/powerpoint/2010/main" val="239074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1800" dirty="0">
                <a:latin typeface="Verdana" panose="020B0604030504040204" pitchFamily="34" charset="0"/>
                <a:ea typeface="Verdana" panose="020B0604030504040204" pitchFamily="34" charset="0"/>
                <a:cs typeface="Verdana" panose="020B0604030504040204" pitchFamily="34" charset="0"/>
              </a:rPr>
              <a:t>There are ten labs, designed to make you practice the material that we will go over in class that week. </a:t>
            </a:r>
          </a:p>
          <a:p>
            <a:endParaRPr lang="en-US" sz="1800" dirty="0">
              <a:latin typeface="Verdana" panose="020B0604030504040204" pitchFamily="34" charset="0"/>
              <a:ea typeface="Verdana" panose="020B0604030504040204" pitchFamily="34" charset="0"/>
              <a:cs typeface="Verdana" panose="020B0604030504040204" pitchFamily="34" charset="0"/>
            </a:endParaRPr>
          </a:p>
          <a:p>
            <a:r>
              <a:rPr lang="en-US" sz="1800" dirty="0">
                <a:latin typeface="Verdana" panose="020B0604030504040204" pitchFamily="34" charset="0"/>
                <a:ea typeface="Verdana" panose="020B0604030504040204" pitchFamily="34" charset="0"/>
                <a:cs typeface="Verdana" panose="020B0604030504040204" pitchFamily="34" charset="0"/>
              </a:rPr>
              <a:t>The labs will give you a good foundation for your assignments and final projects.</a:t>
            </a:r>
          </a:p>
          <a:p>
            <a:endParaRPr lang="en-US" sz="1800" dirty="0">
              <a:latin typeface="Verdana" panose="020B0604030504040204" pitchFamily="34" charset="0"/>
              <a:ea typeface="Verdana" panose="020B0604030504040204" pitchFamily="34" charset="0"/>
              <a:cs typeface="Verdana" panose="020B0604030504040204" pitchFamily="34" charset="0"/>
            </a:endParaRPr>
          </a:p>
          <a:p>
            <a:r>
              <a:rPr lang="en-US" sz="1800" dirty="0">
                <a:latin typeface="Verdana" panose="020B0604030504040204" pitchFamily="34" charset="0"/>
                <a:ea typeface="Verdana" panose="020B0604030504040204" pitchFamily="34" charset="0"/>
                <a:cs typeface="Verdana" panose="020B0604030504040204" pitchFamily="34" charset="0"/>
              </a:rPr>
              <a:t>Labs are focused on small, approachable goals.</a:t>
            </a:r>
          </a:p>
          <a:p>
            <a:endParaRPr lang="en-US" sz="1800" dirty="0">
              <a:latin typeface="Verdana" panose="020B0604030504040204" pitchFamily="34" charset="0"/>
              <a:ea typeface="Verdana" panose="020B0604030504040204" pitchFamily="34" charset="0"/>
              <a:cs typeface="Verdana" panose="020B0604030504040204" pitchFamily="34" charset="0"/>
            </a:endParaRPr>
          </a:p>
          <a:p>
            <a:r>
              <a:rPr lang="en-US" sz="1800" dirty="0">
                <a:latin typeface="Verdana" panose="020B0604030504040204" pitchFamily="34" charset="0"/>
                <a:ea typeface="Verdana" panose="020B0604030504040204" pitchFamily="34" charset="0"/>
                <a:cs typeface="Verdana" panose="020B0604030504040204" pitchFamily="34" charset="0"/>
              </a:rPr>
              <a:t>Most of your labs will be incremental: they will build on the solutions from the previous week.</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Are the Labs Like?</a:t>
            </a:r>
          </a:p>
        </p:txBody>
      </p:sp>
    </p:spTree>
    <p:extLst>
      <p:ext uri="{BB962C8B-B14F-4D97-AF65-F5344CB8AC3E}">
        <p14:creationId xmlns:p14="http://schemas.microsoft.com/office/powerpoint/2010/main" val="2901281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44768"/>
            <a:ext cx="11585731" cy="4385167"/>
          </a:xfrm>
        </p:spPr>
        <p:txBody>
          <a:bodyPr/>
          <a:lstStyle/>
          <a:p>
            <a:r>
              <a:rPr lang="en-US" sz="1800" dirty="0">
                <a:latin typeface="Verdana" panose="020B0604030504040204" pitchFamily="34" charset="0"/>
                <a:ea typeface="Verdana" panose="020B0604030504040204" pitchFamily="34" charset="0"/>
                <a:cs typeface="Verdana" panose="020B0604030504040204" pitchFamily="34" charset="0"/>
              </a:rPr>
              <a:t>The TA’s will run various test cases against your code, if it fails any of those tests, points will be deducted.  You will be responsible to make sure you cover any edge cases and make your code as bug-free as possible. </a:t>
            </a:r>
          </a:p>
          <a:p>
            <a:r>
              <a:rPr lang="en-US" sz="1800" dirty="0">
                <a:latin typeface="Verdana" panose="020B0604030504040204" pitchFamily="34" charset="0"/>
                <a:ea typeface="Verdana" panose="020B0604030504040204" pitchFamily="34" charset="0"/>
                <a:cs typeface="Verdana" panose="020B0604030504040204" pitchFamily="34" charset="0"/>
              </a:rPr>
              <a:t>It is VERY important that you follow EVERY detail to a T in the lab spec requirements.</a:t>
            </a:r>
          </a:p>
          <a:p>
            <a:r>
              <a:rPr lang="en-US" sz="1800" dirty="0">
                <a:latin typeface="Verdana" panose="020B0604030504040204" pitchFamily="34" charset="0"/>
                <a:ea typeface="Verdana" panose="020B0604030504040204" pitchFamily="34" charset="0"/>
                <a:cs typeface="Verdana" panose="020B0604030504040204" pitchFamily="34" charset="0"/>
              </a:rPr>
              <a:t>A programmer's job is not just coding but also following spec sheets and paying CLOSE attention to the details. </a:t>
            </a:r>
            <a:r>
              <a:rPr lang="en-US" sz="1800" b="1" dirty="0">
                <a:latin typeface="Verdana" panose="020B0604030504040204" pitchFamily="34" charset="0"/>
                <a:ea typeface="Verdana" panose="020B0604030504040204" pitchFamily="34" charset="0"/>
                <a:cs typeface="Verdana" panose="020B0604030504040204" pitchFamily="34" charset="0"/>
              </a:rPr>
              <a:t>Any deviation </a:t>
            </a:r>
            <a:r>
              <a:rPr lang="en-US" sz="1800" dirty="0">
                <a:latin typeface="Verdana" panose="020B0604030504040204" pitchFamily="34" charset="0"/>
                <a:ea typeface="Verdana" panose="020B0604030504040204" pitchFamily="34" charset="0"/>
                <a:cs typeface="Verdana" panose="020B0604030504040204" pitchFamily="34" charset="0"/>
              </a:rPr>
              <a:t>from what the assignment states will result in a penalty no matter how small of a deviation. </a:t>
            </a:r>
          </a:p>
          <a:p>
            <a:r>
              <a:rPr lang="en-US" sz="1800" dirty="0">
                <a:solidFill>
                  <a:srgbClr val="FF0000"/>
                </a:solidFill>
                <a:latin typeface="Verdana" panose="020B0604030504040204" pitchFamily="34" charset="0"/>
                <a:ea typeface="Verdana" panose="020B0604030504040204" pitchFamily="34" charset="0"/>
                <a:cs typeface="Verdana" panose="020B0604030504040204" pitchFamily="34" charset="0"/>
              </a:rPr>
              <a:t>Your lab grades are </a:t>
            </a:r>
            <a:r>
              <a:rPr lang="en-US" sz="1800" b="1" dirty="0">
                <a:solidFill>
                  <a:srgbClr val="FF0000"/>
                </a:solidFill>
                <a:latin typeface="Verdana" panose="020B0604030504040204" pitchFamily="34" charset="0"/>
                <a:ea typeface="Verdana" panose="020B0604030504040204" pitchFamily="34" charset="0"/>
                <a:cs typeface="Verdana" panose="020B0604030504040204" pitchFamily="34" charset="0"/>
              </a:rPr>
              <a:t>NON-NEGOTIABLE</a:t>
            </a:r>
            <a:r>
              <a:rPr lang="en-US" sz="1800" dirty="0">
                <a:solidFill>
                  <a:srgbClr val="FF0000"/>
                </a:solidFill>
                <a:latin typeface="Verdana" panose="020B0604030504040204" pitchFamily="34" charset="0"/>
                <a:ea typeface="Verdana" panose="020B0604030504040204" pitchFamily="34" charset="0"/>
                <a:cs typeface="Verdana" panose="020B0604030504040204" pitchFamily="34" charset="0"/>
              </a:rPr>
              <a:t>. The only time lab grades will change after they have been graded is if there is a grading error.  </a:t>
            </a:r>
          </a:p>
          <a:p>
            <a:pPr marL="0" indent="0">
              <a:buNone/>
            </a:pP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How Are the Labs Graded?</a:t>
            </a:r>
          </a:p>
        </p:txBody>
      </p:sp>
    </p:spTree>
    <p:extLst>
      <p:ext uri="{BB962C8B-B14F-4D97-AF65-F5344CB8AC3E}">
        <p14:creationId xmlns:p14="http://schemas.microsoft.com/office/powerpoint/2010/main" val="391066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29184" y="1339343"/>
            <a:ext cx="11585731" cy="4385167"/>
          </a:xfrm>
        </p:spPr>
        <p:txBody>
          <a:bodyPr/>
          <a:lstStyle/>
          <a:p>
            <a:r>
              <a:rPr lang="en-US" sz="1800" dirty="0">
                <a:latin typeface="Verdana" panose="020B0604030504040204" pitchFamily="34" charset="0"/>
                <a:ea typeface="Verdana" panose="020B0604030504040204" pitchFamily="34" charset="0"/>
                <a:cs typeface="Verdana" panose="020B0604030504040204" pitchFamily="34" charset="0"/>
              </a:rPr>
              <a:t>Start them early!  Do not wait until last minute to do them. </a:t>
            </a:r>
          </a:p>
          <a:p>
            <a:r>
              <a:rPr lang="en-US" sz="1800" dirty="0">
                <a:latin typeface="Verdana" panose="020B0604030504040204" pitchFamily="34" charset="0"/>
                <a:ea typeface="Verdana" panose="020B0604030504040204" pitchFamily="34" charset="0"/>
                <a:cs typeface="Verdana" panose="020B0604030504040204" pitchFamily="34" charset="0"/>
              </a:rPr>
              <a:t>Follow every detail, failure to do so will result in points being lost, even if it’s a small detail that you do not think matters much.</a:t>
            </a:r>
          </a:p>
          <a:p>
            <a:r>
              <a:rPr lang="en-US" sz="1800" dirty="0">
                <a:latin typeface="Verdana" panose="020B0604030504040204" pitchFamily="34" charset="0"/>
                <a:ea typeface="Verdana" panose="020B0604030504040204" pitchFamily="34" charset="0"/>
                <a:cs typeface="Verdana" panose="020B0604030504040204" pitchFamily="34" charset="0"/>
              </a:rPr>
              <a:t>If you have ANY doubts about ANY of the assignment requirements, reach out to either a TA or myself for clarification. </a:t>
            </a:r>
          </a:p>
          <a:p>
            <a:r>
              <a:rPr lang="en-US" sz="1800" dirty="0">
                <a:latin typeface="Verdana" panose="020B0604030504040204" pitchFamily="34" charset="0"/>
                <a:ea typeface="Verdana" panose="020B0604030504040204" pitchFamily="34" charset="0"/>
                <a:cs typeface="Verdana" panose="020B0604030504040204" pitchFamily="34" charset="0"/>
              </a:rPr>
              <a:t>Double check your work before you submit it.  Once you think you are done with an assignment print out the assignment specs and carefully go over it word for word to make sure you covered everything.</a:t>
            </a:r>
          </a:p>
          <a:p>
            <a:r>
              <a:rPr lang="en-US" sz="1800" dirty="0">
                <a:latin typeface="Verdana" panose="020B0604030504040204" pitchFamily="34" charset="0"/>
                <a:ea typeface="Verdana" panose="020B0604030504040204" pitchFamily="34" charset="0"/>
                <a:cs typeface="Verdana" panose="020B0604030504040204" pitchFamily="34" charset="0"/>
              </a:rPr>
              <a:t>Double check you submitted the correct file and a valid file (you can do this by downloading the submission and testing it).  </a:t>
            </a:r>
            <a:r>
              <a:rPr lang="en-US" sz="1800" b="1" dirty="0">
                <a:solidFill>
                  <a:srgbClr val="FF0000"/>
                </a:solidFill>
                <a:latin typeface="Verdana" panose="020B0604030504040204" pitchFamily="34" charset="0"/>
                <a:ea typeface="Verdana" panose="020B0604030504040204" pitchFamily="34" charset="0"/>
                <a:cs typeface="Verdana" panose="020B0604030504040204" pitchFamily="34" charset="0"/>
              </a:rPr>
              <a:t>If you upload an incorrect file, i.e. upload lab 1 when you should have uploaded lab 2 or upload a corrupt file, it will result in a 0 for the lab.</a:t>
            </a:r>
          </a:p>
          <a:p>
            <a:r>
              <a:rPr lang="en-US" sz="1800" b="1" dirty="0">
                <a:latin typeface="Verdana" panose="020B0604030504040204" pitchFamily="34" charset="0"/>
                <a:ea typeface="Verdana" panose="020B0604030504040204" pitchFamily="34" charset="0"/>
                <a:cs typeface="Verdana" panose="020B0604030504040204" pitchFamily="34" charset="0"/>
              </a:rPr>
              <a:t>Test, debug, test, debug and test some more!  Step through your code using breakpoints when debugging!!!!</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Advice on How to Do Well on Labs</a:t>
            </a:r>
          </a:p>
        </p:txBody>
      </p:sp>
    </p:spTree>
    <p:extLst>
      <p:ext uri="{BB962C8B-B14F-4D97-AF65-F5344CB8AC3E}">
        <p14:creationId xmlns:p14="http://schemas.microsoft.com/office/powerpoint/2010/main" val="607994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For your final project, you will create a market-ready, database-driven application as part of a  team. Your application will incorporate aspects from the entirety of the course. The final project has several components to it, both technical and non-technical.</a:t>
            </a:r>
          </a:p>
          <a:p>
            <a:r>
              <a:rPr lang="en-US" sz="1800" dirty="0">
                <a:latin typeface="Verdana" panose="020B0604030504040204" pitchFamily="34" charset="0"/>
                <a:ea typeface="Verdana" panose="020B0604030504040204" pitchFamily="34" charset="0"/>
                <a:cs typeface="Verdana" panose="020B0604030504040204" pitchFamily="34" charset="0"/>
              </a:rPr>
              <a:t>You will be randomly placed in groups and submit a project proposal.</a:t>
            </a:r>
          </a:p>
          <a:p>
            <a:r>
              <a:rPr lang="en-US" sz="1800" dirty="0">
                <a:latin typeface="Verdana" panose="020B0604030504040204" pitchFamily="34" charset="0"/>
                <a:ea typeface="Verdana" panose="020B0604030504040204" pitchFamily="34" charset="0"/>
                <a:cs typeface="Verdana" panose="020B0604030504040204" pitchFamily="34" charset="0"/>
              </a:rPr>
              <a:t>You will submit a proposed format for your database.</a:t>
            </a:r>
          </a:p>
          <a:p>
            <a:r>
              <a:rPr lang="en-US" sz="1800" dirty="0">
                <a:latin typeface="Verdana" panose="020B0604030504040204" pitchFamily="34" charset="0"/>
                <a:ea typeface="Verdana" panose="020B0604030504040204" pitchFamily="34" charset="0"/>
                <a:cs typeface="Verdana" panose="020B0604030504040204" pitchFamily="34" charset="0"/>
              </a:rPr>
              <a:t>You will be required to use GitHub or a similar online repository for the project so contributions can be monitored.</a:t>
            </a:r>
          </a:p>
          <a:p>
            <a:r>
              <a:rPr lang="en-US" sz="1800" dirty="0">
                <a:latin typeface="Verdana" panose="020B0604030504040204" pitchFamily="34" charset="0"/>
                <a:ea typeface="Verdana" panose="020B0604030504040204" pitchFamily="34" charset="0"/>
                <a:cs typeface="Verdana" panose="020B0604030504040204" pitchFamily="34" charset="0"/>
              </a:rPr>
              <a:t>You will give an in-class non-technical presentation detailing what your product is, who the user would be, and why the project is worthwhile to take on.</a:t>
            </a:r>
          </a:p>
          <a:p>
            <a:r>
              <a:rPr lang="en-US" sz="1800" dirty="0">
                <a:latin typeface="Verdana" panose="020B0604030504040204" pitchFamily="34" charset="0"/>
                <a:ea typeface="Verdana" panose="020B0604030504040204" pitchFamily="34" charset="0"/>
                <a:cs typeface="Verdana" panose="020B0604030504040204" pitchFamily="34" charset="0"/>
              </a:rPr>
              <a:t>You will give a technical presentation detailing your features and the technical decisions you made (this will be a screen cast where one group member goes over the various functions and features of the system and will be submitted with your final code).</a:t>
            </a:r>
          </a:p>
          <a:p>
            <a:r>
              <a:rPr lang="en-US" sz="1800" dirty="0">
                <a:latin typeface="Verdana" panose="020B0604030504040204" pitchFamily="34" charset="0"/>
                <a:ea typeface="Verdana" panose="020B0604030504040204" pitchFamily="34" charset="0"/>
                <a:cs typeface="Verdana" panose="020B0604030504040204" pitchFamily="34" charset="0"/>
              </a:rPr>
              <a:t>You will submit your codebase and a database seed file and deliver the actual product.</a:t>
            </a:r>
          </a:p>
          <a:p>
            <a:pPr marL="0" indent="0">
              <a:buNone/>
            </a:pP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the Final Project Like?</a:t>
            </a:r>
          </a:p>
        </p:txBody>
      </p:sp>
    </p:spTree>
    <p:extLst>
      <p:ext uri="{BB962C8B-B14F-4D97-AF65-F5344CB8AC3E}">
        <p14:creationId xmlns:p14="http://schemas.microsoft.com/office/powerpoint/2010/main" val="3292059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Patrick Hill</a:t>
            </a:r>
          </a:p>
          <a:p>
            <a:r>
              <a:rPr lang="en-US" dirty="0">
                <a:latin typeface="Verdana" panose="020B0604030504040204" pitchFamily="34" charset="0"/>
                <a:ea typeface="Verdana" panose="020B0604030504040204" pitchFamily="34" charset="0"/>
                <a:cs typeface="Verdana" panose="020B0604030504040204" pitchFamily="34" charset="0"/>
              </a:rPr>
              <a:t>Adjunct Professor</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Computer Science Department</a:t>
            </a:r>
          </a:p>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Patrick.Hill@stevens.edu</a:t>
            </a: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9969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You will be graded based on many factors for the final project.</a:t>
            </a:r>
          </a:p>
          <a:p>
            <a:r>
              <a:rPr lang="en-US" sz="1800" dirty="0">
                <a:latin typeface="Verdana" panose="020B0604030504040204" pitchFamily="34" charset="0"/>
                <a:ea typeface="Verdana" panose="020B0604030504040204" pitchFamily="34" charset="0"/>
                <a:cs typeface="Verdana" panose="020B0604030504040204" pitchFamily="34" charset="0"/>
              </a:rPr>
              <a:t>You will be graded on the functionality of your core features and will also lose points for any core feature not implemented or not fully working.</a:t>
            </a:r>
          </a:p>
          <a:p>
            <a:r>
              <a:rPr lang="en-US" sz="1800" dirty="0">
                <a:latin typeface="Verdana" panose="020B0604030504040204" pitchFamily="34" charset="0"/>
                <a:ea typeface="Verdana" panose="020B0604030504040204" pitchFamily="34" charset="0"/>
                <a:cs typeface="Verdana" panose="020B0604030504040204" pitchFamily="34" charset="0"/>
              </a:rPr>
              <a:t>You will be deducted points for any bugs, issues with routing, logging in or anything that makes the application not function as intended as well as not fulfilling any of the final project requirements. </a:t>
            </a:r>
          </a:p>
          <a:p>
            <a:r>
              <a:rPr lang="en-US" sz="1800" dirty="0">
                <a:latin typeface="Verdana" panose="020B0604030504040204" pitchFamily="34" charset="0"/>
                <a:ea typeface="Verdana" panose="020B0604030504040204" pitchFamily="34" charset="0"/>
                <a:cs typeface="Verdana" panose="020B0604030504040204" pitchFamily="34" charset="0"/>
              </a:rPr>
              <a:t>You will be deducted points if you do not contribute as much as your teammates.</a:t>
            </a:r>
          </a:p>
          <a:p>
            <a:r>
              <a:rPr lang="en-US" sz="1800" dirty="0">
                <a:latin typeface="Verdana" panose="020B0604030504040204" pitchFamily="34" charset="0"/>
                <a:ea typeface="Verdana" panose="020B0604030504040204" pitchFamily="34" charset="0"/>
                <a:cs typeface="Verdana" panose="020B0604030504040204" pitchFamily="34" charset="0"/>
              </a:rPr>
              <a:t>You will get extra points for any extra feature you complete that is fully functional. </a:t>
            </a:r>
          </a:p>
          <a:p>
            <a:r>
              <a:rPr lang="en-US" sz="1800" dirty="0">
                <a:latin typeface="Verdana" panose="020B0604030504040204" pitchFamily="34" charset="0"/>
                <a:ea typeface="Verdana" panose="020B0604030504040204" pitchFamily="34" charset="0"/>
                <a:cs typeface="Verdana" panose="020B0604030504040204" pitchFamily="34" charset="0"/>
              </a:rPr>
              <a:t>We will also have “checkpoints” throughout the semester where I will ask your group for a status report on the work that has been completed to date.</a:t>
            </a:r>
          </a:p>
          <a:p>
            <a:pPr marL="0" indent="0">
              <a:buNone/>
            </a:pP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How Is the Final Project Graded?</a:t>
            </a:r>
          </a:p>
        </p:txBody>
      </p:sp>
    </p:spTree>
    <p:extLst>
      <p:ext uri="{BB962C8B-B14F-4D97-AF65-F5344CB8AC3E}">
        <p14:creationId xmlns:p14="http://schemas.microsoft.com/office/powerpoint/2010/main" val="478566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1800" dirty="0">
                <a:latin typeface="Verdana" panose="020B0604030504040204" pitchFamily="34" charset="0"/>
                <a:ea typeface="Verdana" panose="020B0604030504040204" pitchFamily="34" charset="0"/>
                <a:cs typeface="Verdana" panose="020B0604030504040204" pitchFamily="34" charset="0"/>
              </a:rPr>
              <a:t>The final project and all its components are like your final exam and should be treated as such. </a:t>
            </a:r>
          </a:p>
          <a:p>
            <a:r>
              <a:rPr lang="en-US" sz="1800" dirty="0">
                <a:latin typeface="Verdana" panose="020B0604030504040204" pitchFamily="34" charset="0"/>
                <a:ea typeface="Verdana" panose="020B0604030504040204" pitchFamily="34" charset="0"/>
                <a:cs typeface="Verdana" panose="020B0604030504040204" pitchFamily="34" charset="0"/>
              </a:rPr>
              <a:t>Start Early! Most issues with final projects come from those groups who started working too late. </a:t>
            </a:r>
          </a:p>
          <a:p>
            <a:r>
              <a:rPr lang="en-US" sz="1800" dirty="0">
                <a:latin typeface="Verdana" panose="020B0604030504040204" pitchFamily="34" charset="0"/>
                <a:ea typeface="Verdana" panose="020B0604030504040204" pitchFamily="34" charset="0"/>
                <a:cs typeface="Verdana" panose="020B0604030504040204" pitchFamily="34" charset="0"/>
              </a:rPr>
              <a:t>Make sure you meet all your core requirements and they function as intended and noted in the project proposal.</a:t>
            </a:r>
          </a:p>
          <a:p>
            <a:r>
              <a:rPr lang="en-US" sz="1800" dirty="0">
                <a:latin typeface="Verdana" panose="020B0604030504040204" pitchFamily="34" charset="0"/>
                <a:ea typeface="Verdana" panose="020B0604030504040204" pitchFamily="34" charset="0"/>
                <a:cs typeface="Verdana" panose="020B0604030504040204" pitchFamily="34" charset="0"/>
              </a:rPr>
              <a:t> Make sure you fulfill all requirements set for the project.</a:t>
            </a:r>
          </a:p>
          <a:p>
            <a:r>
              <a:rPr lang="en-US" sz="1800" dirty="0">
                <a:latin typeface="Verdana" panose="020B0604030504040204" pitchFamily="34" charset="0"/>
                <a:ea typeface="Verdana" panose="020B0604030504040204" pitchFamily="34" charset="0"/>
                <a:cs typeface="Verdana" panose="020B0604030504040204" pitchFamily="34" charset="0"/>
              </a:rPr>
              <a:t>Double check you submitted the correct file and a valid file (you can do this by downloading the submission).  </a:t>
            </a:r>
            <a:r>
              <a:rPr lang="en-US" sz="1800" b="1" dirty="0">
                <a:solidFill>
                  <a:srgbClr val="FF0000"/>
                </a:solidFill>
                <a:latin typeface="Verdana" panose="020B0604030504040204" pitchFamily="34" charset="0"/>
                <a:ea typeface="Verdana" panose="020B0604030504040204" pitchFamily="34" charset="0"/>
                <a:cs typeface="Verdana" panose="020B0604030504040204" pitchFamily="34" charset="0"/>
              </a:rPr>
              <a:t>If you upload an incorrect file or upload a corrupt file, it will result in a 0 for the final project code portion.</a:t>
            </a:r>
          </a:p>
          <a:p>
            <a:r>
              <a:rPr lang="en-US" sz="1800" b="1" dirty="0">
                <a:latin typeface="Verdana" panose="020B0604030504040204" pitchFamily="34" charset="0"/>
                <a:ea typeface="Verdana" panose="020B0604030504040204" pitchFamily="34" charset="0"/>
                <a:cs typeface="Verdana" panose="020B0604030504040204" pitchFamily="34" charset="0"/>
              </a:rPr>
              <a:t>Test, debug, test, debug and test some more! Step through your code using breakpoints when debugging!!!!</a:t>
            </a:r>
          </a:p>
          <a:p>
            <a:r>
              <a:rPr lang="en-US" sz="1800" dirty="0">
                <a:latin typeface="Verdana" panose="020B0604030504040204" pitchFamily="34" charset="0"/>
                <a:ea typeface="Verdana" panose="020B0604030504040204" pitchFamily="34" charset="0"/>
                <a:cs typeface="Verdana" panose="020B0604030504040204" pitchFamily="34" charset="0"/>
              </a:rPr>
              <a:t>If you are having a group issue during the final project period, you must reach out to me </a:t>
            </a:r>
            <a:r>
              <a:rPr lang="en-US" sz="1800" b="1" dirty="0">
                <a:latin typeface="Verdana" panose="020B0604030504040204" pitchFamily="34" charset="0"/>
                <a:ea typeface="Verdana" panose="020B0604030504040204" pitchFamily="34" charset="0"/>
                <a:cs typeface="Verdana" panose="020B0604030504040204" pitchFamily="34" charset="0"/>
              </a:rPr>
              <a:t>as soon as possible</a:t>
            </a:r>
            <a:r>
              <a:rPr lang="en-US" sz="1800" dirty="0">
                <a:latin typeface="Verdana" panose="020B0604030504040204" pitchFamily="34" charset="0"/>
                <a:ea typeface="Verdana" panose="020B0604030504040204" pitchFamily="34" charset="0"/>
                <a:cs typeface="Verdana" panose="020B0604030504040204" pitchFamily="34" charset="0"/>
              </a:rPr>
              <a:t>; it is much easier for everyone to resolve issues early and amicably than let them destroy a group as the deadline approaches.</a:t>
            </a:r>
            <a:endParaRPr lang="en-US" sz="1800" b="1" dirty="0">
              <a:latin typeface="Verdana" panose="020B0604030504040204" pitchFamily="34" charset="0"/>
              <a:ea typeface="Verdana" panose="020B0604030504040204" pitchFamily="34" charset="0"/>
              <a:cs typeface="Verdana" panose="020B0604030504040204" pitchFamily="34" charset="0"/>
            </a:endParaRPr>
          </a:p>
          <a:p>
            <a:endParaRPr lang="en-US" sz="1800" dirty="0">
              <a:latin typeface="Verdana" panose="020B0604030504040204" pitchFamily="34" charset="0"/>
              <a:ea typeface="Verdana" panose="020B0604030504040204" pitchFamily="34" charset="0"/>
              <a:cs typeface="Verdana" panose="020B0604030504040204" pitchFamily="34" charset="0"/>
            </a:endParaRPr>
          </a:p>
          <a:p>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21</a:t>
            </a:fld>
            <a:endParaRPr lang="en-US" dirty="0"/>
          </a:p>
        </p:txBody>
      </p:sp>
      <p:sp>
        <p:nvSpPr>
          <p:cNvPr id="4" name="Title 3"/>
          <p:cNvSpPr>
            <a:spLocks noGrp="1"/>
          </p:cNvSpPr>
          <p:nvPr>
            <p:ph type="title"/>
          </p:nvPr>
        </p:nvSpPr>
        <p:spPr>
          <a:xfrm>
            <a:off x="302605" y="418354"/>
            <a:ext cx="101236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Advice on How to Do Well on the Final Project</a:t>
            </a:r>
          </a:p>
        </p:txBody>
      </p:sp>
    </p:spTree>
    <p:extLst>
      <p:ext uri="{BB962C8B-B14F-4D97-AF65-F5344CB8AC3E}">
        <p14:creationId xmlns:p14="http://schemas.microsoft.com/office/powerpoint/2010/main" val="1129059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36416"/>
            <a:ext cx="11585731" cy="4385167"/>
          </a:xfrm>
        </p:spPr>
        <p:txBody>
          <a:bodyPr/>
          <a:lstStyle/>
          <a:p>
            <a:pPr marL="0" indent="0">
              <a:buNone/>
            </a:pPr>
            <a:r>
              <a:rPr lang="en-US" sz="1800" b="1" dirty="0">
                <a:latin typeface="Verdana" panose="020B0604030504040204" pitchFamily="34" charset="0"/>
                <a:ea typeface="Verdana" panose="020B0604030504040204" pitchFamily="34" charset="0"/>
                <a:cs typeface="Verdana" panose="020B0604030504040204" pitchFamily="34" charset="0"/>
              </a:rPr>
              <a:t>If your grade is important to you, you will follow these instructions. </a:t>
            </a:r>
          </a:p>
          <a:p>
            <a:r>
              <a:rPr lang="en-US" sz="1800" dirty="0">
                <a:latin typeface="Verdana" panose="020B0604030504040204" pitchFamily="34" charset="0"/>
                <a:ea typeface="Verdana" panose="020B0604030504040204" pitchFamily="34" charset="0"/>
                <a:cs typeface="Verdana" panose="020B0604030504040204" pitchFamily="34" charset="0"/>
              </a:rPr>
              <a:t>Attend the lectures, read the slides and read the recommended readings.</a:t>
            </a:r>
          </a:p>
          <a:p>
            <a:r>
              <a:rPr lang="en-US" sz="1800" dirty="0">
                <a:latin typeface="Verdana" panose="020B0604030504040204" pitchFamily="34" charset="0"/>
                <a:ea typeface="Verdana" panose="020B0604030504040204" pitchFamily="34" charset="0"/>
                <a:cs typeface="Verdana" panose="020B0604030504040204" pitchFamily="34" charset="0"/>
              </a:rPr>
              <a:t>Start your labs early and do not wait until last minute. If you wait until last minute, you cannot assume there will be a TA available to help if you get stuck.</a:t>
            </a:r>
          </a:p>
          <a:p>
            <a:r>
              <a:rPr lang="en-US" sz="1800" dirty="0">
                <a:latin typeface="Verdana" panose="020B0604030504040204" pitchFamily="34" charset="0"/>
                <a:ea typeface="Verdana" panose="020B0604030504040204" pitchFamily="34" charset="0"/>
                <a:cs typeface="Verdana" panose="020B0604030504040204" pitchFamily="34" charset="0"/>
              </a:rPr>
              <a:t>Start the group project early and do not wait until last minute</a:t>
            </a:r>
          </a:p>
          <a:p>
            <a:r>
              <a:rPr lang="en-US" sz="1800" dirty="0">
                <a:latin typeface="Verdana" panose="020B0604030504040204" pitchFamily="34" charset="0"/>
                <a:ea typeface="Verdana" panose="020B0604030504040204" pitchFamily="34" charset="0"/>
                <a:cs typeface="Verdana" panose="020B0604030504040204" pitchFamily="34" charset="0"/>
              </a:rPr>
              <a:t>Make sure you meet ALL your core features listed in your final project proposal.</a:t>
            </a:r>
          </a:p>
          <a:p>
            <a:r>
              <a:rPr lang="en-US" sz="1800" dirty="0">
                <a:latin typeface="Verdana" panose="020B0604030504040204" pitchFamily="34" charset="0"/>
                <a:ea typeface="Verdana" panose="020B0604030504040204" pitchFamily="34" charset="0"/>
                <a:cs typeface="Verdana" panose="020B0604030504040204" pitchFamily="34" charset="0"/>
              </a:rPr>
              <a:t>Follow every detail on the lab assignment specs fully. Once you think you are done with a lab, go over the requirements twice and make sure you have met them all.</a:t>
            </a:r>
          </a:p>
          <a:p>
            <a:r>
              <a:rPr lang="en-US" sz="1800" dirty="0">
                <a:latin typeface="Verdana" panose="020B0604030504040204" pitchFamily="34" charset="0"/>
                <a:ea typeface="Verdana" panose="020B0604030504040204" pitchFamily="34" charset="0"/>
                <a:cs typeface="Verdana" panose="020B0604030504040204" pitchFamily="34" charset="0"/>
              </a:rPr>
              <a:t>Test, debug, test, debug and test again. Step through your code using breakpoints when debugging!!!!</a:t>
            </a:r>
          </a:p>
          <a:p>
            <a:r>
              <a:rPr lang="en-US" sz="1800" dirty="0">
                <a:latin typeface="Verdana" panose="020B0604030504040204" pitchFamily="34" charset="0"/>
                <a:ea typeface="Verdana" panose="020B0604030504040204" pitchFamily="34" charset="0"/>
                <a:cs typeface="Verdana" panose="020B0604030504040204" pitchFamily="34" charset="0"/>
              </a:rPr>
              <a:t>Attend the TA’s office hours.</a:t>
            </a:r>
          </a:p>
          <a:p>
            <a:r>
              <a:rPr lang="en-US" sz="1800" dirty="0">
                <a:latin typeface="Verdana" panose="020B0604030504040204" pitchFamily="34" charset="0"/>
                <a:ea typeface="Verdana" panose="020B0604030504040204" pitchFamily="34" charset="0"/>
                <a:cs typeface="Verdana" panose="020B0604030504040204" pitchFamily="34" charset="0"/>
              </a:rPr>
              <a:t>ASK QUESTIONS!</a:t>
            </a:r>
          </a:p>
          <a:p>
            <a:pPr marL="0" indent="0">
              <a:buNone/>
            </a:pP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22</a:t>
            </a:fld>
            <a:endParaRPr lang="en-US" dirty="0"/>
          </a:p>
        </p:txBody>
      </p:sp>
      <p:sp>
        <p:nvSpPr>
          <p:cNvPr id="4" name="Title 3"/>
          <p:cNvSpPr>
            <a:spLocks noGrp="1"/>
          </p:cNvSpPr>
          <p:nvPr>
            <p:ph type="title"/>
          </p:nvPr>
        </p:nvSpPr>
        <p:spPr>
          <a:xfrm>
            <a:off x="302605" y="418354"/>
            <a:ext cx="10779923"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How to Succeed in This Course</a:t>
            </a:r>
          </a:p>
        </p:txBody>
      </p:sp>
    </p:spTree>
    <p:extLst>
      <p:ext uri="{BB962C8B-B14F-4D97-AF65-F5344CB8AC3E}">
        <p14:creationId xmlns:p14="http://schemas.microsoft.com/office/powerpoint/2010/main" val="1588472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574542"/>
            <a:ext cx="11585731" cy="4385167"/>
          </a:xfrm>
        </p:spPr>
        <p:txBody>
          <a:bodyPr/>
          <a:lstStyle/>
          <a:p>
            <a:r>
              <a:rPr lang="en-US" sz="1800" dirty="0">
                <a:latin typeface="Verdana" panose="020B0604030504040204" pitchFamily="34" charset="0"/>
                <a:ea typeface="Verdana" panose="020B0604030504040204" pitchFamily="34" charset="0"/>
                <a:cs typeface="Verdana" panose="020B0604030504040204" pitchFamily="34" charset="0"/>
              </a:rPr>
              <a:t>We have 6 teaching assistants for this course.  They each hold a 2-hour office hours every week to answer your questions and they will also be in the Slack channel to answer any of your questions </a:t>
            </a:r>
          </a:p>
          <a:p>
            <a:r>
              <a:rPr lang="en-US" sz="1800" dirty="0">
                <a:latin typeface="Verdana" panose="020B0604030504040204" pitchFamily="34" charset="0"/>
                <a:ea typeface="Verdana" panose="020B0604030504040204" pitchFamily="34" charset="0"/>
                <a:cs typeface="Verdana" panose="020B0604030504040204" pitchFamily="34" charset="0"/>
              </a:rPr>
              <a:t>They will be making their introductions and posting their office hours soon.</a:t>
            </a:r>
          </a:p>
          <a:p>
            <a:r>
              <a:rPr lang="en-US" sz="1800" dirty="0">
                <a:latin typeface="Verdana" panose="020B0604030504040204" pitchFamily="34" charset="0"/>
                <a:ea typeface="Verdana" panose="020B0604030504040204" pitchFamily="34" charset="0"/>
                <a:cs typeface="Verdana" panose="020B0604030504040204" pitchFamily="34" charset="0"/>
              </a:rPr>
              <a:t>I am very protective over my TA’s therefore rudeness, pushiness, hostility etc. will not be tolerated. If a TA tells me a student was rude, pushy or demeaning in any way then we are going to have issues.  </a:t>
            </a:r>
          </a:p>
          <a:p>
            <a:r>
              <a:rPr lang="en-US" sz="1800" dirty="0">
                <a:latin typeface="Verdana" panose="020B0604030504040204" pitchFamily="34" charset="0"/>
                <a:ea typeface="Verdana" panose="020B0604030504040204" pitchFamily="34" charset="0"/>
                <a:cs typeface="Verdana" panose="020B0604030504040204" pitchFamily="34" charset="0"/>
              </a:rPr>
              <a:t>The TA’s have no authorization to change your lab grades without discussing it with me first. They also do not set the amount of points you get deducted for an issue. </a:t>
            </a:r>
          </a:p>
          <a:p>
            <a:r>
              <a:rPr lang="en-US" sz="1800" dirty="0">
                <a:latin typeface="Verdana" panose="020B0604030504040204" pitchFamily="34" charset="0"/>
                <a:ea typeface="Verdana" panose="020B0604030504040204" pitchFamily="34" charset="0"/>
                <a:cs typeface="Verdana" panose="020B0604030504040204" pitchFamily="34" charset="0"/>
              </a:rPr>
              <a:t>If you have a question, please reach out to the TA’s first, if they are unable to address your issue then reach out to me.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23</a:t>
            </a:fld>
            <a:endParaRPr lang="en-US" dirty="0"/>
          </a:p>
        </p:txBody>
      </p:sp>
      <p:sp>
        <p:nvSpPr>
          <p:cNvPr id="4" name="Title 3"/>
          <p:cNvSpPr>
            <a:spLocks noGrp="1"/>
          </p:cNvSpPr>
          <p:nvPr>
            <p:ph type="title"/>
          </p:nvPr>
        </p:nvSpPr>
        <p:spPr>
          <a:xfrm>
            <a:off x="302605" y="418354"/>
            <a:ext cx="10779923"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Teaching Assistants</a:t>
            </a:r>
          </a:p>
        </p:txBody>
      </p:sp>
    </p:spTree>
    <p:extLst>
      <p:ext uri="{BB962C8B-B14F-4D97-AF65-F5344CB8AC3E}">
        <p14:creationId xmlns:p14="http://schemas.microsoft.com/office/powerpoint/2010/main" val="2782344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1800" dirty="0">
                <a:latin typeface="Verdana" panose="020B0604030504040204" pitchFamily="34" charset="0"/>
                <a:ea typeface="Verdana" panose="020B0604030504040204" pitchFamily="34" charset="0"/>
                <a:cs typeface="Verdana" panose="020B0604030504040204" pitchFamily="34" charset="0"/>
              </a:rPr>
              <a:t>In lieu of a textbook, assignments will require you to research the topics in order to complete them. I will point you to resources for each assignment.</a:t>
            </a:r>
          </a:p>
          <a:p>
            <a:r>
              <a:rPr lang="en-US" sz="1800" dirty="0">
                <a:latin typeface="Verdana" panose="020B0604030504040204" pitchFamily="34" charset="0"/>
                <a:ea typeface="Verdana" panose="020B0604030504040204" pitchFamily="34" charset="0"/>
                <a:cs typeface="Verdana" panose="020B0604030504040204" pitchFamily="34" charset="0"/>
              </a:rPr>
              <a:t>Most weeks, I will provide recommended readings and other resources regarding the content that will be covered.</a:t>
            </a:r>
            <a:br>
              <a:rPr lang="en-US" sz="1800" dirty="0">
                <a:latin typeface="Verdana" panose="020B0604030504040204" pitchFamily="34" charset="0"/>
                <a:ea typeface="Verdana" panose="020B0604030504040204" pitchFamily="34" charset="0"/>
                <a:cs typeface="Verdana" panose="020B0604030504040204" pitchFamily="34" charset="0"/>
              </a:rPr>
            </a:br>
            <a:endParaRPr lang="en-US" sz="1800" dirty="0">
              <a:latin typeface="Verdana" panose="020B0604030504040204" pitchFamily="34" charset="0"/>
              <a:ea typeface="Verdana" panose="020B0604030504040204" pitchFamily="34" charset="0"/>
              <a:cs typeface="Verdana" panose="020B0604030504040204" pitchFamily="34" charset="0"/>
            </a:endParaRPr>
          </a:p>
          <a:p>
            <a:r>
              <a:rPr lang="en-US" sz="1800" dirty="0">
                <a:latin typeface="Verdana" panose="020B0604030504040204" pitchFamily="34" charset="0"/>
                <a:ea typeface="Verdana" panose="020B0604030504040204" pitchFamily="34" charset="0"/>
                <a:cs typeface="Verdana" panose="020B0604030504040204" pitchFamily="34" charset="0"/>
              </a:rPr>
              <a:t>It is </a:t>
            </a:r>
            <a:r>
              <a:rPr lang="en-US" sz="1800" b="1" dirty="0">
                <a:latin typeface="Verdana" panose="020B0604030504040204" pitchFamily="34" charset="0"/>
                <a:ea typeface="Verdana" panose="020B0604030504040204" pitchFamily="34" charset="0"/>
                <a:cs typeface="Verdana" panose="020B0604030504040204" pitchFamily="34" charset="0"/>
              </a:rPr>
              <a:t>highly beneficial </a:t>
            </a:r>
            <a:r>
              <a:rPr lang="en-US" sz="1800" dirty="0">
                <a:latin typeface="Verdana" panose="020B0604030504040204" pitchFamily="34" charset="0"/>
                <a:ea typeface="Verdana" panose="020B0604030504040204" pitchFamily="34" charset="0"/>
                <a:cs typeface="Verdana" panose="020B0604030504040204" pitchFamily="34" charset="0"/>
              </a:rPr>
              <a:t>to read those readings before class as a form of preparation.</a:t>
            </a:r>
          </a:p>
          <a:p>
            <a:endParaRPr lang="en-US" sz="1800" dirty="0">
              <a:latin typeface="Verdana" panose="020B0604030504040204" pitchFamily="34" charset="0"/>
              <a:ea typeface="Verdana" panose="020B0604030504040204" pitchFamily="34" charset="0"/>
              <a:cs typeface="Verdana" panose="020B0604030504040204" pitchFamily="34" charset="0"/>
            </a:endParaRPr>
          </a:p>
          <a:p>
            <a:r>
              <a:rPr lang="en-US" sz="1800" dirty="0">
                <a:latin typeface="Verdana" panose="020B0604030504040204" pitchFamily="34" charset="0"/>
                <a:ea typeface="Verdana" panose="020B0604030504040204" pitchFamily="34" charset="0"/>
                <a:cs typeface="Verdana" panose="020B0604030504040204" pitchFamily="34" charset="0"/>
              </a:rPr>
              <a:t>For many labs and parts of your final project, you will be expected to read some form of documentation in order to learn how to use a particular technology or package.</a:t>
            </a:r>
          </a:p>
          <a:p>
            <a:pPr marL="0" indent="0">
              <a:buNone/>
            </a:pP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24</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Readings</a:t>
            </a:r>
          </a:p>
        </p:txBody>
      </p:sp>
    </p:spTree>
    <p:extLst>
      <p:ext uri="{BB962C8B-B14F-4D97-AF65-F5344CB8AC3E}">
        <p14:creationId xmlns:p14="http://schemas.microsoft.com/office/powerpoint/2010/main" val="124397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25</a:t>
            </a:fld>
            <a:endParaRPr lang="en-US" dirty="0"/>
          </a:p>
        </p:txBody>
      </p:sp>
      <p:sp>
        <p:nvSpPr>
          <p:cNvPr id="4" name="Text Placeholder 3"/>
          <p:cNvSpPr>
            <a:spLocks noGrp="1"/>
          </p:cNvSpPr>
          <p:nvPr>
            <p:ph type="body" sz="quarter" idx="12"/>
          </p:nvPr>
        </p:nvSpPr>
        <p:spPr>
          <a:xfrm>
            <a:off x="1609344" y="2138947"/>
            <a:ext cx="9189720"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What is Web Development?</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148137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Simply put, web development is the the very broad field of creating and building websites and web applications.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There are many opinions out there on what the best technology is and what the best practices are: this course is not about opinions and proclaiming what the best technology, but rather arming you with the skillset needed to work in any web technology.</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26</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Web Development?</a:t>
            </a:r>
          </a:p>
        </p:txBody>
      </p:sp>
    </p:spTree>
    <p:extLst>
      <p:ext uri="{BB962C8B-B14F-4D97-AF65-F5344CB8AC3E}">
        <p14:creationId xmlns:p14="http://schemas.microsoft.com/office/powerpoint/2010/main" val="2655629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There are many aspects of web development that are not different than non-web development</a:t>
            </a:r>
          </a:p>
          <a:p>
            <a:r>
              <a:rPr lang="en-US" sz="1800" dirty="0">
                <a:latin typeface="Verdana" panose="020B0604030504040204" pitchFamily="34" charset="0"/>
                <a:ea typeface="Verdana" panose="020B0604030504040204" pitchFamily="34" charset="0"/>
                <a:cs typeface="Verdana" panose="020B0604030504040204" pitchFamily="34" charset="0"/>
              </a:rPr>
              <a:t>You will break complex problems down to smaller, approachable issues.</a:t>
            </a:r>
          </a:p>
          <a:p>
            <a:r>
              <a:rPr lang="en-US" sz="1800" dirty="0">
                <a:latin typeface="Verdana" panose="020B0604030504040204" pitchFamily="34" charset="0"/>
                <a:ea typeface="Verdana" panose="020B0604030504040204" pitchFamily="34" charset="0"/>
                <a:cs typeface="Verdana" panose="020B0604030504040204" pitchFamily="34" charset="0"/>
              </a:rPr>
              <a:t>There are a slew of programming languages and technologies to choose from.</a:t>
            </a:r>
          </a:p>
          <a:p>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There are some unique problems, as a web developer, that you must care greatly about</a:t>
            </a:r>
          </a:p>
          <a:p>
            <a:r>
              <a:rPr lang="en-US" sz="1800" dirty="0">
                <a:latin typeface="Verdana" panose="020B0604030504040204" pitchFamily="34" charset="0"/>
                <a:ea typeface="Verdana" panose="020B0604030504040204" pitchFamily="34" charset="0"/>
                <a:cs typeface="Verdana" panose="020B0604030504040204" pitchFamily="34" charset="0"/>
              </a:rPr>
              <a:t>In some way or another, your product is about transmitting information; you must worry about the actual delivery of that information.</a:t>
            </a:r>
          </a:p>
          <a:p>
            <a:r>
              <a:rPr lang="en-US" sz="1800" dirty="0">
                <a:latin typeface="Verdana" panose="020B0604030504040204" pitchFamily="34" charset="0"/>
                <a:ea typeface="Verdana" panose="020B0604030504040204" pitchFamily="34" charset="0"/>
                <a:cs typeface="Verdana" panose="020B0604030504040204" pitchFamily="34" charset="0"/>
              </a:rPr>
              <a:t>Technology on the web moves fast! Change is constant!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27</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Special About Web Development?</a:t>
            </a:r>
          </a:p>
        </p:txBody>
      </p:sp>
    </p:spTree>
    <p:extLst>
      <p:ext uri="{BB962C8B-B14F-4D97-AF65-F5344CB8AC3E}">
        <p14:creationId xmlns:p14="http://schemas.microsoft.com/office/powerpoint/2010/main" val="4053669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Web development has allowed the internet to bring forth a new era for technology</a:t>
            </a:r>
          </a:p>
          <a:p>
            <a:r>
              <a:rPr lang="en-US" sz="1800" dirty="0">
                <a:latin typeface="Verdana" panose="020B0604030504040204" pitchFamily="34" charset="0"/>
                <a:ea typeface="Verdana" panose="020B0604030504040204" pitchFamily="34" charset="0"/>
                <a:cs typeface="Verdana" panose="020B0604030504040204" pitchFamily="34" charset="0"/>
              </a:rPr>
              <a:t>Lower barrier of entry; you can start without a compiler; all you need is a text editor and a browser!</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Web development has ushered in a new era of communication, where ideas and content can be transmitted in new and exciting ways.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Web Development allows information to be spread much more rapidly through many mediums.</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28</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Why Is Web Development so Important?</a:t>
            </a:r>
          </a:p>
        </p:txBody>
      </p:sp>
    </p:spTree>
    <p:extLst>
      <p:ext uri="{BB962C8B-B14F-4D97-AF65-F5344CB8AC3E}">
        <p14:creationId xmlns:p14="http://schemas.microsoft.com/office/powerpoint/2010/main" val="25539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29</a:t>
            </a:fld>
            <a:endParaRPr lang="en-US" dirty="0"/>
          </a:p>
        </p:txBody>
      </p:sp>
      <p:sp>
        <p:nvSpPr>
          <p:cNvPr id="4" name="Text Placeholder 3"/>
          <p:cNvSpPr>
            <a:spLocks noGrp="1"/>
          </p:cNvSpPr>
          <p:nvPr>
            <p:ph type="body" sz="quarter" idx="12"/>
          </p:nvPr>
        </p:nvSpPr>
        <p:spPr>
          <a:xfrm>
            <a:off x="1609344" y="2138947"/>
            <a:ext cx="9189720"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Technologies and Tools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84729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indent="0">
              <a:buNone/>
            </a:pPr>
            <a:r>
              <a:rPr lang="en-US" b="1" i="1" dirty="0">
                <a:latin typeface="Verdana" panose="020B0604030504040204" pitchFamily="34" charset="0"/>
                <a:ea typeface="Verdana" panose="020B0604030504040204" pitchFamily="34" charset="0"/>
                <a:cs typeface="Verdana" panose="020B0604030504040204" pitchFamily="34" charset="0"/>
              </a:rPr>
              <a:t>Education:</a:t>
            </a:r>
          </a:p>
          <a:p>
            <a:pPr>
              <a:buClr>
                <a:srgbClr val="AB262E"/>
              </a:buClr>
            </a:pPr>
            <a:r>
              <a:rPr lang="en-US" dirty="0">
                <a:latin typeface="Verdana" panose="020B0604030504040204" pitchFamily="34" charset="0"/>
                <a:ea typeface="Verdana" panose="020B0604030504040204" pitchFamily="34" charset="0"/>
                <a:cs typeface="Verdana" panose="020B0604030504040204" pitchFamily="34" charset="0"/>
              </a:rPr>
              <a:t>Associate in Applied Science in Computer Programming and Systems from LaGuardia Community College.</a:t>
            </a:r>
          </a:p>
          <a:p>
            <a:pPr>
              <a:buClr>
                <a:srgbClr val="AB262E"/>
              </a:buClr>
            </a:pPr>
            <a:r>
              <a:rPr lang="en-US" dirty="0">
                <a:latin typeface="Verdana" panose="020B0604030504040204" pitchFamily="34" charset="0"/>
                <a:ea typeface="Verdana" panose="020B0604030504040204" pitchFamily="34" charset="0"/>
                <a:cs typeface="Verdana" panose="020B0604030504040204" pitchFamily="34" charset="0"/>
              </a:rPr>
              <a:t>Bachelor of Business Administration w/ concentration in Computer Information Systems (minor in Psychology) from Baruch College.</a:t>
            </a:r>
          </a:p>
          <a:p>
            <a:pPr>
              <a:buClr>
                <a:srgbClr val="AB262E"/>
              </a:buClr>
            </a:pPr>
            <a:r>
              <a:rPr lang="en-US" dirty="0">
                <a:latin typeface="Verdana" panose="020B0604030504040204" pitchFamily="34" charset="0"/>
                <a:ea typeface="Verdana" panose="020B0604030504040204" pitchFamily="34" charset="0"/>
                <a:cs typeface="Verdana" panose="020B0604030504040204" pitchFamily="34" charset="0"/>
              </a:rPr>
              <a:t>Master of Science in Computer Science from Stevens Institute of Technology.</a:t>
            </a:r>
          </a:p>
          <a:p>
            <a:pPr marL="0" indent="0">
              <a:buNone/>
            </a:pPr>
            <a:r>
              <a:rPr lang="en-US" b="1" i="1" dirty="0">
                <a:latin typeface="Verdana" panose="020B0604030504040204" pitchFamily="34" charset="0"/>
                <a:ea typeface="Verdana" panose="020B0604030504040204" pitchFamily="34" charset="0"/>
                <a:cs typeface="Verdana" panose="020B0604030504040204" pitchFamily="34" charset="0"/>
              </a:rPr>
              <a:t>Professional:</a:t>
            </a:r>
          </a:p>
          <a:p>
            <a:pPr>
              <a:buClr>
                <a:srgbClr val="AB262E"/>
              </a:buClr>
            </a:pPr>
            <a:r>
              <a:rPr lang="en-US" dirty="0">
                <a:latin typeface="Verdana" panose="020B0604030504040204" pitchFamily="34" charset="0"/>
                <a:ea typeface="Verdana" panose="020B0604030504040204" pitchFamily="34" charset="0"/>
                <a:cs typeface="Verdana" panose="020B0604030504040204" pitchFamily="34" charset="0"/>
              </a:rPr>
              <a:t>Professional programmer since 1998 (worked at various companies throughout the years, from small/mid-sized startups to large law firms and corporations).</a:t>
            </a:r>
          </a:p>
          <a:p>
            <a:pPr>
              <a:buClr>
                <a:srgbClr val="AB262E"/>
              </a:buClr>
            </a:pPr>
            <a:r>
              <a:rPr lang="en-US" dirty="0">
                <a:latin typeface="Verdana" panose="020B0604030504040204" pitchFamily="34" charset="0"/>
                <a:ea typeface="Verdana" panose="020B0604030504040204" pitchFamily="34" charset="0"/>
                <a:cs typeface="Verdana" panose="020B0604030504040204" pitchFamily="34" charset="0"/>
              </a:rPr>
              <a:t>Current CTO of Startup.</a:t>
            </a:r>
          </a:p>
          <a:p>
            <a:pPr marL="0" indent="0">
              <a:buNone/>
            </a:pPr>
            <a:r>
              <a:rPr lang="en-US" b="1" i="1" dirty="0">
                <a:latin typeface="Verdana" panose="020B0604030504040204" pitchFamily="34" charset="0"/>
                <a:ea typeface="Verdana" panose="020B0604030504040204" pitchFamily="34" charset="0"/>
                <a:cs typeface="Verdana" panose="020B0604030504040204" pitchFamily="34" charset="0"/>
              </a:rPr>
              <a:t>Teaching</a:t>
            </a:r>
            <a:r>
              <a:rPr lang="en-US" dirty="0">
                <a:latin typeface="Verdana" panose="020B0604030504040204" pitchFamily="34" charset="0"/>
                <a:ea typeface="Verdana" panose="020B0604030504040204" pitchFamily="34" charset="0"/>
                <a:cs typeface="Verdana" panose="020B0604030504040204" pitchFamily="34" charset="0"/>
              </a:rPr>
              <a:t>:</a:t>
            </a:r>
          </a:p>
          <a:p>
            <a:pPr>
              <a:buClr>
                <a:srgbClr val="AB262E"/>
              </a:buClr>
            </a:pPr>
            <a:r>
              <a:rPr lang="en-US" dirty="0">
                <a:latin typeface="Verdana" panose="020B0604030504040204" pitchFamily="34" charset="0"/>
                <a:ea typeface="Verdana" panose="020B0604030504040204" pitchFamily="34" charset="0"/>
                <a:cs typeface="Verdana" panose="020B0604030504040204" pitchFamily="34" charset="0"/>
              </a:rPr>
              <a:t>2017-2018: Started as a TA in CS 546, CS 223, and CS 810.</a:t>
            </a:r>
          </a:p>
          <a:p>
            <a:pPr>
              <a:buClr>
                <a:srgbClr val="AB262E"/>
              </a:buClr>
            </a:pPr>
            <a:r>
              <a:rPr lang="en-US" dirty="0">
                <a:latin typeface="Verdana" panose="020B0604030504040204" pitchFamily="34" charset="0"/>
                <a:ea typeface="Verdana" panose="020B0604030504040204" pitchFamily="34" charset="0"/>
                <a:cs typeface="Verdana" panose="020B0604030504040204" pitchFamily="34" charset="0"/>
              </a:rPr>
              <a:t>2017-2018: Stevens Pre-College Program.  Taught Intro to Computer Science and was a TA for the Cybersecurity program.</a:t>
            </a:r>
          </a:p>
          <a:p>
            <a:pPr>
              <a:buClr>
                <a:srgbClr val="AB262E"/>
              </a:buClr>
            </a:pPr>
            <a:r>
              <a:rPr lang="en-US" dirty="0">
                <a:latin typeface="Verdana" panose="020B0604030504040204" pitchFamily="34" charset="0"/>
                <a:ea typeface="Verdana" panose="020B0604030504040204" pitchFamily="34" charset="0"/>
                <a:cs typeface="Verdana" panose="020B0604030504040204" pitchFamily="34" charset="0"/>
              </a:rPr>
              <a:t>Fall 2018-Present: Became an Adjunct Professor at Stevens teaching CS 546, CS 554 and more recently, CS 146.</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About Me</a:t>
            </a:r>
          </a:p>
        </p:txBody>
      </p:sp>
    </p:spTree>
    <p:extLst>
      <p:ext uri="{BB962C8B-B14F-4D97-AF65-F5344CB8AC3E}">
        <p14:creationId xmlns:p14="http://schemas.microsoft.com/office/powerpoint/2010/main" val="2223000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If you are unfamiliar with Git, it is a versioning control software. We will cover it in </a:t>
            </a:r>
            <a:r>
              <a:rPr lang="en-US" sz="2000">
                <a:latin typeface="Verdana" panose="020B0604030504040204" pitchFamily="34" charset="0"/>
                <a:ea typeface="Verdana" panose="020B0604030504040204" pitchFamily="34" charset="0"/>
                <a:cs typeface="Verdana" panose="020B0604030504040204" pitchFamily="34" charset="0"/>
              </a:rPr>
              <a:t>lecture 8.</a:t>
            </a:r>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1800" dirty="0">
                <a:latin typeface="Verdana" panose="020B0604030504040204" pitchFamily="34" charset="0"/>
                <a:ea typeface="Verdana" panose="020B0604030504040204" pitchFamily="34" charset="0"/>
                <a:cs typeface="Verdana" panose="020B0604030504040204" pitchFamily="34" charset="0"/>
              </a:rPr>
              <a:t>Versioning control allows us to take periodic snapshots at code and save a reference to it at a certain point in time.</a:t>
            </a:r>
          </a:p>
          <a:p>
            <a:r>
              <a:rPr lang="en-US" sz="1800" dirty="0">
                <a:latin typeface="Verdana" panose="020B0604030504040204" pitchFamily="34" charset="0"/>
                <a:ea typeface="Verdana" panose="020B0604030504040204" pitchFamily="34" charset="0"/>
                <a:cs typeface="Verdana" panose="020B0604030504040204" pitchFamily="34" charset="0"/>
              </a:rPr>
              <a:t>Allows many developers to work on the same files and push their changes to an online repository. </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can download Git here:</a:t>
            </a:r>
          </a:p>
          <a:p>
            <a:pPr marL="0" indent="0">
              <a:buNone/>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https://git-scm.com/downloads</a:t>
            </a:r>
            <a:endPar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b="1" dirty="0">
                <a:latin typeface="Verdana" panose="020B0604030504040204" pitchFamily="34" charset="0"/>
                <a:ea typeface="Verdana" panose="020B0604030504040204" pitchFamily="34" charset="0"/>
                <a:cs typeface="Verdana" panose="020B0604030504040204" pitchFamily="34" charset="0"/>
              </a:rPr>
              <a:t>You will be required to use Git for the final project so that contributions can be monitored</a:t>
            </a:r>
            <a:endParaRPr lang="en-US" sz="18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30</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Git for Version Control</a:t>
            </a:r>
          </a:p>
        </p:txBody>
      </p:sp>
    </p:spTree>
    <p:extLst>
      <p:ext uri="{BB962C8B-B14F-4D97-AF65-F5344CB8AC3E}">
        <p14:creationId xmlns:p14="http://schemas.microsoft.com/office/powerpoint/2010/main" val="1455326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Node.js is a JavaScript runtime environment that allows you to write JavaScript without a browser. It also exposes several system operations that allow you to manipulate files, make servers, etc.</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Node.js has a huge community and large package repository, making it easy to build applications without having to re-engineer the wheel.</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can download Node.js here:</a:t>
            </a:r>
          </a:p>
          <a:p>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https://nodejs.org/en/</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r>
              <a:rPr lang="en-US" sz="2000" dirty="0">
                <a:latin typeface="Verdana" panose="020B0604030504040204" pitchFamily="34" charset="0"/>
                <a:ea typeface="Verdana" panose="020B0604030504040204" pitchFamily="34" charset="0"/>
                <a:cs typeface="Verdana" panose="020B0604030504040204" pitchFamily="34" charset="0"/>
              </a:rPr>
              <a:t>Make sure to download the most current LTS version</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31</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Node.js: Server-Side JavaScript</a:t>
            </a:r>
          </a:p>
        </p:txBody>
      </p:sp>
    </p:spTree>
    <p:extLst>
      <p:ext uri="{BB962C8B-B14F-4D97-AF65-F5344CB8AC3E}">
        <p14:creationId xmlns:p14="http://schemas.microsoft.com/office/powerpoint/2010/main" val="3174937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MongoDB is a document-based database.</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can download MongoDB here: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https://www.mongodb.com/download-center/community</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will not need this until lecture 4 but you are advised to set it up ASAP as we will have an in-class exercises during lecture 4 and you will need to have Mongo installed and operational by then.</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32</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MongoDB</a:t>
            </a:r>
          </a:p>
        </p:txBody>
      </p:sp>
    </p:spTree>
    <p:extLst>
      <p:ext uri="{BB962C8B-B14F-4D97-AF65-F5344CB8AC3E}">
        <p14:creationId xmlns:p14="http://schemas.microsoft.com/office/powerpoint/2010/main" val="1026246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tota11y tool is an accessibility testing tool created by Khan Academy for the sake of  identifying accessibility issues.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can install it via a bookmarklet from the tota11y website</a:t>
            </a:r>
          </a:p>
          <a:p>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http://khan.github.io/tota11y/</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may wonder why it’s called tota11y; the phrase a11y is a condensed version of the term accessibility; there are 11 letters between the a and y in that word.</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Being able to call yourself an accessibility ally also makes it quite a good phrase.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33</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Tota11y</a:t>
            </a:r>
          </a:p>
        </p:txBody>
      </p:sp>
    </p:spTree>
    <p:extLst>
      <p:ext uri="{BB962C8B-B14F-4D97-AF65-F5344CB8AC3E}">
        <p14:creationId xmlns:p14="http://schemas.microsoft.com/office/powerpoint/2010/main" val="2747403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HTML and CSS are the markup and styling languages of the web, respectively.</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HTML describes the format of a document, while CSS is a set of specifications as to how a document is styled.</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will write HTML and CSS to make web pages and web applications.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34</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HTML and CSS</a:t>
            </a:r>
          </a:p>
        </p:txBody>
      </p:sp>
    </p:spTree>
    <p:extLst>
      <p:ext uri="{BB962C8B-B14F-4D97-AF65-F5344CB8AC3E}">
        <p14:creationId xmlns:p14="http://schemas.microsoft.com/office/powerpoint/2010/main" val="2001786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JavaScript originated as a programming language that was only run in a web browser.</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will not only be writing JavaScript to run on Node.js, but you will also be writing it to run in your web browser on the client-side.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a browser environment, you will not have access to a user’s file system; instead, you will have access to several browser APIs, such as a limited use of a user’s history, their screen size, and so on. This will allow you to create robust web applications.</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35</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Client-Side JavaScript	</a:t>
            </a:r>
          </a:p>
        </p:txBody>
      </p:sp>
    </p:spTree>
    <p:extLst>
      <p:ext uri="{BB962C8B-B14F-4D97-AF65-F5344CB8AC3E}">
        <p14:creationId xmlns:p14="http://schemas.microsoft.com/office/powerpoint/2010/main" val="3445222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36</a:t>
            </a:fld>
            <a:endParaRPr lang="en-US" dirty="0"/>
          </a:p>
        </p:txBody>
      </p:sp>
      <p:sp>
        <p:nvSpPr>
          <p:cNvPr id="4" name="Text Placeholder 3"/>
          <p:cNvSpPr>
            <a:spLocks noGrp="1"/>
          </p:cNvSpPr>
          <p:nvPr>
            <p:ph type="body" sz="quarter" idx="12"/>
          </p:nvPr>
        </p:nvSpPr>
        <p:spPr>
          <a:xfrm>
            <a:off x="1609344" y="2138947"/>
            <a:ext cx="9189720"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Preparing for CS 546</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719488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will need Node.js now</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While installing, it may ask you if you want NPM; you do.</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will not need MongoDB for a few weeks, but it does well to install it and test it now.</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37</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Install Node.js, NPM and MongoDB</a:t>
            </a:r>
          </a:p>
        </p:txBody>
      </p:sp>
    </p:spTree>
    <p:extLst>
      <p:ext uri="{BB962C8B-B14F-4D97-AF65-F5344CB8AC3E}">
        <p14:creationId xmlns:p14="http://schemas.microsoft.com/office/powerpoint/2010/main" val="3250018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IDE we will be using for this class is Visual Studio Code. </a:t>
            </a:r>
          </a:p>
          <a:p>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https://code.visualstudio.com</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It runs on Windows, Mac and Linux and is a very lightweight yet powerful IDE that supports a ton of languages and technologies and has many installable extensions to make development easier. </a:t>
            </a:r>
            <a:endPar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 will show you some neat things about using </a:t>
            </a:r>
            <a:r>
              <a:rPr lang="en-US" sz="2000" dirty="0" err="1">
                <a:latin typeface="Verdana" panose="020B0604030504040204" pitchFamily="34" charset="0"/>
                <a:ea typeface="Verdana" panose="020B0604030504040204" pitchFamily="34" charset="0"/>
                <a:cs typeface="Verdana" panose="020B0604030504040204" pitchFamily="34" charset="0"/>
              </a:rPr>
              <a:t>VSCode</a:t>
            </a:r>
            <a:r>
              <a:rPr lang="en-US" sz="2000" dirty="0">
                <a:latin typeface="Verdana" panose="020B0604030504040204" pitchFamily="34" charset="0"/>
                <a:ea typeface="Verdana" panose="020B0604030504040204" pitchFamily="34" charset="0"/>
                <a:cs typeface="Verdana" panose="020B0604030504040204" pitchFamily="34" charset="0"/>
              </a:rPr>
              <a:t> for node development.  You’re free to use another IDE but I highly advise using VS code. It has great debugging features, git version control, integrated terminal and many other nice features.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can also download an alternate version of VS code that was built from their source code but with their telemetry/tracking removed. It’s called </a:t>
            </a:r>
            <a:r>
              <a:rPr lang="en-US" sz="2000" dirty="0" err="1">
                <a:latin typeface="Verdana" panose="020B0604030504040204" pitchFamily="34" charset="0"/>
                <a:ea typeface="Verdana" panose="020B0604030504040204" pitchFamily="34" charset="0"/>
                <a:cs typeface="Verdana" panose="020B0604030504040204" pitchFamily="34" charset="0"/>
              </a:rPr>
              <a:t>VSCodium</a:t>
            </a:r>
            <a:r>
              <a:rPr lang="en-US" sz="2000" dirty="0">
                <a:latin typeface="Verdana" panose="020B0604030504040204" pitchFamily="34" charset="0"/>
                <a:ea typeface="Verdana" panose="020B0604030504040204" pitchFamily="34" charset="0"/>
                <a:cs typeface="Verdana" panose="020B0604030504040204" pitchFamily="34" charset="0"/>
              </a:rPr>
              <a:t> and can be found here: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https://vscodium.com</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It has all of the same features as the normal </a:t>
            </a:r>
            <a:r>
              <a:rPr lang="en-US" sz="2000" dirty="0" err="1">
                <a:latin typeface="Verdana" panose="020B0604030504040204" pitchFamily="34" charset="0"/>
                <a:ea typeface="Verdana" panose="020B0604030504040204" pitchFamily="34" charset="0"/>
                <a:cs typeface="Verdana" panose="020B0604030504040204" pitchFamily="34" charset="0"/>
              </a:rPr>
              <a:t>VSCode</a:t>
            </a:r>
            <a:r>
              <a:rPr lang="en-US" sz="2000" dirty="0">
                <a:latin typeface="Verdana" panose="020B0604030504040204" pitchFamily="34" charset="0"/>
                <a:ea typeface="Verdana" panose="020B0604030504040204" pitchFamily="34" charset="0"/>
                <a:cs typeface="Verdana" panose="020B0604030504040204" pitchFamily="34" charset="0"/>
              </a:rPr>
              <a:t>.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38</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IDE</a:t>
            </a:r>
          </a:p>
        </p:txBody>
      </p:sp>
    </p:spTree>
    <p:extLst>
      <p:ext uri="{BB962C8B-B14F-4D97-AF65-F5344CB8AC3E}">
        <p14:creationId xmlns:p14="http://schemas.microsoft.com/office/powerpoint/2010/main" val="3628312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6" y="1361888"/>
            <a:ext cx="10925376" cy="5077758"/>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While you can use any browser you want on a day-to-day basis, you’re going to want to develop using a browser that has a great developer tool panel:</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Mozilla Firefox Developer Edition</a:t>
            </a:r>
          </a:p>
          <a:p>
            <a:pPr marL="0" indent="0">
              <a:buNone/>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https://www.mozilla.org/en-US/firefox/developer/</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Google Chrome</a:t>
            </a:r>
          </a:p>
          <a:p>
            <a:pPr marL="0" indent="0">
              <a:buNone/>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http://www.google.com/chrome/</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It’s always a good idea to have multiple browsers installed on your development machine so that you can test your application in different browsers to find any browser compatibility issues. </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39</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Download a Developer-Friendly Browser</a:t>
            </a:r>
          </a:p>
        </p:txBody>
      </p:sp>
    </p:spTree>
    <p:extLst>
      <p:ext uri="{BB962C8B-B14F-4D97-AF65-F5344CB8AC3E}">
        <p14:creationId xmlns:p14="http://schemas.microsoft.com/office/powerpoint/2010/main" val="686872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4</a:t>
            </a:fld>
            <a:endParaRPr lang="en-US" dirty="0"/>
          </a:p>
        </p:txBody>
      </p:sp>
      <p:sp>
        <p:nvSpPr>
          <p:cNvPr id="4" name="Text Placeholder 3"/>
          <p:cNvSpPr>
            <a:spLocks noGrp="1"/>
          </p:cNvSpPr>
          <p:nvPr>
            <p:ph type="body" sz="quarter" idx="12"/>
          </p:nvPr>
        </p:nvSpPr>
        <p:spPr>
          <a:xfrm>
            <a:off x="1609344" y="2138947"/>
            <a:ext cx="9189720"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Course Logistics and Policies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552493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6" y="1361888"/>
            <a:ext cx="10925376" cy="5077758"/>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Mozilla, the maintainers of the Firefox browser, are excellent resources for all thing's frontend</a:t>
            </a:r>
            <a:r>
              <a:rPr lang="en-US" sz="2000">
                <a:latin typeface="Verdana" panose="020B0604030504040204" pitchFamily="34" charset="0"/>
                <a:ea typeface="Verdana" panose="020B0604030504040204" pitchFamily="34" charset="0"/>
                <a:cs typeface="Verdana" panose="020B0604030504040204" pitchFamily="34" charset="0"/>
              </a:rPr>
              <a:t>; for </a:t>
            </a:r>
            <a:r>
              <a:rPr lang="en-US" sz="2000" dirty="0">
                <a:latin typeface="Verdana" panose="020B0604030504040204" pitchFamily="34" charset="0"/>
                <a:ea typeface="Verdana" panose="020B0604030504040204" pitchFamily="34" charset="0"/>
                <a:cs typeface="Verdana" panose="020B0604030504040204" pitchFamily="34" charset="0"/>
              </a:rPr>
              <a:t>now, you can start by looking at JavaScript basics.</a:t>
            </a:r>
          </a:p>
          <a:p>
            <a:pPr marL="0" indent="0">
              <a:buNone/>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https://developer.mozilla.org/en-US/Learn/Getting_started_with_the_web/JavaScript_basics</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W3 Schools is also a great resource for all thing's web development related: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https://www.w3schools.com</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And here is their JavaScript page.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4">
                  <a:extLst>
                    <a:ext uri="{A12FA001-AC4F-418D-AE19-62706E023703}">
                      <ahyp:hlinkClr xmlns:ahyp="http://schemas.microsoft.com/office/drawing/2018/hyperlinkcolor" val="tx"/>
                    </a:ext>
                  </a:extLst>
                </a:hlinkClick>
              </a:rPr>
              <a:t>https://www.w3schools.com/js/default.asp</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40</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Read up on the Fundamentals of JavaScript</a:t>
            </a:r>
          </a:p>
        </p:txBody>
      </p:sp>
    </p:spTree>
    <p:extLst>
      <p:ext uri="{BB962C8B-B14F-4D97-AF65-F5344CB8AC3E}">
        <p14:creationId xmlns:p14="http://schemas.microsoft.com/office/powerpoint/2010/main" val="3438529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41</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Questions?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128674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571781"/>
            <a:ext cx="11585731" cy="4385167"/>
          </a:xfrm>
        </p:spPr>
        <p:txBody>
          <a:bodyPr/>
          <a:lstStyle/>
          <a:p>
            <a:pPr>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We will be using </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Slack</a:t>
            </a:r>
            <a:r>
              <a:rPr lang="en-US" sz="1800" dirty="0">
                <a:latin typeface="Verdana" panose="020B0604030504040204" pitchFamily="34" charset="0"/>
                <a:ea typeface="Verdana" panose="020B0604030504040204" pitchFamily="34" charset="0"/>
                <a:cs typeface="Verdana" panose="020B0604030504040204" pitchFamily="34" charset="0"/>
              </a:rPr>
              <a:t> for most communication in the course. You will find an invitation link in the course modules on canvas. </a:t>
            </a:r>
          </a:p>
          <a:p>
            <a:pPr>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Every student should be in the slack workspace in the #cs-546 channel for course related questions.  #general is used for general chat related to CS, #random is for any off-topic chat. </a:t>
            </a:r>
            <a:r>
              <a:rPr lang="en-US" sz="1800" b="1" dirty="0">
                <a:latin typeface="Verdana" panose="020B0604030504040204" pitchFamily="34" charset="0"/>
                <a:ea typeface="Verdana" panose="020B0604030504040204" pitchFamily="34" charset="0"/>
                <a:cs typeface="Verdana" panose="020B0604030504040204" pitchFamily="34" charset="0"/>
              </a:rPr>
              <a:t>Do not ask any course related questions in any other channel other than #cs-546</a:t>
            </a:r>
            <a:endParaRPr lang="en-US" sz="1800" dirty="0">
              <a:latin typeface="Verdana" panose="020B0604030504040204" pitchFamily="34" charset="0"/>
              <a:ea typeface="Verdana" panose="020B0604030504040204" pitchFamily="34" charset="0"/>
              <a:cs typeface="Verdana" panose="020B0604030504040204" pitchFamily="34" charset="0"/>
            </a:endParaRPr>
          </a:p>
          <a:p>
            <a:pPr>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Please do not direct message TA’s or myself unless invited to, keep all communication in the chat channel.</a:t>
            </a:r>
          </a:p>
          <a:p>
            <a:pPr>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Even if you do not chat much in the channel, it is advised that you read the channel frequently for clarifications on assignments that other students may have asked.</a:t>
            </a:r>
          </a:p>
          <a:p>
            <a:pPr>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You can join the slack by visiting this URL.  (it is also posted on canvas) </a:t>
            </a:r>
            <a:r>
              <a:rPr lang="en-US" b="1" dirty="0">
                <a:solidFill>
                  <a:srgbClr val="AB263D"/>
                </a:solidFill>
                <a:hlinkClick r:id="rId3">
                  <a:extLst>
                    <a:ext uri="{A12FA001-AC4F-418D-AE19-62706E023703}">
                      <ahyp:hlinkClr xmlns:ahyp="http://schemas.microsoft.com/office/drawing/2018/hyperlinkcolor" val="tx"/>
                    </a:ext>
                  </a:extLst>
                </a:hlinkClick>
              </a:rPr>
              <a:t>https://tinyurl.com/uosh623</a:t>
            </a:r>
            <a:r>
              <a:rPr lang="en-US" b="1" dirty="0">
                <a:solidFill>
                  <a:srgbClr val="AB263D"/>
                </a:solidFill>
              </a:rPr>
              <a:t> </a:t>
            </a:r>
            <a:endPar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Clr>
                <a:srgbClr val="C00000"/>
              </a:buClr>
              <a:buNone/>
            </a:pP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Course Communication - Slack</a:t>
            </a:r>
          </a:p>
        </p:txBody>
      </p:sp>
    </p:spTree>
    <p:extLst>
      <p:ext uri="{BB962C8B-B14F-4D97-AF65-F5344CB8AC3E}">
        <p14:creationId xmlns:p14="http://schemas.microsoft.com/office/powerpoint/2010/main" val="349756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87733"/>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The lecture code as well as all </a:t>
            </a:r>
            <a:r>
              <a:rPr lang="en-US" sz="2000">
                <a:latin typeface="Verdana" panose="020B0604030504040204" pitchFamily="34" charset="0"/>
                <a:ea typeface="Verdana" panose="020B0604030504040204" pitchFamily="34" charset="0"/>
                <a:cs typeface="Verdana" panose="020B0604030504040204" pitchFamily="34" charset="0"/>
              </a:rPr>
              <a:t>lecture slides </a:t>
            </a:r>
            <a:r>
              <a:rPr lang="en-US" sz="2000" dirty="0">
                <a:latin typeface="Verdana" panose="020B0604030504040204" pitchFamily="34" charset="0"/>
                <a:ea typeface="Verdana" panose="020B0604030504040204" pitchFamily="34" charset="0"/>
                <a:cs typeface="Verdana" panose="020B0604030504040204" pitchFamily="34" charset="0"/>
              </a:rPr>
              <a:t>for the course can be found on GitHub:</a:t>
            </a:r>
          </a:p>
          <a:p>
            <a:pPr>
              <a:buClr>
                <a:srgbClr val="C00000"/>
              </a:buClr>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https://github.com/stevens-cs546-cs554/CS-546</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L="0" indent="0">
              <a:buClr>
                <a:srgbClr val="C00000"/>
              </a:buClr>
              <a:buNone/>
            </a:pPr>
            <a:endPar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Clr>
                <a:srgbClr val="C00000"/>
              </a:buClr>
              <a:buNone/>
            </a:pPr>
            <a:endParaRPr lang="en-US"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Course Codebase</a:t>
            </a:r>
          </a:p>
        </p:txBody>
      </p:sp>
    </p:spTree>
    <p:extLst>
      <p:ext uri="{BB962C8B-B14F-4D97-AF65-F5344CB8AC3E}">
        <p14:creationId xmlns:p14="http://schemas.microsoft.com/office/powerpoint/2010/main" val="2617357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962496"/>
            <a:ext cx="11585731" cy="4385167"/>
          </a:xfrm>
        </p:spPr>
        <p:txBody>
          <a:bodyPr/>
          <a:lstStyle/>
          <a:p>
            <a:pPr marL="0" indent="0">
              <a:buNone/>
            </a:pPr>
            <a:r>
              <a:rPr lang="en-US" sz="1800" b="1" dirty="0">
                <a:latin typeface="Verdana" panose="020B0604030504040204" pitchFamily="34" charset="0"/>
                <a:ea typeface="Verdana" panose="020B0604030504040204" pitchFamily="34" charset="0"/>
                <a:cs typeface="Verdana" panose="020B0604030504040204" pitchFamily="34" charset="0"/>
              </a:rPr>
              <a:t>Labs: 30%</a:t>
            </a:r>
          </a:p>
          <a:p>
            <a:pPr>
              <a:buClr>
                <a:srgbClr val="AB262E"/>
              </a:buClr>
            </a:pPr>
            <a:r>
              <a:rPr lang="en-US" dirty="0">
                <a:latin typeface="Verdana" panose="020B0604030504040204" pitchFamily="34" charset="0"/>
                <a:ea typeface="Verdana" panose="020B0604030504040204" pitchFamily="34" charset="0"/>
                <a:cs typeface="Verdana" panose="020B0604030504040204" pitchFamily="34" charset="0"/>
              </a:rPr>
              <a:t>Labs will be weighted evenly.</a:t>
            </a:r>
          </a:p>
          <a:p>
            <a:pPr>
              <a:buClr>
                <a:srgbClr val="AB262E"/>
              </a:buClr>
            </a:pPr>
            <a:r>
              <a:rPr lang="en-US" dirty="0">
                <a:latin typeface="Verdana" panose="020B0604030504040204" pitchFamily="34" charset="0"/>
                <a:ea typeface="Verdana" panose="020B0604030504040204" pitchFamily="34" charset="0"/>
                <a:cs typeface="Verdana" panose="020B0604030504040204" pitchFamily="34" charset="0"/>
              </a:rPr>
              <a:t>Labs will be given most weeks and will cover content covered that week.</a:t>
            </a:r>
            <a:br>
              <a:rPr lang="en-US" dirty="0">
                <a:latin typeface="Verdana" panose="020B0604030504040204" pitchFamily="34" charset="0"/>
                <a:ea typeface="Verdana" panose="020B0604030504040204" pitchFamily="34" charset="0"/>
                <a:cs typeface="Verdana" panose="020B0604030504040204" pitchFamily="34" charset="0"/>
              </a:rPr>
            </a:br>
            <a:endParaRPr lang="en-US" sz="1800" b="1"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800" b="1" dirty="0">
                <a:latin typeface="Verdana" panose="020B0604030504040204" pitchFamily="34" charset="0"/>
                <a:ea typeface="Verdana" panose="020B0604030504040204" pitchFamily="34" charset="0"/>
                <a:cs typeface="Verdana" panose="020B0604030504040204" pitchFamily="34" charset="0"/>
              </a:rPr>
              <a:t>In-Class Exercises/Quizzes: 5%</a:t>
            </a:r>
          </a:p>
          <a:p>
            <a:pPr>
              <a:buClr>
                <a:srgbClr val="AB262E"/>
              </a:buClr>
            </a:pPr>
            <a:r>
              <a:rPr lang="en-US" dirty="0">
                <a:latin typeface="Verdana" panose="020B0604030504040204" pitchFamily="34" charset="0"/>
                <a:ea typeface="Verdana" panose="020B0604030504040204" pitchFamily="34" charset="0"/>
                <a:cs typeface="Verdana" panose="020B0604030504040204" pitchFamily="34" charset="0"/>
              </a:rPr>
              <a:t>Some weeks we will have an in-class exercise or quiz.</a:t>
            </a:r>
          </a:p>
          <a:p>
            <a:pPr>
              <a:buClr>
                <a:srgbClr val="AB262E"/>
              </a:buClr>
            </a:pPr>
            <a:r>
              <a:rPr lang="en-US" b="1" dirty="0">
                <a:solidFill>
                  <a:srgbClr val="FF0000"/>
                </a:solidFill>
                <a:latin typeface="Verdana" panose="020B0604030504040204" pitchFamily="34" charset="0"/>
                <a:ea typeface="Verdana" panose="020B0604030504040204" pitchFamily="34" charset="0"/>
                <a:cs typeface="Verdana" panose="020B0604030504040204" pitchFamily="34" charset="0"/>
              </a:rPr>
              <a:t>YOU MUST BE PRESENT IN CLASS TO GET ACCESS TO AND GET CREDIT FOR THE EXERCISE/QUIZ (NO EXCEPTIONS)</a:t>
            </a:r>
            <a:br>
              <a:rPr lang="en-US" b="1" dirty="0">
                <a:solidFill>
                  <a:srgbClr val="FF0000"/>
                </a:solidFill>
                <a:latin typeface="Verdana" panose="020B0604030504040204" pitchFamily="34" charset="0"/>
                <a:ea typeface="Verdana" panose="020B0604030504040204" pitchFamily="34" charset="0"/>
                <a:cs typeface="Verdana" panose="020B0604030504040204" pitchFamily="34" charset="0"/>
              </a:rPr>
            </a:br>
            <a:endParaRPr lang="en-US" sz="1800" b="1"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800" b="1" dirty="0">
                <a:latin typeface="Verdana" panose="020B0604030504040204" pitchFamily="34" charset="0"/>
                <a:ea typeface="Verdana" panose="020B0604030504040204" pitchFamily="34" charset="0"/>
                <a:cs typeface="Verdana" panose="020B0604030504040204" pitchFamily="34" charset="0"/>
              </a:rPr>
              <a:t>Final Project Proposal: 5%</a:t>
            </a:r>
          </a:p>
          <a:p>
            <a:pPr>
              <a:buClr>
                <a:srgbClr val="AB262E"/>
              </a:buClr>
            </a:pPr>
            <a:r>
              <a:rPr lang="en-US" dirty="0">
                <a:latin typeface="Verdana" panose="020B0604030504040204" pitchFamily="34" charset="0"/>
                <a:ea typeface="Verdana" panose="020B0604030504040204" pitchFamily="34" charset="0"/>
                <a:cs typeface="Verdana" panose="020B0604030504040204" pitchFamily="34" charset="0"/>
              </a:rPr>
              <a:t>Students will be assigned groups randomly.</a:t>
            </a:r>
          </a:p>
          <a:p>
            <a:pPr>
              <a:buClr>
                <a:srgbClr val="AB262E"/>
              </a:buClr>
            </a:pPr>
            <a:r>
              <a:rPr lang="en-US" dirty="0">
                <a:latin typeface="Verdana" panose="020B0604030504040204" pitchFamily="34" charset="0"/>
                <a:ea typeface="Verdana" panose="020B0604030504040204" pitchFamily="34" charset="0"/>
                <a:cs typeface="Verdana" panose="020B0604030504040204" pitchFamily="34" charset="0"/>
              </a:rPr>
              <a:t>Groups will Propose a final project to work on throughout the semester. </a:t>
            </a:r>
            <a:br>
              <a:rPr lang="en-US" dirty="0">
                <a:latin typeface="Verdana" panose="020B0604030504040204" pitchFamily="34" charset="0"/>
                <a:ea typeface="Verdana" panose="020B0604030504040204" pitchFamily="34" charset="0"/>
                <a:cs typeface="Verdana" panose="020B0604030504040204" pitchFamily="34" charset="0"/>
              </a:rPr>
            </a:b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800" b="1" dirty="0">
                <a:latin typeface="Verdana" panose="020B0604030504040204" pitchFamily="34" charset="0"/>
                <a:ea typeface="Verdana" panose="020B0604030504040204" pitchFamily="34" charset="0"/>
                <a:cs typeface="Verdana" panose="020B0604030504040204" pitchFamily="34" charset="0"/>
              </a:rPr>
              <a:t>Final Project Database Proposal: 5%</a:t>
            </a:r>
          </a:p>
          <a:p>
            <a:pPr>
              <a:buClr>
                <a:srgbClr val="AB262E"/>
              </a:buClr>
            </a:pPr>
            <a:r>
              <a:rPr lang="en-US" dirty="0">
                <a:latin typeface="Verdana" panose="020B0604030504040204" pitchFamily="34" charset="0"/>
                <a:ea typeface="Verdana" panose="020B0604030504040204" pitchFamily="34" charset="0"/>
                <a:cs typeface="Verdana" panose="020B0604030504040204" pitchFamily="34" charset="0"/>
              </a:rPr>
              <a:t>Each group will submit a database proposal with their collections and schema.</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Grade Breakdown</a:t>
            </a:r>
          </a:p>
        </p:txBody>
      </p:sp>
    </p:spTree>
    <p:extLst>
      <p:ext uri="{BB962C8B-B14F-4D97-AF65-F5344CB8AC3E}">
        <p14:creationId xmlns:p14="http://schemas.microsoft.com/office/powerpoint/2010/main" val="2554684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28676"/>
            <a:ext cx="11583615" cy="5427792"/>
          </a:xfrm>
        </p:spPr>
        <p:txBody>
          <a:bodyPr/>
          <a:lstStyle/>
          <a:p>
            <a:pPr marL="0" indent="0">
              <a:buNone/>
            </a:pPr>
            <a:r>
              <a:rPr lang="en-US" sz="1800" b="1" dirty="0">
                <a:latin typeface="Verdana" panose="020B0604030504040204" pitchFamily="34" charset="0"/>
                <a:ea typeface="Verdana" panose="020B0604030504040204" pitchFamily="34" charset="0"/>
                <a:cs typeface="Verdana" panose="020B0604030504040204" pitchFamily="34" charset="0"/>
              </a:rPr>
              <a:t>Final Project Pitch Presentation: 10%</a:t>
            </a:r>
          </a:p>
          <a:p>
            <a:pPr>
              <a:buClr>
                <a:srgbClr val="AB262E"/>
              </a:buClr>
            </a:pPr>
            <a:r>
              <a:rPr lang="en-US" dirty="0">
                <a:latin typeface="Verdana" panose="020B0604030504040204" pitchFamily="34" charset="0"/>
                <a:ea typeface="Verdana" panose="020B0604030504040204" pitchFamily="34" charset="0"/>
                <a:cs typeface="Verdana" panose="020B0604030504040204" pitchFamily="34" charset="0"/>
              </a:rPr>
              <a:t>Each group will give a non-technical in-class presentation about their project, explaining what use case it solves,  who the audience is, and why it’s a worthwhile project.</a:t>
            </a:r>
          </a:p>
          <a:p>
            <a:pPr>
              <a:buClr>
                <a:srgbClr val="AB262E"/>
              </a:buClr>
            </a:pPr>
            <a:r>
              <a:rPr lang="en-US" b="1" dirty="0">
                <a:solidFill>
                  <a:srgbClr val="FF0000"/>
                </a:solidFill>
                <a:latin typeface="Verdana" panose="020B0604030504040204" pitchFamily="34" charset="0"/>
                <a:ea typeface="Verdana" panose="020B0604030504040204" pitchFamily="34" charset="0"/>
                <a:cs typeface="Verdana" panose="020B0604030504040204" pitchFamily="34" charset="0"/>
              </a:rPr>
              <a:t>Attendance is MANDATORY for all students on days that there are presentations. </a:t>
            </a:r>
          </a:p>
          <a:p>
            <a:pPr marL="0" indent="0">
              <a:buClr>
                <a:srgbClr val="AB262E"/>
              </a:buClr>
              <a:buNone/>
            </a:pPr>
            <a:endParaRPr lang="en-US" sz="1800" b="1" dirty="0">
              <a:latin typeface="Verdana" panose="020B0604030504040204" pitchFamily="34" charset="0"/>
              <a:ea typeface="Verdana" panose="020B0604030504040204" pitchFamily="34" charset="0"/>
              <a:cs typeface="Verdana" panose="020B0604030504040204" pitchFamily="34" charset="0"/>
            </a:endParaRPr>
          </a:p>
          <a:p>
            <a:pPr marL="0" indent="0">
              <a:buClr>
                <a:srgbClr val="AB262E"/>
              </a:buClr>
              <a:buNone/>
            </a:pPr>
            <a:r>
              <a:rPr lang="en-US" sz="1800" b="1" dirty="0">
                <a:latin typeface="Verdana" panose="020B0604030504040204" pitchFamily="34" charset="0"/>
                <a:ea typeface="Verdana" panose="020B0604030504040204" pitchFamily="34" charset="0"/>
                <a:cs typeface="Verdana" panose="020B0604030504040204" pitchFamily="34" charset="0"/>
              </a:rPr>
              <a:t>Final Project Walkthrough Presentation: 5%</a:t>
            </a:r>
          </a:p>
          <a:p>
            <a:pPr>
              <a:buClr>
                <a:srgbClr val="AB262E"/>
              </a:buClr>
            </a:pPr>
            <a:r>
              <a:rPr lang="en-US" dirty="0">
                <a:latin typeface="Verdana" panose="020B0604030504040204" pitchFamily="34" charset="0"/>
                <a:ea typeface="Verdana" panose="020B0604030504040204" pitchFamily="34" charset="0"/>
                <a:cs typeface="Verdana" panose="020B0604030504040204" pitchFamily="34" charset="0"/>
              </a:rPr>
              <a:t>You will give a technical presentation showcasing your project’s features and technological decisions.</a:t>
            </a:r>
          </a:p>
          <a:p>
            <a:pPr marL="0" indent="0">
              <a:buNone/>
            </a:pPr>
            <a:endParaRPr lang="en-US" sz="1800" b="1"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800" b="1" dirty="0">
                <a:latin typeface="Verdana" panose="020B0604030504040204" pitchFamily="34" charset="0"/>
                <a:ea typeface="Verdana" panose="020B0604030504040204" pitchFamily="34" charset="0"/>
                <a:cs typeface="Verdana" panose="020B0604030504040204" pitchFamily="34" charset="0"/>
              </a:rPr>
              <a:t>Final Project Result and Code: 40%</a:t>
            </a:r>
          </a:p>
          <a:p>
            <a:pPr>
              <a:buClr>
                <a:srgbClr val="C00000"/>
              </a:buClr>
            </a:pPr>
            <a:r>
              <a:rPr lang="en-US" dirty="0">
                <a:latin typeface="Verdana" panose="020B0604030504040204" pitchFamily="34" charset="0"/>
                <a:ea typeface="Verdana" panose="020B0604030504040204" pitchFamily="34" charset="0"/>
                <a:cs typeface="Verdana" panose="020B0604030504040204" pitchFamily="34" charset="0"/>
              </a:rPr>
              <a:t>Each group will submit their project code and a database seed file to be reviewed and graded based on what was promised in their proposal and delivered.</a:t>
            </a:r>
          </a:p>
          <a:p>
            <a:pPr>
              <a:buClr>
                <a:srgbClr val="C00000"/>
              </a:buClr>
            </a:pPr>
            <a:r>
              <a:rPr lang="en-US" dirty="0">
                <a:latin typeface="Verdana" panose="020B0604030504040204" pitchFamily="34" charset="0"/>
                <a:ea typeface="Verdana" panose="020B0604030504040204" pitchFamily="34" charset="0"/>
                <a:cs typeface="Verdana" panose="020B0604030504040204" pitchFamily="34" charset="0"/>
              </a:rPr>
              <a:t>The grade for this will be split. 20% will be graded based on the project as a whole and the other 20% will be based on an individual’s contribution to the project. </a:t>
            </a:r>
          </a:p>
          <a:p>
            <a:pPr marL="0" indent="0">
              <a:buNone/>
            </a:pP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Grade Breakdown</a:t>
            </a:r>
          </a:p>
        </p:txBody>
      </p:sp>
    </p:spTree>
    <p:extLst>
      <p:ext uri="{BB962C8B-B14F-4D97-AF65-F5344CB8AC3E}">
        <p14:creationId xmlns:p14="http://schemas.microsoft.com/office/powerpoint/2010/main" val="3287432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654496"/>
            <a:ext cx="11585731" cy="4385167"/>
          </a:xfrm>
        </p:spPr>
        <p:txBody>
          <a:bodyPr/>
          <a:lstStyle/>
          <a:p>
            <a:pPr>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While I do not require attendance except on Project Pitch presentation days, you are </a:t>
            </a:r>
            <a:r>
              <a:rPr lang="en-US" sz="1800" b="1" dirty="0">
                <a:latin typeface="Verdana" panose="020B0604030504040204" pitchFamily="34" charset="0"/>
                <a:ea typeface="Verdana" panose="020B0604030504040204" pitchFamily="34" charset="0"/>
                <a:cs typeface="Verdana" panose="020B0604030504040204" pitchFamily="34" charset="0"/>
              </a:rPr>
              <a:t>HIGHLY</a:t>
            </a:r>
            <a:r>
              <a:rPr lang="en-US" sz="1800" dirty="0">
                <a:latin typeface="Verdana" panose="020B0604030504040204" pitchFamily="34" charset="0"/>
                <a:ea typeface="Verdana" panose="020B0604030504040204" pitchFamily="34" charset="0"/>
                <a:cs typeface="Verdana" panose="020B0604030504040204" pitchFamily="34" charset="0"/>
              </a:rPr>
              <a:t> advised to attend class.  </a:t>
            </a:r>
          </a:p>
          <a:p>
            <a:pPr>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Even though I do not require attendance, you are responsible for all information that is communicated in the lectures. </a:t>
            </a:r>
          </a:p>
          <a:p>
            <a:pPr>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I may clarify or communicate important information about the coursework during the lectures. If you miss a class, you will miss that information, but you will still be responsible for it.</a:t>
            </a:r>
          </a:p>
          <a:p>
            <a:pPr>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You will need to be present on days we have in-class exercises or quizzes to get credit for them. No make ups will be granted for missed in-class assignments.</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Attendance</a:t>
            </a:r>
          </a:p>
        </p:txBody>
      </p:sp>
    </p:spTree>
    <p:extLst>
      <p:ext uri="{BB962C8B-B14F-4D97-AF65-F5344CB8AC3E}">
        <p14:creationId xmlns:p14="http://schemas.microsoft.com/office/powerpoint/2010/main" val="203718006"/>
      </p:ext>
    </p:extLst>
  </p:cSld>
  <p:clrMapOvr>
    <a:masterClrMapping/>
  </p:clrMapOvr>
</p:sld>
</file>

<file path=ppt/theme/theme1.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1E406F"/>
      </a:accent1>
      <a:accent2>
        <a:srgbClr val="EEA42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49631</TotalTime>
  <Words>4147</Words>
  <Application>Microsoft Macintosh PowerPoint</Application>
  <PresentationFormat>Custom</PresentationFormat>
  <Paragraphs>286</Paragraphs>
  <Slides>41</Slides>
  <Notes>0</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41</vt:i4>
      </vt:variant>
    </vt:vector>
  </HeadingPairs>
  <TitlesOfParts>
    <vt:vector size="55" baseType="lpstr">
      <vt:lpstr>Arial</vt:lpstr>
      <vt:lpstr>Calibri</vt:lpstr>
      <vt:lpstr>Century Gothic</vt:lpstr>
      <vt:lpstr>Times New Roman</vt:lpstr>
      <vt:lpstr>Verdana</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PowerPoint Presentation</vt:lpstr>
      <vt:lpstr>About Me</vt:lpstr>
      <vt:lpstr>PowerPoint Presentation</vt:lpstr>
      <vt:lpstr>Course Communication - Slack</vt:lpstr>
      <vt:lpstr>Course Codebase</vt:lpstr>
      <vt:lpstr>Grade Breakdown</vt:lpstr>
      <vt:lpstr>Grade Breakdown</vt:lpstr>
      <vt:lpstr>Attendance</vt:lpstr>
      <vt:lpstr>Course Responsibility &amp; Assignment Extensions</vt:lpstr>
      <vt:lpstr>Late Assignments</vt:lpstr>
      <vt:lpstr>Plagiarism and Cheating</vt:lpstr>
      <vt:lpstr>What Will We Be Covering in This Course?</vt:lpstr>
      <vt:lpstr>What Will We Be Covering in This Course?</vt:lpstr>
      <vt:lpstr>What Will We Do in This Course?</vt:lpstr>
      <vt:lpstr>What Are the Labs Like?</vt:lpstr>
      <vt:lpstr>How Are the Labs Graded?</vt:lpstr>
      <vt:lpstr>Advice on How to Do Well on Labs</vt:lpstr>
      <vt:lpstr>What Is the Final Project Like?</vt:lpstr>
      <vt:lpstr>How Is the Final Project Graded?</vt:lpstr>
      <vt:lpstr>Advice on How to Do Well on the Final Project</vt:lpstr>
      <vt:lpstr>How to Succeed in This Course</vt:lpstr>
      <vt:lpstr>Teaching Assistants</vt:lpstr>
      <vt:lpstr>Readings</vt:lpstr>
      <vt:lpstr>PowerPoint Presentation</vt:lpstr>
      <vt:lpstr>What Is Web Development?</vt:lpstr>
      <vt:lpstr>What Is Special About Web Development?</vt:lpstr>
      <vt:lpstr>Why Is Web Development so Important?</vt:lpstr>
      <vt:lpstr>PowerPoint Presentation</vt:lpstr>
      <vt:lpstr>Git for Version Control</vt:lpstr>
      <vt:lpstr>Node.js: Server-Side JavaScript</vt:lpstr>
      <vt:lpstr>MongoDB</vt:lpstr>
      <vt:lpstr>Tota11y</vt:lpstr>
      <vt:lpstr>HTML and CSS</vt:lpstr>
      <vt:lpstr>Client-Side JavaScript </vt:lpstr>
      <vt:lpstr>PowerPoint Presentation</vt:lpstr>
      <vt:lpstr>Install Node.js, NPM and MongoDB</vt:lpstr>
      <vt:lpstr>IDE</vt:lpstr>
      <vt:lpstr>Download a Developer-Friendly Browser</vt:lpstr>
      <vt:lpstr>Read up on the Fundamentals of JavaScript</vt:lpstr>
      <vt:lpstr>PowerPoint Presentation</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Patrick Hill</cp:lastModifiedBy>
  <cp:revision>1219</cp:revision>
  <cp:lastPrinted>2016-08-09T14:57:31Z</cp:lastPrinted>
  <dcterms:created xsi:type="dcterms:W3CDTF">2013-11-01T14:42:31Z</dcterms:created>
  <dcterms:modified xsi:type="dcterms:W3CDTF">2020-01-01T03:40:59Z</dcterms:modified>
</cp:coreProperties>
</file>