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50"/>
  </p:notesMasterIdLst>
  <p:handoutMasterIdLst>
    <p:handoutMasterId r:id="rId51"/>
  </p:handoutMasterIdLst>
  <p:sldIdLst>
    <p:sldId id="293" r:id="rId10"/>
    <p:sldId id="292" r:id="rId11"/>
    <p:sldId id="336" r:id="rId12"/>
    <p:sldId id="294" r:id="rId13"/>
    <p:sldId id="333" r:id="rId14"/>
    <p:sldId id="334" r:id="rId15"/>
    <p:sldId id="370" r:id="rId16"/>
    <p:sldId id="335" r:id="rId17"/>
    <p:sldId id="369"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1" r:id="rId32"/>
    <p:sldId id="350" r:id="rId33"/>
    <p:sldId id="352" r:id="rId34"/>
    <p:sldId id="353" r:id="rId35"/>
    <p:sldId id="354" r:id="rId36"/>
    <p:sldId id="355" r:id="rId37"/>
    <p:sldId id="356" r:id="rId38"/>
    <p:sldId id="357" r:id="rId39"/>
    <p:sldId id="359" r:id="rId40"/>
    <p:sldId id="360" r:id="rId41"/>
    <p:sldId id="361" r:id="rId42"/>
    <p:sldId id="362" r:id="rId43"/>
    <p:sldId id="363" r:id="rId44"/>
    <p:sldId id="364" r:id="rId45"/>
    <p:sldId id="365" r:id="rId46"/>
    <p:sldId id="366" r:id="rId47"/>
    <p:sldId id="367" r:id="rId48"/>
    <p:sldId id="368"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3" autoAdjust="0"/>
    <p:restoredTop sz="50000" autoAdjust="0"/>
  </p:normalViewPr>
  <p:slideViewPr>
    <p:cSldViewPr snapToGrid="0">
      <p:cViewPr varScale="1">
        <p:scale>
          <a:sx n="128" d="100"/>
          <a:sy n="128" d="100"/>
        </p:scale>
        <p:origin x="768" y="176"/>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1/1/20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hyperlink" Target="https://docs.npmjs.com/cli/run-script" TargetMode="Externa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hyperlink" Target="https://developer.mozilla.org/en-US/docs/Web/JavaScript/Reference/Operators/typeof"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Error" TargetMode="External"/><Relationship Id="rId2" Type="http://schemas.openxmlformats.org/officeDocument/2006/relationships/hyperlink" Target="https://developer.mozilla.org/en-US/docs/Web/JavaScript/Reference/Statements/throw"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en-US/docs/Web/JavaScript/Reference/Statements/try...catch" TargetMode="Externa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Error#Custom_Error_Types" TargetMode="Externa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tevens-cs546-cs554/CS-546/blob/master/lecture_02/code/calculator_module_example/calculator.js"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tevens-cs546-cs554/CS-546/blob/master/lecture_02/code/calculator_module_example/app.js" TargetMode="External"/><Relationship Id="rId2" Type="http://schemas.openxmlformats.org/officeDocument/2006/relationships/hyperlink" Target="https://github.com/stevens-cs546-cs554/CS-546/blob/master/lecture_02/code/calculator_module_example/calculator.js" TargetMode="External"/><Relationship Id="rId1" Type="http://schemas.openxmlformats.org/officeDocument/2006/relationships/slideLayout" Target="../slideLayouts/slideLayout9.xml"/><Relationship Id="rId4" Type="http://schemas.openxmlformats.org/officeDocument/2006/relationships/hyperlink" Target="https://github.com/stevens-cs546-cs554/CS-546/blob/master/lecture_02/code/calculator_module_example/calculator_alt_export.j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stevens-cs546-cs554/CS-546/blob/master/lecture_02/code/calculator_module_example/app.js" TargetMode="Externa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flatiron/prompt/blob/master/examples/types.js" TargetMode="External"/><Relationship Id="rId2" Type="http://schemas.openxmlformats.org/officeDocument/2006/relationships/hyperlink" Target="https://www.npmjs.com/package/prompt"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Modules, Applications and Error Handling</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Your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command contains a field, “scripts”, that is an object containing different script  tasks. For each key in the scripts object, you would have a value that contains the command for  running each script (as if from the terminal).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https://docs.npmjs.com/cli/run-script</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For example, you could have a script for testing your code, and running your app, like so:</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"scripts"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"seed"</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AB263D"/>
                </a:solidFill>
                <a:latin typeface="Courier New" panose="02070309020205020404" pitchFamily="49" charset="0"/>
                <a:cs typeface="Courier New" panose="02070309020205020404" pitchFamily="49" charset="0"/>
              </a:rPr>
              <a:t>node ./tasks/</a:t>
            </a:r>
            <a:r>
              <a:rPr lang="en-US" b="1" i="1" dirty="0" err="1">
                <a:solidFill>
                  <a:srgbClr val="AB263D"/>
                </a:solidFill>
                <a:latin typeface="Courier New" panose="02070309020205020404" pitchFamily="49" charset="0"/>
                <a:cs typeface="Courier New" panose="02070309020205020404" pitchFamily="49" charset="0"/>
              </a:rPr>
              <a:t>seed.js</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"test"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”node </a:t>
            </a:r>
            <a:r>
              <a:rPr lang="en-US" b="1" i="1" dirty="0" err="1">
                <a:solidFill>
                  <a:srgbClr val="A31515"/>
                </a:solidFill>
                <a:latin typeface="Courier New" panose="02070309020205020404" pitchFamily="49" charset="0"/>
                <a:cs typeface="Courier New" panose="02070309020205020404" pitchFamily="49" charset="0"/>
              </a:rPr>
              <a:t>test.js</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"start"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"node </a:t>
            </a:r>
            <a:r>
              <a:rPr lang="en-US" b="1" i="1" dirty="0" err="1">
                <a:solidFill>
                  <a:srgbClr val="A31515"/>
                </a:solidFill>
                <a:latin typeface="Courier New" panose="02070309020205020404" pitchFamily="49" charset="0"/>
                <a:cs typeface="Courier New" panose="02070309020205020404" pitchFamily="49" charset="0"/>
              </a:rPr>
              <a:t>app.js</a:t>
            </a:r>
            <a:r>
              <a:rPr lang="en-US" b="1" i="1" dirty="0">
                <a:solidFill>
                  <a:srgbClr val="A31515"/>
                </a:solidFill>
                <a:latin typeface="Courier New" panose="02070309020205020404" pitchFamily="49" charset="0"/>
                <a:cs typeface="Courier New" panose="02070309020205020404" pitchFamily="49" charset="0"/>
              </a:rPr>
              <a:t>"</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run the test command by running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run test.</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 start command can be run with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run start</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or the shorthand version,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r>
              <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rPr>
              <a:t>You must edit your </a:t>
            </a:r>
            <a:r>
              <a:rPr lang="en-US" sz="1800" b="1"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rPr>
              <a:t> file and add the start command to every lab going forward.  Points will be deducted if you do not add the start command</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Scripts Object</a:t>
            </a:r>
          </a:p>
        </p:txBody>
      </p:sp>
    </p:spTree>
    <p:extLst>
      <p:ext uri="{BB962C8B-B14F-4D97-AF65-F5344CB8AC3E}">
        <p14:creationId xmlns:p14="http://schemas.microsoft.com/office/powerpoint/2010/main" val="346971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85485" y="1867035"/>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has a massive repository of published code that you can very easily pull into your assignments (where applicable) through the node package manager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will require the modules that your packages export, and use code that other people have created, tested, and tried. You will then use these packages to expand on your own applications and build out fully functional applications.</a:t>
            </a:r>
          </a:p>
          <a:p>
            <a:pPr marL="0" marR="281940" indent="0">
              <a:lnSpc>
                <a:spcPts val="2200"/>
              </a:lnSpc>
              <a:spcBef>
                <a:spcPts val="340"/>
              </a:spcBef>
              <a:buNone/>
            </a:pPr>
            <a:endParaRPr lang="en-US" sz="2000" dirty="0">
              <a:solidFill>
                <a:srgbClr val="404040"/>
              </a:solidFill>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are Packages and NPM?</a:t>
            </a:r>
          </a:p>
        </p:txBody>
      </p:sp>
    </p:spTree>
    <p:extLst>
      <p:ext uri="{BB962C8B-B14F-4D97-AF65-F5344CB8AC3E}">
        <p14:creationId xmlns:p14="http://schemas.microsoft.com/office/powerpoint/2010/main" val="165457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418979"/>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runs off a series of dependencies, which are managed through the package manager, NPM</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download a node application, you will be downloading it without dependencies, so you must install them using the following command.</a:t>
            </a:r>
          </a:p>
          <a:p>
            <a:pPr marR="281940">
              <a:lnSpc>
                <a:spcPts val="2200"/>
              </a:lnSpc>
              <a:spcBef>
                <a:spcPts val="340"/>
              </a:spcBef>
            </a:pP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p>
          <a:p>
            <a:pPr marR="281940">
              <a:lnSpc>
                <a:spcPts val="2200"/>
              </a:lnSpc>
              <a:spcBef>
                <a:spcPts val="340"/>
              </a:spcBef>
            </a:pP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DependenciesWhen</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you run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will read the dependencies section of </a:t>
            </a:r>
            <a:r>
              <a:rPr lang="en-US" sz="2000"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and download all the dependencies</a:t>
            </a:r>
            <a:endPar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External dependencies are stored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When you submit an assignment, you must submit it without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a:p>
            <a:pPr marR="281940">
              <a:lnSpc>
                <a:spcPts val="2200"/>
              </a:lnSpc>
              <a:spcBef>
                <a:spcPts val="340"/>
              </a:spcBef>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Points will be deducted if you submit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folder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Installing a Node Application</a:t>
            </a:r>
          </a:p>
        </p:txBody>
      </p:sp>
    </p:spTree>
    <p:extLst>
      <p:ext uri="{BB962C8B-B14F-4D97-AF65-F5344CB8AC3E}">
        <p14:creationId xmlns:p14="http://schemas.microsoft.com/office/powerpoint/2010/main" val="1620123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418979"/>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Once your dependencies are installed, you can start your app with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command. </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command will run the start script from the scripts object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file</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t>
            </a:r>
          </a:p>
          <a:p>
            <a:pPr marL="0" marR="281940"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Again, You must edit your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file and add the start command to every lab going forward.  Points will be deducted if you do not add the start command</a:t>
            </a:r>
          </a:p>
          <a:p>
            <a:pPr marL="0" marR="281940"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Running a Node Application</a:t>
            </a:r>
          </a:p>
        </p:txBody>
      </p:sp>
    </p:spTree>
    <p:extLst>
      <p:ext uri="{BB962C8B-B14F-4D97-AF65-F5344CB8AC3E}">
        <p14:creationId xmlns:p14="http://schemas.microsoft.com/office/powerpoint/2010/main" val="381188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7150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When setting up an application, you will do the following steps: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Make a new folder for the application</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Run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and go through the walkthrough</a:t>
            </a:r>
          </a:p>
          <a:p>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Open </a:t>
            </a:r>
            <a:r>
              <a:rPr lang="en-US" sz="18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and update the </a:t>
            </a:r>
            <a:r>
              <a:rPr lang="en-US" sz="1800" b="1" i="1" dirty="0">
                <a:solidFill>
                  <a:srgbClr val="0451A5"/>
                </a:solidFill>
                <a:latin typeface="Courier New" panose="02070309020205020404" pitchFamily="49" charset="0"/>
                <a:cs typeface="Courier New" panose="02070309020205020404" pitchFamily="49" charset="0"/>
              </a:rPr>
              <a:t>"scripts"</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section and add a property of:</a:t>
            </a:r>
          </a:p>
          <a:p>
            <a:r>
              <a:rPr lang="en-US" sz="1800" b="1" i="1" dirty="0">
                <a:solidFill>
                  <a:srgbClr val="0451A5"/>
                </a:solidFill>
                <a:latin typeface="Courier New" panose="02070309020205020404" pitchFamily="49" charset="0"/>
                <a:cs typeface="Courier New" panose="02070309020205020404" pitchFamily="49" charset="0"/>
              </a:rPr>
              <a:t>"start"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"node </a:t>
            </a:r>
            <a:r>
              <a:rPr lang="en-US" sz="1800" b="1" i="1" dirty="0" err="1">
                <a:solidFill>
                  <a:srgbClr val="A31515"/>
                </a:solidFill>
                <a:latin typeface="Courier New" panose="02070309020205020404" pitchFamily="49" charset="0"/>
                <a:cs typeface="Courier New" panose="02070309020205020404" pitchFamily="49" charset="0"/>
              </a:rPr>
              <a:t>app.js</a:t>
            </a:r>
            <a:r>
              <a:rPr lang="en-US" sz="1800" b="1" i="1" dirty="0">
                <a:solidFill>
                  <a:srgbClr val="A31515"/>
                </a:solidFill>
                <a:latin typeface="Courier New" panose="02070309020205020404" pitchFamily="49" charset="0"/>
                <a:cs typeface="Courier New" panose="02070309020205020404" pitchFamily="49" charset="0"/>
              </a:rPr>
              <a:t>"</a:t>
            </a:r>
            <a:endParaRPr lang="en-US" sz="1800" b="1" i="1" dirty="0">
              <a:solidFill>
                <a:srgbClr val="000000"/>
              </a:solidFill>
              <a:latin typeface="Courier New" panose="02070309020205020404" pitchFamily="49" charset="0"/>
              <a:cs typeface="Courier New" panose="02070309020205020404" pitchFamily="49" charset="0"/>
            </a:endParaRP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Where </a:t>
            </a:r>
            <a:r>
              <a:rPr lang="en-US" sz="18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is the name of the file you want to run on start</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Install your dependencies and save them to the package</a:t>
            </a:r>
          </a:p>
          <a:p>
            <a:pPr marR="281940">
              <a:lnSpc>
                <a:spcPts val="2200"/>
              </a:lnSpc>
              <a:spcBef>
                <a:spcPts val="340"/>
              </a:spcBef>
            </a:pP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PACKAGENAME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Write some code in your starting file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Run app with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Up Your Application</a:t>
            </a:r>
          </a:p>
        </p:txBody>
      </p:sp>
    </p:spTree>
    <p:extLst>
      <p:ext uri="{BB962C8B-B14F-4D97-AF65-F5344CB8AC3E}">
        <p14:creationId xmlns:p14="http://schemas.microsoft.com/office/powerpoint/2010/main" val="161423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ext Placeholder 3"/>
          <p:cNvSpPr>
            <a:spLocks noGrp="1"/>
          </p:cNvSpPr>
          <p:nvPr>
            <p:ph type="body" sz="quarter" idx="12"/>
          </p:nvPr>
        </p:nvSpPr>
        <p:spPr>
          <a:xfrm>
            <a:off x="2866239" y="2067319"/>
            <a:ext cx="6456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Modules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917821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They are very flexible and allow you to organize your code very well!</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 Node.js, you will be using modules everywhere. In our case, a module will be a specific object (think, an instance of a class) that has certain methods and data that you can access from other scripts. You will create your first module today.</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Module?</a:t>
            </a:r>
          </a:p>
        </p:txBody>
      </p:sp>
    </p:spTree>
    <p:extLst>
      <p:ext uri="{BB962C8B-B14F-4D97-AF65-F5344CB8AC3E}">
        <p14:creationId xmlns:p14="http://schemas.microsoft.com/office/powerpoint/2010/main" val="111796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this point, you should have also installed git. Git is a version control software, that you should  be able to use via your command line. As part of this course, you will be learning how to version control your software.</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Through your command line, issue the following command:</a:t>
            </a:r>
          </a:p>
          <a:p>
            <a:pPr marL="0" marR="281940" indent="0">
              <a:lnSpc>
                <a:spcPts val="2200"/>
              </a:lnSpc>
              <a:spcBef>
                <a:spcPts val="340"/>
              </a:spcBef>
              <a:buNone/>
            </a:pP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git clone https://</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github.com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/stevens-cs546-cs554/CS-546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cloning this repository (a codebase with a version history) you will make a local copy of the  code in a folder called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lecture_02/code </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CS-546</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Navigate into the folder, so that you may run the following node scripts together.</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Git to Get Today's Code</a:t>
            </a:r>
          </a:p>
        </p:txBody>
      </p:sp>
    </p:spTree>
    <p:extLst>
      <p:ext uri="{BB962C8B-B14F-4D97-AF65-F5344CB8AC3E}">
        <p14:creationId xmlns:p14="http://schemas.microsoft.com/office/powerpoint/2010/main" val="97990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is a special, global function called </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require</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which will allow you to import code from other files, packages, etc.</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When you require a file/package, you will be accessing whatever the programmer assigned to  be exported in that file. From there, you can use the code.</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This allows you to make very small, isolated code that performs related functions.</a:t>
            </a:r>
          </a:p>
          <a:p>
            <a:pPr marL="0" marR="281940" indent="0">
              <a:lnSpc>
                <a:spcPts val="2200"/>
              </a:lnSpc>
              <a:spcBef>
                <a:spcPts val="340"/>
              </a:spcBef>
              <a:buNone/>
            </a:pP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Example of a require statement: </a:t>
            </a:r>
            <a:r>
              <a:rPr lang="en-US" sz="1800" b="1" i="1" dirty="0">
                <a:solidFill>
                  <a:srgbClr val="0000FF"/>
                </a:solidFill>
                <a:latin typeface="Courier New" panose="02070309020205020404" pitchFamily="49" charset="0"/>
                <a:cs typeface="Courier New" panose="02070309020205020404" pitchFamily="49" charset="0"/>
              </a:rPr>
              <a:t>const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calculator</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795E26"/>
                </a:solidFill>
                <a:latin typeface="Courier New" panose="02070309020205020404" pitchFamily="49" charset="0"/>
                <a:cs typeface="Courier New" panose="02070309020205020404" pitchFamily="49" charset="0"/>
              </a:rPr>
              <a:t>require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A31515"/>
                </a:solidFill>
                <a:latin typeface="Courier New" panose="02070309020205020404" pitchFamily="49" charset="0"/>
                <a:cs typeface="Courier New" panose="02070309020205020404" pitchFamily="49" charset="0"/>
              </a:rPr>
              <a:t>"./calculator"</a:t>
            </a: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This creates a reference to a module we wrote called </a:t>
            </a:r>
            <a:r>
              <a:rPr lang="en-US" sz="1800" i="1"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 We omit the </a:t>
            </a:r>
            <a:r>
              <a:rPr lang="en-US" sz="1800" i="1"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1800" i="1" dirty="0" err="1">
                <a:solidFill>
                  <a:srgbClr val="AB263D"/>
                </a:solidFill>
                <a:latin typeface="Verdana" panose="020B0604030504040204" pitchFamily="34" charset="0"/>
                <a:ea typeface="Verdana" panose="020B0604030504040204" pitchFamily="34" charset="0"/>
                <a:cs typeface="Verdana" panose="020B0604030504040204" pitchFamily="34" charset="0"/>
              </a:rPr>
              <a:t>js</a:t>
            </a:r>
            <a:r>
              <a:rPr lang="en-US" sz="1800" i="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from the statement and just use the filename. We would need to include the full path of the file. In this example, the file is in the same directory as the one requiring it.</a:t>
            </a:r>
          </a:p>
          <a:p>
            <a:pPr marL="0" indent="0">
              <a:buNone/>
            </a:pP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If we were using an external module that we downloaded using </a:t>
            </a:r>
            <a:r>
              <a:rPr lang="en-US" sz="18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18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a:t>
            </a:r>
            <a:r>
              <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rPr>
              <a:t>, then this is how we require it: </a:t>
            </a:r>
            <a:r>
              <a:rPr lang="en-US" sz="1800" b="1" i="1" dirty="0">
                <a:solidFill>
                  <a:srgbClr val="0000FF"/>
                </a:solidFill>
                <a:latin typeface="Courier New" panose="02070309020205020404" pitchFamily="49" charset="0"/>
                <a:cs typeface="Courier New" panose="02070309020205020404" pitchFamily="49" charset="0"/>
              </a:rPr>
              <a:t>const</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prompt</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795E26"/>
                </a:solidFill>
                <a:latin typeface="Courier New" panose="02070309020205020404" pitchFamily="49" charset="0"/>
                <a:cs typeface="Courier New" panose="02070309020205020404" pitchFamily="49" charset="0"/>
              </a:rPr>
              <a:t>require</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A31515"/>
                </a:solidFill>
                <a:latin typeface="Courier New" panose="02070309020205020404" pitchFamily="49" charset="0"/>
                <a:cs typeface="Courier New" panose="02070309020205020404" pitchFamily="49" charset="0"/>
              </a:rPr>
              <a:t>"prompt"</a:t>
            </a: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endParaRPr lang="en-US" sz="1800"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Require</a:t>
            </a:r>
          </a:p>
        </p:txBody>
      </p:sp>
    </p:spTree>
    <p:extLst>
      <p:ext uri="{BB962C8B-B14F-4D97-AF65-F5344CB8AC3E}">
        <p14:creationId xmlns:p14="http://schemas.microsoft.com/office/powerpoint/2010/main" val="3575666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is another global variable called module, which has a property called exports on it.  When you require a file/package, it will take whatever is assigned to the </a:t>
            </a:r>
            <a:r>
              <a:rPr lang="en-US" sz="2000" b="1" i="1" dirty="0" err="1">
                <a:solidFill>
                  <a:srgbClr val="267F99"/>
                </a:solidFill>
                <a:latin typeface="Courier New" panose="02070309020205020404" pitchFamily="49" charset="0"/>
                <a:cs typeface="Courier New" panose="02070309020205020404" pitchFamily="49" charset="0"/>
              </a:rPr>
              <a:t>module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267F99"/>
                </a:solidFill>
                <a:latin typeface="Courier New" panose="02070309020205020404" pitchFamily="49" charset="0"/>
                <a:cs typeface="Courier New" panose="02070309020205020404" pitchFamily="49" charset="0"/>
              </a:rPr>
              <a:t>exports</a:t>
            </a:r>
            <a:r>
              <a:rPr lang="en-US" sz="2000" b="1" i="1" dirty="0">
                <a:solidFill>
                  <a:srgbClr val="000000"/>
                </a:solidFill>
                <a:latin typeface="Courier New" panose="02070309020205020404" pitchFamily="49"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variable in a package. You can export anything you want: a function, a variable, or an object that allows you to do any combination of these things.</a:t>
            </a: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see an example of this in the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and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files.</a:t>
            </a:r>
          </a:p>
          <a:p>
            <a:pPr marR="281940">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use those files in order to get started making your own modules!</a:t>
            </a:r>
          </a:p>
          <a:p>
            <a:pPr marR="281940">
              <a:lnSpc>
                <a:spcPts val="2200"/>
              </a:lnSpc>
              <a:spcBef>
                <a:spcPts val="340"/>
              </a:spcBef>
            </a:pPr>
            <a:endPar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a couple of ways we can use </a:t>
            </a:r>
            <a:r>
              <a:rPr lang="en-US" sz="2000" b="1" i="1" dirty="0" err="1">
                <a:solidFill>
                  <a:srgbClr val="267F99"/>
                </a:solidFill>
                <a:latin typeface="Courier New" panose="02070309020205020404" pitchFamily="49" charset="0"/>
                <a:cs typeface="Courier New" panose="02070309020205020404" pitchFamily="49" charset="0"/>
              </a:rPr>
              <a:t>module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267F99"/>
                </a:solidFill>
                <a:latin typeface="Courier New" panose="02070309020205020404" pitchFamily="49" charset="0"/>
                <a:cs typeface="Courier New" panose="02070309020205020404" pitchFamily="49" charset="0"/>
              </a:rPr>
              <a:t>exports</a:t>
            </a:r>
            <a:r>
              <a:rPr lang="en-US" sz="2000" b="1" i="1" dirty="0">
                <a:solidFill>
                  <a:srgbClr val="000000"/>
                </a:solidFill>
                <a:latin typeface="Courier New" panose="02070309020205020404" pitchFamily="49" charset="0"/>
                <a:cs typeface="Courier New" panose="02070309020205020404" pitchFamily="49" charset="0"/>
              </a:rPr>
              <a:t> </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to export our functions. One way is shown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calculator.js</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 and the other way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calculator_module_example</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calculator_alt_export.js</a:t>
            </a:r>
            <a:r>
              <a:rPr lang="en-US" sz="2000" i="1"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Do I Make My Code ‘Requirable’? </a:t>
            </a:r>
          </a:p>
        </p:txBody>
      </p:sp>
    </p:spTree>
    <p:extLst>
      <p:ext uri="{BB962C8B-B14F-4D97-AF65-F5344CB8AC3E}">
        <p14:creationId xmlns:p14="http://schemas.microsoft.com/office/powerpoint/2010/main" val="409540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more unrelated code you have together, the messier your application will become and the  harder it will be to maintain.</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have accidental name collisions.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It becomes harder to follow what the related components are in a large file.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It becomes less readable overall.</a:t>
            </a:r>
          </a:p>
          <a:p>
            <a:pPr marL="0" marR="281940" indent="0">
              <a:lnSpc>
                <a:spcPts val="2200"/>
              </a:lnSpc>
              <a:spcBef>
                <a:spcPts val="340"/>
              </a:spcBef>
              <a:buNone/>
            </a:pP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Modules allow for many great things: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strictly define what code is exported to be used, allowing you to make entire files with a defined structure.</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change the internal workings of a module to make it more performant and add more features while not updating external code.</a:t>
            </a:r>
            <a:endParaRPr lang="en-US" sz="1800" b="1"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Would I Use Modules?</a:t>
            </a:r>
          </a:p>
        </p:txBody>
      </p:sp>
    </p:spTree>
    <p:extLst>
      <p:ext uri="{BB962C8B-B14F-4D97-AF65-F5344CB8AC3E}">
        <p14:creationId xmlns:p14="http://schemas.microsoft.com/office/powerpoint/2010/main" val="2574756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ext Placeholder 3"/>
          <p:cNvSpPr>
            <a:spLocks noGrp="1"/>
          </p:cNvSpPr>
          <p:nvPr>
            <p:ph type="body" sz="quarter" idx="12"/>
          </p:nvPr>
        </p:nvSpPr>
        <p:spPr>
          <a:xfrm>
            <a:off x="1289239" y="2131327"/>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Error Checking Module Methods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2913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26955"/>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Modules are intended to be fundamentally nuclear and should be designed to act alone. </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One of the most important aspects of this nuclear design is that each method exported in a module should have full error checking for it.</a:t>
            </a:r>
          </a:p>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should make sure each method checks that the arguments passed are valid in many ways:</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provided (check if undefined)</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of the expected type (use </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typeof</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operator) </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https://developer.mozilla.org/en-US/docs/Web/JavaScript/Reference/Operators/typeof</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Check that arguments are within proper bounds (i.e., if you are writing a division method, make sure that you cannot divide by 0;)</a:t>
            </a:r>
          </a:p>
          <a:p>
            <a:pPr marL="0" marR="281940" indent="0">
              <a:lnSpc>
                <a:spcPts val="2200"/>
              </a:lnSpc>
              <a:spcBef>
                <a:spcPts val="340"/>
              </a:spcBef>
              <a:buNone/>
            </a:pPr>
            <a:r>
              <a:rPr lang="en-US" sz="2000" b="1" dirty="0">
                <a:solidFill>
                  <a:srgbClr val="404040"/>
                </a:solidFill>
                <a:latin typeface="Verdana" panose="020B0604030504040204" pitchFamily="34" charset="0"/>
                <a:ea typeface="Verdana" panose="020B0604030504040204" pitchFamily="34" charset="0"/>
                <a:cs typeface="Verdana" panose="020B0604030504040204" pitchFamily="34" charset="0"/>
              </a:rPr>
              <a:t>You must check for ALL edge cases that will cause your function to have unintended results.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Checking</a:t>
            </a:r>
          </a:p>
        </p:txBody>
      </p:sp>
    </p:spTree>
    <p:extLst>
      <p:ext uri="{BB962C8B-B14F-4D97-AF65-F5344CB8AC3E}">
        <p14:creationId xmlns:p14="http://schemas.microsoft.com/office/powerpoint/2010/main" val="1669678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Say you have the following code: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num</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den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den</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br>
              <a:rPr lang="en-US" b="1" i="1" dirty="0">
                <a:solidFill>
                  <a:srgbClr val="000000"/>
                </a:solidFill>
                <a:latin typeface="Courier New" panose="02070309020205020404" pitchFamily="49" charset="0"/>
                <a:cs typeface="Courier New" panose="02070309020205020404" pitchFamily="49" charset="0"/>
              </a:rPr>
            </a:br>
            <a:endParaRPr lang="en-US" b="1" i="1" dirty="0">
              <a:solidFill>
                <a:srgbClr val="000000"/>
              </a:solidFill>
              <a:latin typeface="Courier New" panose="02070309020205020404" pitchFamily="49" charset="0"/>
              <a:cs typeface="Courier New" panose="02070309020205020404" pitchFamily="49"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JavaScript will let you call the function with the following input parameters without error!</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Infinity</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'Aiden'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buNone/>
            </a:pPr>
            <a:endParaRPr lang="en-US" b="1" dirty="0">
              <a:solidFill>
                <a:srgbClr val="AB263D"/>
              </a:solidFill>
              <a:latin typeface="Courier New" panose="02070309020205020404" pitchFamily="49" charset="0"/>
              <a:cs typeface="Courier New" panose="02070309020205020404" pitchFamily="49" charset="0"/>
            </a:endParaRPr>
          </a:p>
          <a:p>
            <a:pPr marL="0" indent="0">
              <a:buNone/>
            </a:pPr>
            <a:r>
              <a:rPr lang="en-US" b="1" dirty="0">
                <a:latin typeface="Verdana" panose="020B0604030504040204" pitchFamily="34" charset="0"/>
                <a:ea typeface="Verdana" panose="020B0604030504040204" pitchFamily="34" charset="0"/>
                <a:cs typeface="Verdana" panose="020B0604030504040204" pitchFamily="34" charset="0"/>
              </a:rPr>
              <a:t>Therefore, we need to check every input to make sure it will not produce any unintended results.</a:t>
            </a: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 Checking</a:t>
            </a:r>
          </a:p>
        </p:txBody>
      </p:sp>
    </p:spTree>
    <p:extLst>
      <p:ext uri="{BB962C8B-B14F-4D97-AF65-F5344CB8AC3E}">
        <p14:creationId xmlns:p14="http://schemas.microsoft.com/office/powerpoint/2010/main" val="32699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When a method is given bad inputs, to prevent the method from running, you want to use the </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throw</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operator to stop execution of the current function with a user defined exception.</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In JavaScript, you can throw any type. You can throw strings, numbers, </a:t>
            </a:r>
            <a:r>
              <a:rPr lang="en-US" sz="1800" dirty="0" err="1">
                <a:solidFill>
                  <a:srgbClr val="404040"/>
                </a:solidFill>
                <a:latin typeface="Verdana" panose="020B0604030504040204" pitchFamily="34" charset="0"/>
                <a:ea typeface="Verdana" panose="020B0604030504040204" pitchFamily="34" charset="0"/>
                <a:cs typeface="Verdana" panose="020B0604030504040204" pitchFamily="34" charset="0"/>
              </a:rPr>
              <a:t>booleans</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objects, errors, or anything else.</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https://developer.mozilla.org/en-US/docs/Web/JavaScript/Reference/Statements/throw</a:t>
            </a: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By default, native JavaScript methods will throw an object that is an instance of the Error object.</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https://developer.mozilla.org/en-US/docs/Web/JavaScript/Reference/Global_Objects/Error</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sz="1800"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Throwing</a:t>
            </a:r>
          </a:p>
        </p:txBody>
      </p:sp>
    </p:spTree>
    <p:extLst>
      <p:ext uri="{BB962C8B-B14F-4D97-AF65-F5344CB8AC3E}">
        <p14:creationId xmlns:p14="http://schemas.microsoft.com/office/powerpoint/2010/main" val="57098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Looking at our previous example, Let’s look at the updated function that checks the inputs and throws the errors using the </a:t>
            </a:r>
            <a:r>
              <a:rPr lang="en-US" sz="1800" b="1" i="1" dirty="0">
                <a:solidFill>
                  <a:srgbClr val="AF00DB"/>
                </a:solidFill>
                <a:latin typeface="Courier New" panose="02070309020205020404" pitchFamily="49" charset="0"/>
                <a:cs typeface="Courier New" panose="02070309020205020404" pitchFamily="49" charset="0"/>
              </a:rPr>
              <a:t>throw</a:t>
            </a:r>
            <a:r>
              <a:rPr lang="en-US" sz="1800" dirty="0">
                <a:latin typeface="Verdana" panose="020B0604030504040204" pitchFamily="34" charset="0"/>
                <a:ea typeface="Verdana" panose="020B0604030504040204" pitchFamily="34" charset="0"/>
                <a:cs typeface="Verdana" panose="020B0604030504040204" pitchFamily="34" charset="0"/>
              </a:rPr>
              <a:t> statement when the input is not what we are expecting</a:t>
            </a:r>
          </a:p>
          <a:p>
            <a:pPr marL="0" indent="0">
              <a:spcAft>
                <a:spcPts val="0"/>
              </a:spcAft>
              <a:buNone/>
            </a:pPr>
            <a:r>
              <a:rPr lang="en-US" sz="1800" b="1" i="1" dirty="0">
                <a:solidFill>
                  <a:srgbClr val="0000FF"/>
                </a:solidFill>
                <a:latin typeface="Courier New" panose="02070309020205020404" pitchFamily="49" charset="0"/>
                <a:cs typeface="Courier New" panose="02070309020205020404" pitchFamily="49" charset="0"/>
              </a:rPr>
              <a:t>function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795E26"/>
                </a:solidFill>
                <a:latin typeface="Courier New" panose="02070309020205020404" pitchFamily="49" charset="0"/>
                <a:cs typeface="Courier New" panose="02070309020205020404" pitchFamily="49" charset="0"/>
              </a:rPr>
              <a:t>divideTwoNumbers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FF"/>
                </a:solidFill>
                <a:latin typeface="Courier New" panose="02070309020205020404" pitchFamily="49" charset="0"/>
                <a:cs typeface="Courier New" panose="02070309020205020404" pitchFamily="49" charset="0"/>
              </a:rPr>
              <a:t>typeof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A31515"/>
                </a:solidFill>
                <a:latin typeface="Courier New" panose="02070309020205020404" pitchFamily="49" charset="0"/>
                <a:cs typeface="Courier New" panose="02070309020205020404" pitchFamily="49" charset="0"/>
              </a:rPr>
              <a:t>'number'</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'The Numerator Must Be A Number’</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0000FF"/>
                </a:solidFill>
                <a:latin typeface="Courier New" panose="02070309020205020404" pitchFamily="49" charset="0"/>
                <a:cs typeface="Courier New" panose="02070309020205020404" pitchFamily="49" charset="0"/>
              </a:rPr>
              <a:t>typeof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A31515"/>
                </a:solidFill>
                <a:latin typeface="Courier New" panose="02070309020205020404" pitchFamily="49" charset="0"/>
                <a:cs typeface="Courier New" panose="02070309020205020404" pitchFamily="49" charset="0"/>
              </a:rPr>
              <a:t>'number'</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'The Denominator Must Be A Number’</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if</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9885A"/>
                </a:solidFill>
                <a:latin typeface="Courier New" panose="02070309020205020404" pitchFamily="49" charset="0"/>
                <a:cs typeface="Courier New" panose="02070309020205020404" pitchFamily="49" charset="0"/>
              </a:rPr>
              <a:t>0</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F00DB"/>
                </a:solidFill>
                <a:latin typeface="Courier New" panose="02070309020205020404" pitchFamily="49" charset="0"/>
                <a:cs typeface="Courier New" panose="02070309020205020404" pitchFamily="49" charset="0"/>
              </a:rPr>
              <a:t>throw</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A31515"/>
                </a:solidFill>
                <a:latin typeface="Courier New" panose="02070309020205020404" pitchFamily="49" charset="0"/>
                <a:cs typeface="Courier New" panose="02070309020205020404" pitchFamily="49" charset="0"/>
              </a:rPr>
              <a:t>'Error: Division by Zero’</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a:t>
            </a:r>
            <a:br>
              <a:rPr lang="en-US" sz="1800" b="1" i="1" dirty="0">
                <a:solidFill>
                  <a:srgbClr val="AF00DB"/>
                </a:solidFill>
                <a:latin typeface="Courier New" panose="02070309020205020404" pitchFamily="49" charset="0"/>
                <a:cs typeface="Courier New" panose="02070309020205020404" pitchFamily="49" charset="0"/>
              </a:rPr>
            </a:br>
            <a:r>
              <a:rPr lang="en-US" sz="1800" b="1" i="1" dirty="0">
                <a:solidFill>
                  <a:srgbClr val="AF00DB"/>
                </a:solidFill>
                <a:latin typeface="Courier New" panose="02070309020205020404" pitchFamily="49" charset="0"/>
                <a:cs typeface="Courier New" panose="02070309020205020404" pitchFamily="49" charset="0"/>
              </a:rPr>
              <a:t>  return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01080"/>
                </a:solidFill>
                <a:latin typeface="Courier New" panose="02070309020205020404" pitchFamily="49" charset="0"/>
                <a:cs typeface="Courier New" panose="02070309020205020404" pitchFamily="49" charset="0"/>
              </a:rPr>
              <a:t>dem</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Throwing</a:t>
            </a:r>
          </a:p>
        </p:txBody>
      </p:sp>
    </p:spTree>
    <p:extLst>
      <p:ext uri="{BB962C8B-B14F-4D97-AF65-F5344CB8AC3E}">
        <p14:creationId xmlns:p14="http://schemas.microsoft.com/office/powerpoint/2010/main" val="324858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r>
              <a:rPr lang="en-US" sz="1800" dirty="0">
                <a:latin typeface="Verdana" panose="020B0604030504040204" pitchFamily="34" charset="0"/>
                <a:ea typeface="Verdana" panose="020B0604030504040204" pitchFamily="34" charset="0"/>
                <a:cs typeface="Verdana" panose="020B0604030504040204" pitchFamily="34" charset="0"/>
              </a:rPr>
              <a:t>You can catch errors by surrounding the methods that you call in </a:t>
            </a:r>
            <a:r>
              <a:rPr lang="en-US" sz="1800" b="1" i="1" dirty="0">
                <a:solidFill>
                  <a:srgbClr val="AF00DB"/>
                </a:solidFill>
                <a:latin typeface="Courier New" panose="02070309020205020404" pitchFamily="49" charset="0"/>
                <a:cs typeface="Courier New" panose="02070309020205020404" pitchFamily="49" charset="0"/>
              </a:rPr>
              <a:t>try</a:t>
            </a:r>
            <a:r>
              <a:rPr lang="en-US" sz="1800" dirty="0">
                <a:latin typeface="Verdana" panose="020B0604030504040204" pitchFamily="34" charset="0"/>
                <a:ea typeface="Verdana" panose="020B0604030504040204" pitchFamily="34" charset="0"/>
                <a:cs typeface="Verdana" panose="020B0604030504040204" pitchFamily="34" charset="0"/>
              </a:rPr>
              <a:t>/</a:t>
            </a:r>
            <a:r>
              <a:rPr lang="en-US" sz="1800" b="1" i="1" dirty="0">
                <a:solidFill>
                  <a:srgbClr val="AF00DB"/>
                </a:solidFill>
                <a:latin typeface="Courier New" panose="02070309020205020404" pitchFamily="49" charset="0"/>
                <a:cs typeface="Courier New" panose="02070309020205020404" pitchFamily="49" charset="0"/>
              </a:rPr>
              <a:t>catch</a:t>
            </a:r>
            <a:r>
              <a:rPr lang="en-US" sz="1800" dirty="0">
                <a:latin typeface="Verdana" panose="020B0604030504040204" pitchFamily="34" charset="0"/>
                <a:ea typeface="Verdana" panose="020B0604030504040204" pitchFamily="34" charset="0"/>
                <a:cs typeface="Verdana" panose="020B0604030504040204" pitchFamily="34" charset="0"/>
              </a:rPr>
              <a:t> blocks.</a:t>
            </a:r>
          </a:p>
          <a:p>
            <a:pPr marL="0" marR="281940" indent="0">
              <a:lnSpc>
                <a:spcPts val="2200"/>
              </a:lnSpc>
              <a:spcBef>
                <a:spcPts val="340"/>
              </a:spcBef>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https://developer.mozilla.org/en-US/docs/Web/JavaScript/Reference/Statements/try...catch</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b="1" dirty="0">
                <a:latin typeface="Verdana" panose="020B0604030504040204" pitchFamily="34" charset="0"/>
                <a:ea typeface="Verdana" panose="020B0604030504040204" pitchFamily="34" charset="0"/>
                <a:cs typeface="Verdana" panose="020B0604030504040204" pitchFamily="34" charset="0"/>
              </a:rPr>
              <a:t>You do not want to catch the errors inside of your methods </a:t>
            </a:r>
            <a:r>
              <a:rPr lang="en-US" sz="1800" dirty="0">
                <a:latin typeface="Verdana" panose="020B0604030504040204" pitchFamily="34" charset="0"/>
                <a:ea typeface="Verdana" panose="020B0604030504040204" pitchFamily="34" charset="0"/>
                <a:cs typeface="Verdana" panose="020B0604030504040204" pitchFamily="34" charset="0"/>
              </a:rPr>
              <a:t>(unless your method can recover from errors).</a:t>
            </a:r>
          </a:p>
          <a:p>
            <a:pPr marR="281940" lvl="1">
              <a:lnSpc>
                <a:spcPts val="2200"/>
              </a:lnSpc>
              <a:spcBef>
                <a:spcPts val="340"/>
              </a:spcBef>
            </a:pPr>
            <a:r>
              <a:rPr lang="en-US" sz="1600" dirty="0">
                <a:latin typeface="Verdana" panose="020B0604030504040204" pitchFamily="34" charset="0"/>
                <a:ea typeface="Verdana" panose="020B0604030504040204" pitchFamily="34" charset="0"/>
                <a:cs typeface="Verdana" panose="020B0604030504040204" pitchFamily="34" charset="0"/>
              </a:rPr>
              <a:t>A recoverable error inside your method would be catching a failed file-save operation, catching that error, checking if it was because the filename was already in use, and changing over to save to a new filename.</a:t>
            </a:r>
          </a:p>
          <a:p>
            <a:pPr marL="0" marR="281940" indent="0">
              <a:lnSpc>
                <a:spcPts val="2200"/>
              </a:lnSpc>
              <a:spcBef>
                <a:spcPts val="340"/>
              </a:spcBef>
              <a:buNone/>
            </a:pPr>
            <a:r>
              <a:rPr lang="en-US" sz="1800" b="1" dirty="0">
                <a:latin typeface="Verdana" panose="020B0604030504040204" pitchFamily="34" charset="0"/>
                <a:ea typeface="Verdana" panose="020B0604030504040204" pitchFamily="34" charset="0"/>
                <a:cs typeface="Verdana" panose="020B0604030504040204" pitchFamily="34" charset="0"/>
              </a:rPr>
              <a:t>You would not want to catch the errors that you throw from your method, otherwise the developer running your code would never be able to tell that an error occurred and they may want to deal with that error in their own way.</a:t>
            </a:r>
          </a:p>
          <a:p>
            <a:r>
              <a:rPr lang="en-US" sz="1800" dirty="0">
                <a:latin typeface="Verdana" panose="020B0604030504040204" pitchFamily="34" charset="0"/>
                <a:ea typeface="Verdana" panose="020B0604030504040204" pitchFamily="34" charset="0"/>
                <a:cs typeface="Verdana" panose="020B0604030504040204" pitchFamily="34" charset="0"/>
              </a:rPr>
              <a:t>You can catch particular error types by using  the </a:t>
            </a:r>
            <a:r>
              <a:rPr lang="en-US" sz="1800" b="1" i="1" dirty="0" err="1">
                <a:solidFill>
                  <a:srgbClr val="0000FF"/>
                </a:solidFill>
                <a:latin typeface="Courier New" panose="02070309020205020404" pitchFamily="49" charset="0"/>
                <a:cs typeface="Courier New" panose="02070309020205020404" pitchFamily="49" charset="0"/>
              </a:rPr>
              <a:t>instanceof</a:t>
            </a:r>
            <a:r>
              <a:rPr lang="en-US" sz="1800" b="1" i="1" dirty="0">
                <a:solidFill>
                  <a:srgbClr val="000000"/>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operator inside your catch  statement.</a:t>
            </a: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1665510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Again, Let’s look at our previous example where we called our function. I have added one to the end that does have valid input.  If I run this, then the first function call executes, it fails and then my application stops without ever executing the next function calls. So the first time it gets called the application just crashes and none of the following calls to that function execute. </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Infinity</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'Aiden'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8000"/>
                </a:solidFill>
                <a:latin typeface="Courier New" panose="02070309020205020404" pitchFamily="49" charset="0"/>
                <a:cs typeface="Courier New" panose="02070309020205020404" pitchFamily="49" charset="0"/>
              </a:rPr>
              <a:t>//returns </a:t>
            </a:r>
            <a:r>
              <a:rPr lang="en-US" b="1" i="1" dirty="0" err="1">
                <a:solidFill>
                  <a:srgbClr val="008000"/>
                </a:solidFill>
                <a:latin typeface="Courier New" panose="02070309020205020404" pitchFamily="49" charset="0"/>
                <a:cs typeface="Courier New" panose="02070309020205020404" pitchFamily="49" charset="0"/>
              </a:rPr>
              <a:t>NaN</a:t>
            </a:r>
            <a:endParaRPr lang="en-US" b="1" i="1" dirty="0">
              <a:solidFill>
                <a:srgbClr val="000000"/>
              </a:solidFill>
              <a:latin typeface="Courier New" panose="02070309020205020404" pitchFamily="49" charset="0"/>
              <a:cs typeface="Courier New" panose="02070309020205020404" pitchFamily="49" charset="0"/>
            </a:endParaRPr>
          </a:p>
          <a:p>
            <a:pPr marL="0" marR="281940" indent="0">
              <a:lnSpc>
                <a:spcPts val="2200"/>
              </a:lnSpc>
              <a:spcBef>
                <a:spcPts val="34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r>
              <a:rPr lang="en-US" sz="1800" dirty="0">
                <a:latin typeface="Verdana" panose="020B0604030504040204" pitchFamily="34" charset="0"/>
                <a:ea typeface="Verdana" panose="020B0604030504040204" pitchFamily="34" charset="0"/>
                <a:cs typeface="Verdana" panose="020B0604030504040204" pitchFamily="34" charset="0"/>
              </a:rPr>
              <a:t>: </a:t>
            </a:r>
            <a:br>
              <a:rPr lang="en-US" sz="1800"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if (den === 0) throw 'Error: Division by Zero';</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Error: Division by Zero</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893684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If we surround it </a:t>
            </a:r>
            <a:r>
              <a:rPr lang="en-US" sz="1800">
                <a:latin typeface="Verdana" panose="020B0604030504040204" pitchFamily="34" charset="0"/>
                <a:ea typeface="Verdana" panose="020B0604030504040204" pitchFamily="34" charset="0"/>
                <a:cs typeface="Verdana" panose="020B0604030504040204" pitchFamily="34" charset="0"/>
              </a:rPr>
              <a:t>all with </a:t>
            </a:r>
            <a:r>
              <a:rPr lang="en-US" sz="1800" dirty="0">
                <a:latin typeface="Verdana" panose="020B0604030504040204" pitchFamily="34" charset="0"/>
                <a:ea typeface="Verdana" panose="020B0604030504040204" pitchFamily="34" charset="0"/>
                <a:cs typeface="Verdana" panose="020B0604030504040204" pitchFamily="34" charset="0"/>
              </a:rPr>
              <a:t>one try catch, the same thing happens but let’s put another </a:t>
            </a:r>
            <a:r>
              <a:rPr lang="en-US" sz="1800" b="1" i="1" dirty="0" err="1">
                <a:solidFill>
                  <a:srgbClr val="267F99"/>
                </a:solidFill>
                <a:latin typeface="Courier New" panose="02070309020205020404" pitchFamily="49" charset="0"/>
                <a:cs typeface="Courier New" panose="02070309020205020404" pitchFamily="49" charset="0"/>
              </a:rPr>
              <a:t>console</a:t>
            </a:r>
            <a:r>
              <a:rPr lang="en-US" sz="1800" b="1" i="1" dirty="0" err="1">
                <a:solidFill>
                  <a:srgbClr val="000000"/>
                </a:solidFill>
                <a:latin typeface="Courier New" panose="02070309020205020404" pitchFamily="49" charset="0"/>
                <a:cs typeface="Courier New" panose="02070309020205020404" pitchFamily="49" charset="0"/>
              </a:rPr>
              <a:t>.</a:t>
            </a:r>
            <a:r>
              <a:rPr lang="en-US" sz="1800" b="1" i="1" dirty="0" err="1">
                <a:solidFill>
                  <a:srgbClr val="795E26"/>
                </a:solidFill>
                <a:latin typeface="Courier New" panose="02070309020205020404" pitchFamily="49" charset="0"/>
                <a:cs typeface="Courier New" panose="02070309020205020404" pitchFamily="49" charset="0"/>
              </a:rPr>
              <a:t>log</a:t>
            </a:r>
            <a:r>
              <a:rPr lang="en-US" sz="1800" b="1" i="1" dirty="0">
                <a:solidFill>
                  <a:srgbClr val="795E26"/>
                </a:solidFill>
                <a:latin typeface="Courier New" panose="02070309020205020404" pitchFamily="49"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after the calls to the function.</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try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'Patrick'</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'Joe'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divideTwoNumbers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catch</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e</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'Hello world'</a:t>
            </a:r>
            <a:r>
              <a:rPr lang="en-US" b="1" i="1" dirty="0">
                <a:solidFill>
                  <a:srgbClr val="000000"/>
                </a:solidFill>
                <a:latin typeface="Courier New" panose="02070309020205020404" pitchFamily="49" charset="0"/>
                <a:cs typeface="Courier New" panose="02070309020205020404" pitchFamily="49" charset="0"/>
              </a:rPr>
              <a:t>);</a:t>
            </a:r>
          </a:p>
          <a:p>
            <a:pPr marL="0" marR="281940" indent="0">
              <a:lnSpc>
                <a:spcPts val="2200"/>
              </a:lnSpc>
              <a:spcBef>
                <a:spcPts val="340"/>
              </a:spcBef>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361007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We will get the following output:</a:t>
            </a:r>
          </a:p>
          <a:p>
            <a:pPr marL="0" marR="281940" indent="0">
              <a:lnSpc>
                <a:spcPts val="2200"/>
              </a:lnSpc>
              <a:spcBef>
                <a:spcPts val="340"/>
              </a:spcBef>
              <a:buNone/>
            </a:pPr>
            <a:r>
              <a:rPr lang="en-US" b="1" dirty="0">
                <a:solidFill>
                  <a:srgbClr val="AB263D"/>
                </a:solidFill>
                <a:latin typeface="Courier New" panose="02070309020205020404" pitchFamily="49" charset="0"/>
                <a:cs typeface="Courier New" panose="02070309020205020404" pitchFamily="49" charset="0"/>
              </a:rPr>
              <a:t>Error: Division by Zero</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Hello World</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So, we can see that the other calls to </a:t>
            </a:r>
            <a:r>
              <a:rPr lang="en-US" b="1" i="1" dirty="0" err="1">
                <a:solidFill>
                  <a:srgbClr val="795E26"/>
                </a:solidFill>
                <a:latin typeface="Courier New" panose="02070309020205020404" pitchFamily="49" charset="0"/>
                <a:cs typeface="Courier New" panose="02070309020205020404" pitchFamily="49" charset="0"/>
              </a:rPr>
              <a:t>divideTwoNumbers</a:t>
            </a:r>
            <a:r>
              <a:rPr lang="en-US" dirty="0">
                <a:latin typeface="Verdana" panose="020B0604030504040204" pitchFamily="34" charset="0"/>
                <a:ea typeface="Verdana" panose="020B0604030504040204" pitchFamily="34" charset="0"/>
                <a:cs typeface="Verdana" panose="020B0604030504040204" pitchFamily="34" charset="0"/>
              </a:rPr>
              <a:t> did not execute.  If we wanted each one to execute, then we would need to surround each function call with its own </a:t>
            </a:r>
            <a:r>
              <a:rPr lang="en-US" b="1" i="1" dirty="0">
                <a:solidFill>
                  <a:srgbClr val="AF00DB"/>
                </a:solidFill>
                <a:latin typeface="Courier New" panose="02070309020205020404" pitchFamily="49" charset="0"/>
                <a:cs typeface="Courier New" panose="02070309020205020404" pitchFamily="49" charset="0"/>
              </a:rPr>
              <a:t>try</a:t>
            </a:r>
            <a:r>
              <a:rPr lang="en-US" dirty="0">
                <a:latin typeface="Verdana" panose="020B0604030504040204" pitchFamily="34" charset="0"/>
                <a:ea typeface="Verdana" panose="020B0604030504040204" pitchFamily="34" charset="0"/>
                <a:cs typeface="Verdana" panose="020B0604030504040204" pitchFamily="34" charset="0"/>
              </a:rPr>
              <a:t>/</a:t>
            </a:r>
            <a:r>
              <a:rPr lang="en-US" b="1" i="1" dirty="0">
                <a:solidFill>
                  <a:srgbClr val="AF00DB"/>
                </a:solidFill>
                <a:latin typeface="Courier New" panose="02070309020205020404" pitchFamily="49" charset="0"/>
                <a:cs typeface="Courier New" panose="02070309020205020404" pitchFamily="49" charset="0"/>
              </a:rPr>
              <a:t>catch</a:t>
            </a:r>
            <a:r>
              <a:rPr lang="en-US" dirty="0">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242822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Structure of a Node Application</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50876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34545" y="1046732"/>
            <a:ext cx="11585731" cy="4764536"/>
          </a:xfrm>
        </p:spPr>
        <p:txBody>
          <a:bodyPr/>
          <a:lstStyle/>
          <a:p>
            <a:pPr marL="0" indent="0">
              <a:spcAft>
                <a:spcPts val="0"/>
              </a:spcAft>
              <a:buNone/>
            </a:pP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r>
              <a:rPr lang="en-US" b="1" i="1" dirty="0">
                <a:solidFill>
                  <a:srgbClr val="09885A"/>
                </a:solidFill>
                <a:latin typeface="Menlo" panose="020B0609030804020204" pitchFamily="49" charset="0"/>
              </a:rPr>
              <a:t>10</a:t>
            </a:r>
            <a:r>
              <a:rPr lang="en-US" b="1" i="1" dirty="0">
                <a:solidFill>
                  <a:srgbClr val="000000"/>
                </a:solidFill>
                <a:latin typeface="Menlo" panose="020B0609030804020204" pitchFamily="49" charset="0"/>
              </a:rPr>
              <a:t>, </a:t>
            </a:r>
            <a:r>
              <a:rPr lang="en-US" b="1" i="1" dirty="0">
                <a:solidFill>
                  <a:srgbClr val="09885A"/>
                </a:solidFill>
                <a:latin typeface="Menlo" panose="020B0609030804020204" pitchFamily="49" charset="0"/>
              </a:rPr>
              <a:t>0</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br>
              <a:rPr lang="en-US" b="1" i="1" dirty="0">
                <a:solidFill>
                  <a:srgbClr val="000000"/>
                </a:solidFill>
                <a:latin typeface="Menlo" panose="020B0609030804020204" pitchFamily="49" charset="0"/>
              </a:rPr>
            </a:b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r>
              <a:rPr lang="en-US" b="1" i="1" dirty="0">
                <a:solidFill>
                  <a:srgbClr val="A31515"/>
                </a:solidFill>
                <a:latin typeface="Menlo" panose="020B0609030804020204" pitchFamily="49" charset="0"/>
              </a:rPr>
              <a:t>'Patrick'</a:t>
            </a:r>
            <a:r>
              <a:rPr lang="en-US" b="1" i="1" dirty="0">
                <a:solidFill>
                  <a:srgbClr val="000000"/>
                </a:solidFill>
                <a:latin typeface="Menlo" panose="020B0609030804020204" pitchFamily="49" charset="0"/>
              </a:rPr>
              <a:t>, </a:t>
            </a:r>
            <a:r>
              <a:rPr lang="en-US" b="1" i="1" dirty="0">
                <a:solidFill>
                  <a:srgbClr val="A31515"/>
                </a:solidFill>
                <a:latin typeface="Menlo" panose="020B0609030804020204" pitchFamily="49" charset="0"/>
              </a:rPr>
              <a:t>'Joe'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br>
              <a:rPr lang="en-US" b="1" i="1" dirty="0">
                <a:solidFill>
                  <a:srgbClr val="000000"/>
                </a:solidFill>
                <a:latin typeface="Menlo" panose="020B0609030804020204" pitchFamily="49" charset="0"/>
              </a:rPr>
            </a:br>
            <a:r>
              <a:rPr lang="en-US" b="1" i="1" dirty="0">
                <a:solidFill>
                  <a:srgbClr val="AF00DB"/>
                </a:solidFill>
                <a:latin typeface="Menlo" panose="020B0609030804020204" pitchFamily="49" charset="0"/>
              </a:rPr>
              <a:t>try</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divideTwoNumbers</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a:t>
            </a:r>
            <a:r>
              <a:rPr lang="en-US" b="1" i="1" dirty="0">
                <a:solidFill>
                  <a:srgbClr val="AF00DB"/>
                </a:solidFill>
                <a:latin typeface="Menlo" panose="020B0609030804020204" pitchFamily="49" charset="0"/>
              </a:rPr>
              <a:t>catch</a:t>
            </a:r>
            <a:r>
              <a:rPr lang="en-US" b="1" i="1" dirty="0">
                <a:solidFill>
                  <a:srgbClr val="000000"/>
                </a:solidFill>
                <a:latin typeface="Menlo" panose="020B0609030804020204" pitchFamily="49" charset="0"/>
              </a:rPr>
              <a:t> (</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 {</a:t>
            </a:r>
          </a:p>
          <a:p>
            <a:pPr marL="0" indent="0">
              <a:spcAft>
                <a:spcPts val="0"/>
              </a:spcAft>
              <a:buNone/>
            </a:pPr>
            <a:r>
              <a:rPr lang="en-US" b="1" i="1" dirty="0">
                <a:solidFill>
                  <a:srgbClr val="267F99"/>
                </a:solidFill>
                <a:latin typeface="Menlo" panose="020B0609030804020204" pitchFamily="49" charset="0"/>
              </a:rPr>
              <a:t>    </a:t>
            </a: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001080"/>
                </a:solidFill>
                <a:latin typeface="Menlo" panose="020B0609030804020204" pitchFamily="49" charset="0"/>
              </a:rPr>
              <a:t>e</a:t>
            </a: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a:t>
            </a:r>
          </a:p>
          <a:p>
            <a:pPr marL="0" indent="0">
              <a:spcAft>
                <a:spcPts val="0"/>
              </a:spcAft>
              <a:buNone/>
            </a:pPr>
            <a:r>
              <a:rPr lang="en-US" b="1" i="1" dirty="0">
                <a:solidFill>
                  <a:srgbClr val="000000"/>
                </a:solidFill>
                <a:latin typeface="Menlo" panose="020B0609030804020204" pitchFamily="49" charset="0"/>
              </a:rPr>
              <a:t>...... Other function calls...</a:t>
            </a:r>
            <a:br>
              <a:rPr lang="en-US" b="1" i="1" dirty="0">
                <a:solidFill>
                  <a:srgbClr val="000000"/>
                </a:solidFill>
                <a:latin typeface="Menlo" panose="020B0609030804020204" pitchFamily="49" charset="0"/>
              </a:rPr>
            </a:br>
            <a:endParaRPr lang="en-US" b="1" i="1" dirty="0">
              <a:solidFill>
                <a:srgbClr val="000000"/>
              </a:solidFill>
              <a:latin typeface="Menlo" panose="020B0609030804020204" pitchFamily="49" charset="0"/>
            </a:endParaRPr>
          </a:p>
          <a:p>
            <a:pPr marL="0" indent="0">
              <a:spcAft>
                <a:spcPts val="0"/>
              </a:spcAft>
              <a:buNone/>
            </a:pPr>
            <a:r>
              <a:rPr lang="en-US" b="1" i="1" dirty="0" err="1">
                <a:solidFill>
                  <a:srgbClr val="267F99"/>
                </a:solidFill>
                <a:latin typeface="Menlo" panose="020B0609030804020204" pitchFamily="49" charset="0"/>
              </a:rPr>
              <a:t>console</a:t>
            </a:r>
            <a:r>
              <a:rPr lang="en-US" b="1" i="1" dirty="0" err="1">
                <a:solidFill>
                  <a:srgbClr val="000000"/>
                </a:solidFill>
                <a:latin typeface="Menlo" panose="020B0609030804020204" pitchFamily="49" charset="0"/>
              </a:rPr>
              <a:t>.</a:t>
            </a:r>
            <a:r>
              <a:rPr lang="en-US" b="1" i="1" dirty="0" err="1">
                <a:solidFill>
                  <a:srgbClr val="795E26"/>
                </a:solidFill>
                <a:latin typeface="Menlo" panose="020B0609030804020204" pitchFamily="49" charset="0"/>
              </a:rPr>
              <a:t>log</a:t>
            </a:r>
            <a:r>
              <a:rPr lang="en-US" b="1" i="1" dirty="0">
                <a:solidFill>
                  <a:srgbClr val="000000"/>
                </a:solidFill>
                <a:latin typeface="Menlo" panose="020B0609030804020204" pitchFamily="49" charset="0"/>
              </a:rPr>
              <a:t>(</a:t>
            </a:r>
            <a:r>
              <a:rPr lang="en-US" b="1" i="1" dirty="0">
                <a:solidFill>
                  <a:srgbClr val="A31515"/>
                </a:solidFill>
                <a:latin typeface="Menlo" panose="020B0609030804020204" pitchFamily="49" charset="0"/>
              </a:rPr>
              <a:t>'Hello world'</a:t>
            </a:r>
            <a:r>
              <a:rPr lang="en-US" b="1" i="1" dirty="0">
                <a:solidFill>
                  <a:srgbClr val="000000"/>
                </a:solidFill>
                <a:latin typeface="Menlo" panose="020B06090308040202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361463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We will get the following output when we run it:</a:t>
            </a:r>
          </a:p>
          <a:p>
            <a:pPr marL="0" marR="281940" indent="0">
              <a:lnSpc>
                <a:spcPts val="2200"/>
              </a:lnSpc>
              <a:spcBef>
                <a:spcPts val="340"/>
              </a:spcBef>
              <a:buNone/>
            </a:pPr>
            <a:r>
              <a:rPr lang="en-US" b="1" dirty="0">
                <a:solidFill>
                  <a:srgbClr val="AB263D"/>
                </a:solidFill>
                <a:latin typeface="Courier New" panose="02070309020205020404" pitchFamily="49" charset="0"/>
                <a:cs typeface="Courier New" panose="02070309020205020404" pitchFamily="49" charset="0"/>
              </a:rPr>
              <a:t>Error: Division by Zero</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Numerator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Numerator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The Denominator Must Be A Number</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2</a:t>
            </a:r>
            <a:br>
              <a:rPr lang="en-US" b="1" dirty="0">
                <a:solidFill>
                  <a:srgbClr val="AB263D"/>
                </a:solidFill>
                <a:latin typeface="Courier New" panose="02070309020205020404" pitchFamily="49" charset="0"/>
                <a:cs typeface="Courier New" panose="02070309020205020404" pitchFamily="49" charset="0"/>
              </a:rPr>
            </a:br>
            <a:r>
              <a:rPr lang="en-US" b="1" dirty="0">
                <a:solidFill>
                  <a:srgbClr val="AB263D"/>
                </a:solidFill>
                <a:latin typeface="Courier New" panose="02070309020205020404" pitchFamily="49" charset="0"/>
                <a:cs typeface="Courier New" panose="02070309020205020404" pitchFamily="49" charset="0"/>
              </a:rPr>
              <a:t>Hello World</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This is the proper way to handle errors in your modules.  The only time we put multiple function calls into a single try catch is when the 2</a:t>
            </a:r>
            <a:r>
              <a:rPr lang="en-US" baseline="30000" dirty="0">
                <a:latin typeface="Verdana" panose="020B0604030504040204" pitchFamily="34" charset="0"/>
                <a:ea typeface="Verdana" panose="020B0604030504040204" pitchFamily="34" charset="0"/>
                <a:cs typeface="Verdana" panose="020B0604030504040204" pitchFamily="34" charset="0"/>
              </a:rPr>
              <a:t>nd</a:t>
            </a:r>
            <a:r>
              <a:rPr lang="en-US" dirty="0">
                <a:latin typeface="Verdana" panose="020B0604030504040204" pitchFamily="34" charset="0"/>
                <a:ea typeface="Verdana" panose="020B0604030504040204" pitchFamily="34" charset="0"/>
                <a:cs typeface="Verdana" panose="020B0604030504040204" pitchFamily="34" charset="0"/>
              </a:rPr>
              <a:t> function call depends on the results from the first or something like that. </a:t>
            </a:r>
          </a:p>
          <a:p>
            <a:pPr marL="0" marR="281940" indent="0">
              <a:lnSpc>
                <a:spcPts val="2200"/>
              </a:lnSpc>
              <a:spcBef>
                <a:spcPts val="340"/>
              </a:spcBef>
              <a:buNone/>
            </a:pP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Catching Errors</a:t>
            </a:r>
          </a:p>
        </p:txBody>
      </p:sp>
    </p:spTree>
    <p:extLst>
      <p:ext uri="{BB962C8B-B14F-4D97-AF65-F5344CB8AC3E}">
        <p14:creationId xmlns:p14="http://schemas.microsoft.com/office/powerpoint/2010/main" val="83322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While you can throw any data type, you may find it useful for your method to throw different  types of errors for different exceptions</a:t>
            </a:r>
          </a:p>
          <a:p>
            <a:pPr marR="281940">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You can make an Argument Error for when your method is passed invalid arguments.</a:t>
            </a: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To make a custom error, you would extend the Error object with custom data so that you can  check that particular type of error.</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https://developer.mozilla.org/en-US/docs/Web/JavaScript/Reference/Global_Objects/Error#Custom_Error_Types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Making Custom Errors</a:t>
            </a:r>
          </a:p>
        </p:txBody>
      </p:sp>
    </p:spTree>
    <p:extLst>
      <p:ext uri="{BB962C8B-B14F-4D97-AF65-F5344CB8AC3E}">
        <p14:creationId xmlns:p14="http://schemas.microsoft.com/office/powerpoint/2010/main" val="84244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ext Placeholder 3"/>
          <p:cNvSpPr>
            <a:spLocks noGrp="1"/>
          </p:cNvSpPr>
          <p:nvPr>
            <p:ph type="body" sz="quarter" idx="12"/>
          </p:nvPr>
        </p:nvSpPr>
        <p:spPr>
          <a:xfrm>
            <a:off x="1289239" y="2231911"/>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Making a Calculator Module</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26777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574427"/>
            <a:ext cx="11585731" cy="4764536"/>
          </a:xfrm>
        </p:spPr>
        <p:txBody>
          <a:bodyPr/>
          <a:lstStyle/>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The goal of your module is simple: take numbers and perform a basic numerical operation on them.</a:t>
            </a: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The module should not concern itself with things like getting user input, but it should concern itself with arguments that are valid.</a:t>
            </a: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see an example of a calculator module on our code for this week:</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https://github.com/stevens-cs546-cs554/CS-546/blob/master/lecture_02/code/calculator_module_example/calculator.js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The Goal of Your Module</a:t>
            </a:r>
          </a:p>
        </p:txBody>
      </p:sp>
    </p:spTree>
    <p:extLst>
      <p:ext uri="{BB962C8B-B14F-4D97-AF65-F5344CB8AC3E}">
        <p14:creationId xmlns:p14="http://schemas.microsoft.com/office/powerpoint/2010/main" val="158212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indent="0">
              <a:buNone/>
            </a:pPr>
            <a:r>
              <a:rPr lang="en-US" sz="2000" b="1" i="1" dirty="0" err="1">
                <a:solidFill>
                  <a:srgbClr val="795E26"/>
                </a:solidFill>
                <a:latin typeface="Courier New" panose="02070309020205020404" pitchFamily="49" charset="0"/>
                <a:cs typeface="Courier New" panose="02070309020205020404" pitchFamily="49" charset="0"/>
              </a:rPr>
              <a:t>addTwoNumbers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lvl="1"/>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subtractTwoNumbers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multiplyTwoNumbers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L="0" indent="0">
              <a:buNone/>
            </a:pPr>
            <a:r>
              <a:rPr lang="en-US" sz="2000" b="1" i="1" dirty="0" err="1">
                <a:solidFill>
                  <a:srgbClr val="795E26"/>
                </a:solidFill>
                <a:latin typeface="Courier New" panose="02070309020205020404" pitchFamily="49" charset="0"/>
                <a:cs typeface="Courier New" panose="02070309020205020404" pitchFamily="49" charset="0"/>
              </a:rPr>
              <a:t>divideTwoNumbers</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001080"/>
                </a:solidFill>
                <a:latin typeface="Courier New" panose="02070309020205020404" pitchFamily="49" charset="0"/>
                <a:cs typeface="Courier New" panose="02070309020205020404" pitchFamily="49" charset="0"/>
              </a:rPr>
              <a:t>num1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num2</a:t>
            </a:r>
            <a:r>
              <a:rPr lang="en-US" sz="2000" b="1" i="1" dirty="0">
                <a:solidFill>
                  <a:srgbClr val="000000"/>
                </a:solidFill>
                <a:latin typeface="Courier New" panose="02070309020205020404" pitchFamily="49" charset="0"/>
                <a:cs typeface="Courier New" panose="02070309020205020404" pitchFamily="49" charset="0"/>
              </a:rPr>
              <a:t>):</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you are provided with 2 numbers.</a:t>
            </a:r>
          </a:p>
          <a:p>
            <a:pPr marR="281940" lvl="1">
              <a:lnSpc>
                <a:spcPts val="2200"/>
              </a:lnSpc>
              <a:spcBef>
                <a:spcPts val="340"/>
              </a:spcBef>
            </a:pPr>
            <a:r>
              <a:rPr lang="en-US" sz="1800" dirty="0">
                <a:latin typeface="Verdana" panose="020B0604030504040204" pitchFamily="34" charset="0"/>
                <a:ea typeface="Verdana" panose="020B0604030504040204" pitchFamily="34" charset="0"/>
                <a:cs typeface="Verdana" panose="020B0604030504040204" pitchFamily="34" charset="0"/>
              </a:rPr>
              <a:t>Check that denominator is not 0.</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Errors to Check for</a:t>
            </a:r>
          </a:p>
        </p:txBody>
      </p:sp>
    </p:spTree>
    <p:extLst>
      <p:ext uri="{BB962C8B-B14F-4D97-AF65-F5344CB8AC3E}">
        <p14:creationId xmlns:p14="http://schemas.microsoft.com/office/powerpoint/2010/main" val="55287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You export methods by attaching properties to the </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exports/</a:t>
            </a:r>
            <a:r>
              <a:rPr lang="en-US" sz="18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module.exports</a:t>
            </a:r>
            <a:r>
              <a:rPr lang="en-US" sz="18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1800" dirty="0">
                <a:latin typeface="Verdana" panose="020B0604030504040204" pitchFamily="34" charset="0"/>
                <a:ea typeface="Verdana" panose="020B0604030504040204" pitchFamily="34" charset="0"/>
                <a:cs typeface="Verdana" panose="020B0604030504040204" pitchFamily="34" charset="0"/>
              </a:rPr>
              <a:t>global object.</a:t>
            </a: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When you require this file, you will be given a copy of this object.</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https://github.com/stevens-cs546-cs554/CS-546/blob/master/lecture_02/code/calculator_module_example/calculator.js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https://github.com/stevens-cs546-cs554/CS-546/blob/master/lecture_02/code/calculator_module_example/app.js</a:t>
            </a: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r>
              <a:rPr lang="en-US" sz="1800" dirty="0">
                <a:latin typeface="Verdana" panose="020B0604030504040204" pitchFamily="34" charset="0"/>
                <a:ea typeface="Verdana" panose="020B0604030504040204" pitchFamily="34" charset="0"/>
                <a:cs typeface="Verdana" panose="020B0604030504040204" pitchFamily="34" charset="0"/>
              </a:rPr>
              <a:t>You can see the alternative way to export methods using basic named functions in:</a:t>
            </a:r>
          </a:p>
          <a:p>
            <a:pPr marR="281940">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4">
                  <a:extLst>
                    <a:ext uri="{A12FA001-AC4F-418D-AE19-62706E023703}">
                      <ahyp:hlinkClr xmlns:ahyp="http://schemas.microsoft.com/office/drawing/2018/hyperlinkcolor" val="tx"/>
                    </a:ext>
                  </a:extLst>
                </a:hlinkClick>
              </a:rPr>
              <a:t>https://github.com/stevens-cs546-cs554/CS-546/blob/master/lecture_02/code/calculator_module_example/calculator_alt_export.js</a:t>
            </a: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Exporting Methods</a:t>
            </a:r>
          </a:p>
        </p:txBody>
      </p:sp>
    </p:spTree>
    <p:extLst>
      <p:ext uri="{BB962C8B-B14F-4D97-AF65-F5344CB8AC3E}">
        <p14:creationId xmlns:p14="http://schemas.microsoft.com/office/powerpoint/2010/main" val="2362962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245243"/>
            <a:ext cx="11585731" cy="4764536"/>
          </a:xfrm>
        </p:spPr>
        <p:txBody>
          <a:bodyPr/>
          <a:lstStyle/>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require your module by using a relative path in the require function:</a:t>
            </a:r>
          </a:p>
          <a:p>
            <a:pPr marL="0" marR="281940" indent="0">
              <a:lnSpc>
                <a:spcPts val="2200"/>
              </a:lnSpc>
              <a:spcBef>
                <a:spcPts val="340"/>
              </a:spcBef>
              <a:buNone/>
            </a:pPr>
            <a:r>
              <a:rPr lang="en-US" sz="2000" b="1" i="1" dirty="0">
                <a:solidFill>
                  <a:srgbClr val="0000FF"/>
                </a:solidFill>
                <a:latin typeface="Courier New" panose="02070309020205020404" pitchFamily="49" charset="0"/>
                <a:cs typeface="Courier New" panose="02070309020205020404" pitchFamily="49" charset="0"/>
              </a:rPr>
              <a:t>const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01080"/>
                </a:solidFill>
                <a:latin typeface="Courier New" panose="02070309020205020404" pitchFamily="49" charset="0"/>
                <a:cs typeface="Courier New" panose="02070309020205020404" pitchFamily="49" charset="0"/>
              </a:rPr>
              <a:t>calculator</a:t>
            </a:r>
            <a:r>
              <a:rPr lang="en-US" sz="2000" b="1" i="1" dirty="0">
                <a:solidFill>
                  <a:srgbClr val="000000"/>
                </a:solidFill>
                <a:latin typeface="Courier New" panose="02070309020205020404" pitchFamily="49" charset="0"/>
                <a:cs typeface="Courier New" panose="02070309020205020404" pitchFamily="49" charset="0"/>
              </a:rPr>
              <a:t> = </a:t>
            </a:r>
            <a:r>
              <a:rPr lang="en-US" sz="2000" b="1" i="1" dirty="0">
                <a:solidFill>
                  <a:srgbClr val="795E26"/>
                </a:solidFill>
                <a:latin typeface="Courier New" panose="02070309020205020404" pitchFamily="49" charset="0"/>
                <a:cs typeface="Courier New" panose="02070309020205020404" pitchFamily="49" charset="0"/>
              </a:rPr>
              <a:t>require</a:t>
            </a:r>
            <a:r>
              <a:rPr lang="en-US" sz="2000" b="1" i="1" dirty="0">
                <a:solidFill>
                  <a:srgbClr val="000000"/>
                </a:solidFill>
                <a:latin typeface="Courier New" panose="02070309020205020404" pitchFamily="49" charset="0"/>
                <a:cs typeface="Courier New" panose="02070309020205020404" pitchFamily="49" charset="0"/>
              </a:rPr>
              <a:t>(</a:t>
            </a:r>
            <a:r>
              <a:rPr lang="en-US" sz="2000" b="1" i="1" dirty="0">
                <a:solidFill>
                  <a:srgbClr val="A31515"/>
                </a:solidFill>
                <a:latin typeface="Courier New" panose="02070309020205020404" pitchFamily="49" charset="0"/>
                <a:cs typeface="Courier New" panose="02070309020205020404" pitchFamily="49" charset="0"/>
              </a:rPr>
              <a:t>"./calculator"</a:t>
            </a:r>
            <a:r>
              <a:rPr lang="en-US" sz="2000" b="1" i="1" dirty="0">
                <a:solidFill>
                  <a:srgbClr val="000000"/>
                </a:solidFill>
                <a:latin typeface="Courier New" panose="02070309020205020404" pitchFamily="49" charset="0"/>
                <a:cs typeface="Courier New" panose="02070309020205020404" pitchFamily="49" charset="0"/>
              </a:rPr>
              <a:t>); </a:t>
            </a:r>
          </a:p>
          <a:p>
            <a:pPr marL="0" marR="281940" indent="0">
              <a:lnSpc>
                <a:spcPts val="2200"/>
              </a:lnSpc>
              <a:spcBef>
                <a:spcPts val="340"/>
              </a:spcBef>
              <a:buNone/>
            </a:pPr>
            <a:endParaRPr lang="en-US" sz="20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marR="281940"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You can then test it by using exported methods.</a:t>
            </a:r>
          </a:p>
          <a:p>
            <a:pPr marR="281940">
              <a:lnSpc>
                <a:spcPts val="2200"/>
              </a:lnSpc>
              <a:spcBef>
                <a:spcPts val="340"/>
              </a:spcBef>
            </a:pP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https://github.com/stevens-cs546-cs554/CS-546/blob/master/lecture_02/code/calculator_module_example/app.js</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281940" indent="0">
              <a:lnSpc>
                <a:spcPts val="2200"/>
              </a:lnSpc>
              <a:spcBef>
                <a:spcPts val="340"/>
              </a:spcBef>
              <a:buNone/>
            </a:pP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Writing a Quick Test Driver</a:t>
            </a:r>
          </a:p>
        </p:txBody>
      </p:sp>
    </p:spTree>
    <p:extLst>
      <p:ext uri="{BB962C8B-B14F-4D97-AF65-F5344CB8AC3E}">
        <p14:creationId xmlns:p14="http://schemas.microsoft.com/office/powerpoint/2010/main" val="2117987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ext Placeholder 3"/>
          <p:cNvSpPr>
            <a:spLocks noGrp="1"/>
          </p:cNvSpPr>
          <p:nvPr>
            <p:ph type="body" sz="quarter" idx="12"/>
          </p:nvPr>
        </p:nvSpPr>
        <p:spPr>
          <a:xfrm>
            <a:off x="1289239" y="2231911"/>
            <a:ext cx="9610344" cy="704837"/>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Making a Calculator App</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330436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46732"/>
            <a:ext cx="11585731" cy="4764536"/>
          </a:xfrm>
        </p:spPr>
        <p:txBody>
          <a:bodyPr/>
          <a:lstStyle/>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We can now go through the following steps together:</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Make a new folder</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Create a file, </a:t>
            </a:r>
            <a:r>
              <a:rPr lang="en-US" dirty="0" err="1">
                <a:latin typeface="Verdana" panose="020B0604030504040204" pitchFamily="34" charset="0"/>
                <a:ea typeface="Verdana" panose="020B0604030504040204" pitchFamily="34" charset="0"/>
                <a:cs typeface="Verdana" panose="020B0604030504040204" pitchFamily="34" charset="0"/>
              </a:rPr>
              <a:t>app.js</a:t>
            </a:r>
            <a:endParaRPr lang="en-US" dirty="0">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Run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dirty="0">
                <a:latin typeface="Verdana" panose="020B0604030504040204" pitchFamily="34" charset="0"/>
                <a:ea typeface="Verdana" panose="020B0604030504040204" pitchFamily="34" charset="0"/>
                <a:cs typeface="Verdana" panose="020B0604030504040204" pitchFamily="34" charset="0"/>
              </a:rPr>
              <a:t>and go through the instructions</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Use </a:t>
            </a:r>
            <a:r>
              <a:rPr lang="en-US"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as your entrance point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When done, install the prompt package: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prompt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Require your module in </a:t>
            </a:r>
            <a:r>
              <a:rPr lang="en-US"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Require prompt</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Begin creating your application!</a:t>
            </a:r>
          </a:p>
          <a:p>
            <a:pPr marR="281940">
              <a:lnSpc>
                <a:spcPts val="2200"/>
              </a:lnSpc>
              <a:spcBef>
                <a:spcPts val="340"/>
              </a:spcBef>
            </a:pPr>
            <a:r>
              <a:rPr lang="en-US" dirty="0">
                <a:latin typeface="Verdana" panose="020B0604030504040204" pitchFamily="34" charset="0"/>
                <a:ea typeface="Verdana" panose="020B0604030504040204" pitchFamily="34" charset="0"/>
                <a:cs typeface="Verdana" panose="020B0604030504040204" pitchFamily="34" charset="0"/>
              </a:rPr>
              <a:t>Run your app when ready: </a:t>
            </a:r>
            <a:r>
              <a:rPr lang="en-US"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start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Bringing It All Together</a:t>
            </a:r>
          </a:p>
        </p:txBody>
      </p:sp>
    </p:spTree>
    <p:extLst>
      <p:ext uri="{BB962C8B-B14F-4D97-AF65-F5344CB8AC3E}">
        <p14:creationId xmlns:p14="http://schemas.microsoft.com/office/powerpoint/2010/main" val="155450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65625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Throughout the term, you will be building a number of applications in Node.  Ultimately, you can view a node app as a series of scripts that are run together.  A web application, for example, would have the following scripts</a:t>
            </a:r>
          </a:p>
          <a:p>
            <a:r>
              <a:rPr lang="en-US" sz="1800" dirty="0">
                <a:latin typeface="Verdana" panose="020B0604030504040204" pitchFamily="34" charset="0"/>
                <a:ea typeface="Verdana" panose="020B0604030504040204" pitchFamily="34" charset="0"/>
                <a:cs typeface="Verdana" panose="020B0604030504040204" pitchFamily="34" charset="0"/>
              </a:rPr>
              <a:t>A script that, when run, listens on port 3000 for HTTP requests to retrieve data.</a:t>
            </a:r>
          </a:p>
          <a:p>
            <a:r>
              <a:rPr lang="en-US" sz="1800" dirty="0">
                <a:latin typeface="Verdana" panose="020B0604030504040204" pitchFamily="34" charset="0"/>
                <a:ea typeface="Verdana" panose="020B0604030504040204" pitchFamily="34" charset="0"/>
                <a:cs typeface="Verdana" panose="020B0604030504040204" pitchFamily="34" charset="0"/>
              </a:rPr>
              <a:t>A second script that runs as a background process and researches information to add to the databases.</a:t>
            </a:r>
          </a:p>
          <a:p>
            <a:r>
              <a:rPr lang="en-US" sz="1800" dirty="0">
                <a:latin typeface="Verdana" panose="020B0604030504040204" pitchFamily="34" charset="0"/>
                <a:ea typeface="Verdana" panose="020B0604030504040204" pitchFamily="34" charset="0"/>
                <a:cs typeface="Verdana" panose="020B0604030504040204" pitchFamily="34" charset="0"/>
              </a:rPr>
              <a:t>A third script that handles all the routes for the application.</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Node Application?</a:t>
            </a:r>
          </a:p>
        </p:txBody>
      </p:sp>
    </p:spTree>
    <p:extLst>
      <p:ext uri="{BB962C8B-B14F-4D97-AF65-F5344CB8AC3E}">
        <p14:creationId xmlns:p14="http://schemas.microsoft.com/office/powerpoint/2010/main" val="2223000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03284" y="1046732"/>
            <a:ext cx="11585731" cy="4764536"/>
          </a:xfrm>
        </p:spPr>
        <p:txBody>
          <a:bodyPr/>
          <a:lstStyle/>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Many packages we use this term will require you to read a little documentation.</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The prompt package is a simple package that allows you to easily get information from the terminal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https://www.npmjs.com/package/prompt</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281940" indent="0">
              <a:lnSpc>
                <a:spcPts val="2200"/>
              </a:lnSpc>
              <a:spcBef>
                <a:spcPts val="340"/>
              </a:spcBef>
              <a:buNone/>
            </a:pPr>
            <a:r>
              <a:rPr lang="en-US" dirty="0">
                <a:latin typeface="Verdana" panose="020B0604030504040204" pitchFamily="34" charset="0"/>
                <a:ea typeface="Verdana" panose="020B0604030504040204" pitchFamily="34" charset="0"/>
                <a:cs typeface="Verdana" panose="020B0604030504040204" pitchFamily="34" charset="0"/>
              </a:rPr>
              <a:t>You may find the types example on their GitHub repository very helpful</a:t>
            </a:r>
          </a:p>
          <a:p>
            <a:pPr marR="281940">
              <a:lnSpc>
                <a:spcPts val="2200"/>
              </a:lnSpc>
              <a:spcBef>
                <a:spcPts val="340"/>
              </a:spcBef>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https://github.com/flatiron/prompt/blob/master/examples/types.js</a:t>
            </a: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 </a:t>
            </a:r>
            <a:endParaRPr lang="en-US" b="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Prompt</a:t>
            </a:r>
          </a:p>
        </p:txBody>
      </p:sp>
    </p:spTree>
    <p:extLst>
      <p:ext uri="{BB962C8B-B14F-4D97-AF65-F5344CB8AC3E}">
        <p14:creationId xmlns:p14="http://schemas.microsoft.com/office/powerpoint/2010/main" val="51593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47337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Generally, your application will have the following structure in this course;  </a:t>
            </a:r>
          </a:p>
          <a:p>
            <a:r>
              <a:rPr lang="en-US" sz="1800" b="1" dirty="0" err="1">
                <a:latin typeface="Verdana" panose="020B0604030504040204" pitchFamily="34" charset="0"/>
                <a:ea typeface="Verdana" panose="020B0604030504040204" pitchFamily="34" charset="0"/>
                <a:cs typeface="Verdana" panose="020B0604030504040204" pitchFamily="34" charset="0"/>
              </a:rPr>
              <a:t>ProjectFolder</a:t>
            </a:r>
            <a:r>
              <a:rPr lang="en-US" sz="1800" b="1" dirty="0">
                <a:latin typeface="Verdana" panose="020B0604030504040204" pitchFamily="34" charset="0"/>
                <a:ea typeface="Verdana" panose="020B0604030504040204" pitchFamily="34" charset="0"/>
                <a:cs typeface="Verdana" panose="020B0604030504040204" pitchFamily="34" charset="0"/>
              </a:rPr>
              <a:t>/</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1600" dirty="0">
                <a:latin typeface="Verdana" panose="020B0604030504040204" pitchFamily="34" charset="0"/>
                <a:ea typeface="Verdana" panose="020B0604030504040204" pitchFamily="34" charset="0"/>
                <a:cs typeface="Verdana" panose="020B0604030504040204" pitchFamily="34" charset="0"/>
              </a:rPr>
              <a:t>; describes the application, and its dependencies.</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node_modules</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t>
            </a:r>
            <a:r>
              <a:rPr lang="en-US" sz="1600" dirty="0">
                <a:latin typeface="Verdana" panose="020B0604030504040204" pitchFamily="34" charset="0"/>
                <a:ea typeface="Verdana" panose="020B0604030504040204" pitchFamily="34" charset="0"/>
                <a:cs typeface="Verdana" panose="020B0604030504040204" pitchFamily="34" charset="0"/>
              </a:rPr>
              <a:t>; stores all the dependencies.</a:t>
            </a:r>
          </a:p>
          <a:p>
            <a:pPr lvl="1"/>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app.js</a:t>
            </a:r>
            <a:r>
              <a:rPr lang="en-US" sz="1600" dirty="0">
                <a:latin typeface="Verdana" panose="020B0604030504040204" pitchFamily="34" charset="0"/>
                <a:ea typeface="Verdana" panose="020B0604030504040204" pitchFamily="34" charset="0"/>
                <a:cs typeface="Verdana" panose="020B0604030504040204" pitchFamily="34" charset="0"/>
              </a:rPr>
              <a:t>; initializes and runs a server, or whatnot.</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routes/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all of your routing scripts.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data/</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all of your database access modules.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config/</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stores all your configuration settings.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views/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1600" dirty="0">
                <a:latin typeface="Verdana" panose="020B0604030504040204" pitchFamily="34" charset="0"/>
                <a:ea typeface="Verdana" panose="020B0604030504040204" pitchFamily="34" charset="0"/>
                <a:cs typeface="Verdana" panose="020B0604030504040204" pitchFamily="34" charset="0"/>
              </a:rPr>
              <a:t>contains your HTML views and templates.</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static/</a:t>
            </a:r>
            <a:r>
              <a:rPr lang="en-US" sz="1600" dirty="0">
                <a:latin typeface="Verdana" panose="020B0604030504040204" pitchFamily="34" charset="0"/>
                <a:ea typeface="Verdana" panose="020B0604030504040204" pitchFamily="34" charset="0"/>
                <a:cs typeface="Verdana" panose="020B0604030504040204" pitchFamily="34" charset="0"/>
              </a:rPr>
              <a:t>; for static assets.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public/</a:t>
            </a:r>
            <a:r>
              <a:rPr lang="en-US" sz="1600" dirty="0">
                <a:latin typeface="Verdana" panose="020B0604030504040204" pitchFamily="34" charset="0"/>
                <a:ea typeface="Verdana" panose="020B0604030504040204" pitchFamily="34" charset="0"/>
                <a:cs typeface="Verdana" panose="020B0604030504040204" pitchFamily="34" charset="0"/>
              </a:rPr>
              <a:t>; for public assets (stylesheets, images, JS).</a:t>
            </a:r>
          </a:p>
          <a:p>
            <a:pPr lvl="1"/>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tasks/</a:t>
            </a:r>
            <a:r>
              <a:rPr lang="en-US" sz="1600" dirty="0">
                <a:latin typeface="Verdana" panose="020B0604030504040204" pitchFamily="34" charset="0"/>
                <a:ea typeface="Verdana" panose="020B0604030504040204" pitchFamily="34" charset="0"/>
                <a:cs typeface="Verdana" panose="020B0604030504040204" pitchFamily="34" charset="0"/>
              </a:rPr>
              <a:t>; contains any setup scripts like </a:t>
            </a:r>
            <a:r>
              <a:rPr lang="en-US" sz="1600" dirty="0" err="1">
                <a:latin typeface="Verdana" panose="020B0604030504040204" pitchFamily="34" charset="0"/>
                <a:ea typeface="Verdana" panose="020B0604030504040204" pitchFamily="34" charset="0"/>
                <a:cs typeface="Verdana" panose="020B0604030504040204" pitchFamily="34" charset="0"/>
              </a:rPr>
              <a:t>seed.js</a:t>
            </a:r>
            <a:r>
              <a:rPr lang="en-US" sz="1600" dirty="0">
                <a:latin typeface="Verdana" panose="020B0604030504040204" pitchFamily="34" charset="0"/>
                <a:ea typeface="Verdana" panose="020B0604030504040204" pitchFamily="34" charset="0"/>
                <a:cs typeface="Verdana" panose="020B0604030504040204" pitchFamily="34" charset="0"/>
              </a:rPr>
              <a:t> to seed your database</a:t>
            </a: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600" dirty="0">
              <a:latin typeface="Verdana" panose="020B0604030504040204" pitchFamily="34" charset="0"/>
              <a:ea typeface="Verdana" panose="020B0604030504040204" pitchFamily="34" charset="0"/>
              <a:cs typeface="Verdana" panose="020B0604030504040204" pitchFamily="34" charset="0"/>
            </a:endParaRPr>
          </a:p>
          <a:p>
            <a:pPr lvl="1"/>
            <a:endPar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Makes a Node Application?</a:t>
            </a:r>
          </a:p>
        </p:txBody>
      </p:sp>
    </p:spTree>
    <p:extLst>
      <p:ext uri="{BB962C8B-B14F-4D97-AF65-F5344CB8AC3E}">
        <p14:creationId xmlns:p14="http://schemas.microsoft.com/office/powerpoint/2010/main" val="351684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82880" y="1162477"/>
            <a:ext cx="11704397"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package.json</a:t>
            </a:r>
            <a:r>
              <a:rPr lang="en-US" sz="20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is a very important file that stores information about your project, such as:</a:t>
            </a:r>
          </a:p>
          <a:p>
            <a:r>
              <a:rPr lang="en-US" sz="1800" dirty="0">
                <a:latin typeface="Verdana" panose="020B0604030504040204" pitchFamily="34" charset="0"/>
                <a:ea typeface="Verdana" panose="020B0604030504040204" pitchFamily="34" charset="0"/>
                <a:cs typeface="Verdana" panose="020B0604030504040204" pitchFamily="34" charset="0"/>
              </a:rPr>
              <a:t>Name</a:t>
            </a:r>
          </a:p>
          <a:p>
            <a:r>
              <a:rPr lang="en-US" sz="1800" dirty="0">
                <a:latin typeface="Verdana" panose="020B0604030504040204" pitchFamily="34" charset="0"/>
                <a:ea typeface="Verdana" panose="020B0604030504040204" pitchFamily="34" charset="0"/>
                <a:cs typeface="Verdana" panose="020B0604030504040204" pitchFamily="34" charset="0"/>
              </a:rPr>
              <a:t>Repository</a:t>
            </a:r>
          </a:p>
          <a:p>
            <a:r>
              <a:rPr lang="en-US" sz="1800" dirty="0">
                <a:latin typeface="Verdana" panose="020B0604030504040204" pitchFamily="34" charset="0"/>
                <a:ea typeface="Verdana" panose="020B0604030504040204" pitchFamily="34" charset="0"/>
                <a:cs typeface="Verdana" panose="020B0604030504040204" pitchFamily="34" charset="0"/>
              </a:rPr>
              <a:t>License Type</a:t>
            </a:r>
          </a:p>
          <a:p>
            <a:r>
              <a:rPr lang="en-US" sz="1800" dirty="0">
                <a:latin typeface="Verdana" panose="020B0604030504040204" pitchFamily="34" charset="0"/>
                <a:ea typeface="Verdana" panose="020B0604030504040204" pitchFamily="34" charset="0"/>
                <a:cs typeface="Verdana" panose="020B0604030504040204" pitchFamily="34" charset="0"/>
              </a:rPr>
              <a:t>List of dependencies</a:t>
            </a:r>
          </a:p>
          <a:p>
            <a:r>
              <a:rPr lang="en-US" sz="1800" dirty="0">
                <a:latin typeface="Verdana" panose="020B0604030504040204" pitchFamily="34" charset="0"/>
                <a:ea typeface="Verdana" panose="020B0604030504040204" pitchFamily="34" charset="0"/>
                <a:cs typeface="Verdana" panose="020B0604030504040204" pitchFamily="34" charset="0"/>
              </a:rPr>
              <a:t>List of developer dependencies</a:t>
            </a:r>
          </a:p>
          <a:p>
            <a:r>
              <a:rPr lang="en-US" sz="1800" dirty="0">
                <a:latin typeface="Verdana" panose="020B0604030504040204" pitchFamily="34" charset="0"/>
                <a:ea typeface="Verdana" panose="020B0604030504040204" pitchFamily="34" charset="0"/>
                <a:cs typeface="Verdana" panose="020B0604030504040204" pitchFamily="34" charset="0"/>
              </a:rPr>
              <a:t>Author</a:t>
            </a:r>
          </a:p>
          <a:p>
            <a:r>
              <a:rPr lang="en-US" sz="1800" dirty="0">
                <a:latin typeface="Verdana" panose="020B0604030504040204" pitchFamily="34" charset="0"/>
                <a:ea typeface="Verdana" panose="020B0604030504040204" pitchFamily="34" charset="0"/>
                <a:cs typeface="Verdana" panose="020B0604030504040204" pitchFamily="34" charset="0"/>
              </a:rPr>
              <a:t>Scripts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starting a project, navigate to an empty folder and use the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init</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latin typeface="Verdana" panose="020B0604030504040204" pitchFamily="34" charset="0"/>
                <a:ea typeface="Verdana" panose="020B0604030504040204" pitchFamily="34" charset="0"/>
                <a:cs typeface="Verdana" panose="020B0604030504040204" pitchFamily="34" charset="0"/>
              </a:rPr>
              <a:t>command to interactively create the start of that file.</a:t>
            </a:r>
          </a:p>
          <a:p>
            <a:pPr marL="0" indent="0">
              <a:buNone/>
            </a:pPr>
            <a:r>
              <a:rPr lang="en-US" sz="2000" b="1" dirty="0">
                <a:latin typeface="Verdana" panose="020B0604030504040204" pitchFamily="34" charset="0"/>
                <a:ea typeface="Verdana" panose="020B0604030504040204" pitchFamily="34" charset="0"/>
                <a:cs typeface="Verdana" panose="020B0604030504040204" pitchFamily="34" charset="0"/>
              </a:rPr>
              <a:t>When submitting assignments in this course, you must submit the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b="1" dirty="0">
                <a:latin typeface="Verdana" panose="020B0604030504040204" pitchFamily="34" charset="0"/>
                <a:ea typeface="Verdana" panose="020B0604030504040204" pitchFamily="34" charset="0"/>
                <a:cs typeface="Verdana" panose="020B0604030504040204" pitchFamily="34" charset="0"/>
              </a:rPr>
              <a:t>file and include the author field with your name.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Package.json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424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p:txBody>
          <a:bodyPr/>
          <a:lstStyle/>
          <a:p>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Package.json</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39D5B06A-45B0-B24A-AFCC-139B6B5661F9}"/>
              </a:ext>
            </a:extLst>
          </p:cNvPr>
          <p:cNvSpPr>
            <a:spLocks noGrp="1"/>
          </p:cNvSpPr>
          <p:nvPr>
            <p:ph type="body" sz="quarter" idx="12"/>
          </p:nvPr>
        </p:nvSpPr>
        <p:spPr>
          <a:xfrm>
            <a:off x="5450677" y="1161773"/>
            <a:ext cx="5064923" cy="4385167"/>
          </a:xfrm>
        </p:spPr>
        <p:txBody>
          <a:bodyPr/>
          <a:lstStyle/>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"cs_546_first_package_json"</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"version"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"1.0.0"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"description"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”This is our first app"</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"main"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err="1">
                <a:solidFill>
                  <a:srgbClr val="A31515"/>
                </a:solidFill>
                <a:latin typeface="Courier New" panose="02070309020205020404" pitchFamily="49" charset="0"/>
                <a:cs typeface="Courier New" panose="02070309020205020404" pitchFamily="49" charset="0"/>
              </a:rPr>
              <a:t>app.js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"scripts"</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"seed"</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./tasks/</a:t>
            </a:r>
            <a:r>
              <a:rPr lang="en-US" sz="1400" b="1" i="1" dirty="0" err="1">
                <a:solidFill>
                  <a:srgbClr val="A31515"/>
                </a:solidFill>
                <a:latin typeface="Courier New" panose="02070309020205020404" pitchFamily="49" charset="0"/>
                <a:cs typeface="Courier New" panose="02070309020205020404" pitchFamily="49" charset="0"/>
              </a:rPr>
              <a:t>seed.js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"test"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a:t>
            </a:r>
            <a:r>
              <a:rPr lang="en-US" sz="1400" b="1" i="1" dirty="0" err="1">
                <a:solidFill>
                  <a:srgbClr val="A31515"/>
                </a:solidFill>
                <a:latin typeface="Courier New" panose="02070309020205020404" pitchFamily="49" charset="0"/>
                <a:cs typeface="Courier New" panose="02070309020205020404" pitchFamily="49" charset="0"/>
              </a:rPr>
              <a:t>test.js</a:t>
            </a:r>
            <a:r>
              <a:rPr lang="en-US" sz="1400" b="1" i="1" dirty="0">
                <a:solidFill>
                  <a:srgbClr val="A3151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"start"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"node </a:t>
            </a:r>
            <a:r>
              <a:rPr lang="en-US" sz="1400" b="1" i="1" dirty="0" err="1">
                <a:solidFill>
                  <a:srgbClr val="A31515"/>
                </a:solidFill>
                <a:latin typeface="Courier New" panose="02070309020205020404" pitchFamily="49" charset="0"/>
                <a:cs typeface="Courier New" panose="02070309020205020404" pitchFamily="49" charset="0"/>
              </a:rPr>
              <a:t>app.js</a:t>
            </a:r>
            <a:r>
              <a:rPr lang="en-US" sz="1400" b="1" i="1" dirty="0">
                <a:solidFill>
                  <a:srgbClr val="A31515"/>
                </a:solidFill>
                <a:latin typeface="Courier New" panose="02070309020205020404" pitchFamily="49" charset="0"/>
                <a:cs typeface="Courier New" panose="02070309020205020404" pitchFamily="49" charset="0"/>
              </a:rPr>
              <a:t>"</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"author"</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"Patrick Hill"</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"license"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"MIT"</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"dependencies"</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axios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"^0.19.0"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bcryptjs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"^2.4.3"</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"^4.17.1"</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"express-handlebars"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"^3.1.0"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"express-session"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"^1.17.0"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"handlebars"</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"^4.1.2"</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jquery</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"^3.4.1"</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mongodb</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"^3.4.0"</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451A5"/>
                </a:solidFill>
                <a:latin typeface="Courier New" panose="02070309020205020404" pitchFamily="49" charset="0"/>
                <a:cs typeface="Courier New" panose="02070309020205020404" pitchFamily="49" charset="0"/>
              </a:rPr>
              <a:t>    "</a:t>
            </a:r>
            <a:r>
              <a:rPr lang="en-US" sz="1400" b="1" i="1" dirty="0" err="1">
                <a:solidFill>
                  <a:srgbClr val="0451A5"/>
                </a:solidFill>
                <a:latin typeface="Courier New" panose="02070309020205020404" pitchFamily="49" charset="0"/>
                <a:cs typeface="Courier New" panose="02070309020205020404" pitchFamily="49" charset="0"/>
              </a:rPr>
              <a:t>xss</a:t>
            </a:r>
            <a:r>
              <a:rPr lang="en-US" sz="1400" b="1" i="1" dirty="0">
                <a:solidFill>
                  <a:srgbClr val="0451A5"/>
                </a:solidFill>
                <a:latin typeface="Courier New" panose="02070309020205020404" pitchFamily="49" charset="0"/>
                <a:cs typeface="Courier New" panose="02070309020205020404" pitchFamily="49" charset="0"/>
              </a:rPr>
              <a: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"^1.0.6"</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endParaRPr lang="en-US" dirty="0"/>
          </a:p>
        </p:txBody>
      </p:sp>
      <p:sp>
        <p:nvSpPr>
          <p:cNvPr id="7" name="TextBox 6">
            <a:extLst>
              <a:ext uri="{FF2B5EF4-FFF2-40B4-BE49-F238E27FC236}">
                <a16:creationId xmlns:a16="http://schemas.microsoft.com/office/drawing/2014/main" id="{ADD93FA9-8CC6-4347-B3D9-9C4D7B211174}"/>
              </a:ext>
            </a:extLst>
          </p:cNvPr>
          <p:cNvSpPr txBox="1"/>
          <p:nvPr/>
        </p:nvSpPr>
        <p:spPr>
          <a:xfrm>
            <a:off x="786383" y="1792709"/>
            <a:ext cx="3612733" cy="400110"/>
          </a:xfrm>
          <a:prstGeom prst="rect">
            <a:avLst/>
          </a:prstGeom>
          <a:noFill/>
        </p:spPr>
        <p:txBody>
          <a:bodyPr wrap="square" rtlCol="0">
            <a:spAutoFit/>
          </a:bodyPr>
          <a:lstStyle/>
          <a:p>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Example of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18562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99637"/>
            <a:ext cx="11585731" cy="4764536"/>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It would be very difficult to reinvent every component of an application, every time you start coding.</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5080" indent="0">
              <a:lnSpc>
                <a:spcPct val="90300"/>
              </a:lnSpc>
              <a:spcBef>
                <a:spcPts val="1325"/>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Node allows authors to publish their code online on GitHub or on NPM (Node Package Manager); anyone can then download their code through the </a:t>
            </a:r>
            <a:r>
              <a:rPr lang="en-US" sz="2000" i="1" dirty="0" err="1">
                <a:solidFill>
                  <a:srgbClr val="404040"/>
                </a:solidFill>
                <a:latin typeface="Verdana" panose="020B0604030504040204" pitchFamily="34" charset="0"/>
                <a:ea typeface="Verdana" panose="020B0604030504040204" pitchFamily="34" charset="0"/>
                <a:cs typeface="Verdana" panose="020B0604030504040204" pitchFamily="34" charset="0"/>
              </a:rPr>
              <a:t>npm</a:t>
            </a:r>
            <a:r>
              <a:rPr lang="en-US" sz="2000"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application and install it as a dependency towards a project.</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marR="2262505" indent="0">
              <a:lnSpc>
                <a:spcPts val="3600"/>
              </a:lnSpc>
              <a:spcBef>
                <a:spcPts val="254"/>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References to these dependencies can be saved to your </a:t>
            </a:r>
            <a:r>
              <a:rPr lang="en-US" sz="2000" b="1"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file.  Dependencies are exposed in the form of modules.</a:t>
            </a: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lnSpc>
                <a:spcPct val="100000"/>
              </a:lnSpc>
              <a:spcBef>
                <a:spcPts val="81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install dependencies with the following command:</a:t>
            </a:r>
            <a:endParaRPr lang="en-US" sz="2000" dirty="0">
              <a:latin typeface="Verdana" panose="020B0604030504040204" pitchFamily="34" charset="0"/>
              <a:ea typeface="Verdana" panose="020B0604030504040204" pitchFamily="34" charset="0"/>
              <a:cs typeface="Verdana" panose="020B0604030504040204" pitchFamily="34" charset="0"/>
            </a:endParaRPr>
          </a:p>
          <a:p>
            <a:pPr>
              <a:spcBef>
                <a:spcPts val="810"/>
              </a:spcBef>
            </a:pPr>
            <a:r>
              <a:rPr lang="en-US"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npm</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install PACKAGENAME</a:t>
            </a:r>
          </a:p>
          <a:p>
            <a:pPr>
              <a:spcBef>
                <a:spcPts val="810"/>
              </a:spcBef>
            </a:pPr>
            <a:r>
              <a:rPr lang="en-US" b="1" dirty="0">
                <a:solidFill>
                  <a:srgbClr val="404040"/>
                </a:solidFill>
                <a:latin typeface="Verdana" panose="020B0604030504040204" pitchFamily="34" charset="0"/>
                <a:ea typeface="Verdana" panose="020B0604030504040204" pitchFamily="34" charset="0"/>
                <a:cs typeface="Verdana" panose="020B0604030504040204" pitchFamily="34" charset="0"/>
              </a:rPr>
              <a:t>Points will be deducted if you do not save all your dependencies so make sure you check your </a:t>
            </a:r>
            <a:r>
              <a:rPr lang="en-US" b="1" dirty="0" err="1">
                <a:solidFill>
                  <a:srgbClr val="404040"/>
                </a:solidFill>
                <a:latin typeface="Verdana" panose="020B0604030504040204" pitchFamily="34" charset="0"/>
                <a:ea typeface="Verdana" panose="020B0604030504040204" pitchFamily="34" charset="0"/>
                <a:cs typeface="Verdana" panose="020B0604030504040204" pitchFamily="34" charset="0"/>
              </a:rPr>
              <a:t>package.json</a:t>
            </a:r>
            <a:r>
              <a:rPr lang="en-US" b="1" dirty="0">
                <a:solidFill>
                  <a:srgbClr val="404040"/>
                </a:solidFill>
                <a:latin typeface="Verdana" panose="020B0604030504040204" pitchFamily="34" charset="0"/>
                <a:ea typeface="Verdana" panose="020B0604030504040204" pitchFamily="34" charset="0"/>
                <a:cs typeface="Verdana" panose="020B0604030504040204" pitchFamily="34" charset="0"/>
              </a:rPr>
              <a:t> to make sure all dependencies that you used are listed. </a:t>
            </a:r>
            <a:endParaRPr lang="en-US"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Dependencies</a:t>
            </a:r>
          </a:p>
        </p:txBody>
      </p:sp>
    </p:spTree>
    <p:extLst>
      <p:ext uri="{BB962C8B-B14F-4D97-AF65-F5344CB8AC3E}">
        <p14:creationId xmlns:p14="http://schemas.microsoft.com/office/powerpoint/2010/main" val="377072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880445" y="1263061"/>
            <a:ext cx="4799747" cy="4764536"/>
          </a:xfrm>
        </p:spPr>
        <p:txBody>
          <a:bodyPr/>
          <a:lstStyle/>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"dependencies"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axios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"^0.19.0"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bcryptjs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"^2.4.3"</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"^4.17.1"</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"express-handlebars"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"^3.1.0"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"express-session"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"^1.17.0"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"handlebars"</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"^4.1.2"</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jquery</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"^3.4.1"</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mongodb</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"^3.4.0"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451A5"/>
                </a:solidFill>
                <a:latin typeface="Courier New" panose="02070309020205020404" pitchFamily="49" charset="0"/>
                <a:cs typeface="Courier New" panose="02070309020205020404" pitchFamily="49" charset="0"/>
              </a:rPr>
              <a:t>  "</a:t>
            </a:r>
            <a:r>
              <a:rPr lang="en-US" b="1" i="1" dirty="0" err="1">
                <a:solidFill>
                  <a:srgbClr val="0451A5"/>
                </a:solidFill>
                <a:latin typeface="Courier New" panose="02070309020205020404" pitchFamily="49" charset="0"/>
                <a:cs typeface="Courier New" panose="02070309020205020404" pitchFamily="49" charset="0"/>
              </a:rPr>
              <a:t>xss</a:t>
            </a:r>
            <a:r>
              <a:rPr lang="en-US" b="1" i="1" dirty="0">
                <a:solidFill>
                  <a:srgbClr val="0451A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"^1.0.6"</a:t>
            </a:r>
            <a:endParaRPr lang="en-US"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Dependencies</a:t>
            </a:r>
          </a:p>
        </p:txBody>
      </p:sp>
      <p:sp>
        <p:nvSpPr>
          <p:cNvPr id="5" name="TextBox 4">
            <a:extLst>
              <a:ext uri="{FF2B5EF4-FFF2-40B4-BE49-F238E27FC236}">
                <a16:creationId xmlns:a16="http://schemas.microsoft.com/office/drawing/2014/main" id="{2C0A851A-6547-9A44-9767-A708A18011BC}"/>
              </a:ext>
            </a:extLst>
          </p:cNvPr>
          <p:cNvSpPr txBox="1"/>
          <p:nvPr/>
        </p:nvSpPr>
        <p:spPr>
          <a:xfrm>
            <a:off x="548002" y="1263061"/>
            <a:ext cx="4622228" cy="70788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Example of the dependencies object in </a:t>
            </a:r>
            <a:r>
              <a:rPr lang="en-US" sz="2000" dirty="0" err="1">
                <a:solidFill>
                  <a:srgbClr val="AB263D"/>
                </a:solidFill>
                <a:latin typeface="Verdana" panose="020B0604030504040204" pitchFamily="34" charset="0"/>
                <a:ea typeface="Verdana" panose="020B0604030504040204" pitchFamily="34" charset="0"/>
                <a:cs typeface="Verdana" panose="020B0604030504040204" pitchFamily="34" charset="0"/>
              </a:rPr>
              <a:t>package.json</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91840980"/>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51215</TotalTime>
  <Words>3754</Words>
  <Application>Microsoft Macintosh PowerPoint</Application>
  <PresentationFormat>Custom</PresentationFormat>
  <Paragraphs>338</Paragraphs>
  <Slides>40</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40</vt:i4>
      </vt:variant>
    </vt:vector>
  </HeadingPairs>
  <TitlesOfParts>
    <vt:vector size="56"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a Node Application?</vt:lpstr>
      <vt:lpstr>What Makes a Node Application?</vt:lpstr>
      <vt:lpstr>Package.json</vt:lpstr>
      <vt:lpstr>Package.json</vt:lpstr>
      <vt:lpstr>Dependencies</vt:lpstr>
      <vt:lpstr>Dependencies</vt:lpstr>
      <vt:lpstr>The Scripts Object</vt:lpstr>
      <vt:lpstr>What are Packages and NPM?</vt:lpstr>
      <vt:lpstr>Installing a Node Application</vt:lpstr>
      <vt:lpstr>Running a Node Application</vt:lpstr>
      <vt:lpstr>Setting Up Your Application</vt:lpstr>
      <vt:lpstr>PowerPoint Presentation</vt:lpstr>
      <vt:lpstr>What is a Module?</vt:lpstr>
      <vt:lpstr>Using Git to Get Today's Code</vt:lpstr>
      <vt:lpstr>Require</vt:lpstr>
      <vt:lpstr>How Do I Make My Code ‘Requirable’? </vt:lpstr>
      <vt:lpstr>Why Would I Use Modules?</vt:lpstr>
      <vt:lpstr>PowerPoint Presentation</vt:lpstr>
      <vt:lpstr>Error Checking</vt:lpstr>
      <vt:lpstr>Error Checking</vt:lpstr>
      <vt:lpstr>Throwing</vt:lpstr>
      <vt:lpstr>Throwing</vt:lpstr>
      <vt:lpstr>Catching Errors</vt:lpstr>
      <vt:lpstr>Catching Errors</vt:lpstr>
      <vt:lpstr>Catching Errors</vt:lpstr>
      <vt:lpstr>Catching Errors</vt:lpstr>
      <vt:lpstr>Catching Errors</vt:lpstr>
      <vt:lpstr>Catching Errors</vt:lpstr>
      <vt:lpstr>Making Custom Errors</vt:lpstr>
      <vt:lpstr>PowerPoint Presentation</vt:lpstr>
      <vt:lpstr>The Goal of Your Module</vt:lpstr>
      <vt:lpstr>Errors to Check for</vt:lpstr>
      <vt:lpstr>Exporting Methods</vt:lpstr>
      <vt:lpstr>Writing a Quick Test Driver</vt:lpstr>
      <vt:lpstr>PowerPoint Presentation</vt:lpstr>
      <vt:lpstr>Bringing It All Together</vt:lpstr>
      <vt:lpstr>Using Prompt</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1384</cp:revision>
  <cp:lastPrinted>2016-08-09T14:57:31Z</cp:lastPrinted>
  <dcterms:created xsi:type="dcterms:W3CDTF">2013-11-01T14:42:31Z</dcterms:created>
  <dcterms:modified xsi:type="dcterms:W3CDTF">2020-01-01T16:26:35Z</dcterms:modified>
</cp:coreProperties>
</file>