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2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2"/>
  </p:notesMasterIdLst>
  <p:handoutMasterIdLst>
    <p:handoutMasterId r:id="rId43"/>
  </p:handoutMasterIdLst>
  <p:sldIdLst>
    <p:sldId id="293" r:id="rId10"/>
    <p:sldId id="292" r:id="rId11"/>
    <p:sldId id="336" r:id="rId12"/>
    <p:sldId id="333" r:id="rId13"/>
    <p:sldId id="403" r:id="rId14"/>
    <p:sldId id="373" r:id="rId15"/>
    <p:sldId id="334" r:id="rId16"/>
    <p:sldId id="389" r:id="rId17"/>
    <p:sldId id="390" r:id="rId18"/>
    <p:sldId id="391" r:id="rId19"/>
    <p:sldId id="392" r:id="rId20"/>
    <p:sldId id="393" r:id="rId21"/>
    <p:sldId id="394" r:id="rId22"/>
    <p:sldId id="395" r:id="rId23"/>
    <p:sldId id="377" r:id="rId24"/>
    <p:sldId id="410" r:id="rId25"/>
    <p:sldId id="378" r:id="rId26"/>
    <p:sldId id="396" r:id="rId27"/>
    <p:sldId id="408" r:id="rId28"/>
    <p:sldId id="397" r:id="rId29"/>
    <p:sldId id="409" r:id="rId30"/>
    <p:sldId id="398" r:id="rId31"/>
    <p:sldId id="380" r:id="rId32"/>
    <p:sldId id="399" r:id="rId33"/>
    <p:sldId id="404" r:id="rId34"/>
    <p:sldId id="400" r:id="rId35"/>
    <p:sldId id="405" r:id="rId36"/>
    <p:sldId id="407" r:id="rId37"/>
    <p:sldId id="401" r:id="rId38"/>
    <p:sldId id="406" r:id="rId39"/>
    <p:sldId id="402" r:id="rId40"/>
    <p:sldId id="388"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1" autoAdjust="0"/>
    <p:restoredTop sz="86386" autoAdjust="0"/>
  </p:normalViewPr>
  <p:slideViewPr>
    <p:cSldViewPr snapToGrid="0">
      <p:cViewPr varScale="1">
        <p:scale>
          <a:sx n="115" d="100"/>
          <a:sy n="115" d="100"/>
        </p:scale>
        <p:origin x="224" y="29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12/31/19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12/31/19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tevens-cs546-cs554/CS-546/tree/master/lecture_04/code"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mongodb.github.io/node-mongodb-native/"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JSON"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MongoDB only has a few layers to it:</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Databases</a:t>
            </a:r>
            <a:r>
              <a:rPr lang="en-US" sz="1800" dirty="0">
                <a:latin typeface="Verdana" panose="020B0604030504040204" pitchFamily="34" charset="0"/>
                <a:ea typeface="Verdana" panose="020B0604030504040204" pitchFamily="34" charset="0"/>
                <a:cs typeface="Verdana" panose="020B0604030504040204" pitchFamily="34" charset="0"/>
              </a:rPr>
              <a:t>: You can create a database to contain related collections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Collections</a:t>
            </a:r>
            <a:r>
              <a:rPr lang="en-US" sz="1800" dirty="0">
                <a:latin typeface="Verdana" panose="020B0604030504040204" pitchFamily="34" charset="0"/>
                <a:ea typeface="Verdana" panose="020B0604030504040204" pitchFamily="34" charset="0"/>
                <a:cs typeface="Verdana" panose="020B0604030504040204" pitchFamily="34" charset="0"/>
              </a:rPr>
              <a:t>: Each database has a number of collections. Collections are sets of documents that you decide are related by their content. Your documents do not have to have the same fields.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Documents</a:t>
            </a:r>
            <a:r>
              <a:rPr lang="en-US" sz="1800" dirty="0">
                <a:latin typeface="Verdana" panose="020B0604030504040204" pitchFamily="34" charset="0"/>
                <a:ea typeface="Verdana" panose="020B0604030504040204" pitchFamily="34" charset="0"/>
                <a:cs typeface="Verdana" panose="020B0604030504040204" pitchFamily="34" charset="0"/>
              </a:rPr>
              <a:t>: Documents are self contained pieces of data that you store in a collection. Each document must have an ID and can have any other set of fields; these fields can be smaller subdocuments.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Subdocuments</a:t>
            </a:r>
            <a:r>
              <a:rPr lang="en-US" sz="1800" dirty="0">
                <a:latin typeface="Verdana" panose="020B0604030504040204" pitchFamily="34" charset="0"/>
                <a:ea typeface="Verdana" panose="020B0604030504040204" pitchFamily="34" charset="0"/>
                <a:cs typeface="Verdana" panose="020B0604030504040204" pitchFamily="34" charset="0"/>
              </a:rPr>
              <a:t>: A document field can describe another document that will be stored in its parent. This is akin to an object that has a second object stored as a property. This is referred to as a subdocument.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Structure of MongoDB</a:t>
            </a:r>
          </a:p>
        </p:txBody>
      </p:sp>
    </p:spTree>
    <p:extLst>
      <p:ext uri="{BB962C8B-B14F-4D97-AF65-F5344CB8AC3E}">
        <p14:creationId xmlns:p14="http://schemas.microsoft.com/office/powerpoint/2010/main" val="306144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now, we will be focusing on four different operations: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Insert</a:t>
            </a:r>
            <a:r>
              <a:rPr lang="en-US" sz="1800" dirty="0">
                <a:latin typeface="Verdana" panose="020B0604030504040204" pitchFamily="34" charset="0"/>
                <a:ea typeface="Verdana" panose="020B0604030504040204" pitchFamily="34" charset="0"/>
                <a:cs typeface="Verdana" panose="020B0604030504040204" pitchFamily="34" charset="0"/>
              </a:rPr>
              <a:t>: will take an object and insert it into the database.</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Find</a:t>
            </a:r>
            <a:r>
              <a:rPr lang="en-US" sz="1800" dirty="0">
                <a:latin typeface="Verdana" panose="020B0604030504040204" pitchFamily="34" charset="0"/>
                <a:ea typeface="Verdana" panose="020B0604030504040204" pitchFamily="34" charset="0"/>
                <a:cs typeface="Verdana" panose="020B0604030504040204" pitchFamily="34" charset="0"/>
              </a:rPr>
              <a:t>: will take an object describing fields and values to match and returns an array of matching documents.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Update</a:t>
            </a:r>
            <a:r>
              <a:rPr lang="en-US" sz="1800" dirty="0">
                <a:latin typeface="Verdana" panose="020B0604030504040204" pitchFamily="34" charset="0"/>
                <a:ea typeface="Verdana" panose="020B0604030504040204" pitchFamily="34" charset="0"/>
                <a:cs typeface="Verdana" panose="020B0604030504040204" pitchFamily="34" charset="0"/>
              </a:rPr>
              <a:t>: will take two objects; one that contains an object describing fields and values to match, and one that will describe the update to perform. It can update multiple if you provide a third object with settings telling it to update multiple documents.</a:t>
            </a:r>
          </a:p>
          <a:p>
            <a:pPr marL="457200" indent="-457200">
              <a:buFont typeface="+mj-lt"/>
              <a:buAutoNum type="arabicPeriod"/>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Remove</a:t>
            </a:r>
            <a:r>
              <a:rPr lang="en-US" sz="1800" dirty="0">
                <a:latin typeface="Verdana" panose="020B0604030504040204" pitchFamily="34" charset="0"/>
                <a:ea typeface="Verdana" panose="020B0604030504040204" pitchFamily="34" charset="0"/>
                <a:cs typeface="Verdana" panose="020B0604030504040204" pitchFamily="34" charset="0"/>
              </a:rPr>
              <a:t>: will take an object describing fields and values to match and will remove the object. It can remove multiple if you provide a second object with settings telling it to update multiple documents.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Basic Operations in MongoDB</a:t>
            </a:r>
          </a:p>
        </p:txBody>
      </p:sp>
    </p:spTree>
    <p:extLst>
      <p:ext uri="{BB962C8B-B14F-4D97-AF65-F5344CB8AC3E}">
        <p14:creationId xmlns:p14="http://schemas.microsoft.com/office/powerpoint/2010/main" val="103536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31930"/>
            <a:ext cx="11585731" cy="4385167"/>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https://github.com/stevens-cs546-cs554/CS-546/tree/master/lecture_04/code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b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b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first thing you should take note of is a file called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mongoConnection.js</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lvl="1"/>
            <a:r>
              <a:rPr lang="en-US" sz="1800" dirty="0">
                <a:latin typeface="Verdana" panose="020B0604030504040204" pitchFamily="34" charset="0"/>
                <a:ea typeface="Verdana" panose="020B0604030504040204" pitchFamily="34" charset="0"/>
                <a:cs typeface="Verdana" panose="020B0604030504040204" pitchFamily="34" charset="0"/>
              </a:rPr>
              <a:t>This file allows you to create one shared database connection for your entire app!</a:t>
            </a:r>
          </a:p>
          <a:p>
            <a:pPr marL="0" indent="0">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The second thing you should take note of is a file called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mongoCollections.js</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lvl="1"/>
            <a:r>
              <a:rPr lang="en-US" sz="1800" dirty="0">
                <a:latin typeface="Verdana" panose="020B0604030504040204" pitchFamily="34" charset="0"/>
                <a:ea typeface="Verdana" panose="020B0604030504040204" pitchFamily="34" charset="0"/>
                <a:cs typeface="Verdana" panose="020B0604030504040204" pitchFamily="34" charset="0"/>
              </a:rPr>
              <a:t>In this file, you can setup a module that will export async functions (promises) that resolve to database  collections; this ensures that the connection is working and allows you to organize code better.</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third thing you should notice is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dogs.js</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lvl="1"/>
            <a:r>
              <a:rPr lang="en-US" sz="1800" dirty="0">
                <a:latin typeface="Verdana" panose="020B0604030504040204" pitchFamily="34" charset="0"/>
                <a:ea typeface="Verdana" panose="020B0604030504040204" pitchFamily="34" charset="0"/>
                <a:cs typeface="Verdana" panose="020B0604030504040204" pitchFamily="34" charset="0"/>
              </a:rPr>
              <a:t>This file sets up a module that shows the basic pattern of Create, Read, Update, and Delete!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Demonstration</a:t>
            </a:r>
          </a:p>
        </p:txBody>
      </p:sp>
    </p:spTree>
    <p:extLst>
      <p:ext uri="{BB962C8B-B14F-4D97-AF65-F5344CB8AC3E}">
        <p14:creationId xmlns:p14="http://schemas.microsoft.com/office/powerpoint/2010/main" val="166351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3193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week, we will be looking at a dog blog.  Yes, for dogs that blog.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 following code that takes us through the blogs of 3 dogs:</a:t>
            </a:r>
          </a:p>
          <a:p>
            <a:pPr marL="457200" indent="-4572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Sasha, a </a:t>
            </a:r>
            <a:r>
              <a:rPr lang="en-US" sz="1800" dirty="0" err="1">
                <a:latin typeface="Verdana" panose="020B0604030504040204" pitchFamily="34" charset="0"/>
                <a:ea typeface="Verdana" panose="020B0604030504040204" pitchFamily="34" charset="0"/>
                <a:cs typeface="Verdana" panose="020B0604030504040204" pitchFamily="34" charset="0"/>
              </a:rPr>
              <a:t>Cheagle</a:t>
            </a:r>
            <a:r>
              <a:rPr lang="en-US" sz="1800" dirty="0">
                <a:latin typeface="Verdana" panose="020B0604030504040204" pitchFamily="34" charset="0"/>
                <a:ea typeface="Verdana" panose="020B0604030504040204" pitchFamily="34" charset="0"/>
                <a:cs typeface="Verdana" panose="020B0604030504040204" pitchFamily="34" charset="0"/>
              </a:rPr>
              <a:t> (Chihuahua-Beagle) that runs a blog about different types of cheese.</a:t>
            </a:r>
          </a:p>
          <a:p>
            <a:pPr marL="457200" indent="-4572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Max, a grizzled ex-cop Mastiff with a heart of gold.</a:t>
            </a:r>
          </a:p>
          <a:p>
            <a:pPr marL="457200" indent="-457200">
              <a:buFont typeface="+mj-lt"/>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Pork Chop, a confused Golden Labrador Retriever that, coincidentally, does not like pork and is fonder of turkey.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Demonstration This Week</a:t>
            </a:r>
          </a:p>
        </p:txBody>
      </p:sp>
    </p:spTree>
    <p:extLst>
      <p:ext uri="{BB962C8B-B14F-4D97-AF65-F5344CB8AC3E}">
        <p14:creationId xmlns:p14="http://schemas.microsoft.com/office/powerpoint/2010/main" val="149417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9" name="object 2">
            <a:extLst>
              <a:ext uri="{FF2B5EF4-FFF2-40B4-BE49-F238E27FC236}">
                <a16:creationId xmlns:a16="http://schemas.microsoft.com/office/drawing/2014/main" id="{8A801AAA-6F97-4243-AE6B-9C53973EF1F2}"/>
              </a:ext>
            </a:extLst>
          </p:cNvPr>
          <p:cNvSpPr/>
          <p:nvPr/>
        </p:nvSpPr>
        <p:spPr>
          <a:xfrm>
            <a:off x="2760662" y="824515"/>
            <a:ext cx="6667500" cy="5000624"/>
          </a:xfrm>
          <a:prstGeom prst="rect">
            <a:avLst/>
          </a:prstGeom>
          <a:blipFill>
            <a:blip r:embed="rId2" cstate="print"/>
            <a:stretch>
              <a:fillRect/>
            </a:stretch>
          </a:blipFill>
        </p:spPr>
        <p:txBody>
          <a:bodyPr wrap="square" lIns="0" tIns="0" rIns="0" bIns="0" rtlCol="0"/>
          <a:lstStyle/>
          <a:p>
            <a:endParaRPr/>
          </a:p>
        </p:txBody>
      </p:sp>
      <p:sp>
        <p:nvSpPr>
          <p:cNvPr id="10" name="TextBox 9">
            <a:extLst>
              <a:ext uri="{FF2B5EF4-FFF2-40B4-BE49-F238E27FC236}">
                <a16:creationId xmlns:a16="http://schemas.microsoft.com/office/drawing/2014/main" id="{05E9C64D-DC0A-4B4C-A750-92E65AF12CA4}"/>
              </a:ext>
            </a:extLst>
          </p:cNvPr>
          <p:cNvSpPr txBox="1"/>
          <p:nvPr/>
        </p:nvSpPr>
        <p:spPr>
          <a:xfrm>
            <a:off x="2199190" y="5848819"/>
            <a:ext cx="7592991" cy="369332"/>
          </a:xfrm>
          <a:prstGeom prst="rect">
            <a:avLst/>
          </a:prstGeom>
          <a:noFill/>
        </p:spPr>
        <p:txBody>
          <a:bodyPr wrap="square" rtlCol="0">
            <a:spAutoFit/>
          </a:bodyPr>
          <a:lstStyle/>
          <a:p>
            <a:r>
              <a:rPr lang="en-US" dirty="0"/>
              <a:t>In honor of the previous professor, Phil Barresi, I have left his dog blogging pic</a:t>
            </a:r>
          </a:p>
        </p:txBody>
      </p:sp>
    </p:spTree>
    <p:extLst>
      <p:ext uri="{BB962C8B-B14F-4D97-AF65-F5344CB8AC3E}">
        <p14:creationId xmlns:p14="http://schemas.microsoft.com/office/powerpoint/2010/main" val="181779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Connecting to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9652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pic>
        <p:nvPicPr>
          <p:cNvPr id="8" name="Picture 7">
            <a:extLst>
              <a:ext uri="{FF2B5EF4-FFF2-40B4-BE49-F238E27FC236}">
                <a16:creationId xmlns:a16="http://schemas.microsoft.com/office/drawing/2014/main" id="{FCB13FB7-4E82-764B-8F1C-C2A10CAA6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420" y="954217"/>
            <a:ext cx="8509000" cy="5445760"/>
          </a:xfrm>
          <a:prstGeom prst="rect">
            <a:avLst/>
          </a:prstGeom>
        </p:spPr>
      </p:pic>
      <p:sp>
        <p:nvSpPr>
          <p:cNvPr id="11" name="Title 3">
            <a:extLst>
              <a:ext uri="{FF2B5EF4-FFF2-40B4-BE49-F238E27FC236}">
                <a16:creationId xmlns:a16="http://schemas.microsoft.com/office/drawing/2014/main" id="{E77E9572-2FDF-8C43-9949-938C33639E32}"/>
              </a:ext>
            </a:extLst>
          </p:cNvPr>
          <p:cNvSpPr>
            <a:spLocks noGrp="1"/>
          </p:cNvSpPr>
          <p:nvPr>
            <p:ph type="title"/>
          </p:nvPr>
        </p:nvSpPr>
        <p:spPr>
          <a:xfrm>
            <a:off x="302605" y="418354"/>
            <a:ext cx="9735251" cy="535863"/>
          </a:xfrm>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MongoDB Flow</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934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6295"/>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 using the official MongoDB driver released by the official Mongo team.</a:t>
            </a:r>
          </a:p>
          <a:p>
            <a:pPr lvl="1"/>
            <a:r>
              <a:rPr lang="en-US" sz="1800" dirty="0">
                <a:latin typeface="Verdana" panose="020B0604030504040204" pitchFamily="34" charset="0"/>
                <a:ea typeface="Verdana" panose="020B0604030504040204" pitchFamily="34" charset="0"/>
                <a:cs typeface="Verdana" panose="020B0604030504040204" pitchFamily="34" charset="0"/>
              </a:rPr>
              <a:t>Other drivers add complexity that we need not worry about for the scope of this course.</a:t>
            </a:r>
          </a:p>
          <a:p>
            <a:pPr marL="0" indent="0">
              <a:buNone/>
            </a:pP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mongodb</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Using the driver is simple, since MongoDB natively uses JSON to query and store 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We will be using this driver in order to setup connections do basic querying against MongoDB.</a:t>
            </a:r>
          </a:p>
          <a:p>
            <a:pPr lvl="1"/>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http://mongodb.github.io/node-mongodb-native/</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lvl="1"/>
            <a:r>
              <a:rPr lang="en-US" sz="1800" dirty="0">
                <a:latin typeface="Verdana" panose="020B0604030504040204" pitchFamily="34" charset="0"/>
                <a:ea typeface="Verdana" panose="020B0604030504040204" pitchFamily="34" charset="0"/>
                <a:cs typeface="Verdana" panose="020B0604030504040204" pitchFamily="34" charset="0"/>
              </a:rPr>
              <a:t>See the API section for the most recent driver for documentation!</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 MongoDB driver methods return promises, which means we can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them from inside of </a:t>
            </a:r>
            <a:r>
              <a:rPr lang="en-US" sz="2000" b="1" i="1" dirty="0">
                <a:solidFill>
                  <a:srgbClr val="0000FF"/>
                </a:solidFill>
                <a:latin typeface="Courier New" panose="02070309020205020404" pitchFamily="49" charset="0"/>
                <a:cs typeface="Courier New" panose="02070309020205020404" pitchFamily="49" charset="0"/>
              </a:rPr>
              <a:t>async</a:t>
            </a:r>
            <a:r>
              <a:rPr lang="en-US" sz="2000" b="1" i="1" dirty="0">
                <a:solidFill>
                  <a:srgbClr val="000000"/>
                </a:solidFill>
                <a:latin typeface="Courier New" panose="02070309020205020404" pitchFamily="49" charset="0"/>
                <a:cs typeface="Courier New" panose="02070309020205020404" pitchFamily="49"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functions.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Installing the MongoDB Driver Package</a:t>
            </a:r>
          </a:p>
        </p:txBody>
      </p:sp>
    </p:spTree>
    <p:extLst>
      <p:ext uri="{BB962C8B-B14F-4D97-AF65-F5344CB8AC3E}">
        <p14:creationId xmlns:p14="http://schemas.microsoft.com/office/powerpoint/2010/main" val="352784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75110"/>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Once we deal with installing the package to the project and requiring it, we can create a  database connection. This is demonstrated in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mongoConnection.js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file we saw before.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basic algorithm of using a database is simple:</a:t>
            </a:r>
          </a:p>
          <a:p>
            <a:pPr lvl="1"/>
            <a:r>
              <a:rPr lang="en-US" sz="1800" dirty="0">
                <a:latin typeface="Verdana" panose="020B0604030504040204" pitchFamily="34" charset="0"/>
                <a:ea typeface="Verdana" panose="020B0604030504040204" pitchFamily="34" charset="0"/>
                <a:cs typeface="Verdana" panose="020B0604030504040204" pitchFamily="34" charset="0"/>
              </a:rPr>
              <a:t>You use connection information in order to connect to the database</a:t>
            </a:r>
          </a:p>
          <a:p>
            <a:pPr lvl="1"/>
            <a:r>
              <a:rPr lang="en-US" sz="1800" dirty="0">
                <a:latin typeface="Verdana" panose="020B0604030504040204" pitchFamily="34" charset="0"/>
                <a:ea typeface="Verdana" panose="020B0604030504040204" pitchFamily="34" charset="0"/>
                <a:cs typeface="Verdana" panose="020B0604030504040204" pitchFamily="34" charset="0"/>
              </a:rPr>
              <a:t>You store this database connection in a variable and use it to access collections</a:t>
            </a:r>
          </a:p>
          <a:p>
            <a:pPr lvl="1"/>
            <a:r>
              <a:rPr lang="en-US" sz="1800" dirty="0">
                <a:latin typeface="Verdana" panose="020B0604030504040204" pitchFamily="34" charset="0"/>
                <a:ea typeface="Verdana" panose="020B0604030504040204" pitchFamily="34" charset="0"/>
                <a:cs typeface="Verdana" panose="020B0604030504040204" pitchFamily="34" charset="0"/>
              </a:rPr>
              <a:t>You store this collection reference in a variable and use it to access collection operations</a:t>
            </a:r>
            <a:endParaRPr 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Connecting to Your Database</a:t>
            </a:r>
          </a:p>
        </p:txBody>
      </p:sp>
    </p:spTree>
    <p:extLst>
      <p:ext uri="{BB962C8B-B14F-4D97-AF65-F5344CB8AC3E}">
        <p14:creationId xmlns:p14="http://schemas.microsoft.com/office/powerpoint/2010/main" val="37174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0" y="1675110"/>
            <a:ext cx="12110483" cy="4764536"/>
          </a:xfrm>
        </p:spPr>
        <p:txBody>
          <a:bodyPr/>
          <a:lstStyle/>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MongoClient</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err="1">
                <a:solidFill>
                  <a:srgbClr val="A31515"/>
                </a:solidFill>
                <a:latin typeface="Courier New" panose="02070309020205020404" pitchFamily="49" charset="0"/>
                <a:cs typeface="Courier New" panose="02070309020205020404" pitchFamily="49" charset="0"/>
              </a:rPr>
              <a:t>mongodb</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MongoClient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settings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"./settings"</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mongoConfig</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err="1">
                <a:solidFill>
                  <a:srgbClr val="001080"/>
                </a:solidFill>
                <a:latin typeface="Courier New" panose="02070309020205020404" pitchFamily="49" charset="0"/>
                <a:cs typeface="Courier New" panose="02070309020205020404" pitchFamily="49" charset="0"/>
              </a:rPr>
              <a:t>settings</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mongoConfig</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_connection</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00FF"/>
                </a:solidFill>
                <a:latin typeface="Courier New" panose="02070309020205020404" pitchFamily="49" charset="0"/>
                <a:cs typeface="Courier New" panose="02070309020205020404" pitchFamily="49" charset="0"/>
              </a:rPr>
              <a:t>undefined</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a:t>
            </a:r>
            <a:r>
              <a:rPr lang="en-US" sz="1400" b="1" i="1" dirty="0" err="1">
                <a:solidFill>
                  <a:srgbClr val="001080"/>
                </a:solidFill>
                <a:latin typeface="Courier New" panose="02070309020205020404" pitchFamily="49" charset="0"/>
                <a:cs typeface="Courier New" panose="02070309020205020404" pitchFamily="49" charset="0"/>
              </a:rPr>
              <a:t>db</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00FF"/>
                </a:solidFill>
                <a:latin typeface="Courier New" panose="02070309020205020404" pitchFamily="49" charset="0"/>
                <a:cs typeface="Courier New" panose="02070309020205020404" pitchFamily="49" charset="0"/>
              </a:rPr>
              <a:t>undefined</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err="1">
                <a:solidFill>
                  <a:srgbClr val="267F99"/>
                </a:solidFill>
                <a:latin typeface="Courier New" panose="02070309020205020404" pitchFamily="49" charset="0"/>
                <a:cs typeface="Courier New" panose="02070309020205020404" pitchFamily="49" charset="0"/>
              </a:rPr>
              <a:t>module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267F99"/>
                </a:solidFill>
                <a:latin typeface="Courier New" panose="02070309020205020404" pitchFamily="49" charset="0"/>
                <a:cs typeface="Courier New" panose="02070309020205020404" pitchFamily="49" charset="0"/>
              </a:rPr>
              <a:t>exports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00FF"/>
                </a:solidFill>
                <a:latin typeface="Courier New" panose="02070309020205020404" pitchFamily="49" charset="0"/>
                <a:cs typeface="Courier New" panose="02070309020205020404" pitchFamily="49" charset="0"/>
              </a:rPr>
              <a:t>async</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_connection</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_connection</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F00DB"/>
                </a:solidFill>
                <a:latin typeface="Courier New" panose="02070309020205020404" pitchFamily="49" charset="0"/>
                <a:cs typeface="Courier New" panose="02070309020205020404" pitchFamily="49" charset="0"/>
              </a:rPr>
              <a:t>await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MongoClient</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connect</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mongoConfig</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serverUrl</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useNewUrlParser:</a:t>
            </a:r>
            <a:r>
              <a:rPr lang="en-US" sz="1400" b="1" i="1" dirty="0" err="1">
                <a:solidFill>
                  <a:srgbClr val="0000FF"/>
                </a:solidFill>
                <a:latin typeface="Courier New" panose="02070309020205020404" pitchFamily="49" charset="0"/>
                <a:cs typeface="Courier New" panose="02070309020205020404" pitchFamily="49" charset="0"/>
              </a:rPr>
              <a:t>true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useUnifiedTopology</a:t>
            </a:r>
            <a:r>
              <a:rPr lang="en-US" sz="1400" b="1" i="1" dirty="0">
                <a:solidFill>
                  <a:srgbClr val="001080"/>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true</a:t>
            </a: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_</a:t>
            </a:r>
            <a:r>
              <a:rPr lang="en-US" sz="1400" b="1" i="1" dirty="0" err="1">
                <a:solidFill>
                  <a:srgbClr val="001080"/>
                </a:solidFill>
                <a:latin typeface="Courier New" panose="02070309020205020404" pitchFamily="49" charset="0"/>
                <a:cs typeface="Courier New" panose="02070309020205020404" pitchFamily="49" charset="0"/>
              </a:rPr>
              <a:t>db</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F00DB"/>
                </a:solidFill>
                <a:latin typeface="Courier New" panose="02070309020205020404" pitchFamily="49" charset="0"/>
                <a:cs typeface="Courier New" panose="02070309020205020404" pitchFamily="49" charset="0"/>
              </a:rPr>
              <a:t>await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a:t>
            </a:r>
            <a:r>
              <a:rPr lang="en-US" sz="1400" b="1" i="1" dirty="0" err="1">
                <a:solidFill>
                  <a:srgbClr val="001080"/>
                </a:solidFill>
                <a:latin typeface="Courier New" panose="02070309020205020404" pitchFamily="49" charset="0"/>
                <a:cs typeface="Courier New" panose="02070309020205020404" pitchFamily="49" charset="0"/>
              </a:rPr>
              <a:t>connection</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db</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mongoConfig</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001080"/>
                </a:solidFill>
                <a:latin typeface="Courier New" panose="02070309020205020404" pitchFamily="49" charset="0"/>
                <a:cs typeface="Courier New" panose="02070309020205020404" pitchFamily="49" charset="0"/>
              </a:rPr>
              <a:t>database</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AF00DB"/>
                </a:solidFill>
                <a:latin typeface="Courier New" panose="02070309020205020404" pitchFamily="49" charset="0"/>
                <a:cs typeface="Courier New" panose="02070309020205020404" pitchFamily="49" charset="0"/>
              </a:rPr>
              <a:t>return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a:t>
            </a:r>
            <a:r>
              <a:rPr lang="en-US" sz="1400" b="1" i="1" dirty="0" err="1">
                <a:solidFill>
                  <a:srgbClr val="001080"/>
                </a:solidFill>
                <a:latin typeface="Courier New" panose="02070309020205020404" pitchFamily="49" charset="0"/>
                <a:cs typeface="Courier New" panose="02070309020205020404" pitchFamily="49" charset="0"/>
              </a:rPr>
              <a:t>db</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buNone/>
            </a:pPr>
            <a:endParaRPr 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Connecting to Your Database</a:t>
            </a:r>
          </a:p>
        </p:txBody>
      </p:sp>
    </p:spTree>
    <p:extLst>
      <p:ext uri="{BB962C8B-B14F-4D97-AF65-F5344CB8AC3E}">
        <p14:creationId xmlns:p14="http://schemas.microsoft.com/office/powerpoint/2010/main" val="230922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75110"/>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create, read, update, or delete documents you must first have a collection.  Collections will be automatically created when a document is first inserted into a new collection.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retrieve data from a collection by retrieving a reference to the collection and querying it, which you can see in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dogs.js</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need to set up our collections in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mongoCollections.js</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and Using a Collection</a:t>
            </a:r>
          </a:p>
        </p:txBody>
      </p:sp>
    </p:spTree>
    <p:extLst>
      <p:ext uri="{BB962C8B-B14F-4D97-AF65-F5344CB8AC3E}">
        <p14:creationId xmlns:p14="http://schemas.microsoft.com/office/powerpoint/2010/main" val="48002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45501"/>
            <a:ext cx="11585731" cy="4764536"/>
          </a:xfrm>
        </p:spPr>
        <p:txBody>
          <a:bodyPr/>
          <a:lstStyle/>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dbConnection</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err="1">
                <a:solidFill>
                  <a:srgbClr val="A31515"/>
                </a:solidFill>
                <a:latin typeface="Courier New" panose="02070309020205020404" pitchFamily="49" charset="0"/>
                <a:cs typeface="Courier New" panose="02070309020205020404" pitchFamily="49" charset="0"/>
              </a:rPr>
              <a:t>mongoConnection</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8000"/>
                </a:solidFill>
                <a:latin typeface="Courier New" panose="02070309020205020404" pitchFamily="49" charset="0"/>
                <a:cs typeface="Courier New" panose="02070309020205020404" pitchFamily="49" charset="0"/>
              </a:rPr>
              <a:t>/* This will allow you to have one reference to each collection per app */</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8000"/>
                </a:solidFill>
                <a:latin typeface="Courier New" panose="02070309020205020404" pitchFamily="49" charset="0"/>
                <a:cs typeface="Courier New" panose="02070309020205020404" pitchFamily="49" charset="0"/>
              </a:rPr>
              <a:t>/* Feel free to copy and paste this this */</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getCollectionFn</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collection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  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_col</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00FF"/>
                </a:solidFill>
                <a:latin typeface="Courier New" panose="02070309020205020404" pitchFamily="49" charset="0"/>
                <a:cs typeface="Courier New" panose="02070309020205020404" pitchFamily="49" charset="0"/>
              </a:rPr>
              <a:t>undefined</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return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async</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_col</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      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db</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F00DB"/>
                </a:solidFill>
                <a:latin typeface="Courier New" panose="02070309020205020404" pitchFamily="49" charset="0"/>
                <a:cs typeface="Courier New" panose="02070309020205020404" pitchFamily="49" charset="0"/>
              </a:rPr>
              <a:t>await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dbConnection</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_col</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F00DB"/>
                </a:solidFill>
                <a:latin typeface="Courier New" panose="02070309020205020404" pitchFamily="49" charset="0"/>
                <a:cs typeface="Courier New" panose="02070309020205020404" pitchFamily="49" charset="0"/>
              </a:rPr>
              <a:t>await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db</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collection</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collection</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return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_col</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8000"/>
                </a:solidFill>
                <a:latin typeface="Courier New" panose="02070309020205020404" pitchFamily="49" charset="0"/>
                <a:cs typeface="Courier New" panose="02070309020205020404" pitchFamily="49" charset="0"/>
              </a:rPr>
              <a:t>/* Now, you can list your collections here: */</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err="1">
                <a:solidFill>
                  <a:srgbClr val="267F99"/>
                </a:solidFill>
                <a:latin typeface="Courier New" panose="02070309020205020404" pitchFamily="49" charset="0"/>
                <a:cs typeface="Courier New" panose="02070309020205020404" pitchFamily="49" charset="0"/>
              </a:rPr>
              <a:t>module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267F99"/>
                </a:solidFill>
                <a:latin typeface="Courier New" panose="02070309020205020404" pitchFamily="49" charset="0"/>
                <a:cs typeface="Courier New" panose="02070309020205020404" pitchFamily="49" charset="0"/>
              </a:rPr>
              <a:t>exports</a:t>
            </a:r>
            <a:r>
              <a:rPr lang="en-US" sz="1400"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posts: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getCollectionFn</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"posts"</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dogs: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getCollectionFn</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"dogs"</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and Using a Collection</a:t>
            </a:r>
          </a:p>
        </p:txBody>
      </p:sp>
    </p:spTree>
    <p:extLst>
      <p:ext uri="{BB962C8B-B14F-4D97-AF65-F5344CB8AC3E}">
        <p14:creationId xmlns:p14="http://schemas.microsoft.com/office/powerpoint/2010/main" val="36836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150986"/>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is often very useful to create a file to abstract away your database querying.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creating a layer between your application code and your database, you will allow yourself to:</a:t>
            </a:r>
          </a:p>
          <a:p>
            <a:pPr lvl="1"/>
            <a:r>
              <a:rPr lang="en-US" sz="1800" dirty="0">
                <a:latin typeface="Verdana" panose="020B0604030504040204" pitchFamily="34" charset="0"/>
                <a:ea typeface="Verdana" panose="020B0604030504040204" pitchFamily="34" charset="0"/>
                <a:cs typeface="Verdana" panose="020B0604030504040204" pitchFamily="34" charset="0"/>
              </a:rPr>
              <a:t>More easily make changes to the database later on</a:t>
            </a:r>
          </a:p>
          <a:p>
            <a:pPr lvl="1"/>
            <a:r>
              <a:rPr lang="en-US" sz="1800" dirty="0">
                <a:latin typeface="Verdana" panose="020B0604030504040204" pitchFamily="34" charset="0"/>
                <a:ea typeface="Verdana" panose="020B0604030504040204" pitchFamily="34" charset="0"/>
                <a:cs typeface="Verdana" panose="020B0604030504040204" pitchFamily="34" charset="0"/>
              </a:rPr>
              <a:t>Allow non-database programmers to more easily use the database (separation of concerns!)</a:t>
            </a:r>
          </a:p>
          <a:p>
            <a:pPr lvl="1"/>
            <a:r>
              <a:rPr lang="en-US" sz="1800" dirty="0">
                <a:latin typeface="Verdana" panose="020B0604030504040204" pitchFamily="34" charset="0"/>
                <a:ea typeface="Verdana" panose="020B0604030504040204" pitchFamily="34" charset="0"/>
                <a:cs typeface="Verdana" panose="020B0604030504040204" pitchFamily="34" charset="0"/>
              </a:rPr>
              <a:t>More easily improve performance at a later time</a:t>
            </a:r>
          </a:p>
          <a:p>
            <a:pPr lvl="1"/>
            <a:r>
              <a:rPr lang="en-US" sz="1800" dirty="0">
                <a:latin typeface="Verdana" panose="020B0604030504040204" pitchFamily="34" charset="0"/>
                <a:ea typeface="Verdana" panose="020B0604030504040204" pitchFamily="34" charset="0"/>
                <a:cs typeface="Verdana" panose="020B0604030504040204" pitchFamily="34" charset="0"/>
              </a:rPr>
              <a:t>Easier and more consistent error checking throughout your entire application.</a:t>
            </a:r>
          </a:p>
          <a:p>
            <a:pPr lvl="1"/>
            <a:r>
              <a:rPr lang="en-US" sz="1800" dirty="0">
                <a:latin typeface="Verdana" panose="020B0604030504040204" pitchFamily="34" charset="0"/>
                <a:ea typeface="Verdana" panose="020B0604030504040204" pitchFamily="34" charset="0"/>
                <a:cs typeface="Verdana" panose="020B0604030504040204" pitchFamily="34" charset="0"/>
              </a:rPr>
              <a:t>Make it a reasonable task to change your entire database when the first database your company chose ends up being unable to support large amounts of data and you need to transition over to another database.</a:t>
            </a:r>
          </a:p>
          <a:p>
            <a:pPr lvl="2"/>
            <a:r>
              <a:rPr lang="en-US" sz="1600" dirty="0">
                <a:latin typeface="Verdana" panose="020B0604030504040204" pitchFamily="34" charset="0"/>
                <a:ea typeface="Verdana" panose="020B0604030504040204" pitchFamily="34" charset="0"/>
                <a:cs typeface="Verdana" panose="020B0604030504040204" pitchFamily="34" charset="0"/>
              </a:rPr>
              <a:t>Also helps when this happens again 2 years later.</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dogs.js</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we abstract the queries to hide them away from the rest of our application.</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Abstracting Your Queries</a:t>
            </a:r>
          </a:p>
        </p:txBody>
      </p:sp>
    </p:spTree>
    <p:extLst>
      <p:ext uri="{BB962C8B-B14F-4D97-AF65-F5344CB8AC3E}">
        <p14:creationId xmlns:p14="http://schemas.microsoft.com/office/powerpoint/2010/main" val="147810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Basic Data Manipulation in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8221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Let’s take a look at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app.js</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now.</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this file, we will start off by creating our dogs, whom will be our bloggers today. We will be calling the methods exported from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dogs.js</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in order to use those functions more easily.</a:t>
            </a:r>
          </a:p>
          <a:p>
            <a:r>
              <a:rPr lang="en-US" sz="2000" dirty="0">
                <a:latin typeface="Verdana" panose="020B0604030504040204" pitchFamily="34" charset="0"/>
                <a:ea typeface="Verdana" panose="020B0604030504040204" pitchFamily="34" charset="0"/>
                <a:cs typeface="Verdana" panose="020B0604030504040204" pitchFamily="34" charset="0"/>
              </a:rPr>
              <a:t>In MongoDB, you insert documents; these documents are just JSON objects; we insert  documents into collections, as you can see from the </a:t>
            </a:r>
            <a:r>
              <a:rPr lang="en-US" sz="2000" b="1" i="1" dirty="0" err="1">
                <a:solidFill>
                  <a:srgbClr val="795E26"/>
                </a:solidFill>
                <a:latin typeface="Courier New" panose="02070309020205020404" pitchFamily="49" charset="0"/>
                <a:cs typeface="Courier New" panose="02070309020205020404" pitchFamily="49" charset="0"/>
              </a:rPr>
              <a:t>addDog</a:t>
            </a:r>
            <a:r>
              <a:rPr lang="en-US" sz="2000" dirty="0">
                <a:latin typeface="Verdana" panose="020B0604030504040204" pitchFamily="34" charset="0"/>
                <a:ea typeface="Verdana" panose="020B0604030504040204" pitchFamily="34" charset="0"/>
                <a:cs typeface="Verdana" panose="020B0604030504040204" pitchFamily="34" charset="0"/>
              </a:rPr>
              <a:t> method in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dogs.js</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Inserting Into Your Collection</a:t>
            </a:r>
          </a:p>
        </p:txBody>
      </p:sp>
    </p:spTree>
    <p:extLst>
      <p:ext uri="{BB962C8B-B14F-4D97-AF65-F5344CB8AC3E}">
        <p14:creationId xmlns:p14="http://schemas.microsoft.com/office/powerpoint/2010/main" val="134063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Inserting Into Your Collection</a:t>
            </a:r>
          </a:p>
        </p:txBody>
      </p:sp>
      <p:sp>
        <p:nvSpPr>
          <p:cNvPr id="7" name="Text Placeholder 6">
            <a:extLst>
              <a:ext uri="{FF2B5EF4-FFF2-40B4-BE49-F238E27FC236}">
                <a16:creationId xmlns:a16="http://schemas.microsoft.com/office/drawing/2014/main" id="{2EA2DBAB-06EF-AA42-9ABE-EF6EF9B8A7A2}"/>
              </a:ext>
            </a:extLst>
          </p:cNvPr>
          <p:cNvSpPr>
            <a:spLocks noGrp="1"/>
          </p:cNvSpPr>
          <p:nvPr>
            <p:ph type="body" sz="quarter" idx="12"/>
          </p:nvPr>
        </p:nvSpPr>
        <p:spPr>
          <a:xfrm>
            <a:off x="302605" y="1236416"/>
            <a:ext cx="11585731" cy="4385167"/>
          </a:xfrm>
        </p:spPr>
        <p:txBody>
          <a:bodyPr/>
          <a:lstStyle/>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async</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addDog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if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 name for your 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if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267F99"/>
                </a:solidFill>
                <a:latin typeface="Courier New" panose="02070309020205020404" pitchFamily="49" charset="0"/>
                <a:cs typeface="Courier New" panose="02070309020205020404" pitchFamily="49" charset="0"/>
              </a:rPr>
              <a:t>Array</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isArray</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an array of breeds’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if</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breeds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length</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at least one breed.’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dogCollection</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795E26"/>
                </a:solidFill>
                <a:latin typeface="Courier New" panose="02070309020205020404" pitchFamily="49" charset="0"/>
                <a:cs typeface="Courier New" panose="02070309020205020404" pitchFamily="49" charset="0"/>
              </a:rPr>
              <a:t>dogs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newDog</a:t>
            </a:r>
            <a:r>
              <a:rPr lang="en-US"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breeds: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insertInfo</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dogCollection</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insertOne</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newDog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if</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insertInfo</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insertedCount</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'Could not add 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newId</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insertInfo</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insertedId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dog</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00FF"/>
                </a:solidFill>
                <a:latin typeface="Courier New" panose="02070309020205020404" pitchFamily="49" charset="0"/>
                <a:cs typeface="Courier New" panose="02070309020205020404" pitchFamily="49" charset="0"/>
              </a:rPr>
              <a:t>this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getDogById</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newId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240812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marR="5080" indent="0">
              <a:lnSpc>
                <a:spcPts val="2170"/>
              </a:lnSpc>
              <a:spcBef>
                <a:spcPts val="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MongoDB, you retrieve documents by querying for matching properties. In our case, we query  dogs based on their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_id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field. The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_id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field is auto-generated on insert. We can also search for  dogs based on matching names, or other properties (to be seen soon!).</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spcBef>
                <a:spcPts val="109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a:t>
            </a:r>
            <a:r>
              <a:rPr lang="en-US" sz="20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get</a:t>
            </a:r>
            <a:r>
              <a:rPr lang="en-US" sz="2000" b="1" i="1" dirty="0" err="1">
                <a:solidFill>
                  <a:srgbClr val="795E26"/>
                </a:solidFill>
                <a:latin typeface="Courier New" panose="02070309020205020404" pitchFamily="49" charset="0"/>
                <a:cs typeface="Courier New" panose="02070309020205020404" pitchFamily="49" charset="0"/>
              </a:rPr>
              <a:t>DogById</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method demonstrates retrieving a single dog that matches the query.</a:t>
            </a:r>
          </a:p>
          <a:p>
            <a:pPr marL="0" indent="0">
              <a:lnSpc>
                <a:spcPct val="100000"/>
              </a:lnSpc>
              <a:spcBef>
                <a:spcPts val="109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a:t>
            </a:r>
            <a:r>
              <a:rPr lang="en-US" sz="2000" b="1" i="1" dirty="0" err="1">
                <a:solidFill>
                  <a:srgbClr val="795E26"/>
                </a:solidFill>
                <a:latin typeface="Courier New" panose="02070309020205020404" pitchFamily="49" charset="0"/>
                <a:cs typeface="Courier New" panose="02070309020205020404" pitchFamily="49" charset="0"/>
              </a:rPr>
              <a:t>getAllDogs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method demonstrates retrieving all dogs from the database.</a:t>
            </a:r>
          </a:p>
          <a:p>
            <a:pPr marL="0" indent="0">
              <a:lnSpc>
                <a:spcPct val="100000"/>
              </a:lnSpc>
              <a:spcBef>
                <a:spcPts val="1095"/>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spcBef>
                <a:spcPts val="1095"/>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Retrieving Data</a:t>
            </a:r>
          </a:p>
        </p:txBody>
      </p:sp>
    </p:spTree>
    <p:extLst>
      <p:ext uri="{BB962C8B-B14F-4D97-AF65-F5344CB8AC3E}">
        <p14:creationId xmlns:p14="http://schemas.microsoft.com/office/powerpoint/2010/main" val="9523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spcAft>
                <a:spcPts val="0"/>
              </a:spcAft>
              <a:buNone/>
            </a:pPr>
            <a:r>
              <a:rPr lang="en-US" sz="2000" b="1" i="1" dirty="0">
                <a:solidFill>
                  <a:srgbClr val="001080"/>
                </a:solidFill>
                <a:latin typeface="Courier New" panose="02070309020205020404" pitchFamily="49" charset="0"/>
                <a:cs typeface="Courier New" panose="02070309020205020404" pitchFamily="49" charset="0"/>
              </a:rPr>
              <a:t>async</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795E26"/>
                </a:solidFill>
                <a:latin typeface="Courier New" panose="02070309020205020404" pitchFamily="49" charset="0"/>
                <a:cs typeface="Courier New" panose="02070309020205020404" pitchFamily="49" charset="0"/>
              </a:rPr>
              <a:t>getDogById</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a:solidFill>
                  <a:srgbClr val="AF00DB"/>
                </a:solidFill>
                <a:latin typeface="Courier New" panose="02070309020205020404" pitchFamily="49" charset="0"/>
                <a:cs typeface="Courier New" panose="02070309020205020404" pitchFamily="49" charset="0"/>
              </a:rPr>
              <a:t>  if</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throw</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31515"/>
                </a:solidFill>
                <a:latin typeface="Courier New" panose="02070309020205020404" pitchFamily="49" charset="0"/>
                <a:cs typeface="Courier New" panose="02070309020205020404" pitchFamily="49" charset="0"/>
              </a:rPr>
              <a:t>'You must provide an id to search for’</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795E26"/>
                </a:solidFill>
                <a:latin typeface="Courier New" panose="02070309020205020404" pitchFamily="49" charset="0"/>
                <a:cs typeface="Courier New" panose="02070309020205020404" pitchFamily="49" charset="0"/>
              </a:rPr>
              <a:t>dogs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  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doggo</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findOne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_id:</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AF00DB"/>
                </a:solidFill>
                <a:latin typeface="Courier New" panose="02070309020205020404" pitchFamily="49" charset="0"/>
                <a:cs typeface="Courier New" panose="02070309020205020404" pitchFamily="49" charset="0"/>
              </a:rPr>
              <a:t>  if</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doggo</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0000FF"/>
                </a:solidFill>
                <a:latin typeface="Courier New" panose="02070309020205020404" pitchFamily="49" charset="0"/>
                <a:cs typeface="Courier New" panose="02070309020205020404" pitchFamily="49" charset="0"/>
              </a:rPr>
              <a:t>null</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throw</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31515"/>
                </a:solidFill>
                <a:latin typeface="Courier New" panose="02070309020205020404" pitchFamily="49" charset="0"/>
                <a:cs typeface="Courier New" panose="02070309020205020404" pitchFamily="49" charset="0"/>
              </a:rPr>
              <a:t>'No dog with that id’</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return</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doggo</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a:t>
            </a:r>
          </a:p>
          <a:p>
            <a:pPr marL="0" indent="0">
              <a:spcBef>
                <a:spcPts val="1095"/>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Retrieving Data</a:t>
            </a:r>
          </a:p>
        </p:txBody>
      </p:sp>
    </p:spTree>
    <p:extLst>
      <p:ext uri="{BB962C8B-B14F-4D97-AF65-F5344CB8AC3E}">
        <p14:creationId xmlns:p14="http://schemas.microsoft.com/office/powerpoint/2010/main" val="168272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spcAft>
                <a:spcPts val="0"/>
              </a:spcAft>
              <a:buNone/>
            </a:pPr>
            <a:r>
              <a:rPr lang="en-US" sz="2000" b="1" i="1" dirty="0">
                <a:solidFill>
                  <a:srgbClr val="001080"/>
                </a:solidFill>
                <a:latin typeface="Courier New" panose="02070309020205020404" pitchFamily="49" charset="0"/>
                <a:cs typeface="Courier New" panose="02070309020205020404" pitchFamily="49" charset="0"/>
              </a:rPr>
              <a:t>async</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795E26"/>
                </a:solidFill>
                <a:latin typeface="Courier New" panose="02070309020205020404" pitchFamily="49" charset="0"/>
                <a:cs typeface="Courier New" panose="02070309020205020404" pitchFamily="49" charset="0"/>
              </a:rPr>
              <a:t>getAllDogs</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  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795E26"/>
                </a:solidFill>
                <a:latin typeface="Courier New" panose="02070309020205020404" pitchFamily="49" charset="0"/>
                <a:cs typeface="Courier New" panose="02070309020205020404" pitchFamily="49" charset="0"/>
              </a:rPr>
              <a:t>dogs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dogs</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find</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toArray</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return</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dogs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a:t>
            </a:r>
          </a:p>
          <a:p>
            <a:pPr marL="0" indent="0">
              <a:spcBef>
                <a:spcPts val="1095"/>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Retrieving Data</a:t>
            </a:r>
          </a:p>
        </p:txBody>
      </p:sp>
    </p:spTree>
    <p:extLst>
      <p:ext uri="{BB962C8B-B14F-4D97-AF65-F5344CB8AC3E}">
        <p14:creationId xmlns:p14="http://schemas.microsoft.com/office/powerpoint/2010/main" val="272863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marR="151130" indent="0">
              <a:lnSpc>
                <a:spcPts val="2170"/>
              </a:lnSpc>
              <a:spcBef>
                <a:spcPts val="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MongoDB we can update one or more documents at a time by passing an object that  describes what documents you want to match, and a document describing how you want the update to occur.</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ts val="2170"/>
              </a:lnSpc>
              <a:spcBef>
                <a:spcPts val="1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now, we will be replacing the document entirely by passing a new version of the document  to the update call.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a:t>
            </a:r>
          </a:p>
        </p:txBody>
      </p:sp>
    </p:spTree>
    <p:extLst>
      <p:ext uri="{BB962C8B-B14F-4D97-AF65-F5344CB8AC3E}">
        <p14:creationId xmlns:p14="http://schemas.microsoft.com/office/powerpoint/2010/main" val="305765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Extremely Brief Prelude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954217"/>
            <a:ext cx="11585731" cy="4764536"/>
          </a:xfrm>
        </p:spPr>
        <p:txBody>
          <a:bodyPr/>
          <a:lstStyle/>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async</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updateDog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id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if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id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an id to search for’</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if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 name for your 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if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267F99"/>
                </a:solidFill>
                <a:latin typeface="Courier New" panose="02070309020205020404" pitchFamily="49" charset="0"/>
                <a:cs typeface="Courier New" panose="02070309020205020404" pitchFamily="49" charset="0"/>
              </a:rPr>
              <a:t>Array</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isArray</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breeds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an array of breeds’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if</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breeds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length</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'You must provide at least one breed.’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dogCollection</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795E26"/>
                </a:solidFill>
                <a:latin typeface="Courier New" panose="02070309020205020404" pitchFamily="49" charset="0"/>
                <a:cs typeface="Courier New" panose="02070309020205020404" pitchFamily="49" charset="0"/>
              </a:rPr>
              <a:t>dogs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updatedDog</a:t>
            </a:r>
            <a:r>
              <a:rPr lang="en-US"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breeds: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breeds</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updatedInfo</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dogCollection</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updateOne</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_id: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id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$set: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updatedDog</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if</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updatedInfo</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modifiedCount</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throw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'could not update dog successfully’</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00FF"/>
                </a:solidFill>
                <a:latin typeface="Courier New" panose="02070309020205020404" pitchFamily="49" charset="0"/>
                <a:cs typeface="Courier New" panose="02070309020205020404" pitchFamily="49" charset="0"/>
              </a:rPr>
              <a:t>this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getDogById</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id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a:t>
            </a:r>
          </a:p>
        </p:txBody>
      </p:sp>
    </p:spTree>
    <p:extLst>
      <p:ext uri="{BB962C8B-B14F-4D97-AF65-F5344CB8AC3E}">
        <p14:creationId xmlns:p14="http://schemas.microsoft.com/office/powerpoint/2010/main" val="592121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marR="5080" indent="0">
              <a:lnSpc>
                <a:spcPts val="2170"/>
              </a:lnSpc>
              <a:spcBef>
                <a:spcPts val="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MongoDB we can delete one or more documents at a time by passing an object that describes what documents you want to match.</a:t>
            </a:r>
          </a:p>
          <a:p>
            <a:pPr marL="0" indent="0">
              <a:spcAft>
                <a:spcPts val="0"/>
              </a:spcAft>
              <a:buNone/>
            </a:pPr>
            <a:r>
              <a:rPr lang="en-US" sz="2000" b="1" i="1" dirty="0">
                <a:solidFill>
                  <a:srgbClr val="001080"/>
                </a:solidFill>
                <a:latin typeface="Courier New" panose="02070309020205020404" pitchFamily="49" charset="0"/>
                <a:cs typeface="Courier New" panose="02070309020205020404" pitchFamily="49" charset="0"/>
              </a:rPr>
              <a:t>async</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795E26"/>
                </a:solidFill>
                <a:latin typeface="Courier New" panose="02070309020205020404" pitchFamily="49" charset="0"/>
                <a:cs typeface="Courier New" panose="02070309020205020404" pitchFamily="49" charset="0"/>
              </a:rPr>
              <a:t>removeDog</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a:solidFill>
                  <a:srgbClr val="AF00DB"/>
                </a:solidFill>
                <a:latin typeface="Courier New" panose="02070309020205020404" pitchFamily="49" charset="0"/>
                <a:cs typeface="Courier New" panose="02070309020205020404" pitchFamily="49" charset="0"/>
              </a:rPr>
              <a:t>  if</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throw</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31515"/>
                </a:solidFill>
                <a:latin typeface="Courier New" panose="02070309020205020404" pitchFamily="49" charset="0"/>
                <a:cs typeface="Courier New" panose="02070309020205020404" pitchFamily="49" charset="0"/>
              </a:rPr>
              <a:t>'You must provide an id to search for’</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795E26"/>
                </a:solidFill>
                <a:latin typeface="Courier New" panose="02070309020205020404" pitchFamily="49" charset="0"/>
                <a:cs typeface="Courier New" panose="02070309020205020404" pitchFamily="49" charset="0"/>
              </a:rPr>
              <a:t>dogs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  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deletionInfo</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AF00DB"/>
                </a:solidFill>
                <a:latin typeface="Courier New" panose="02070309020205020404" pitchFamily="49" charset="0"/>
                <a:cs typeface="Courier New" panose="02070309020205020404" pitchFamily="49" charset="0"/>
              </a:rPr>
              <a:t>await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dogCollection</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removeOne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_id:</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F00DB"/>
                </a:solidFill>
                <a:latin typeface="Courier New" panose="02070309020205020404" pitchFamily="49" charset="0"/>
                <a:cs typeface="Courier New" panose="02070309020205020404" pitchFamily="49" charset="0"/>
              </a:rPr>
              <a:t>if</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deletionInfo</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001080"/>
                </a:solidFill>
                <a:latin typeface="Courier New" panose="02070309020205020404" pitchFamily="49" charset="0"/>
                <a:cs typeface="Courier New" panose="02070309020205020404" pitchFamily="49" charset="0"/>
              </a:rPr>
              <a:t>deletedCount</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09885A"/>
                </a:solidFill>
                <a:latin typeface="Courier New" panose="02070309020205020404" pitchFamily="49" charset="0"/>
                <a:cs typeface="Courier New" panose="02070309020205020404" pitchFamily="49" charset="0"/>
              </a:rPr>
              <a:t>0</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a:solidFill>
                  <a:srgbClr val="AF00DB"/>
                </a:solidFill>
                <a:latin typeface="Courier New" panose="02070309020205020404" pitchFamily="49" charset="0"/>
                <a:cs typeface="Courier New" panose="02070309020205020404" pitchFamily="49" charset="0"/>
              </a:rPr>
              <a:t>    throw</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A31515"/>
                </a:solidFill>
                <a:latin typeface="Courier New" panose="02070309020205020404" pitchFamily="49" charset="0"/>
                <a:cs typeface="Courier New" panose="02070309020205020404" pitchFamily="49" charset="0"/>
              </a:rPr>
              <a:t>`Could not delete dog with id of </a:t>
            </a:r>
            <a:r>
              <a:rPr lang="en-US" sz="2000" b="1" i="1" dirty="0">
                <a:solidFill>
                  <a:srgbClr val="0000FF"/>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id</a:t>
            </a:r>
            <a:r>
              <a:rPr lang="en-US" sz="2000" b="1" i="1" dirty="0">
                <a:solidFill>
                  <a:srgbClr val="0000FF"/>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a:t>
            </a:r>
          </a:p>
          <a:p>
            <a:pPr marL="0" marR="5080" indent="0">
              <a:lnSpc>
                <a:spcPts val="2170"/>
              </a:lnSpc>
              <a:spcBef>
                <a:spcPts val="36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Deleting Data</a:t>
            </a:r>
          </a:p>
        </p:txBody>
      </p:sp>
    </p:spTree>
    <p:extLst>
      <p:ext uri="{BB962C8B-B14F-4D97-AF65-F5344CB8AC3E}">
        <p14:creationId xmlns:p14="http://schemas.microsoft.com/office/powerpoint/2010/main" val="213514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8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0" y="1288988"/>
            <a:ext cx="12188825"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Very often, we use JavaScript style objects to transmit data between processes, servers, systems,  etc. The standard followed when transmitting objects is called JSON: JavaScript Object Notation.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Formally, “JSON is a syntax for serializing objects, arrays, numbers, strings, </a:t>
            </a:r>
            <a:r>
              <a:rPr lang="en-US" sz="2000" dirty="0" err="1">
                <a:latin typeface="Verdana" panose="020B0604030504040204" pitchFamily="34" charset="0"/>
                <a:ea typeface="Verdana" panose="020B0604030504040204" pitchFamily="34" charset="0"/>
                <a:cs typeface="Verdana" panose="020B0604030504040204" pitchFamily="34" charset="0"/>
              </a:rPr>
              <a:t>booleans</a:t>
            </a:r>
            <a:r>
              <a:rPr lang="en-US" sz="2000" dirty="0">
                <a:latin typeface="Verdana" panose="020B0604030504040204" pitchFamily="34" charset="0"/>
                <a:ea typeface="Verdana" panose="020B0604030504040204" pitchFamily="34" charset="0"/>
                <a:cs typeface="Verdana" panose="020B0604030504040204" pitchFamily="34" charset="0"/>
              </a:rPr>
              <a:t>, and null”.</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https://developer.mozilla.org/en-US/docs/Web/JavaScript/Reference/Global_Objects/JSON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MongoDB, data is stored in a binary version of JSON. In general, we will be using </a:t>
            </a:r>
            <a:r>
              <a:rPr lang="en-US" sz="2000" b="1" i="1" dirty="0">
                <a:solidFill>
                  <a:srgbClr val="267F99"/>
                </a:solidFill>
                <a:latin typeface="Courier New" panose="02070309020205020404" pitchFamily="49" charset="0"/>
                <a:cs typeface="Courier New" panose="02070309020205020404" pitchFamily="49" charset="0"/>
              </a:rPr>
              <a:t>JSON</a:t>
            </a:r>
            <a:r>
              <a:rPr lang="en-US" sz="2000" dirty="0">
                <a:latin typeface="Verdana" panose="020B0604030504040204" pitchFamily="34" charset="0"/>
                <a:ea typeface="Verdana" panose="020B0604030504040204" pitchFamily="34" charset="0"/>
                <a:cs typeface="Verdana" panose="020B0604030504040204" pitchFamily="34" charset="0"/>
              </a:rPr>
              <a:t> for the rest of the semester to translate information between clients, servers, processes, etc.</a:t>
            </a:r>
          </a:p>
          <a:p>
            <a:r>
              <a:rPr lang="en-US" sz="2000" dirty="0">
                <a:latin typeface="Verdana" panose="020B0604030504040204" pitchFamily="34" charset="0"/>
                <a:ea typeface="Verdana" panose="020B0604030504040204" pitchFamily="34" charset="0"/>
                <a:cs typeface="Verdana" panose="020B0604030504040204" pitchFamily="34" charset="0"/>
              </a:rPr>
              <a:t>We can parse a JSON string to be an object using </a:t>
            </a:r>
            <a:r>
              <a:rPr lang="en-US" sz="2000" b="1" i="1" dirty="0" err="1">
                <a:solidFill>
                  <a:srgbClr val="267F99"/>
                </a:solidFill>
                <a:latin typeface="Courier New" panose="02070309020205020404" pitchFamily="49" charset="0"/>
                <a:cs typeface="Courier New" panose="02070309020205020404" pitchFamily="49" charset="0"/>
              </a:rPr>
              <a:t>JSON</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parse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err="1">
                <a:solidFill>
                  <a:srgbClr val="001080"/>
                </a:solidFill>
                <a:latin typeface="Courier New" panose="02070309020205020404" pitchFamily="49" charset="0"/>
                <a:cs typeface="Courier New" panose="02070309020205020404" pitchFamily="49" charset="0"/>
              </a:rPr>
              <a:t>someJSONstring</a:t>
            </a:r>
            <a:r>
              <a:rPr lang="en-US" sz="2000" b="1" i="1" dirty="0">
                <a:solidFill>
                  <a:srgbClr val="000000"/>
                </a:solidFill>
                <a:latin typeface="Courier New" panose="02070309020205020404" pitchFamily="49" charset="0"/>
                <a:cs typeface="Courier New" panose="02070309020205020404" pitchFamily="49" charset="0"/>
              </a:rPr>
              <a:t>)</a:t>
            </a:r>
          </a:p>
          <a:p>
            <a:r>
              <a:rPr lang="en-US" sz="2000" dirty="0">
                <a:latin typeface="Verdana" panose="020B0604030504040204" pitchFamily="34" charset="0"/>
                <a:ea typeface="Verdana" panose="020B0604030504040204" pitchFamily="34" charset="0"/>
                <a:cs typeface="Verdana" panose="020B0604030504040204" pitchFamily="34" charset="0"/>
              </a:rPr>
              <a:t>We can take a JavaScript object and serialize it to JSON using </a:t>
            </a:r>
            <a:r>
              <a:rPr lang="en-US" sz="2000" b="1" i="1" dirty="0" err="1">
                <a:solidFill>
                  <a:srgbClr val="267F99"/>
                </a:solidFill>
                <a:latin typeface="Courier New" panose="02070309020205020404" pitchFamily="49" charset="0"/>
                <a:cs typeface="Courier New" panose="02070309020205020404" pitchFamily="49" charset="0"/>
              </a:rPr>
              <a:t>JSON</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stringify</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err="1">
                <a:solidFill>
                  <a:srgbClr val="001080"/>
                </a:solidFill>
                <a:latin typeface="Courier New" panose="02070309020205020404" pitchFamily="49" charset="0"/>
                <a:cs typeface="Courier New" panose="02070309020205020404" pitchFamily="49" charset="0"/>
              </a:rPr>
              <a:t>myObject</a:t>
            </a:r>
            <a:r>
              <a:rPr lang="en-US" sz="2000" b="1" i="1" dirty="0">
                <a:solidFill>
                  <a:srgbClr val="000000"/>
                </a:solidFill>
                <a:latin typeface="Courier New" panose="02070309020205020404" pitchFamily="49" charset="0"/>
                <a:cs typeface="Courier New" panose="02070309020205020404" pitchFamily="49" charset="0"/>
              </a:rPr>
              <a:t>)</a:t>
            </a:r>
          </a:p>
          <a:p>
            <a:pPr marL="0" indent="0">
              <a:buNone/>
            </a:pP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JSON</a:t>
            </a:r>
          </a:p>
        </p:txBody>
      </p:sp>
    </p:spTree>
    <p:extLst>
      <p:ext uri="{BB962C8B-B14F-4D97-AF65-F5344CB8AC3E}">
        <p14:creationId xmlns:p14="http://schemas.microsoft.com/office/powerpoint/2010/main" val="351684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JSON</a:t>
            </a:r>
          </a:p>
        </p:txBody>
      </p:sp>
      <p:pic>
        <p:nvPicPr>
          <p:cNvPr id="5" name="Picture 4">
            <a:extLst>
              <a:ext uri="{FF2B5EF4-FFF2-40B4-BE49-F238E27FC236}">
                <a16:creationId xmlns:a16="http://schemas.microsoft.com/office/drawing/2014/main" id="{DE198CF7-F6C2-5446-85AC-B2156CF14E6A}"/>
              </a:ext>
            </a:extLst>
          </p:cNvPr>
          <p:cNvPicPr>
            <a:picLocks noChangeAspect="1"/>
          </p:cNvPicPr>
          <p:nvPr/>
        </p:nvPicPr>
        <p:blipFill>
          <a:blip r:embed="rId2"/>
          <a:stretch>
            <a:fillRect/>
          </a:stretch>
        </p:blipFill>
        <p:spPr>
          <a:xfrm>
            <a:off x="3118034" y="584200"/>
            <a:ext cx="5803900" cy="5689600"/>
          </a:xfrm>
          <a:prstGeom prst="rect">
            <a:avLst/>
          </a:prstGeom>
        </p:spPr>
      </p:pic>
    </p:spTree>
    <p:extLst>
      <p:ext uri="{BB962C8B-B14F-4D97-AF65-F5344CB8AC3E}">
        <p14:creationId xmlns:p14="http://schemas.microsoft.com/office/powerpoint/2010/main" val="275215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Databases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29626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0878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 database is an organized collection of data. It allows you to create, read, update, and delete  data. Unlike storing in memory, databases allow you to persist your data.</a:t>
            </a: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MongoDB</a:t>
            </a:r>
            <a:r>
              <a:rPr lang="en-US" sz="2000" dirty="0">
                <a:latin typeface="Verdana" panose="020B0604030504040204" pitchFamily="34" charset="0"/>
                <a:ea typeface="Verdana" panose="020B0604030504040204" pitchFamily="34" charset="0"/>
                <a:cs typeface="Verdana" panose="020B0604030504040204" pitchFamily="34" charset="0"/>
              </a:rPr>
              <a:t> is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document-based database</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Document-based</a:t>
            </a:r>
            <a:r>
              <a:rPr lang="en-US" sz="1800" dirty="0">
                <a:latin typeface="Verdana" panose="020B0604030504040204" pitchFamily="34" charset="0"/>
                <a:ea typeface="Verdana" panose="020B0604030504040204" pitchFamily="34" charset="0"/>
                <a:cs typeface="Verdana" panose="020B0604030504040204" pitchFamily="34" charset="0"/>
              </a:rPr>
              <a:t> databases store semi-structured data (think, JSON!) and only lookup by key (a unique  identifier)</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interact with MongoDB by submitting queries to your database that describe operations  that you wish to do.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Database?</a:t>
            </a:r>
          </a:p>
        </p:txBody>
      </p:sp>
    </p:spTree>
    <p:extLst>
      <p:ext uri="{BB962C8B-B14F-4D97-AF65-F5344CB8AC3E}">
        <p14:creationId xmlns:p14="http://schemas.microsoft.com/office/powerpoint/2010/main" val="141424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3704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Traditional databases are stored in tables that are composed of columns describing data and rows of data. They have a pre-defined schema to them, constraining the type of data you can store in each table.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Document-based databases forgo this and allow you to simply store and retrieve data at a particular location. They are very good at ID lookups but suffer slightly on querying.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is less off an issue now than in previous years.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Document-Based Database?</a:t>
            </a:r>
          </a:p>
        </p:txBody>
      </p:sp>
    </p:spTree>
    <p:extLst>
      <p:ext uri="{BB962C8B-B14F-4D97-AF65-F5344CB8AC3E}">
        <p14:creationId xmlns:p14="http://schemas.microsoft.com/office/powerpoint/2010/main" val="80673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3704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MongoDB is incredibly easy to setup and use, allowing you to focus on web-development as a whole and how all the parts work together, rather than focusing on the nuances of databases.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stores JSON-like structures, making it easy to conceptualize.</a:t>
            </a:r>
          </a:p>
          <a:p>
            <a:r>
              <a:rPr lang="en-US" sz="1800" dirty="0">
                <a:latin typeface="Verdana" panose="020B0604030504040204" pitchFamily="34" charset="0"/>
                <a:ea typeface="Verdana" panose="020B0604030504040204" pitchFamily="34" charset="0"/>
                <a:cs typeface="Verdana" panose="020B0604030504040204" pitchFamily="34" charset="0"/>
              </a:rPr>
              <a:t>Easy to have nested objects (subdocuments)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Much like objects, each collection stores data in a dictionary fashion using a key/value pair.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querying language is composed by JSON that describe queries, making it easy to pick up.</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MongoDB?</a:t>
            </a:r>
          </a:p>
        </p:txBody>
      </p:sp>
    </p:spTree>
    <p:extLst>
      <p:ext uri="{BB962C8B-B14F-4D97-AF65-F5344CB8AC3E}">
        <p14:creationId xmlns:p14="http://schemas.microsoft.com/office/powerpoint/2010/main" val="2984940055"/>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53002</TotalTime>
  <Words>2382</Words>
  <Application>Microsoft Macintosh PowerPoint</Application>
  <PresentationFormat>Custom</PresentationFormat>
  <Paragraphs>229</Paragraphs>
  <Slides>32</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32</vt:i4>
      </vt:variant>
    </vt:vector>
  </HeadingPairs>
  <TitlesOfParts>
    <vt:vector size="47"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JSON</vt:lpstr>
      <vt:lpstr>JSON</vt:lpstr>
      <vt:lpstr>PowerPoint Presentation</vt:lpstr>
      <vt:lpstr>What Is a Database?</vt:lpstr>
      <vt:lpstr>What Is a Document-Based Database?</vt:lpstr>
      <vt:lpstr>Why MongoDB?</vt:lpstr>
      <vt:lpstr>The Structure of MongoDB</vt:lpstr>
      <vt:lpstr>Basic Operations in MongoDB</vt:lpstr>
      <vt:lpstr>Demonstration</vt:lpstr>
      <vt:lpstr>Demonstration This Week</vt:lpstr>
      <vt:lpstr>PowerPoint Presentation</vt:lpstr>
      <vt:lpstr>PowerPoint Presentation</vt:lpstr>
      <vt:lpstr>MongoDB Flow</vt:lpstr>
      <vt:lpstr>Installing the MongoDB Driver Package</vt:lpstr>
      <vt:lpstr>Connecting to Your Database</vt:lpstr>
      <vt:lpstr>Connecting to Your Database</vt:lpstr>
      <vt:lpstr>Creating and Using a Collection</vt:lpstr>
      <vt:lpstr>Creating and Using a Collection</vt:lpstr>
      <vt:lpstr>Abstracting Your Queries</vt:lpstr>
      <vt:lpstr>PowerPoint Presentation</vt:lpstr>
      <vt:lpstr>Inserting Into Your Collection</vt:lpstr>
      <vt:lpstr>Inserting Into Your Collection</vt:lpstr>
      <vt:lpstr>Retrieving Data</vt:lpstr>
      <vt:lpstr>Retrieving Data</vt:lpstr>
      <vt:lpstr>Retrieving Data</vt:lpstr>
      <vt:lpstr>Updating Data</vt:lpstr>
      <vt:lpstr>Updating Data</vt:lpstr>
      <vt:lpstr>Deleting Data</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1438</cp:revision>
  <cp:lastPrinted>2016-08-09T14:57:31Z</cp:lastPrinted>
  <dcterms:created xsi:type="dcterms:W3CDTF">2013-11-01T14:42:31Z</dcterms:created>
  <dcterms:modified xsi:type="dcterms:W3CDTF">2020-01-02T19:54:35Z</dcterms:modified>
</cp:coreProperties>
</file>