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theme/theme4.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5.xml" ContentType="application/vnd.openxmlformats-officedocument.theme+xml"/>
  <Override PartName="/ppt/slideLayouts/slideLayout23.xml" ContentType="application/vnd.openxmlformats-officedocument.presentationml.slideLayout+xml"/>
  <Override PartName="/ppt/theme/theme6.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7.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8.xml" ContentType="application/vnd.openxmlformats-officedocument.theme+xml"/>
  <Override PartName="/ppt/slideLayouts/slideLayout31.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media/image21.jpg" ContentType="image/jpg"/>
  <Override PartName="/ppt/media/image23.jpg" ContentType="image/jpg"/>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 id="2147483675" r:id="rId2"/>
    <p:sldMasterId id="2147483716" r:id="rId3"/>
    <p:sldMasterId id="2147483705" r:id="rId4"/>
    <p:sldMasterId id="2147483707" r:id="rId5"/>
    <p:sldMasterId id="2147483699" r:id="rId6"/>
    <p:sldMasterId id="2147483688" r:id="rId7"/>
    <p:sldMasterId id="2147483697" r:id="rId8"/>
    <p:sldMasterId id="2147483761" r:id="rId9"/>
  </p:sldMasterIdLst>
  <p:notesMasterIdLst>
    <p:notesMasterId r:id="rId45"/>
  </p:notesMasterIdLst>
  <p:handoutMasterIdLst>
    <p:handoutMasterId r:id="rId46"/>
  </p:handoutMasterIdLst>
  <p:sldIdLst>
    <p:sldId id="293" r:id="rId10"/>
    <p:sldId id="292" r:id="rId11"/>
    <p:sldId id="336" r:id="rId12"/>
    <p:sldId id="333" r:id="rId13"/>
    <p:sldId id="455" r:id="rId14"/>
    <p:sldId id="454" r:id="rId15"/>
    <p:sldId id="439" r:id="rId16"/>
    <p:sldId id="334" r:id="rId17"/>
    <p:sldId id="389" r:id="rId18"/>
    <p:sldId id="440" r:id="rId19"/>
    <p:sldId id="390" r:id="rId20"/>
    <p:sldId id="391" r:id="rId21"/>
    <p:sldId id="441" r:id="rId22"/>
    <p:sldId id="392" r:id="rId23"/>
    <p:sldId id="442" r:id="rId24"/>
    <p:sldId id="456" r:id="rId25"/>
    <p:sldId id="443" r:id="rId26"/>
    <p:sldId id="397" r:id="rId27"/>
    <p:sldId id="398" r:id="rId28"/>
    <p:sldId id="380" r:id="rId29"/>
    <p:sldId id="404" r:id="rId30"/>
    <p:sldId id="444" r:id="rId31"/>
    <p:sldId id="445" r:id="rId32"/>
    <p:sldId id="446" r:id="rId33"/>
    <p:sldId id="447" r:id="rId34"/>
    <p:sldId id="448" r:id="rId35"/>
    <p:sldId id="449" r:id="rId36"/>
    <p:sldId id="458" r:id="rId37"/>
    <p:sldId id="450" r:id="rId38"/>
    <p:sldId id="433" r:id="rId39"/>
    <p:sldId id="402" r:id="rId40"/>
    <p:sldId id="451" r:id="rId41"/>
    <p:sldId id="452" r:id="rId42"/>
    <p:sldId id="453" r:id="rId43"/>
    <p:sldId id="388" r:id="rId4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acey Greene" initials="" lastIdx="11" clrIdx="0"/>
  <p:cmAuthor id="1" name="Jason Rodriguez" initials="" lastIdx="0" clrIdx="1"/>
  <p:cmAuthor id="2" name="Michael Hofmann" initials="" lastIdx="2" clrIdx="2"/>
  <p:cmAuthor id="3" name="Anastasia Greene" initials="" lastIdx="2" clrIdx="3"/>
  <p:cmAuthor id="4" name="Rebecca Turner" initials="RT" lastIdx="4" clrIdx="4"/>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263D"/>
    <a:srgbClr val="AB262E"/>
    <a:srgbClr val="8A0028"/>
    <a:srgbClr val="AB192E"/>
    <a:srgbClr val="A0192E"/>
    <a:srgbClr val="9015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07" autoAdjust="0"/>
    <p:restoredTop sz="86395" autoAdjust="0"/>
  </p:normalViewPr>
  <p:slideViewPr>
    <p:cSldViewPr snapToGrid="0">
      <p:cViewPr varScale="1">
        <p:scale>
          <a:sx n="120" d="100"/>
          <a:sy n="120" d="100"/>
        </p:scale>
        <p:origin x="1216" y="176"/>
      </p:cViewPr>
      <p:guideLst>
        <p:guide orient="horz" pos="2160"/>
        <p:guide pos="2880"/>
        <p:guide pos="3839"/>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57" d="100"/>
          <a:sy n="57" d="100"/>
        </p:scale>
        <p:origin x="283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viewProps" Target="viewProp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slide" Target="slides/slide35.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presProps" Target="presProps.xml"/><Relationship Id="rId8" Type="http://schemas.openxmlformats.org/officeDocument/2006/relationships/slideMaster" Target="slideMasters/slideMaster8.xml"/><Relationship Id="rId51"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handoutMaster" Target="handoutMasters/handoutMaster1.xml"/><Relationship Id="rId20" Type="http://schemas.openxmlformats.org/officeDocument/2006/relationships/slide" Target="slides/slide11.xml"/><Relationship Id="rId41" Type="http://schemas.openxmlformats.org/officeDocument/2006/relationships/slide" Target="slides/slide32.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D7909B4-0034-084A-82BA-DE59354427DE}" type="datetime1">
              <a:rPr lang="en-US" smtClean="0"/>
              <a:t>1/2/20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74A7536-799B-F143-BC53-9CC169B5E1DE}" type="slidenum">
              <a:rPr lang="en-US" smtClean="0"/>
              <a:t>‹#›</a:t>
            </a:fld>
            <a:endParaRPr lang="en-US"/>
          </a:p>
        </p:txBody>
      </p:sp>
    </p:spTree>
    <p:extLst>
      <p:ext uri="{BB962C8B-B14F-4D97-AF65-F5344CB8AC3E}">
        <p14:creationId xmlns:p14="http://schemas.microsoft.com/office/powerpoint/2010/main" val="3224247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AEE3B6-A6CF-1B42-910E-8E290E739F0F}" type="datetime1">
              <a:rPr lang="en-US" smtClean="0"/>
              <a:t>1/2/20</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961DC2-A28F-4C81-9966-8D7B3191DD23}" type="slidenum">
              <a:rPr lang="en-US" smtClean="0"/>
              <a:t>‹#›</a:t>
            </a:fld>
            <a:endParaRPr lang="en-US"/>
          </a:p>
        </p:txBody>
      </p:sp>
    </p:spTree>
    <p:extLst>
      <p:ext uri="{BB962C8B-B14F-4D97-AF65-F5344CB8AC3E}">
        <p14:creationId xmlns:p14="http://schemas.microsoft.com/office/powerpoint/2010/main" val="190441439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961DC2-A28F-4C81-9966-8D7B3191DD23}" type="slidenum">
              <a:rPr lang="en-US" smtClean="0"/>
              <a:t>1</a:t>
            </a:fld>
            <a:endParaRPr lang="en-US"/>
          </a:p>
        </p:txBody>
      </p:sp>
    </p:spTree>
    <p:extLst>
      <p:ext uri="{BB962C8B-B14F-4D97-AF65-F5344CB8AC3E}">
        <p14:creationId xmlns:p14="http://schemas.microsoft.com/office/powerpoint/2010/main" val="2140000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961DC2-A28F-4C81-9966-8D7B3191DD23}" type="slidenum">
              <a:rPr lang="en-US" smtClean="0"/>
              <a:t>17</a:t>
            </a:fld>
            <a:endParaRPr lang="en-US"/>
          </a:p>
        </p:txBody>
      </p:sp>
    </p:spTree>
    <p:extLst>
      <p:ext uri="{BB962C8B-B14F-4D97-AF65-F5344CB8AC3E}">
        <p14:creationId xmlns:p14="http://schemas.microsoft.com/office/powerpoint/2010/main" val="3787077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961DC2-A28F-4C81-9966-8D7B3191DD23}" type="slidenum">
              <a:rPr lang="en-US" smtClean="0"/>
              <a:t>29</a:t>
            </a:fld>
            <a:endParaRPr lang="en-US"/>
          </a:p>
        </p:txBody>
      </p:sp>
    </p:spTree>
    <p:extLst>
      <p:ext uri="{BB962C8B-B14F-4D97-AF65-F5344CB8AC3E}">
        <p14:creationId xmlns:p14="http://schemas.microsoft.com/office/powerpoint/2010/main" val="5487215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4.jpg"/><Relationship Id="rId1" Type="http://schemas.openxmlformats.org/officeDocument/2006/relationships/slideMaster" Target="../slideMasters/slideMaster3.xml"/><Relationship Id="rId4" Type="http://schemas.openxmlformats.org/officeDocument/2006/relationships/image" Target="../media/image2.emf"/></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5.jpg"/><Relationship Id="rId1" Type="http://schemas.openxmlformats.org/officeDocument/2006/relationships/slideMaster" Target="../slideMasters/slideMaster3.xml"/><Relationship Id="rId4" Type="http://schemas.openxmlformats.org/officeDocument/2006/relationships/image" Target="../media/image2.emf"/></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6.jpg"/><Relationship Id="rId1" Type="http://schemas.openxmlformats.org/officeDocument/2006/relationships/slideMaster" Target="../slideMasters/slideMaster3.xml"/><Relationship Id="rId4" Type="http://schemas.openxmlformats.org/officeDocument/2006/relationships/image" Target="../media/image2.em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8.png"/><Relationship Id="rId1" Type="http://schemas.openxmlformats.org/officeDocument/2006/relationships/slideMaster" Target="../slideMasters/slideMaster9.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evens Seal">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31012" y="0"/>
            <a:ext cx="5357812" cy="6858000"/>
          </a:xfrm>
          <a:prstGeom prst="rect">
            <a:avLst/>
          </a:prstGeom>
        </p:spPr>
      </p:pic>
      <p:sp>
        <p:nvSpPr>
          <p:cNvPr id="16"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7"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8"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2" name="Group 1"/>
          <p:cNvGrpSpPr/>
          <p:nvPr userDrawn="1"/>
        </p:nvGrpSpPr>
        <p:grpSpPr>
          <a:xfrm>
            <a:off x="-1" y="17762"/>
            <a:ext cx="12188825" cy="742"/>
            <a:chOff x="-1" y="1761975"/>
            <a:chExt cx="12188825" cy="742"/>
          </a:xfrm>
        </p:grpSpPr>
        <p:cxnSp>
          <p:nvCxnSpPr>
            <p:cNvPr id="19" name="Straight Connector 18"/>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2" name="Picture 11"/>
          <p:cNvPicPr>
            <a:picLocks noChangeAspect="1"/>
          </p:cNvPicPr>
          <p:nvPr userDrawn="1"/>
        </p:nvPicPr>
        <p:blipFill>
          <a:blip r:embed="rId3"/>
          <a:stretch>
            <a:fillRect/>
          </a:stretch>
        </p:blipFill>
        <p:spPr>
          <a:xfrm>
            <a:off x="314666" y="-14942"/>
            <a:ext cx="2672715" cy="1518920"/>
          </a:xfrm>
          <a:prstGeom prst="rect">
            <a:avLst/>
          </a:prstGeom>
        </p:spPr>
      </p:pic>
      <p:grpSp>
        <p:nvGrpSpPr>
          <p:cNvPr id="15" name="Group 14"/>
          <p:cNvGrpSpPr/>
          <p:nvPr userDrawn="1"/>
        </p:nvGrpSpPr>
        <p:grpSpPr>
          <a:xfrm>
            <a:off x="-1" y="6406187"/>
            <a:ext cx="12188825" cy="451813"/>
            <a:chOff x="-1" y="6406187"/>
            <a:chExt cx="12188825" cy="451813"/>
          </a:xfrm>
        </p:grpSpPr>
        <p:sp>
          <p:nvSpPr>
            <p:cNvPr id="21" name="Rectangle 20"/>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Connector 21"/>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616349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bhead w/ Bullets 2 col">
    <p:spTree>
      <p:nvGrpSpPr>
        <p:cNvPr id="1" name=""/>
        <p:cNvGrpSpPr/>
        <p:nvPr/>
      </p:nvGrpSpPr>
      <p:grpSpPr>
        <a:xfrm>
          <a:off x="0" y="0"/>
          <a:ext cx="0" cy="0"/>
          <a:chOff x="0" y="0"/>
          <a:chExt cx="0" cy="0"/>
        </a:xfrm>
      </p:grpSpPr>
      <p:sp>
        <p:nvSpPr>
          <p:cNvPr id="2" name="Slide Number Placeholder 1"/>
          <p:cNvSpPr>
            <a:spLocks noGrp="1"/>
          </p:cNvSpPr>
          <p:nvPr>
            <p:ph type="sldNum" sz="quarter" idx="15"/>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sp>
        <p:nvSpPr>
          <p:cNvPr id="11" name="Text Placeholder 2"/>
          <p:cNvSpPr>
            <a:spLocks noGrp="1"/>
          </p:cNvSpPr>
          <p:nvPr>
            <p:ph type="body" sz="quarter" idx="12" hasCustomPrompt="1"/>
          </p:nvPr>
        </p:nvSpPr>
        <p:spPr>
          <a:xfrm>
            <a:off x="302605" y="1709351"/>
            <a:ext cx="5654546" cy="4384542"/>
          </a:xfrm>
          <a:prstGeom prst="rect">
            <a:avLst/>
          </a:prstGeom>
        </p:spPr>
        <p:txBody>
          <a:bodyPr vert="horz"/>
          <a:lstStyle>
            <a:lvl1pPr marL="285750" indent="-285750">
              <a:spcBef>
                <a:spcPts val="0"/>
              </a:spcBef>
              <a:spcAft>
                <a:spcPts val="1200"/>
              </a:spcAft>
              <a:buClr>
                <a:srgbClr val="AB262E"/>
              </a:buClr>
              <a:buFont typeface="Arial" panose="020B0604020202020204" pitchFamily="34" charset="0"/>
              <a:buChar char="•"/>
              <a:defRPr sz="1600" b="0" i="0">
                <a:latin typeface="Arial"/>
                <a:cs typeface="Arial"/>
              </a:defRPr>
            </a:lvl1pPr>
            <a:lvl2pPr marL="742950" indent="-285750">
              <a:spcBef>
                <a:spcPts val="0"/>
              </a:spcBef>
              <a:spcAft>
                <a:spcPts val="1200"/>
              </a:spcAft>
              <a:buClr>
                <a:srgbClr val="AB262E"/>
              </a:buClr>
              <a:buFont typeface="Arial"/>
              <a:buChar char="•"/>
              <a:defRPr sz="1400" b="0" i="0">
                <a:latin typeface="Arial"/>
                <a:cs typeface="Arial"/>
              </a:defRPr>
            </a:lvl2pPr>
            <a:lvl3pPr marL="1143000" indent="-228600">
              <a:spcBef>
                <a:spcPts val="0"/>
              </a:spcBef>
              <a:spcAft>
                <a:spcPts val="1200"/>
              </a:spcAft>
              <a:buClr>
                <a:srgbClr val="AB262E"/>
              </a:buClr>
              <a:buFont typeface="Arial"/>
              <a:buChar char="•"/>
              <a:defRPr sz="1200" b="0" i="0" baseline="0">
                <a:latin typeface="Arial"/>
                <a:cs typeface="Arial"/>
              </a:defRPr>
            </a:lvl3pPr>
            <a:lvl4pPr marL="1657350" indent="-285750">
              <a:spcBef>
                <a:spcPts val="0"/>
              </a:spcBef>
              <a:spcAft>
                <a:spcPts val="1200"/>
              </a:spcAft>
              <a:buClr>
                <a:srgbClr val="AB262E"/>
              </a:buClr>
              <a:buFont typeface="Arial"/>
              <a:buChar char="•"/>
              <a:defRPr sz="1000" b="0" i="0" baseline="0">
                <a:latin typeface="Arial"/>
                <a:cs typeface="Arial"/>
              </a:defRPr>
            </a:lvl4pPr>
            <a:lvl5pPr marL="2057400" indent="-228600">
              <a:spcBef>
                <a:spcPts val="0"/>
              </a:spcBef>
              <a:spcAft>
                <a:spcPts val="1200"/>
              </a:spcAft>
              <a:buClr>
                <a:srgbClr val="AB262E"/>
              </a:buClr>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4" name="Text Placeholder 4"/>
          <p:cNvSpPr>
            <a:spLocks noGrp="1"/>
          </p:cNvSpPr>
          <p:nvPr>
            <p:ph type="body" sz="quarter" idx="13" hasCustomPrompt="1"/>
          </p:nvPr>
        </p:nvSpPr>
        <p:spPr>
          <a:xfrm>
            <a:off x="302605" y="1006103"/>
            <a:ext cx="9726309"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
        <p:nvSpPr>
          <p:cNvPr id="15" name="Text Placeholder 2"/>
          <p:cNvSpPr>
            <a:spLocks noGrp="1"/>
          </p:cNvSpPr>
          <p:nvPr>
            <p:ph type="body" sz="quarter" idx="16" hasCustomPrompt="1"/>
          </p:nvPr>
        </p:nvSpPr>
        <p:spPr>
          <a:xfrm>
            <a:off x="6168248" y="1709351"/>
            <a:ext cx="5654546" cy="4384542"/>
          </a:xfrm>
          <a:prstGeom prst="rect">
            <a:avLst/>
          </a:prstGeom>
        </p:spPr>
        <p:txBody>
          <a:bodyPr vert="horz"/>
          <a:lstStyle>
            <a:lvl1pPr marL="342900" indent="-342900">
              <a:spcBef>
                <a:spcPts val="0"/>
              </a:spcBef>
              <a:spcAft>
                <a:spcPts val="1200"/>
              </a:spcAft>
              <a:buClr>
                <a:srgbClr val="AB262E"/>
              </a:buClr>
              <a:buFont typeface="+mj-lt"/>
              <a:buAutoNum type="arabicPeriod"/>
              <a:defRPr sz="1600" b="0" i="0">
                <a:latin typeface="Arial"/>
                <a:cs typeface="Arial"/>
              </a:defRPr>
            </a:lvl1pPr>
            <a:lvl2pPr marL="800100" indent="-342900">
              <a:spcBef>
                <a:spcPts val="0"/>
              </a:spcBef>
              <a:spcAft>
                <a:spcPts val="1200"/>
              </a:spcAft>
              <a:buClr>
                <a:srgbClr val="AB262E"/>
              </a:buClr>
              <a:buFont typeface="+mj-lt"/>
              <a:buAutoNum type="arabicPeriod"/>
              <a:defRPr sz="1400" b="0" i="0">
                <a:latin typeface="Arial"/>
                <a:cs typeface="Arial"/>
              </a:defRPr>
            </a:lvl2pPr>
            <a:lvl3pPr marL="1143000" indent="-228600">
              <a:spcBef>
                <a:spcPts val="0"/>
              </a:spcBef>
              <a:spcAft>
                <a:spcPts val="1200"/>
              </a:spcAft>
              <a:buClr>
                <a:srgbClr val="AB262E"/>
              </a:buClr>
              <a:buFont typeface="+mj-lt"/>
              <a:buAutoNum type="arabicPeriod"/>
              <a:defRPr sz="1200" b="0" i="0" baseline="0">
                <a:latin typeface="Arial"/>
                <a:cs typeface="Arial"/>
              </a:defRPr>
            </a:lvl3pPr>
            <a:lvl4pPr marL="1657350" indent="-285750">
              <a:spcBef>
                <a:spcPts val="0"/>
              </a:spcBef>
              <a:spcAft>
                <a:spcPts val="1200"/>
              </a:spcAft>
              <a:buClr>
                <a:srgbClr val="AB262E"/>
              </a:buClr>
              <a:buFont typeface="+mj-lt"/>
              <a:buAutoNum type="arabicPeriod"/>
              <a:defRPr sz="1000" b="0" i="0" baseline="0">
                <a:latin typeface="Arial"/>
                <a:cs typeface="Arial"/>
              </a:defRPr>
            </a:lvl4pPr>
            <a:lvl5pPr marL="2057400" indent="-228600">
              <a:spcBef>
                <a:spcPts val="0"/>
              </a:spcBef>
              <a:spcAft>
                <a:spcPts val="1200"/>
              </a:spcAft>
              <a:buClr>
                <a:srgbClr val="AB262E"/>
              </a:buClr>
              <a:buFont typeface="+mj-lt"/>
              <a:buAutoNum type="arabicPeriod"/>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17261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bhead w/ No Bullets">
    <p:spTree>
      <p:nvGrpSpPr>
        <p:cNvPr id="1" name=""/>
        <p:cNvGrpSpPr/>
        <p:nvPr/>
      </p:nvGrpSpPr>
      <p:grpSpPr>
        <a:xfrm>
          <a:off x="0" y="0"/>
          <a:ext cx="0" cy="0"/>
          <a:chOff x="0" y="0"/>
          <a:chExt cx="0" cy="0"/>
        </a:xfrm>
      </p:grpSpPr>
      <p:sp>
        <p:nvSpPr>
          <p:cNvPr id="11" name="Text Placeholder 2"/>
          <p:cNvSpPr>
            <a:spLocks noGrp="1"/>
          </p:cNvSpPr>
          <p:nvPr>
            <p:ph type="body" sz="quarter" idx="12" hasCustomPrompt="1"/>
          </p:nvPr>
        </p:nvSpPr>
        <p:spPr>
          <a:xfrm>
            <a:off x="302605" y="1709352"/>
            <a:ext cx="11585731" cy="438454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13"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4" name="Slide Number Placeholder 3"/>
          <p:cNvSpPr>
            <a:spLocks noGrp="1"/>
          </p:cNvSpPr>
          <p:nvPr>
            <p:ph type="sldNum" sz="quarter" idx="14"/>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sp>
        <p:nvSpPr>
          <p:cNvPr id="6" name="Text Placeholder 4"/>
          <p:cNvSpPr>
            <a:spLocks noGrp="1"/>
          </p:cNvSpPr>
          <p:nvPr>
            <p:ph type="body" sz="quarter" idx="13" hasCustomPrompt="1"/>
          </p:nvPr>
        </p:nvSpPr>
        <p:spPr>
          <a:xfrm>
            <a:off x="302605" y="1006103"/>
            <a:ext cx="11585731"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Tree>
    <p:extLst>
      <p:ext uri="{BB962C8B-B14F-4D97-AF65-F5344CB8AC3E}">
        <p14:creationId xmlns:p14="http://schemas.microsoft.com/office/powerpoint/2010/main" val="2172887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bhead w/ No Bullets 2 col">
    <p:spTree>
      <p:nvGrpSpPr>
        <p:cNvPr id="1" name=""/>
        <p:cNvGrpSpPr/>
        <p:nvPr/>
      </p:nvGrpSpPr>
      <p:grpSpPr>
        <a:xfrm>
          <a:off x="0" y="0"/>
          <a:ext cx="0" cy="0"/>
          <a:chOff x="0" y="0"/>
          <a:chExt cx="0" cy="0"/>
        </a:xfrm>
      </p:grpSpPr>
      <p:sp>
        <p:nvSpPr>
          <p:cNvPr id="2" name="Slide Number Placeholder 1"/>
          <p:cNvSpPr>
            <a:spLocks noGrp="1"/>
          </p:cNvSpPr>
          <p:nvPr>
            <p:ph type="sldNum" sz="quarter" idx="15"/>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sp>
        <p:nvSpPr>
          <p:cNvPr id="9" name="Text Placeholder 2"/>
          <p:cNvSpPr>
            <a:spLocks noGrp="1"/>
          </p:cNvSpPr>
          <p:nvPr>
            <p:ph type="body" sz="quarter" idx="12" hasCustomPrompt="1"/>
          </p:nvPr>
        </p:nvSpPr>
        <p:spPr>
          <a:xfrm>
            <a:off x="302606" y="1709352"/>
            <a:ext cx="5617943" cy="438454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10"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2" name="Text Placeholder 4"/>
          <p:cNvSpPr>
            <a:spLocks noGrp="1"/>
          </p:cNvSpPr>
          <p:nvPr>
            <p:ph type="body" sz="quarter" idx="13" hasCustomPrompt="1"/>
          </p:nvPr>
        </p:nvSpPr>
        <p:spPr>
          <a:xfrm>
            <a:off x="302605" y="1006103"/>
            <a:ext cx="11585731"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
        <p:nvSpPr>
          <p:cNvPr id="14" name="Text Placeholder 2"/>
          <p:cNvSpPr>
            <a:spLocks noGrp="1"/>
          </p:cNvSpPr>
          <p:nvPr>
            <p:ph type="body" sz="quarter" idx="16" hasCustomPrompt="1"/>
          </p:nvPr>
        </p:nvSpPr>
        <p:spPr>
          <a:xfrm>
            <a:off x="6159098" y="1709352"/>
            <a:ext cx="5691148" cy="438454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Tree>
    <p:extLst>
      <p:ext uri="{BB962C8B-B14F-4D97-AF65-F5344CB8AC3E}">
        <p14:creationId xmlns:p14="http://schemas.microsoft.com/office/powerpoint/2010/main" val="19692133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with no Subhead">
    <p:spTree>
      <p:nvGrpSpPr>
        <p:cNvPr id="1" name=""/>
        <p:cNvGrpSpPr/>
        <p:nvPr/>
      </p:nvGrpSpPr>
      <p:grpSpPr>
        <a:xfrm>
          <a:off x="0" y="0"/>
          <a:ext cx="0" cy="0"/>
          <a:chOff x="0" y="0"/>
          <a:chExt cx="0" cy="0"/>
        </a:xfrm>
      </p:grpSpPr>
      <p:sp>
        <p:nvSpPr>
          <p:cNvPr id="3" name="Slide Number Placeholder 2"/>
          <p:cNvSpPr>
            <a:spLocks noGrp="1"/>
          </p:cNvSpPr>
          <p:nvPr>
            <p:ph type="sldNum" sz="quarter" idx="13"/>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sp>
        <p:nvSpPr>
          <p:cNvPr id="6" name="Text Placeholder 2"/>
          <p:cNvSpPr>
            <a:spLocks noGrp="1"/>
          </p:cNvSpPr>
          <p:nvPr>
            <p:ph type="body" sz="quarter" idx="12" hasCustomPrompt="1"/>
          </p:nvPr>
        </p:nvSpPr>
        <p:spPr>
          <a:xfrm>
            <a:off x="302605" y="1112109"/>
            <a:ext cx="11585731" cy="4981786"/>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8"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Tree>
    <p:extLst>
      <p:ext uri="{BB962C8B-B14F-4D97-AF65-F5344CB8AC3E}">
        <p14:creationId xmlns:p14="http://schemas.microsoft.com/office/powerpoint/2010/main" val="35123603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with no Subhead 2 col">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sp>
        <p:nvSpPr>
          <p:cNvPr id="6" name="Text Placeholder 2"/>
          <p:cNvSpPr>
            <a:spLocks noGrp="1"/>
          </p:cNvSpPr>
          <p:nvPr>
            <p:ph type="body" sz="quarter" idx="12" hasCustomPrompt="1"/>
          </p:nvPr>
        </p:nvSpPr>
        <p:spPr>
          <a:xfrm>
            <a:off x="302606" y="1112109"/>
            <a:ext cx="5663697" cy="4981786"/>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9"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0" name="Text Placeholder 2"/>
          <p:cNvSpPr>
            <a:spLocks noGrp="1"/>
          </p:cNvSpPr>
          <p:nvPr>
            <p:ph type="body" sz="quarter" idx="15" hasCustomPrompt="1"/>
          </p:nvPr>
        </p:nvSpPr>
        <p:spPr>
          <a:xfrm>
            <a:off x="6214002" y="1112109"/>
            <a:ext cx="5663697" cy="4981786"/>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Tree>
    <p:extLst>
      <p:ext uri="{BB962C8B-B14F-4D97-AF65-F5344CB8AC3E}">
        <p14:creationId xmlns:p14="http://schemas.microsoft.com/office/powerpoint/2010/main" val="3877718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ES">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9567" y="82958"/>
            <a:ext cx="3346704" cy="1646578"/>
          </a:xfrm>
          <a:prstGeom prst="rect">
            <a:avLst/>
          </a:prstGeom>
        </p:spPr>
      </p:pic>
      <p:sp>
        <p:nvSpPr>
          <p:cNvPr id="8" name="Picture Placeholder 2"/>
          <p:cNvSpPr>
            <a:spLocks noGrp="1"/>
          </p:cNvSpPr>
          <p:nvPr>
            <p:ph type="pic" sz="quarter" idx="13" hasCustomPrompt="1"/>
          </p:nvPr>
        </p:nvSpPr>
        <p:spPr>
          <a:xfrm>
            <a:off x="-1" y="3619500"/>
            <a:ext cx="12188825" cy="2787570"/>
          </a:xfrm>
          <a:prstGeom prst="rect">
            <a:avLst/>
          </a:prstGeom>
          <a:noFill/>
        </p:spPr>
        <p:txBody>
          <a:bodyPr vert="horz" anchor="ctr"/>
          <a:lstStyle>
            <a:lvl1pPr marL="0" indent="0" algn="ctr">
              <a:buNone/>
              <a:defRPr sz="1600" b="0" i="0" baseline="0">
                <a:solidFill>
                  <a:schemeClr val="tx1"/>
                </a:solidFill>
                <a:latin typeface="Arial"/>
                <a:cs typeface="Arial"/>
              </a:defRPr>
            </a:lvl1pPr>
          </a:lstStyle>
          <a:p>
            <a:r>
              <a:rPr lang="en-US" dirty="0"/>
              <a:t>Click to Insert Image</a:t>
            </a:r>
          </a:p>
        </p:txBody>
      </p:sp>
      <p:sp>
        <p:nvSpPr>
          <p:cNvPr id="11" name="Text Placeholder 2"/>
          <p:cNvSpPr>
            <a:spLocks noGrp="1"/>
          </p:cNvSpPr>
          <p:nvPr>
            <p:ph type="body" sz="quarter" idx="12" hasCustomPrompt="1"/>
          </p:nvPr>
        </p:nvSpPr>
        <p:spPr>
          <a:xfrm>
            <a:off x="374316" y="2392946"/>
            <a:ext cx="11296984" cy="109955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Tree>
    <p:extLst>
      <p:ext uri="{BB962C8B-B14F-4D97-AF65-F5344CB8AC3E}">
        <p14:creationId xmlns:p14="http://schemas.microsoft.com/office/powerpoint/2010/main" val="14468429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losing Slide - SES">
    <p:spTree>
      <p:nvGrpSpPr>
        <p:cNvPr id="1" name=""/>
        <p:cNvGrpSpPr/>
        <p:nvPr/>
      </p:nvGrpSpPr>
      <p:grpSpPr>
        <a:xfrm>
          <a:off x="0" y="0"/>
          <a:ext cx="0" cy="0"/>
          <a:chOff x="0" y="0"/>
          <a:chExt cx="0" cy="0"/>
        </a:xfrm>
      </p:grpSpPr>
      <p:grpSp>
        <p:nvGrpSpPr>
          <p:cNvPr id="2" name="Group 1"/>
          <p:cNvGrpSpPr/>
          <p:nvPr userDrawn="1"/>
        </p:nvGrpSpPr>
        <p:grpSpPr>
          <a:xfrm>
            <a:off x="-1" y="5092180"/>
            <a:ext cx="12188825" cy="1765820"/>
            <a:chOff x="-1" y="5092180"/>
            <a:chExt cx="12188825" cy="1765820"/>
          </a:xfrm>
        </p:grpSpPr>
        <p:cxnSp>
          <p:nvCxnSpPr>
            <p:cNvPr id="8" name="Straight Connector 7"/>
            <p:cNvCxnSpPr/>
            <p:nvPr/>
          </p:nvCxnSpPr>
          <p:spPr>
            <a:xfrm>
              <a:off x="8129945" y="5092180"/>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 y="5092922"/>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 y="5128391"/>
              <a:ext cx="12188825" cy="1729609"/>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 name="Subtitle 2"/>
          <p:cNvSpPr>
            <a:spLocks noGrp="1"/>
          </p:cNvSpPr>
          <p:nvPr userDrawn="1">
            <p:ph type="subTitle" idx="1" hasCustomPrompt="1"/>
          </p:nvPr>
        </p:nvSpPr>
        <p:spPr>
          <a:xfrm>
            <a:off x="1828324" y="5240939"/>
            <a:ext cx="8532178" cy="1298388"/>
          </a:xfrm>
          <a:prstGeom prst="rect">
            <a:avLst/>
          </a:prstGeom>
        </p:spPr>
        <p:txBody>
          <a:bodyPr anchor="ctr"/>
          <a:lstStyle>
            <a:lvl1pPr marL="0" indent="0" algn="ctr">
              <a:lnSpc>
                <a:spcPct val="120000"/>
              </a:lnSpc>
              <a:spcBef>
                <a:spcPts val="0"/>
              </a:spcBef>
              <a:buNone/>
              <a:defRPr sz="1800" b="0" i="0" baseline="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Presenter Name Here</a:t>
            </a:r>
            <a:br>
              <a:rPr lang="en-US" dirty="0"/>
            </a:br>
            <a:r>
              <a:rPr lang="en-US" dirty="0"/>
              <a:t>Email Here</a:t>
            </a:r>
            <a:br>
              <a:rPr lang="en-US" dirty="0"/>
            </a:br>
            <a:r>
              <a:rPr lang="en-US" dirty="0"/>
              <a:t>Phone Here</a:t>
            </a:r>
          </a:p>
        </p:txBody>
      </p:sp>
      <p:pic>
        <p:nvPicPr>
          <p:cNvPr id="5" name="Picture 4"/>
          <p:cNvPicPr>
            <a:picLocks noChangeAspect="1"/>
          </p:cNvPicPr>
          <p:nvPr userDrawn="1"/>
        </p:nvPicPr>
        <p:blipFill>
          <a:blip r:embed="rId2"/>
          <a:stretch>
            <a:fillRect/>
          </a:stretch>
        </p:blipFill>
        <p:spPr>
          <a:xfrm>
            <a:off x="4871521" y="4263995"/>
            <a:ext cx="2438400" cy="368300"/>
          </a:xfrm>
          <a:prstGeom prst="rect">
            <a:avLst/>
          </a:prstGeom>
        </p:spPr>
      </p:pic>
      <p:pic>
        <p:nvPicPr>
          <p:cNvPr id="11" name="Picture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453520" y="681016"/>
            <a:ext cx="3245314" cy="3022779"/>
          </a:xfrm>
          <a:prstGeom prst="rect">
            <a:avLst/>
          </a:prstGeom>
        </p:spPr>
      </p:pic>
    </p:spTree>
    <p:extLst>
      <p:ext uri="{BB962C8B-B14F-4D97-AF65-F5344CB8AC3E}">
        <p14:creationId xmlns:p14="http://schemas.microsoft.com/office/powerpoint/2010/main" val="984149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AS">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44824" y="-1"/>
            <a:ext cx="9144001" cy="6858001"/>
          </a:xfrm>
          <a:prstGeom prst="rect">
            <a:avLst/>
          </a:prstGeom>
        </p:spPr>
      </p:pic>
      <p:sp>
        <p:nvSpPr>
          <p:cNvPr id="24" name="Rectangle 23"/>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 name="Straight Connector 24"/>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7" name="Picture 26"/>
          <p:cNvPicPr>
            <a:picLocks noChangeAspect="1"/>
          </p:cNvPicPr>
          <p:nvPr userDrawn="1"/>
        </p:nvPicPr>
        <p:blipFill>
          <a:blip r:embed="rId3"/>
          <a:stretch>
            <a:fillRect/>
          </a:stretch>
        </p:blipFill>
        <p:spPr>
          <a:xfrm>
            <a:off x="8435975" y="6584950"/>
            <a:ext cx="2933700" cy="127000"/>
          </a:xfrm>
          <a:prstGeom prst="rect">
            <a:avLst/>
          </a:prstGeom>
        </p:spPr>
      </p:pic>
      <p:sp>
        <p:nvSpPr>
          <p:cNvPr id="17" name="Text Placeholder 2"/>
          <p:cNvSpPr>
            <a:spLocks noGrp="1"/>
          </p:cNvSpPr>
          <p:nvPr userDrawn="1">
            <p:ph type="body" sz="quarter" idx="12" hasCustomPrompt="1"/>
          </p:nvPr>
        </p:nvSpPr>
        <p:spPr>
          <a:xfrm>
            <a:off x="302605" y="1709351"/>
            <a:ext cx="5654546"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itle 1"/>
          <p:cNvSpPr>
            <a:spLocks noGrp="1"/>
          </p:cNvSpPr>
          <p:nvPr userDrawn="1">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9" name="Text Placeholder 4"/>
          <p:cNvSpPr>
            <a:spLocks noGrp="1"/>
          </p:cNvSpPr>
          <p:nvPr userDrawn="1">
            <p:ph type="body" sz="quarter" idx="13" hasCustomPrompt="1"/>
          </p:nvPr>
        </p:nvSpPr>
        <p:spPr>
          <a:xfrm>
            <a:off x="302606" y="1006103"/>
            <a:ext cx="9754090"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grpSp>
        <p:nvGrpSpPr>
          <p:cNvPr id="20" name="Group 19"/>
          <p:cNvGrpSpPr/>
          <p:nvPr userDrawn="1"/>
        </p:nvGrpSpPr>
        <p:grpSpPr>
          <a:xfrm>
            <a:off x="-1" y="-8881"/>
            <a:ext cx="12188825" cy="1238113"/>
            <a:chOff x="0" y="0"/>
            <a:chExt cx="9144000" cy="928827"/>
          </a:xfrm>
        </p:grpSpPr>
        <p:cxnSp>
          <p:nvCxnSpPr>
            <p:cNvPr id="21" name="Straight Connector 20"/>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rotWithShape="1">
            <a:blip r:embed="rId4"/>
            <a:srcRect t="13018" r="68665"/>
            <a:stretch/>
          </p:blipFill>
          <p:spPr>
            <a:xfrm>
              <a:off x="8323018" y="0"/>
              <a:ext cx="588774" cy="928827"/>
            </a:xfrm>
            <a:prstGeom prst="rect">
              <a:avLst/>
            </a:prstGeom>
          </p:spPr>
        </p:pic>
      </p:gr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7578897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orchbearer">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44825" y="0"/>
            <a:ext cx="9143999" cy="6858000"/>
          </a:xfrm>
          <a:prstGeom prst="rect">
            <a:avLst/>
          </a:prstGeom>
        </p:spPr>
      </p:pic>
      <p:sp>
        <p:nvSpPr>
          <p:cNvPr id="16" name="Rectangle 15"/>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8" name="Straight Connector 27"/>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30" name="Picture 29"/>
          <p:cNvPicPr>
            <a:picLocks noChangeAspect="1"/>
          </p:cNvPicPr>
          <p:nvPr userDrawn="1"/>
        </p:nvPicPr>
        <p:blipFill>
          <a:blip r:embed="rId3"/>
          <a:stretch>
            <a:fillRect/>
          </a:stretch>
        </p:blipFill>
        <p:spPr>
          <a:xfrm>
            <a:off x="8435975" y="6584950"/>
            <a:ext cx="2933700" cy="127000"/>
          </a:xfrm>
          <a:prstGeom prst="rect">
            <a:avLst/>
          </a:prstGeom>
        </p:spPr>
      </p:pic>
      <p:sp>
        <p:nvSpPr>
          <p:cNvPr id="17" name="Text Placeholder 2"/>
          <p:cNvSpPr>
            <a:spLocks noGrp="1"/>
          </p:cNvSpPr>
          <p:nvPr>
            <p:ph type="body" sz="quarter" idx="12" hasCustomPrompt="1"/>
          </p:nvPr>
        </p:nvSpPr>
        <p:spPr>
          <a:xfrm>
            <a:off x="302605" y="1709351"/>
            <a:ext cx="5654546"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20" name="Text Placeholder 4"/>
          <p:cNvSpPr>
            <a:spLocks noGrp="1"/>
          </p:cNvSpPr>
          <p:nvPr>
            <p:ph type="body" sz="quarter" idx="13" hasCustomPrompt="1"/>
          </p:nvPr>
        </p:nvSpPr>
        <p:spPr>
          <a:xfrm>
            <a:off x="302606" y="1006103"/>
            <a:ext cx="9754090"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grpSp>
        <p:nvGrpSpPr>
          <p:cNvPr id="18" name="Group 17"/>
          <p:cNvGrpSpPr/>
          <p:nvPr userDrawn="1"/>
        </p:nvGrpSpPr>
        <p:grpSpPr>
          <a:xfrm>
            <a:off x="-1" y="-8881"/>
            <a:ext cx="12188825" cy="1238113"/>
            <a:chOff x="0" y="0"/>
            <a:chExt cx="9144000" cy="928827"/>
          </a:xfrm>
        </p:grpSpPr>
        <p:cxnSp>
          <p:nvCxnSpPr>
            <p:cNvPr id="21" name="Straight Connector 20"/>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rotWithShape="1">
            <a:blip r:embed="rId4"/>
            <a:srcRect t="13018" r="68665"/>
            <a:stretch/>
          </p:blipFill>
          <p:spPr>
            <a:xfrm>
              <a:off x="8323018" y="0"/>
              <a:ext cx="588774" cy="928827"/>
            </a:xfrm>
            <a:prstGeom prst="rect">
              <a:avLst/>
            </a:prstGeom>
          </p:spPr>
        </p:pic>
      </p:gr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18270503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YC">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85465" y="0"/>
            <a:ext cx="9103360" cy="6827520"/>
          </a:xfrm>
          <a:prstGeom prst="rect">
            <a:avLst/>
          </a:prstGeom>
        </p:spPr>
      </p:pic>
      <p:sp>
        <p:nvSpPr>
          <p:cNvPr id="18" name="Rectangle 17"/>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Connector 18"/>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9" name="Picture 28"/>
          <p:cNvPicPr>
            <a:picLocks noChangeAspect="1"/>
          </p:cNvPicPr>
          <p:nvPr userDrawn="1"/>
        </p:nvPicPr>
        <p:blipFill>
          <a:blip r:embed="rId3"/>
          <a:stretch>
            <a:fillRect/>
          </a:stretch>
        </p:blipFill>
        <p:spPr>
          <a:xfrm>
            <a:off x="8435975" y="6584950"/>
            <a:ext cx="2933700" cy="127000"/>
          </a:xfrm>
          <a:prstGeom prst="rect">
            <a:avLst/>
          </a:prstGeom>
        </p:spPr>
      </p:pic>
      <p:sp>
        <p:nvSpPr>
          <p:cNvPr id="12" name="Text Placeholder 2"/>
          <p:cNvSpPr>
            <a:spLocks noGrp="1"/>
          </p:cNvSpPr>
          <p:nvPr>
            <p:ph type="body" sz="quarter" idx="12" hasCustomPrompt="1"/>
          </p:nvPr>
        </p:nvSpPr>
        <p:spPr>
          <a:xfrm>
            <a:off x="302605" y="1709351"/>
            <a:ext cx="5654546"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7" name="Text Placeholder 4"/>
          <p:cNvSpPr>
            <a:spLocks noGrp="1"/>
          </p:cNvSpPr>
          <p:nvPr>
            <p:ph type="body" sz="quarter" idx="13" hasCustomPrompt="1"/>
          </p:nvPr>
        </p:nvSpPr>
        <p:spPr>
          <a:xfrm>
            <a:off x="302606" y="1006103"/>
            <a:ext cx="9754090"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grpSp>
        <p:nvGrpSpPr>
          <p:cNvPr id="20" name="Group 19"/>
          <p:cNvGrpSpPr/>
          <p:nvPr userDrawn="1"/>
        </p:nvGrpSpPr>
        <p:grpSpPr>
          <a:xfrm>
            <a:off x="-1" y="-8881"/>
            <a:ext cx="12188825" cy="1238113"/>
            <a:chOff x="0" y="0"/>
            <a:chExt cx="9144000" cy="928827"/>
          </a:xfrm>
        </p:grpSpPr>
        <p:cxnSp>
          <p:nvCxnSpPr>
            <p:cNvPr id="21" name="Straight Connector 20"/>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rotWithShape="1">
            <a:blip r:embed="rId4"/>
            <a:srcRect t="13018" r="68665"/>
            <a:stretch/>
          </p:blipFill>
          <p:spPr>
            <a:xfrm>
              <a:off x="8323018" y="0"/>
              <a:ext cx="588774" cy="928827"/>
            </a:xfrm>
            <a:prstGeom prst="rect">
              <a:avLst/>
            </a:prstGeom>
          </p:spPr>
        </p:pic>
      </p:gr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3075254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evens Cloc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31012" y="0"/>
            <a:ext cx="5357812" cy="6858000"/>
          </a:xfrm>
          <a:prstGeom prst="rect">
            <a:avLst/>
          </a:prstGeom>
        </p:spPr>
      </p:pic>
      <p:sp>
        <p:nvSpPr>
          <p:cNvPr id="18"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9"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20"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7" name="Group 16"/>
          <p:cNvGrpSpPr/>
          <p:nvPr userDrawn="1"/>
        </p:nvGrpSpPr>
        <p:grpSpPr>
          <a:xfrm>
            <a:off x="-1" y="17762"/>
            <a:ext cx="12188825" cy="742"/>
            <a:chOff x="-1" y="1761975"/>
            <a:chExt cx="12188825" cy="742"/>
          </a:xfrm>
        </p:grpSpPr>
        <p:cxnSp>
          <p:nvCxnSpPr>
            <p:cNvPr id="21" name="Straight Connector 20"/>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2" name="Picture 11"/>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15" name="Rectangle 1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 name="Straight Connector 15"/>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2217304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4393828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6" name="Text Placeholder 17"/>
          <p:cNvSpPr>
            <a:spLocks noGrp="1"/>
          </p:cNvSpPr>
          <p:nvPr>
            <p:ph type="body" sz="quarter" idx="13" hasCustomPrompt="1"/>
          </p:nvPr>
        </p:nvSpPr>
        <p:spPr>
          <a:xfrm>
            <a:off x="214782" y="2237110"/>
            <a:ext cx="11737153" cy="1907234"/>
          </a:xfrm>
          <a:prstGeom prst="rect">
            <a:avLst/>
          </a:prstGeom>
        </p:spPr>
        <p:txBody>
          <a:bodyPr anchor="ctr"/>
          <a:lstStyle>
            <a:lvl1pPr marL="0" indent="0" algn="ctr">
              <a:lnSpc>
                <a:spcPct val="100000"/>
              </a:lnSpc>
              <a:buNone/>
              <a:defRPr sz="3000" b="1" i="0">
                <a:latin typeface="Arial"/>
                <a:cs typeface="Arial"/>
              </a:defRPr>
            </a:lvl1pPr>
          </a:lstStyle>
          <a:p>
            <a:pPr lvl="0"/>
            <a:r>
              <a:rPr lang="en-US" dirty="0">
                <a:solidFill>
                  <a:schemeClr val="tx1"/>
                </a:solidFill>
              </a:rPr>
              <a:t>Section Break Line 1</a:t>
            </a:r>
            <a:br>
              <a:rPr lang="en-US" dirty="0">
                <a:solidFill>
                  <a:schemeClr val="tx1"/>
                </a:solidFill>
              </a:rPr>
            </a:br>
            <a:r>
              <a:rPr lang="en-US" dirty="0">
                <a:solidFill>
                  <a:schemeClr val="tx1"/>
                </a:solidFill>
              </a:rPr>
              <a:t>Section Break Line 2</a:t>
            </a:r>
            <a:endParaRPr lang="en-US" dirty="0"/>
          </a:p>
        </p:txBody>
      </p:sp>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2"/>
            <a:srcRect t="13018" r="68665"/>
            <a:stretch/>
          </p:blipFill>
          <p:spPr>
            <a:xfrm>
              <a:off x="8323018" y="0"/>
              <a:ext cx="588774" cy="928827"/>
            </a:xfrm>
            <a:prstGeom prst="rect">
              <a:avLst/>
            </a:prstGeom>
          </p:spPr>
        </p:pic>
      </p:grpSp>
      <p:sp>
        <p:nvSpPr>
          <p:cNvPr id="24" name="Rectangle 23"/>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 name="Straight Connector 24"/>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7" name="Picture 26"/>
          <p:cNvPicPr>
            <a:picLocks noChangeAspect="1"/>
          </p:cNvPicPr>
          <p:nvPr userDrawn="1"/>
        </p:nvPicPr>
        <p:blipFill>
          <a:blip r:embed="rId3"/>
          <a:stretch>
            <a:fillRect/>
          </a:stretch>
        </p:blipFill>
        <p:spPr>
          <a:xfrm>
            <a:off x="8982075" y="6584950"/>
            <a:ext cx="2933700" cy="127000"/>
          </a:xfrm>
          <a:prstGeom prst="rect">
            <a:avLst/>
          </a:prstGeom>
        </p:spPr>
      </p:pic>
    </p:spTree>
    <p:extLst>
      <p:ext uri="{BB962C8B-B14F-4D97-AF65-F5344CB8AC3E}">
        <p14:creationId xmlns:p14="http://schemas.microsoft.com/office/powerpoint/2010/main" val="38466832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w/ Image">
    <p:spTree>
      <p:nvGrpSpPr>
        <p:cNvPr id="1" name=""/>
        <p:cNvGrpSpPr/>
        <p:nvPr/>
      </p:nvGrpSpPr>
      <p:grpSpPr>
        <a:xfrm>
          <a:off x="0" y="0"/>
          <a:ext cx="0" cy="0"/>
          <a:chOff x="0" y="0"/>
          <a:chExt cx="0" cy="0"/>
        </a:xfrm>
      </p:grpSpPr>
      <p:sp>
        <p:nvSpPr>
          <p:cNvPr id="14" name="Rectangle 13"/>
          <p:cNvSpPr/>
          <p:nvPr userDrawn="1"/>
        </p:nvSpPr>
        <p:spPr>
          <a:xfrm>
            <a:off x="-1" y="4919822"/>
            <a:ext cx="12188825" cy="193817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sz="quarter" idx="12" hasCustomPrompt="1"/>
          </p:nvPr>
        </p:nvSpPr>
        <p:spPr>
          <a:xfrm>
            <a:off x="0" y="0"/>
            <a:ext cx="12188825" cy="4895273"/>
          </a:xfrm>
          <a:prstGeom prst="rect">
            <a:avLst/>
          </a:prstGeom>
          <a:noFill/>
        </p:spPr>
        <p:txBody>
          <a:bodyPr vert="horz" anchor="ctr"/>
          <a:lstStyle>
            <a:lvl1pPr marL="0" indent="0" algn="ctr">
              <a:buNone/>
              <a:defRPr sz="1600" b="0" i="0" baseline="0">
                <a:solidFill>
                  <a:schemeClr val="tx1"/>
                </a:solidFill>
                <a:latin typeface="Arial"/>
                <a:cs typeface="Arial"/>
              </a:defRPr>
            </a:lvl1pPr>
          </a:lstStyle>
          <a:p>
            <a:r>
              <a:rPr lang="en-US" dirty="0"/>
              <a:t>Click to Insert Image</a:t>
            </a:r>
          </a:p>
        </p:txBody>
      </p:sp>
      <p:sp>
        <p:nvSpPr>
          <p:cNvPr id="6" name="Text Placeholder 17"/>
          <p:cNvSpPr>
            <a:spLocks noGrp="1"/>
          </p:cNvSpPr>
          <p:nvPr>
            <p:ph type="body" sz="quarter" idx="13" hasCustomPrompt="1"/>
          </p:nvPr>
        </p:nvSpPr>
        <p:spPr>
          <a:xfrm>
            <a:off x="214782" y="5545997"/>
            <a:ext cx="10510190" cy="717178"/>
          </a:xfrm>
          <a:prstGeom prst="rect">
            <a:avLst/>
          </a:prstGeom>
        </p:spPr>
        <p:txBody>
          <a:bodyPr anchor="t" anchorCtr="0"/>
          <a:lstStyle>
            <a:lvl1pPr marL="0" indent="0" algn="l">
              <a:lnSpc>
                <a:spcPct val="100000"/>
              </a:lnSpc>
              <a:spcBef>
                <a:spcPts val="0"/>
              </a:spcBef>
              <a:buNone/>
              <a:defRPr sz="3000" b="1" i="0">
                <a:latin typeface="Arial"/>
                <a:cs typeface="Arial"/>
              </a:defRPr>
            </a:lvl1pPr>
          </a:lstStyle>
          <a:p>
            <a:pPr lvl="0"/>
            <a:r>
              <a:rPr lang="en-US" dirty="0">
                <a:solidFill>
                  <a:schemeClr val="tx1"/>
                </a:solidFill>
              </a:rPr>
              <a:t>Section Break Line</a:t>
            </a:r>
            <a:endParaRPr lang="en-US" dirty="0"/>
          </a:p>
        </p:txBody>
      </p:sp>
      <p:grpSp>
        <p:nvGrpSpPr>
          <p:cNvPr id="8" name="Group 7"/>
          <p:cNvGrpSpPr/>
          <p:nvPr userDrawn="1"/>
        </p:nvGrpSpPr>
        <p:grpSpPr>
          <a:xfrm>
            <a:off x="-1" y="4875418"/>
            <a:ext cx="12188825" cy="1238113"/>
            <a:chOff x="0" y="6662"/>
            <a:chExt cx="9144000" cy="928827"/>
          </a:xfrm>
        </p:grpSpPr>
        <p:cxnSp>
          <p:nvCxnSpPr>
            <p:cNvPr id="11" name="Straight Connector 10"/>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p:nvPicPr>
          <p:blipFill rotWithShape="1">
            <a:blip r:embed="rId2"/>
            <a:srcRect t="13018" r="68665"/>
            <a:stretch/>
          </p:blipFill>
          <p:spPr>
            <a:xfrm>
              <a:off x="8323018" y="6662"/>
              <a:ext cx="588774" cy="928827"/>
            </a:xfrm>
            <a:prstGeom prst="rect">
              <a:avLst/>
            </a:prstGeom>
          </p:spPr>
        </p:pic>
      </p:grpSp>
      <p:pic>
        <p:nvPicPr>
          <p:cNvPr id="10" name="Picture 9"/>
          <p:cNvPicPr>
            <a:picLocks noChangeAspect="1"/>
          </p:cNvPicPr>
          <p:nvPr userDrawn="1"/>
        </p:nvPicPr>
        <p:blipFill>
          <a:blip r:embed="rId3"/>
          <a:stretch>
            <a:fillRect/>
          </a:stretch>
        </p:blipFill>
        <p:spPr>
          <a:xfrm>
            <a:off x="8982075" y="6584950"/>
            <a:ext cx="2933700" cy="127000"/>
          </a:xfrm>
          <a:prstGeom prst="rect">
            <a:avLst/>
          </a:prstGeom>
        </p:spPr>
      </p:pic>
    </p:spTree>
    <p:extLst>
      <p:ext uri="{BB962C8B-B14F-4D97-AF65-F5344CB8AC3E}">
        <p14:creationId xmlns:p14="http://schemas.microsoft.com/office/powerpoint/2010/main" val="4440247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1" name="Text Placeholder 10"/>
          <p:cNvSpPr>
            <a:spLocks noGrp="1"/>
          </p:cNvSpPr>
          <p:nvPr>
            <p:ph type="body" sz="quarter" idx="12" hasCustomPrompt="1"/>
          </p:nvPr>
        </p:nvSpPr>
        <p:spPr>
          <a:xfrm>
            <a:off x="991552" y="1570618"/>
            <a:ext cx="10227600" cy="3490253"/>
          </a:xfrm>
          <a:prstGeom prst="rect">
            <a:avLst/>
          </a:prstGeom>
        </p:spPr>
        <p:txBody>
          <a:bodyPr vert="horz" anchor="ctr"/>
          <a:lstStyle>
            <a:lvl1pPr marL="0" indent="0" algn="ctr">
              <a:buNone/>
              <a:defRPr sz="3600" b="0" i="1" baseline="0">
                <a:latin typeface="Times New Roman"/>
                <a:cs typeface="Times New Roman"/>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Insert Quote or Excerpt Here</a:t>
            </a:r>
          </a:p>
        </p:txBody>
      </p:sp>
      <p:sp>
        <p:nvSpPr>
          <p:cNvPr id="17" name="Text Placeholder 16"/>
          <p:cNvSpPr>
            <a:spLocks noGrp="1"/>
          </p:cNvSpPr>
          <p:nvPr>
            <p:ph type="body" sz="quarter" idx="13" hasCustomPrompt="1"/>
          </p:nvPr>
        </p:nvSpPr>
        <p:spPr>
          <a:xfrm>
            <a:off x="4412102" y="5206138"/>
            <a:ext cx="7419101" cy="897659"/>
          </a:xfrm>
          <a:prstGeom prst="rect">
            <a:avLst/>
          </a:prstGeom>
        </p:spPr>
        <p:txBody>
          <a:bodyPr vert="horz"/>
          <a:lstStyle>
            <a:lvl1pPr marL="0" indent="0" algn="r">
              <a:buNone/>
              <a:defRPr sz="1600" b="0" i="0" baseline="0">
                <a:latin typeface="Arial"/>
                <a:cs typeface="Arial"/>
              </a:defRPr>
            </a:lvl1pPr>
          </a:lstStyle>
          <a:p>
            <a:pPr lvl="0"/>
            <a:r>
              <a:rPr lang="en-US" dirty="0"/>
              <a:t>Insert Quote Attribution Here</a:t>
            </a:r>
          </a:p>
        </p:txBody>
      </p:sp>
      <p:pic>
        <p:nvPicPr>
          <p:cNvPr id="21" name="Picture 20" descr="OpenQuote.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4721" y="1561545"/>
            <a:ext cx="743664" cy="371928"/>
          </a:xfrm>
          <a:prstGeom prst="rect">
            <a:avLst/>
          </a:prstGeom>
        </p:spPr>
      </p:pic>
      <p:pic>
        <p:nvPicPr>
          <p:cNvPr id="22" name="Picture 21" descr="OpenQuote.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rot="10800000">
            <a:off x="11090865" y="4701328"/>
            <a:ext cx="743664" cy="371928"/>
          </a:xfrm>
          <a:prstGeom prst="rect">
            <a:avLst/>
          </a:prstGeom>
        </p:spPr>
      </p:pic>
      <p:sp>
        <p:nvSpPr>
          <p:cNvPr id="10"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3" name="Slide Number Placeholder 2"/>
          <p:cNvSpPr>
            <a:spLocks noGrp="1"/>
          </p:cNvSpPr>
          <p:nvPr>
            <p:ph type="sldNum" sz="quarter" idx="14"/>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41855936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ullets and 1 Photo w/ Caption">
    <p:spTree>
      <p:nvGrpSpPr>
        <p:cNvPr id="1" name=""/>
        <p:cNvGrpSpPr/>
        <p:nvPr/>
      </p:nvGrpSpPr>
      <p:grpSpPr>
        <a:xfrm>
          <a:off x="0" y="0"/>
          <a:ext cx="0" cy="0"/>
          <a:chOff x="0" y="0"/>
          <a:chExt cx="0" cy="0"/>
        </a:xfrm>
      </p:grpSpPr>
      <p:sp>
        <p:nvSpPr>
          <p:cNvPr id="3" name="Picture Placeholder 2"/>
          <p:cNvSpPr>
            <a:spLocks noGrp="1"/>
          </p:cNvSpPr>
          <p:nvPr>
            <p:ph type="pic" sz="quarter" idx="15" hasCustomPrompt="1"/>
          </p:nvPr>
        </p:nvSpPr>
        <p:spPr>
          <a:xfrm>
            <a:off x="6882117" y="1578919"/>
            <a:ext cx="5006220" cy="4094769"/>
          </a:xfrm>
          <a:prstGeom prst="rect">
            <a:avLst/>
          </a:prstGeom>
        </p:spPr>
        <p:txBody>
          <a:bodyPr anchor="ctr"/>
          <a:lstStyle>
            <a:lvl1pPr marL="0" indent="0" algn="ctr">
              <a:buNone/>
              <a:defRPr sz="1600" b="0" i="0">
                <a:latin typeface="Arial"/>
                <a:cs typeface="Arial"/>
              </a:defRPr>
            </a:lvl1pPr>
          </a:lstStyle>
          <a:p>
            <a:r>
              <a:rPr lang="en-US" dirty="0"/>
              <a:t>Click to Insert Image</a:t>
            </a:r>
          </a:p>
        </p:txBody>
      </p:sp>
      <p:sp>
        <p:nvSpPr>
          <p:cNvPr id="9" name="Text Placeholder 3"/>
          <p:cNvSpPr>
            <a:spLocks noGrp="1"/>
          </p:cNvSpPr>
          <p:nvPr>
            <p:ph type="body" sz="quarter" idx="28" hasCustomPrompt="1"/>
          </p:nvPr>
        </p:nvSpPr>
        <p:spPr>
          <a:xfrm>
            <a:off x="6882118" y="5766677"/>
            <a:ext cx="5006219" cy="327216"/>
          </a:xfrm>
          <a:prstGeom prst="rect">
            <a:avLst/>
          </a:prstGeom>
        </p:spPr>
        <p:txBody>
          <a:bodyPr vert="horz"/>
          <a:lstStyle>
            <a:lvl1pPr marL="0" indent="0" algn="ctr">
              <a:buFontTx/>
              <a:buNone/>
              <a:defRPr sz="1100" b="0" i="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photo caption(s) here.</a:t>
            </a:r>
          </a:p>
        </p:txBody>
      </p:sp>
      <p:sp>
        <p:nvSpPr>
          <p:cNvPr id="10" name="Text Placeholder 2"/>
          <p:cNvSpPr>
            <a:spLocks noGrp="1"/>
          </p:cNvSpPr>
          <p:nvPr>
            <p:ph type="body" sz="quarter" idx="12" hasCustomPrompt="1"/>
          </p:nvPr>
        </p:nvSpPr>
        <p:spPr>
          <a:xfrm>
            <a:off x="302605" y="1578920"/>
            <a:ext cx="5654546" cy="4514974"/>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4" name="Text Placeholder 4"/>
          <p:cNvSpPr>
            <a:spLocks noGrp="1"/>
          </p:cNvSpPr>
          <p:nvPr>
            <p:ph type="body" sz="quarter" idx="13" hasCustomPrompt="1"/>
          </p:nvPr>
        </p:nvSpPr>
        <p:spPr>
          <a:xfrm>
            <a:off x="302606" y="1006103"/>
            <a:ext cx="9754090"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
        <p:nvSpPr>
          <p:cNvPr id="4" name="Slide Number Placeholder 3"/>
          <p:cNvSpPr>
            <a:spLocks noGrp="1"/>
          </p:cNvSpPr>
          <p:nvPr>
            <p:ph type="sldNum" sz="quarter" idx="29"/>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14702348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ullets and 4 Photos">
    <p:spTree>
      <p:nvGrpSpPr>
        <p:cNvPr id="1" name=""/>
        <p:cNvGrpSpPr/>
        <p:nvPr/>
      </p:nvGrpSpPr>
      <p:grpSpPr>
        <a:xfrm>
          <a:off x="0" y="0"/>
          <a:ext cx="0" cy="0"/>
          <a:chOff x="0" y="0"/>
          <a:chExt cx="0" cy="0"/>
        </a:xfrm>
      </p:grpSpPr>
      <p:sp>
        <p:nvSpPr>
          <p:cNvPr id="9" name="Picture Placeholder 7"/>
          <p:cNvSpPr>
            <a:spLocks noGrp="1" noChangeAspect="1"/>
          </p:cNvSpPr>
          <p:nvPr>
            <p:ph type="pic" sz="quarter" idx="18" hasCustomPrompt="1"/>
          </p:nvPr>
        </p:nvSpPr>
        <p:spPr>
          <a:xfrm>
            <a:off x="6754517" y="1573230"/>
            <a:ext cx="2468433" cy="2236639"/>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dirty="0"/>
              <a:t>Click to Insert Image</a:t>
            </a:r>
          </a:p>
        </p:txBody>
      </p:sp>
      <p:sp>
        <p:nvSpPr>
          <p:cNvPr id="20" name="Picture Placeholder 7"/>
          <p:cNvSpPr>
            <a:spLocks noGrp="1" noChangeAspect="1"/>
          </p:cNvSpPr>
          <p:nvPr>
            <p:ph type="pic" sz="quarter" idx="19" hasCustomPrompt="1"/>
          </p:nvPr>
        </p:nvSpPr>
        <p:spPr>
          <a:xfrm>
            <a:off x="9361927" y="1573230"/>
            <a:ext cx="2452019" cy="2236639"/>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dirty="0"/>
              <a:t>Click to Insert Image</a:t>
            </a:r>
          </a:p>
        </p:txBody>
      </p:sp>
      <p:sp>
        <p:nvSpPr>
          <p:cNvPr id="13" name="Picture Placeholder 7"/>
          <p:cNvSpPr>
            <a:spLocks noGrp="1" noChangeAspect="1"/>
          </p:cNvSpPr>
          <p:nvPr>
            <p:ph type="pic" sz="quarter" idx="20" hasCustomPrompt="1"/>
          </p:nvPr>
        </p:nvSpPr>
        <p:spPr>
          <a:xfrm>
            <a:off x="6754517" y="3914119"/>
            <a:ext cx="2468433" cy="2189253"/>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dirty="0"/>
              <a:t>Click to Insert Image</a:t>
            </a:r>
          </a:p>
        </p:txBody>
      </p:sp>
      <p:sp>
        <p:nvSpPr>
          <p:cNvPr id="15" name="Picture Placeholder 7"/>
          <p:cNvSpPr>
            <a:spLocks noGrp="1" noChangeAspect="1"/>
          </p:cNvSpPr>
          <p:nvPr>
            <p:ph type="pic" sz="quarter" idx="21" hasCustomPrompt="1"/>
          </p:nvPr>
        </p:nvSpPr>
        <p:spPr>
          <a:xfrm>
            <a:off x="9361927" y="3914119"/>
            <a:ext cx="2452019" cy="2189253"/>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dirty="0"/>
              <a:t>Click to Insert Image</a:t>
            </a:r>
          </a:p>
        </p:txBody>
      </p:sp>
      <p:sp>
        <p:nvSpPr>
          <p:cNvPr id="10" name="Text Placeholder 2"/>
          <p:cNvSpPr>
            <a:spLocks noGrp="1"/>
          </p:cNvSpPr>
          <p:nvPr>
            <p:ph type="body" sz="quarter" idx="12" hasCustomPrompt="1"/>
          </p:nvPr>
        </p:nvSpPr>
        <p:spPr>
          <a:xfrm>
            <a:off x="302605" y="1572055"/>
            <a:ext cx="5654546" cy="4521839"/>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3" name="Slide Number Placeholder 2"/>
          <p:cNvSpPr>
            <a:spLocks noGrp="1"/>
          </p:cNvSpPr>
          <p:nvPr>
            <p:ph type="sldNum" sz="quarter" idx="22"/>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124002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Photo Grid w/ Caption">
    <p:spTree>
      <p:nvGrpSpPr>
        <p:cNvPr id="1" name=""/>
        <p:cNvGrpSpPr/>
        <p:nvPr/>
      </p:nvGrpSpPr>
      <p:grpSpPr>
        <a:xfrm>
          <a:off x="0" y="0"/>
          <a:ext cx="0" cy="0"/>
          <a:chOff x="0" y="0"/>
          <a:chExt cx="0" cy="0"/>
        </a:xfrm>
      </p:grpSpPr>
      <p:sp>
        <p:nvSpPr>
          <p:cNvPr id="14" name="Picture Placeholder 7"/>
          <p:cNvSpPr>
            <a:spLocks noGrp="1" noChangeAspect="1"/>
          </p:cNvSpPr>
          <p:nvPr>
            <p:ph type="pic" sz="quarter" idx="14" hasCustomPrompt="1"/>
          </p:nvPr>
        </p:nvSpPr>
        <p:spPr>
          <a:xfrm>
            <a:off x="319232" y="1578919"/>
            <a:ext cx="6075064" cy="4382344"/>
          </a:xfrm>
          <a:prstGeom prst="rect">
            <a:avLst/>
          </a:prstGeom>
          <a:noFill/>
        </p:spPr>
        <p:txBody>
          <a:bodyPr anchor="ctr"/>
          <a:lstStyle>
            <a:lvl1pPr marL="0" indent="0" algn="ctr">
              <a:buNone/>
              <a:defRPr sz="1600" b="0" i="0" baseline="0">
                <a:solidFill>
                  <a:schemeClr val="tx1"/>
                </a:solidFill>
                <a:effectLst/>
                <a:latin typeface="Arial"/>
                <a:cs typeface="Arial"/>
              </a:defRPr>
            </a:lvl1pPr>
          </a:lstStyle>
          <a:p>
            <a:r>
              <a:rPr lang="en-US" dirty="0"/>
              <a:t>Click to Insert Image</a:t>
            </a:r>
          </a:p>
        </p:txBody>
      </p:sp>
      <p:sp>
        <p:nvSpPr>
          <p:cNvPr id="35" name="Picture Placeholder 7"/>
          <p:cNvSpPr>
            <a:spLocks noGrp="1"/>
          </p:cNvSpPr>
          <p:nvPr>
            <p:ph type="pic" sz="quarter" idx="24" hasCustomPrompt="1"/>
          </p:nvPr>
        </p:nvSpPr>
        <p:spPr>
          <a:xfrm>
            <a:off x="6510381" y="3690748"/>
            <a:ext cx="2960142" cy="2271611"/>
          </a:xfrm>
          <a:prstGeom prst="rect">
            <a:avLst/>
          </a:prstGeom>
          <a:noFill/>
        </p:spPr>
        <p:txBody>
          <a:bodyPr anchor="ctr"/>
          <a:lstStyle>
            <a:lvl1pPr marL="0" indent="0" algn="ctr">
              <a:buNone/>
              <a:defRPr sz="1600" b="0" i="0" baseline="0">
                <a:solidFill>
                  <a:schemeClr val="tx1"/>
                </a:solidFill>
                <a:effectLst/>
                <a:latin typeface="Arial"/>
                <a:cs typeface="Arial"/>
              </a:defRPr>
            </a:lvl1pPr>
          </a:lstStyle>
          <a:p>
            <a:r>
              <a:rPr lang="en-US" dirty="0"/>
              <a:t>Click to Insert Image</a:t>
            </a:r>
          </a:p>
        </p:txBody>
      </p:sp>
      <p:sp>
        <p:nvSpPr>
          <p:cNvPr id="36" name="Picture Placeholder 7"/>
          <p:cNvSpPr>
            <a:spLocks noGrp="1"/>
          </p:cNvSpPr>
          <p:nvPr>
            <p:ph type="pic" sz="quarter" idx="25" hasCustomPrompt="1"/>
          </p:nvPr>
        </p:nvSpPr>
        <p:spPr>
          <a:xfrm>
            <a:off x="6510381" y="1578920"/>
            <a:ext cx="2960142" cy="2271611"/>
          </a:xfrm>
          <a:prstGeom prst="rect">
            <a:avLst/>
          </a:prstGeom>
          <a:noFill/>
        </p:spPr>
        <p:txBody>
          <a:bodyPr anchor="ctr"/>
          <a:lstStyle>
            <a:lvl1pPr marL="0" indent="0" algn="ctr">
              <a:buNone/>
              <a:defRPr sz="1600" b="0" i="0" baseline="0">
                <a:solidFill>
                  <a:schemeClr val="tx1"/>
                </a:solidFill>
                <a:effectLst/>
                <a:latin typeface="Arial"/>
                <a:cs typeface="Arial"/>
              </a:defRPr>
            </a:lvl1pPr>
          </a:lstStyle>
          <a:p>
            <a:r>
              <a:rPr lang="en-US" dirty="0"/>
              <a:t>Click to Insert Image</a:t>
            </a:r>
          </a:p>
        </p:txBody>
      </p:sp>
      <p:sp>
        <p:nvSpPr>
          <p:cNvPr id="4" name="Text Placeholder 3"/>
          <p:cNvSpPr>
            <a:spLocks noGrp="1"/>
          </p:cNvSpPr>
          <p:nvPr>
            <p:ph type="body" sz="quarter" idx="28" hasCustomPrompt="1"/>
          </p:nvPr>
        </p:nvSpPr>
        <p:spPr>
          <a:xfrm>
            <a:off x="9605955" y="1572055"/>
            <a:ext cx="2292963" cy="3567597"/>
          </a:xfrm>
          <a:prstGeom prst="rect">
            <a:avLst/>
          </a:prstGeom>
        </p:spPr>
        <p:txBody>
          <a:bodyPr vert="horz"/>
          <a:lstStyle>
            <a:lvl1pPr marL="0" indent="0" algn="l">
              <a:buFontTx/>
              <a:buNone/>
              <a:defRPr sz="1100" b="0" i="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photo caption(s) here.</a:t>
            </a:r>
          </a:p>
        </p:txBody>
      </p:sp>
      <p:sp>
        <p:nvSpPr>
          <p:cNvPr id="8"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3" name="Slide Number Placeholder 2"/>
          <p:cNvSpPr>
            <a:spLocks noGrp="1"/>
          </p:cNvSpPr>
          <p:nvPr>
            <p:ph type="sldNum" sz="quarter" idx="29"/>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7009960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ubhead and Chart w/ Caption Left">
    <p:spTree>
      <p:nvGrpSpPr>
        <p:cNvPr id="1" name=""/>
        <p:cNvGrpSpPr/>
        <p:nvPr/>
      </p:nvGrpSpPr>
      <p:grpSpPr>
        <a:xfrm>
          <a:off x="0" y="0"/>
          <a:ext cx="0" cy="0"/>
          <a:chOff x="0" y="0"/>
          <a:chExt cx="0" cy="0"/>
        </a:xfrm>
      </p:grpSpPr>
      <p:sp>
        <p:nvSpPr>
          <p:cNvPr id="10" name="Text Placeholder 3"/>
          <p:cNvSpPr>
            <a:spLocks noGrp="1"/>
          </p:cNvSpPr>
          <p:nvPr>
            <p:ph type="body" sz="quarter" idx="28" hasCustomPrompt="1"/>
          </p:nvPr>
        </p:nvSpPr>
        <p:spPr>
          <a:xfrm>
            <a:off x="319232" y="2004541"/>
            <a:ext cx="3027859" cy="3639701"/>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1" name="Text Placeholder 3"/>
          <p:cNvSpPr>
            <a:spLocks noGrp="1"/>
          </p:cNvSpPr>
          <p:nvPr>
            <p:ph type="body" sz="quarter" idx="29" hasCustomPrompt="1"/>
          </p:nvPr>
        </p:nvSpPr>
        <p:spPr>
          <a:xfrm>
            <a:off x="319836" y="1586342"/>
            <a:ext cx="3017581" cy="276225"/>
          </a:xfrm>
          <a:prstGeom prst="rect">
            <a:avLst/>
          </a:prstGeom>
        </p:spPr>
        <p:txBody>
          <a:bodyPr vert="horz" anchor="ctr"/>
          <a:lstStyle>
            <a:lvl1pPr marL="0" indent="0">
              <a:buNone/>
              <a:defRPr sz="1600" b="1" baseline="0">
                <a:latin typeface="Arial"/>
                <a:cs typeface="Arial"/>
              </a:defRPr>
            </a:lvl1pPr>
          </a:lstStyle>
          <a:p>
            <a:pPr lvl="0"/>
            <a:r>
              <a:rPr lang="en-US" dirty="0"/>
              <a:t>Figure Title</a:t>
            </a:r>
          </a:p>
        </p:txBody>
      </p:sp>
      <p:sp>
        <p:nvSpPr>
          <p:cNvPr id="14" name="Content Placeholder 3"/>
          <p:cNvSpPr>
            <a:spLocks noGrp="1"/>
          </p:cNvSpPr>
          <p:nvPr>
            <p:ph sz="half" idx="13"/>
          </p:nvPr>
        </p:nvSpPr>
        <p:spPr>
          <a:xfrm>
            <a:off x="3535724" y="1585784"/>
            <a:ext cx="8319357" cy="4537204"/>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US" dirty="0"/>
              <a:t>Click to Insert Chart or Table</a:t>
            </a:r>
          </a:p>
        </p:txBody>
      </p:sp>
      <p:sp>
        <p:nvSpPr>
          <p:cNvPr id="8"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3" name="Slide Number Placeholder 2"/>
          <p:cNvSpPr>
            <a:spLocks noGrp="1"/>
          </p:cNvSpPr>
          <p:nvPr>
            <p:ph type="sldNum" sz="quarter" idx="30"/>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391849769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ubhead and Chart w/ Caption Righ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8" name="Text Placeholder 3"/>
          <p:cNvSpPr>
            <a:spLocks noGrp="1"/>
          </p:cNvSpPr>
          <p:nvPr>
            <p:ph type="body" sz="quarter" idx="28" hasCustomPrompt="1"/>
          </p:nvPr>
        </p:nvSpPr>
        <p:spPr>
          <a:xfrm>
            <a:off x="8829448" y="2004541"/>
            <a:ext cx="3027859" cy="3639701"/>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0" name="Text Placeholder 3"/>
          <p:cNvSpPr>
            <a:spLocks noGrp="1"/>
          </p:cNvSpPr>
          <p:nvPr>
            <p:ph type="body" sz="quarter" idx="29" hasCustomPrompt="1"/>
          </p:nvPr>
        </p:nvSpPr>
        <p:spPr>
          <a:xfrm>
            <a:off x="8830052" y="1586342"/>
            <a:ext cx="3017581" cy="276225"/>
          </a:xfrm>
          <a:prstGeom prst="rect">
            <a:avLst/>
          </a:prstGeom>
        </p:spPr>
        <p:txBody>
          <a:bodyPr vert="horz" anchor="ctr"/>
          <a:lstStyle>
            <a:lvl1pPr marL="0" indent="0">
              <a:buNone/>
              <a:defRPr sz="1600" b="1" baseline="0">
                <a:latin typeface="Arial"/>
                <a:cs typeface="Arial"/>
              </a:defRPr>
            </a:lvl1pPr>
          </a:lstStyle>
          <a:p>
            <a:pPr lvl="0"/>
            <a:r>
              <a:rPr lang="en-US" dirty="0"/>
              <a:t>Figure Title</a:t>
            </a:r>
          </a:p>
        </p:txBody>
      </p:sp>
      <p:sp>
        <p:nvSpPr>
          <p:cNvPr id="12" name="Content Placeholder 3"/>
          <p:cNvSpPr>
            <a:spLocks noGrp="1"/>
          </p:cNvSpPr>
          <p:nvPr>
            <p:ph sz="half" idx="13"/>
          </p:nvPr>
        </p:nvSpPr>
        <p:spPr>
          <a:xfrm>
            <a:off x="305502" y="1585784"/>
            <a:ext cx="8319357" cy="4537204"/>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US" dirty="0"/>
              <a:t>Click to Insert Chart or Table</a:t>
            </a:r>
          </a:p>
        </p:txBody>
      </p:sp>
      <p:sp>
        <p:nvSpPr>
          <p:cNvPr id="2" name="Slide Number Placeholder 1"/>
          <p:cNvSpPr>
            <a:spLocks noGrp="1"/>
          </p:cNvSpPr>
          <p:nvPr>
            <p:ph type="sldNum" sz="quarter" idx="30"/>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32100536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igure Only">
    <p:spTree>
      <p:nvGrpSpPr>
        <p:cNvPr id="1" name=""/>
        <p:cNvGrpSpPr/>
        <p:nvPr/>
      </p:nvGrpSpPr>
      <p:grpSpPr>
        <a:xfrm>
          <a:off x="0" y="0"/>
          <a:ext cx="0" cy="0"/>
          <a:chOff x="0" y="0"/>
          <a:chExt cx="0" cy="0"/>
        </a:xfrm>
      </p:grpSpPr>
      <p:sp>
        <p:nvSpPr>
          <p:cNvPr id="5" name="Content Placeholder 3"/>
          <p:cNvSpPr>
            <a:spLocks noGrp="1"/>
          </p:cNvSpPr>
          <p:nvPr>
            <p:ph sz="half" idx="13"/>
          </p:nvPr>
        </p:nvSpPr>
        <p:spPr>
          <a:xfrm>
            <a:off x="302605" y="1585784"/>
            <a:ext cx="11305796" cy="4496172"/>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US" dirty="0"/>
              <a:t>Click to Insert Chart or Table</a:t>
            </a:r>
          </a:p>
        </p:txBody>
      </p:sp>
      <p:sp>
        <p:nvSpPr>
          <p:cNvPr id="8"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685064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evens Fountain">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54825" y="0"/>
            <a:ext cx="5334000" cy="6827520"/>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1"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2"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6" name="Group 15"/>
          <p:cNvGrpSpPr/>
          <p:nvPr userDrawn="1"/>
        </p:nvGrpSpPr>
        <p:grpSpPr>
          <a:xfrm>
            <a:off x="-1" y="17762"/>
            <a:ext cx="12188825" cy="742"/>
            <a:chOff x="-1" y="1761975"/>
            <a:chExt cx="12188825" cy="742"/>
          </a:xfrm>
        </p:grpSpPr>
        <p:cxnSp>
          <p:nvCxnSpPr>
            <p:cNvPr id="17" name="Straight Connector 16"/>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24" name="Group 23"/>
          <p:cNvGrpSpPr/>
          <p:nvPr userDrawn="1"/>
        </p:nvGrpSpPr>
        <p:grpSpPr>
          <a:xfrm>
            <a:off x="-1" y="6406187"/>
            <a:ext cx="12188825" cy="451813"/>
            <a:chOff x="-1" y="6406187"/>
            <a:chExt cx="12188825" cy="451813"/>
          </a:xfrm>
        </p:grpSpPr>
        <p:sp>
          <p:nvSpPr>
            <p:cNvPr id="25" name="Rectangle 2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6" name="Straight Connector 25"/>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59223230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ubhead and Data Comparison w/ Caption Bottom">
    <p:spTree>
      <p:nvGrpSpPr>
        <p:cNvPr id="1" name=""/>
        <p:cNvGrpSpPr/>
        <p:nvPr/>
      </p:nvGrpSpPr>
      <p:grpSpPr>
        <a:xfrm>
          <a:off x="0" y="0"/>
          <a:ext cx="0" cy="0"/>
          <a:chOff x="0" y="0"/>
          <a:chExt cx="0" cy="0"/>
        </a:xfrm>
      </p:grpSpPr>
      <p:sp>
        <p:nvSpPr>
          <p:cNvPr id="8" name="Content Placeholder 3"/>
          <p:cNvSpPr>
            <a:spLocks noGrp="1"/>
          </p:cNvSpPr>
          <p:nvPr>
            <p:ph sz="half" idx="13" hasCustomPrompt="1"/>
          </p:nvPr>
        </p:nvSpPr>
        <p:spPr>
          <a:xfrm>
            <a:off x="328906" y="1578920"/>
            <a:ext cx="5621794" cy="3245019"/>
          </a:xfrm>
          <a:prstGeom prst="rect">
            <a:avLst/>
          </a:prstGeom>
        </p:spPr>
        <p:txBody>
          <a:bodyPr>
            <a:noAutofit/>
          </a:bodyPr>
          <a:lstStyle>
            <a:lvl1pPr marL="0" indent="0" algn="ctr">
              <a:buNone/>
              <a:defRPr sz="180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Comparative Data 1</a:t>
            </a:r>
          </a:p>
        </p:txBody>
      </p:sp>
      <p:sp>
        <p:nvSpPr>
          <p:cNvPr id="9" name="Text Placeholder 3"/>
          <p:cNvSpPr>
            <a:spLocks noGrp="1"/>
          </p:cNvSpPr>
          <p:nvPr>
            <p:ph type="body" sz="quarter" idx="28" hasCustomPrompt="1"/>
          </p:nvPr>
        </p:nvSpPr>
        <p:spPr>
          <a:xfrm>
            <a:off x="328904" y="5043715"/>
            <a:ext cx="5621796" cy="1069133"/>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5" name="Content Placeholder 3"/>
          <p:cNvSpPr>
            <a:spLocks noGrp="1"/>
          </p:cNvSpPr>
          <p:nvPr>
            <p:ph sz="half" idx="29" hasCustomPrompt="1"/>
          </p:nvPr>
        </p:nvSpPr>
        <p:spPr>
          <a:xfrm>
            <a:off x="6228651" y="1572054"/>
            <a:ext cx="5622210" cy="3251884"/>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Comparative Data 2</a:t>
            </a:r>
          </a:p>
        </p:txBody>
      </p:sp>
      <p:sp>
        <p:nvSpPr>
          <p:cNvPr id="16" name="Text Placeholder 3"/>
          <p:cNvSpPr>
            <a:spLocks noGrp="1"/>
          </p:cNvSpPr>
          <p:nvPr>
            <p:ph type="body" sz="quarter" idx="30" hasCustomPrompt="1"/>
          </p:nvPr>
        </p:nvSpPr>
        <p:spPr>
          <a:xfrm>
            <a:off x="6229065" y="5043715"/>
            <a:ext cx="5621796" cy="1069133"/>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0"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2" name="Slide Number Placeholder 1"/>
          <p:cNvSpPr>
            <a:spLocks noGrp="1"/>
          </p:cNvSpPr>
          <p:nvPr>
            <p:ph type="sldNum" sz="quarter" idx="31"/>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3086761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grpSp>
        <p:nvGrpSpPr>
          <p:cNvPr id="2" name="Group 1"/>
          <p:cNvGrpSpPr/>
          <p:nvPr userDrawn="1"/>
        </p:nvGrpSpPr>
        <p:grpSpPr>
          <a:xfrm>
            <a:off x="-1" y="5092180"/>
            <a:ext cx="12188825" cy="1765820"/>
            <a:chOff x="-1" y="5092180"/>
            <a:chExt cx="12188825" cy="1765820"/>
          </a:xfrm>
        </p:grpSpPr>
        <p:cxnSp>
          <p:nvCxnSpPr>
            <p:cNvPr id="8" name="Straight Connector 7"/>
            <p:cNvCxnSpPr/>
            <p:nvPr/>
          </p:nvCxnSpPr>
          <p:spPr>
            <a:xfrm>
              <a:off x="8129945" y="5092180"/>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 y="5092922"/>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 y="5128391"/>
              <a:ext cx="12188825" cy="1729609"/>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 name="Subtitle 2"/>
          <p:cNvSpPr>
            <a:spLocks noGrp="1"/>
          </p:cNvSpPr>
          <p:nvPr userDrawn="1">
            <p:ph type="subTitle" idx="1" hasCustomPrompt="1"/>
          </p:nvPr>
        </p:nvSpPr>
        <p:spPr>
          <a:xfrm>
            <a:off x="1828324" y="5240939"/>
            <a:ext cx="8532178" cy="1298388"/>
          </a:xfrm>
          <a:prstGeom prst="rect">
            <a:avLst/>
          </a:prstGeom>
        </p:spPr>
        <p:txBody>
          <a:bodyPr anchor="ctr"/>
          <a:lstStyle>
            <a:lvl1pPr marL="0" indent="0" algn="ctr">
              <a:lnSpc>
                <a:spcPct val="120000"/>
              </a:lnSpc>
              <a:spcBef>
                <a:spcPts val="0"/>
              </a:spcBef>
              <a:buNone/>
              <a:defRPr sz="1800" b="0" i="0" baseline="0">
                <a:solidFill>
                  <a:schemeClr val="tx1">
                    <a:lumMod val="75000"/>
                    <a:lumOff val="25000"/>
                  </a:schemeClr>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Presenter Name Here</a:t>
            </a:r>
            <a:br>
              <a:rPr lang="en-US" dirty="0"/>
            </a:br>
            <a:r>
              <a:rPr lang="en-US" dirty="0"/>
              <a:t>Email Here</a:t>
            </a:r>
            <a:br>
              <a:rPr lang="en-US" dirty="0"/>
            </a:br>
            <a:r>
              <a:rPr lang="en-US" dirty="0"/>
              <a:t>Phone Here</a:t>
            </a:r>
          </a:p>
        </p:txBody>
      </p:sp>
      <p:pic>
        <p:nvPicPr>
          <p:cNvPr id="4" name="Picture 3" descr="Stevens-Secondary-PMSColor-R.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07528" y="678405"/>
            <a:ext cx="3580638" cy="3059049"/>
          </a:xfrm>
          <a:prstGeom prst="rect">
            <a:avLst/>
          </a:prstGeom>
        </p:spPr>
      </p:pic>
      <p:pic>
        <p:nvPicPr>
          <p:cNvPr id="5" name="Picture 4"/>
          <p:cNvPicPr>
            <a:picLocks noChangeAspect="1"/>
          </p:cNvPicPr>
          <p:nvPr userDrawn="1"/>
        </p:nvPicPr>
        <p:blipFill>
          <a:blip r:embed="rId3"/>
          <a:stretch>
            <a:fillRect/>
          </a:stretch>
        </p:blipFill>
        <p:spPr>
          <a:xfrm>
            <a:off x="4871521" y="4263995"/>
            <a:ext cx="2438400" cy="368300"/>
          </a:xfrm>
          <a:prstGeom prst="rect">
            <a:avLst/>
          </a:prstGeom>
        </p:spPr>
      </p:pic>
    </p:spTree>
    <p:extLst>
      <p:ext uri="{BB962C8B-B14F-4D97-AF65-F5344CB8AC3E}">
        <p14:creationId xmlns:p14="http://schemas.microsoft.com/office/powerpoint/2010/main" val="310938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orchbearer">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26194" y="0"/>
            <a:ext cx="5362631" cy="6864167"/>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1"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2"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6" name="Group 15"/>
          <p:cNvGrpSpPr/>
          <p:nvPr userDrawn="1"/>
        </p:nvGrpSpPr>
        <p:grpSpPr>
          <a:xfrm>
            <a:off x="-1" y="17762"/>
            <a:ext cx="12188825" cy="742"/>
            <a:chOff x="-1" y="1761975"/>
            <a:chExt cx="12188825" cy="742"/>
          </a:xfrm>
        </p:grpSpPr>
        <p:cxnSp>
          <p:nvCxnSpPr>
            <p:cNvPr id="17" name="Straight Connector 16"/>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15" name="Rectangle 1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418623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udents with NYC skylin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31012" y="0"/>
            <a:ext cx="5357812" cy="6858000"/>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0"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1"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6" name="Group 15"/>
          <p:cNvGrpSpPr/>
          <p:nvPr userDrawn="1"/>
        </p:nvGrpSpPr>
        <p:grpSpPr>
          <a:xfrm>
            <a:off x="-1" y="17762"/>
            <a:ext cx="12188825" cy="742"/>
            <a:chOff x="-1" y="1761975"/>
            <a:chExt cx="12188825" cy="742"/>
          </a:xfrm>
        </p:grpSpPr>
        <p:cxnSp>
          <p:nvCxnSpPr>
            <p:cNvPr id="17" name="Straight Connector 16"/>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15" name="Rectangle 1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474280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dwin A Stevens Hall">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26194" y="0"/>
            <a:ext cx="5362631" cy="6864167"/>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1"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2"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6" name="Group 15"/>
          <p:cNvGrpSpPr/>
          <p:nvPr userDrawn="1"/>
        </p:nvGrpSpPr>
        <p:grpSpPr>
          <a:xfrm>
            <a:off x="-1" y="17762"/>
            <a:ext cx="12188825" cy="742"/>
            <a:chOff x="-1" y="1761975"/>
            <a:chExt cx="12188825" cy="742"/>
          </a:xfrm>
        </p:grpSpPr>
        <p:cxnSp>
          <p:nvCxnSpPr>
            <p:cNvPr id="17" name="Straight Connector 16"/>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15" name="Rectangle 1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071899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ampus Aerial">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31012" y="0"/>
            <a:ext cx="5357812" cy="6858000"/>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1"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7"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5" name="Group 14"/>
          <p:cNvGrpSpPr/>
          <p:nvPr userDrawn="1"/>
        </p:nvGrpSpPr>
        <p:grpSpPr>
          <a:xfrm>
            <a:off x="-1" y="17762"/>
            <a:ext cx="12188825" cy="742"/>
            <a:chOff x="-1" y="1761975"/>
            <a:chExt cx="12188825" cy="742"/>
          </a:xfrm>
        </p:grpSpPr>
        <p:cxnSp>
          <p:nvCxnSpPr>
            <p:cNvPr id="16" name="Straight Connector 15"/>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24" name="Rectangle 23"/>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 name="Straight Connector 24"/>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906158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hield">
    <p:spTree>
      <p:nvGrpSpPr>
        <p:cNvPr id="1" name=""/>
        <p:cNvGrpSpPr/>
        <p:nvPr/>
      </p:nvGrpSpPr>
      <p:grpSpPr>
        <a:xfrm>
          <a:off x="0" y="0"/>
          <a:ext cx="0" cy="0"/>
          <a:chOff x="0" y="0"/>
          <a:chExt cx="0" cy="0"/>
        </a:xfrm>
      </p:grpSpPr>
      <p:pic>
        <p:nvPicPr>
          <p:cNvPr id="2" name="Picture 1" descr="shield.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987714" y="1196775"/>
            <a:ext cx="5199888" cy="5669280"/>
          </a:xfrm>
          <a:prstGeom prst="rect">
            <a:avLst/>
          </a:prstGeom>
        </p:spPr>
      </p:pic>
      <p:sp>
        <p:nvSpPr>
          <p:cNvPr id="9" name="Text Placeholder 19"/>
          <p:cNvSpPr>
            <a:spLocks noGrp="1"/>
          </p:cNvSpPr>
          <p:nvPr>
            <p:ph type="body" sz="quarter" idx="14" hasCustomPrompt="1"/>
          </p:nvPr>
        </p:nvSpPr>
        <p:spPr>
          <a:xfrm>
            <a:off x="216054" y="4829299"/>
            <a:ext cx="6773094"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0" name="Text Placeholder 26"/>
          <p:cNvSpPr>
            <a:spLocks noGrp="1"/>
          </p:cNvSpPr>
          <p:nvPr>
            <p:ph type="body" sz="quarter" idx="15" hasCustomPrompt="1"/>
          </p:nvPr>
        </p:nvSpPr>
        <p:spPr>
          <a:xfrm>
            <a:off x="226634" y="3496385"/>
            <a:ext cx="6753633"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a:t>
            </a:r>
            <a:br>
              <a:rPr lang="en-US" dirty="0"/>
            </a:br>
            <a:r>
              <a:rPr lang="en-US" dirty="0"/>
              <a:t>needs to be</a:t>
            </a:r>
          </a:p>
        </p:txBody>
      </p:sp>
      <p:sp>
        <p:nvSpPr>
          <p:cNvPr id="11" name="Text Placeholder 17"/>
          <p:cNvSpPr>
            <a:spLocks noGrp="1"/>
          </p:cNvSpPr>
          <p:nvPr>
            <p:ph type="body" sz="quarter" idx="13" hasCustomPrompt="1"/>
          </p:nvPr>
        </p:nvSpPr>
        <p:spPr>
          <a:xfrm>
            <a:off x="226632" y="2155151"/>
            <a:ext cx="8529783"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4" name="Group 13"/>
          <p:cNvGrpSpPr/>
          <p:nvPr userDrawn="1"/>
        </p:nvGrpSpPr>
        <p:grpSpPr>
          <a:xfrm>
            <a:off x="-1" y="17762"/>
            <a:ext cx="12188825" cy="742"/>
            <a:chOff x="-1" y="1761975"/>
            <a:chExt cx="12188825" cy="742"/>
          </a:xfrm>
        </p:grpSpPr>
        <p:cxnSp>
          <p:nvCxnSpPr>
            <p:cNvPr id="19" name="Straight Connector 18"/>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8" name="Picture 17"/>
          <p:cNvPicPr>
            <a:picLocks noChangeAspect="1"/>
          </p:cNvPicPr>
          <p:nvPr userDrawn="1"/>
        </p:nvPicPr>
        <p:blipFill>
          <a:blip r:embed="rId3"/>
          <a:stretch>
            <a:fillRect/>
          </a:stretch>
        </p:blipFill>
        <p:spPr>
          <a:xfrm>
            <a:off x="314666" y="-14942"/>
            <a:ext cx="2672715" cy="1518920"/>
          </a:xfrm>
          <a:prstGeom prst="rect">
            <a:avLst/>
          </a:prstGeom>
        </p:spPr>
      </p:pic>
      <p:grpSp>
        <p:nvGrpSpPr>
          <p:cNvPr id="15" name="Group 14"/>
          <p:cNvGrpSpPr/>
          <p:nvPr userDrawn="1"/>
        </p:nvGrpSpPr>
        <p:grpSpPr>
          <a:xfrm>
            <a:off x="-1" y="6406187"/>
            <a:ext cx="12188825" cy="451813"/>
            <a:chOff x="-1" y="6406187"/>
            <a:chExt cx="12188825" cy="451813"/>
          </a:xfrm>
        </p:grpSpPr>
        <p:sp>
          <p:nvSpPr>
            <p:cNvPr id="16" name="Rectangle 15"/>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082285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bhead w/ Bullets">
    <p:spTree>
      <p:nvGrpSpPr>
        <p:cNvPr id="1" name=""/>
        <p:cNvGrpSpPr/>
        <p:nvPr/>
      </p:nvGrpSpPr>
      <p:grpSpPr>
        <a:xfrm>
          <a:off x="0" y="0"/>
          <a:ext cx="0" cy="0"/>
          <a:chOff x="0" y="0"/>
          <a:chExt cx="0" cy="0"/>
        </a:xfrm>
      </p:grpSpPr>
      <p:sp>
        <p:nvSpPr>
          <p:cNvPr id="6" name="Text Placeholder 2"/>
          <p:cNvSpPr>
            <a:spLocks noGrp="1"/>
          </p:cNvSpPr>
          <p:nvPr>
            <p:ph type="body" sz="quarter" idx="12" hasCustomPrompt="1"/>
          </p:nvPr>
        </p:nvSpPr>
        <p:spPr>
          <a:xfrm>
            <a:off x="302605" y="1708726"/>
            <a:ext cx="11585731" cy="4385167"/>
          </a:xfrm>
          <a:prstGeom prst="rect">
            <a:avLst/>
          </a:prstGeom>
        </p:spPr>
        <p:txBody>
          <a:bodyPr vert="horz"/>
          <a:lstStyle>
            <a:lvl1pPr marL="285750" indent="-285750">
              <a:spcBef>
                <a:spcPts val="0"/>
              </a:spcBef>
              <a:spcAft>
                <a:spcPts val="1200"/>
              </a:spcAft>
              <a:buClr>
                <a:srgbClr val="AB262E"/>
              </a:buClr>
              <a:buFont typeface="Arial" panose="020B0604020202020204" pitchFamily="34" charset="0"/>
              <a:buChar char="•"/>
              <a:defRPr sz="1600" b="0" i="0">
                <a:latin typeface="Arial"/>
                <a:cs typeface="Arial"/>
              </a:defRPr>
            </a:lvl1pPr>
            <a:lvl2pPr marL="742950" indent="-285750">
              <a:spcBef>
                <a:spcPts val="0"/>
              </a:spcBef>
              <a:spcAft>
                <a:spcPts val="1200"/>
              </a:spcAft>
              <a:buClr>
                <a:srgbClr val="AB262E"/>
              </a:buClr>
              <a:buFont typeface="Arial"/>
              <a:buChar char="•"/>
              <a:defRPr sz="1400" b="0" i="0">
                <a:latin typeface="Arial"/>
                <a:cs typeface="Arial"/>
              </a:defRPr>
            </a:lvl2pPr>
            <a:lvl3pPr marL="1143000" indent="-228600">
              <a:spcBef>
                <a:spcPts val="0"/>
              </a:spcBef>
              <a:spcAft>
                <a:spcPts val="1200"/>
              </a:spcAft>
              <a:buClr>
                <a:srgbClr val="AB262E"/>
              </a:buClr>
              <a:buFont typeface="Arial"/>
              <a:buChar char="•"/>
              <a:defRPr sz="1200" b="0" i="0" baseline="0">
                <a:latin typeface="Arial"/>
                <a:cs typeface="Arial"/>
              </a:defRPr>
            </a:lvl3pPr>
            <a:lvl4pPr marL="1657350" indent="-285750">
              <a:spcBef>
                <a:spcPts val="0"/>
              </a:spcBef>
              <a:spcAft>
                <a:spcPts val="1200"/>
              </a:spcAft>
              <a:buClr>
                <a:srgbClr val="AB262E"/>
              </a:buClr>
              <a:buFont typeface="Arial"/>
              <a:buChar char="•"/>
              <a:defRPr sz="1000" b="0" i="0" baseline="0">
                <a:latin typeface="Arial"/>
                <a:cs typeface="Arial"/>
              </a:defRPr>
            </a:lvl4pPr>
            <a:lvl5pPr marL="2057400" indent="-228600">
              <a:spcBef>
                <a:spcPts val="0"/>
              </a:spcBef>
              <a:spcAft>
                <a:spcPts val="1200"/>
              </a:spcAft>
              <a:buClr>
                <a:srgbClr val="AB262E"/>
              </a:buClr>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1"/>
          <p:cNvSpPr>
            <a:spLocks noGrp="1"/>
          </p:cNvSpPr>
          <p:nvPr>
            <p:ph type="sldNum" sz="quarter" idx="14"/>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sp>
        <p:nvSpPr>
          <p:cNvPr id="9"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0" name="Text Placeholder 4"/>
          <p:cNvSpPr>
            <a:spLocks noGrp="1"/>
          </p:cNvSpPr>
          <p:nvPr>
            <p:ph type="body" sz="quarter" idx="13" hasCustomPrompt="1"/>
          </p:nvPr>
        </p:nvSpPr>
        <p:spPr>
          <a:xfrm>
            <a:off x="302606" y="1006103"/>
            <a:ext cx="9764792"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Tree>
    <p:extLst>
      <p:ext uri="{BB962C8B-B14F-4D97-AF65-F5344CB8AC3E}">
        <p14:creationId xmlns:p14="http://schemas.microsoft.com/office/powerpoint/2010/main" val="3620896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image" Target="../media/image10.emf"/><Relationship Id="rId5" Type="http://schemas.openxmlformats.org/officeDocument/2006/relationships/slideLayout" Target="../slideLayouts/slideLayout13.xml"/><Relationship Id="rId10" Type="http://schemas.openxmlformats.org/officeDocument/2006/relationships/image" Target="../media/image2.emf"/><Relationship Id="rId4" Type="http://schemas.openxmlformats.org/officeDocument/2006/relationships/slideLayout" Target="../slideLayouts/slideLayout12.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theme" Target="../theme/theme4.xml"/><Relationship Id="rId1" Type="http://schemas.openxmlformats.org/officeDocument/2006/relationships/slideLayout" Target="../slideLayouts/slideLayout20.xml"/><Relationship Id="rId4" Type="http://schemas.openxmlformats.org/officeDocument/2006/relationships/image" Target="../media/image10.emf"/></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2.xml"/><Relationship Id="rId1" Type="http://schemas.openxmlformats.org/officeDocument/2006/relationships/slideLayout" Target="../slideLayouts/slideLayout21.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theme" Target="../theme/theme6.xml"/><Relationship Id="rId1" Type="http://schemas.openxmlformats.org/officeDocument/2006/relationships/slideLayout" Target="../slideLayouts/slideLayout23.xml"/><Relationship Id="rId4" Type="http://schemas.openxmlformats.org/officeDocument/2006/relationships/image" Target="../media/image10.emf"/></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image" Target="../media/image10.emf"/><Relationship Id="rId5" Type="http://schemas.openxmlformats.org/officeDocument/2006/relationships/image" Target="../media/image2.emf"/><Relationship Id="rId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29.xml"/><Relationship Id="rId7" Type="http://schemas.openxmlformats.org/officeDocument/2006/relationships/image" Target="../media/image10.emf"/><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image" Target="../media/image2.emf"/><Relationship Id="rId5" Type="http://schemas.openxmlformats.org/officeDocument/2006/relationships/theme" Target="../theme/theme8.xml"/><Relationship Id="rId4" Type="http://schemas.openxmlformats.org/officeDocument/2006/relationships/slideLayout" Target="../slideLayouts/slideLayout30.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5682113"/>
      </p:ext>
    </p:extLst>
  </p:cSld>
  <p:clrMap bg1="lt1" tx1="dk1" bg2="lt2" tx2="dk2" accent1="accent1" accent2="accent2" accent3="accent3" accent4="accent4" accent5="accent5" accent6="accent6" hlink="hlink" folHlink="folHlink"/>
  <p:sldLayoutIdLst>
    <p:sldLayoutId id="2147483763" r:id="rId1"/>
    <p:sldLayoutId id="2147483803" r:id="rId2"/>
    <p:sldLayoutId id="2147483804" r:id="rId3"/>
    <p:sldLayoutId id="2147483805" r:id="rId4"/>
    <p:sldLayoutId id="2147483773" r:id="rId5"/>
    <p:sldLayoutId id="2147483771" r:id="rId6"/>
    <p:sldLayoutId id="2147483799" r:id="rId7"/>
    <p:sldLayoutId id="2147483764" r:id="rId8"/>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 name="Rectangle 29"/>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Connector 20"/>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nvGrpSpPr>
          <p:cNvPr id="15" name="Group 14"/>
          <p:cNvGrpSpPr/>
          <p:nvPr userDrawn="1"/>
        </p:nvGrpSpPr>
        <p:grpSpPr>
          <a:xfrm>
            <a:off x="-1" y="-8881"/>
            <a:ext cx="12188825" cy="1238113"/>
            <a:chOff x="0" y="0"/>
            <a:chExt cx="9144000" cy="928827"/>
          </a:xfrm>
        </p:grpSpPr>
        <p:cxnSp>
          <p:nvCxnSpPr>
            <p:cNvPr id="16" name="Straight Connector 15"/>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8" name="Picture 17"/>
            <p:cNvPicPr>
              <a:picLocks noChangeAspect="1"/>
            </p:cNvPicPr>
            <p:nvPr/>
          </p:nvPicPr>
          <p:blipFill rotWithShape="1">
            <a:blip r:embed="rId10"/>
            <a:srcRect t="13018" r="68665"/>
            <a:stretch/>
          </p:blipFill>
          <p:spPr>
            <a:xfrm>
              <a:off x="8323018" y="0"/>
              <a:ext cx="588774" cy="928827"/>
            </a:xfrm>
            <a:prstGeom prst="rect">
              <a:avLst/>
            </a:prstGeom>
          </p:spPr>
        </p:pic>
      </p:grpSp>
      <p:pic>
        <p:nvPicPr>
          <p:cNvPr id="31" name="Picture 30"/>
          <p:cNvPicPr>
            <a:picLocks noChangeAspect="1"/>
          </p:cNvPicPr>
          <p:nvPr userDrawn="1"/>
        </p:nvPicPr>
        <p:blipFill>
          <a:blip r:embed="rId11"/>
          <a:stretch>
            <a:fillRect/>
          </a:stretch>
        </p:blipFill>
        <p:spPr>
          <a:xfrm>
            <a:off x="8435975" y="6584950"/>
            <a:ext cx="2933700" cy="127000"/>
          </a:xfrm>
          <a:prstGeom prst="rect">
            <a:avLst/>
          </a:prstGeom>
        </p:spPr>
      </p:pic>
      <p:sp>
        <p:nvSpPr>
          <p:cNvPr id="32"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3748946631"/>
      </p:ext>
    </p:extLst>
  </p:cSld>
  <p:clrMap bg1="lt1" tx1="dk1" bg2="lt2" tx2="dk2" accent1="accent1" accent2="accent2" accent3="accent3" accent4="accent4" accent5="accent5" accent6="accent6" hlink="hlink" folHlink="folHlink"/>
  <p:sldLayoutIdLst>
    <p:sldLayoutId id="2147483682" r:id="rId1"/>
    <p:sldLayoutId id="2147483800" r:id="rId2"/>
    <p:sldLayoutId id="2147483767" r:id="rId3"/>
    <p:sldLayoutId id="2147483801" r:id="rId4"/>
    <p:sldLayoutId id="2147483768" r:id="rId5"/>
    <p:sldLayoutId id="2147483802" r:id="rId6"/>
    <p:sldLayoutId id="2147483806" r:id="rId7"/>
    <p:sldLayoutId id="2147483807" r:id="rId8"/>
  </p:sldLayoutIdLst>
  <p:hf hdr="0" ftr="0" dt="0"/>
  <p:txStyles>
    <p:titleStyle>
      <a:lvl1pPr algn="l" defTabSz="457200" rtl="0" eaLnBrk="1" latinLnBrk="0" hangingPunct="1">
        <a:spcBef>
          <a:spcPct val="0"/>
        </a:spcBef>
        <a:buNone/>
        <a:defRPr sz="3400" b="1"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41366399"/>
      </p:ext>
    </p:extLst>
  </p:cSld>
  <p:clrMap bg1="lt1" tx1="dk1" bg2="lt2" tx2="dk2" accent1="accent1" accent2="accent2" accent3="accent3" accent4="accent4" accent5="accent5" accent6="accent6" hlink="hlink" folHlink="folHlink"/>
  <p:sldLayoutIdLst>
    <p:sldLayoutId id="2147483748" r:id="rId1"/>
    <p:sldLayoutId id="2147483746" r:id="rId2"/>
    <p:sldLayoutId id="2147483751" r:id="rId3"/>
  </p:sldLayoutIdLst>
  <p:hf hdr="0" ftr="0" dt="0"/>
  <p:txStyles>
    <p:titleStyle>
      <a:lvl1pPr algn="l" defTabSz="457200" rtl="0" eaLnBrk="1" latinLnBrk="0" hangingPunct="1">
        <a:spcBef>
          <a:spcPct val="0"/>
        </a:spcBef>
        <a:buNone/>
        <a:defRPr sz="3400" b="1" kern="1200" baseline="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3"/>
            <a:srcRect t="13018" r="68665"/>
            <a:stretch/>
          </p:blipFill>
          <p:spPr>
            <a:xfrm>
              <a:off x="8323018" y="0"/>
              <a:ext cx="588774" cy="928827"/>
            </a:xfrm>
            <a:prstGeom prst="rect">
              <a:avLst/>
            </a:prstGeom>
          </p:spPr>
        </p:pic>
      </p:grpSp>
      <p:sp>
        <p:nvSpPr>
          <p:cNvPr id="21" name="Rectangle 20"/>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Connector 21"/>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4" name="Picture 23"/>
          <p:cNvPicPr>
            <a:picLocks noChangeAspect="1"/>
          </p:cNvPicPr>
          <p:nvPr userDrawn="1"/>
        </p:nvPicPr>
        <p:blipFill>
          <a:blip r:embed="rId4"/>
          <a:stretch>
            <a:fillRect/>
          </a:stretch>
        </p:blipFill>
        <p:spPr>
          <a:xfrm>
            <a:off x="8435975" y="6584950"/>
            <a:ext cx="2933700" cy="127000"/>
          </a:xfrm>
          <a:prstGeom prst="rect">
            <a:avLst/>
          </a:prstGeom>
        </p:spPr>
      </p:pic>
      <p:sp>
        <p:nvSpPr>
          <p:cNvPr id="25"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157573645"/>
      </p:ext>
    </p:extLst>
  </p:cSld>
  <p:clrMap bg1="lt1" tx1="dk1" bg2="lt2" tx2="dk2" accent1="accent1" accent2="accent2" accent3="accent3" accent4="accent4" accent5="accent5" accent6="accent6" hlink="hlink" folHlink="folHlink"/>
  <p:sldLayoutIdLst>
    <p:sldLayoutId id="2147483706" r:id="rId1"/>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1348000"/>
      </p:ext>
    </p:extLst>
  </p:cSld>
  <p:clrMap bg1="lt1" tx1="dk1" bg2="lt2" tx2="dk2" accent1="accent1" accent2="accent2" accent3="accent3" accent4="accent4" accent5="accent5" accent6="accent6" hlink="hlink" folHlink="folHlink"/>
  <p:sldLayoutIdLst>
    <p:sldLayoutId id="2147483708" r:id="rId1"/>
    <p:sldLayoutId id="2147483709" r:id="rId2"/>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3"/>
            <a:srcRect t="13018" r="68665"/>
            <a:stretch/>
          </p:blipFill>
          <p:spPr>
            <a:xfrm>
              <a:off x="8323018" y="0"/>
              <a:ext cx="588774" cy="928827"/>
            </a:xfrm>
            <a:prstGeom prst="rect">
              <a:avLst/>
            </a:prstGeom>
          </p:spPr>
        </p:pic>
      </p:grpSp>
      <p:sp>
        <p:nvSpPr>
          <p:cNvPr id="21" name="Rectangle 20"/>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Connector 21"/>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4" name="Picture 23"/>
          <p:cNvPicPr>
            <a:picLocks noChangeAspect="1"/>
          </p:cNvPicPr>
          <p:nvPr userDrawn="1"/>
        </p:nvPicPr>
        <p:blipFill>
          <a:blip r:embed="rId4"/>
          <a:stretch>
            <a:fillRect/>
          </a:stretch>
        </p:blipFill>
        <p:spPr>
          <a:xfrm>
            <a:off x="8435975" y="6584950"/>
            <a:ext cx="2933700" cy="127000"/>
          </a:xfrm>
          <a:prstGeom prst="rect">
            <a:avLst/>
          </a:prstGeom>
        </p:spPr>
      </p:pic>
      <p:sp>
        <p:nvSpPr>
          <p:cNvPr id="25"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314893725"/>
      </p:ext>
    </p:extLst>
  </p:cSld>
  <p:clrMap bg1="lt1" tx1="dk1" bg2="lt2" tx2="dk2" accent1="accent1" accent2="accent2" accent3="accent3" accent4="accent4" accent5="accent5" accent6="accent6" hlink="hlink" folHlink="folHlink"/>
  <p:sldLayoutIdLst>
    <p:sldLayoutId id="2147483650" r:id="rId1"/>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5"/>
            <a:srcRect t="13018" r="68665"/>
            <a:stretch/>
          </p:blipFill>
          <p:spPr>
            <a:xfrm>
              <a:off x="8323018" y="0"/>
              <a:ext cx="588774" cy="928827"/>
            </a:xfrm>
            <a:prstGeom prst="rect">
              <a:avLst/>
            </a:prstGeom>
          </p:spPr>
        </p:pic>
      </p:grpSp>
      <p:sp>
        <p:nvSpPr>
          <p:cNvPr id="13" name="Rectangle 12"/>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Connector 20"/>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userDrawn="1"/>
        </p:nvPicPr>
        <p:blipFill>
          <a:blip r:embed="rId6"/>
          <a:stretch>
            <a:fillRect/>
          </a:stretch>
        </p:blipFill>
        <p:spPr>
          <a:xfrm>
            <a:off x="8435975" y="6584950"/>
            <a:ext cx="2933700" cy="127000"/>
          </a:xfrm>
          <a:prstGeom prst="rect">
            <a:avLst/>
          </a:prstGeom>
        </p:spPr>
      </p:pic>
      <p:sp>
        <p:nvSpPr>
          <p:cNvPr id="24"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1443137278"/>
      </p:ext>
    </p:extLst>
  </p:cSld>
  <p:clrMap bg1="lt1" tx1="dk1" bg2="lt2" tx2="dk2" accent1="accent1" accent2="accent2" accent3="accent3" accent4="accent4" accent5="accent5" accent6="accent6" hlink="hlink" folHlink="folHlink"/>
  <p:sldLayoutIdLst>
    <p:sldLayoutId id="2147483677" r:id="rId1"/>
    <p:sldLayoutId id="2147483702" r:id="rId2"/>
    <p:sldLayoutId id="2147483695" r:id="rId3"/>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6"/>
            <a:srcRect t="13018" r="68665"/>
            <a:stretch/>
          </p:blipFill>
          <p:spPr>
            <a:xfrm>
              <a:off x="8323018" y="0"/>
              <a:ext cx="588774" cy="928827"/>
            </a:xfrm>
            <a:prstGeom prst="rect">
              <a:avLst/>
            </a:prstGeom>
          </p:spPr>
        </p:pic>
      </p:grpSp>
      <p:sp>
        <p:nvSpPr>
          <p:cNvPr id="13" name="Rectangle 12"/>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Connector 20"/>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userDrawn="1"/>
        </p:nvPicPr>
        <p:blipFill>
          <a:blip r:embed="rId7"/>
          <a:stretch>
            <a:fillRect/>
          </a:stretch>
        </p:blipFill>
        <p:spPr>
          <a:xfrm>
            <a:off x="8435975" y="6584950"/>
            <a:ext cx="2933700" cy="127000"/>
          </a:xfrm>
          <a:prstGeom prst="rect">
            <a:avLst/>
          </a:prstGeom>
        </p:spPr>
      </p:pic>
      <p:sp>
        <p:nvSpPr>
          <p:cNvPr id="24"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144796277"/>
      </p:ext>
    </p:extLst>
  </p:cSld>
  <p:clrMap bg1="lt1" tx1="dk1" bg2="lt2" tx2="dk2" accent1="accent1" accent2="accent2" accent3="accent3" accent4="accent4" accent5="accent5" accent6="accent6" hlink="hlink" folHlink="folHlink"/>
  <p:sldLayoutIdLst>
    <p:sldLayoutId id="2147483679" r:id="rId1"/>
    <p:sldLayoutId id="2147483685" r:id="rId2"/>
    <p:sldLayoutId id="2147483704" r:id="rId3"/>
    <p:sldLayoutId id="2147483652" r:id="rId4"/>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5072451"/>
      </p:ext>
    </p:extLst>
  </p:cSld>
  <p:clrMap bg1="lt1" tx1="dk1" bg2="lt2" tx2="dk2" accent1="accent1" accent2="accent2" accent3="accent3" accent4="accent4" accent5="accent5" accent6="accent6" hlink="hlink" folHlink="folHlink"/>
  <p:sldLayoutIdLst>
    <p:sldLayoutId id="2147483762" r:id="rId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hyperlink" Target="https://en.wikipedia.org/wiki/List_of_HTTP_status_codes" TargetMode="Externa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hyperlink" Target="mailto:Patrick.Hill@stevens.edu" TargetMode="Externa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hyperlink" Target="http://expressjs.com/" TargetMode="Externa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hyperlink" Target="http://expressjs.com/en/starter/basic-routing.html" TargetMode="Externa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hyperlink" Target="https://developer.mozilla.org/en-US/docs/Web/HTTP/Methods" TargetMode="Externa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9.xml"/><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hyperlink" Target="http://expressjs.com/en/api.html#req" TargetMode="Externa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hyperlink" Target="https://www.w3.org/wiki/How_does_the_Internet_work" TargetMode="External"/><Relationship Id="rId2" Type="http://schemas.openxmlformats.org/officeDocument/2006/relationships/hyperlink" Target="https://developer.mozilla.org/en-US/docs/Web/HTTP" TargetMode="External"/><Relationship Id="rId1" Type="http://schemas.openxmlformats.org/officeDocument/2006/relationships/slideLayout" Target="../slideLayouts/slideLayout9.xml"/><Relationship Id="rId5" Type="http://schemas.openxmlformats.org/officeDocument/2006/relationships/image" Target="../media/image21.jpg"/><Relationship Id="rId4" Type="http://schemas.openxmlformats.org/officeDocument/2006/relationships/hyperlink" Target="http://google.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1</a:t>
            </a:fld>
            <a:endParaRPr lang="en-US" dirty="0"/>
          </a:p>
        </p:txBody>
      </p:sp>
      <p:sp>
        <p:nvSpPr>
          <p:cNvPr id="4" name="Text Placeholder 3"/>
          <p:cNvSpPr>
            <a:spLocks noGrp="1"/>
          </p:cNvSpPr>
          <p:nvPr>
            <p:ph type="body" sz="quarter" idx="12"/>
          </p:nvPr>
        </p:nvSpPr>
        <p:spPr>
          <a:xfrm>
            <a:off x="-1" y="1701066"/>
            <a:ext cx="12095543" cy="1099553"/>
          </a:xfrm>
        </p:spPr>
        <p:txBody>
          <a:bodyPr/>
          <a:lstStyle/>
          <a:p>
            <a:pPr algn="ctr"/>
            <a:r>
              <a:rPr lang="en-US" sz="3800" b="1" dirty="0">
                <a:latin typeface="Verdana" panose="020B0604030504040204" pitchFamily="34" charset="0"/>
                <a:ea typeface="Verdana" panose="020B0604030504040204" pitchFamily="34" charset="0"/>
                <a:cs typeface="Verdana" panose="020B0604030504040204" pitchFamily="34" charset="0"/>
              </a:rPr>
              <a:t>CS 546 – Web Programming I</a:t>
            </a:r>
          </a:p>
          <a:p>
            <a:pPr algn="ctr"/>
            <a:r>
              <a:rPr lang="en-US" sz="3800" b="1" dirty="0">
                <a:latin typeface="Verdana" panose="020B0604030504040204" pitchFamily="34" charset="0"/>
                <a:ea typeface="Verdana" panose="020B0604030504040204" pitchFamily="34" charset="0"/>
                <a:cs typeface="Verdana" panose="020B0604030504040204" pitchFamily="34" charset="0"/>
              </a:rPr>
              <a:t>Fundamentals of Web Development</a:t>
            </a:r>
          </a:p>
          <a:p>
            <a:pPr algn="ctr"/>
            <a:endParaRPr lang="en-US" dirty="0"/>
          </a:p>
        </p:txBody>
      </p:sp>
      <p:pic>
        <p:nvPicPr>
          <p:cNvPr id="6" name="Picture Placeholder 5" descr="nanotechnology-173305070.jpg"/>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2846704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10</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Parts of That Request</a:t>
            </a:r>
          </a:p>
        </p:txBody>
      </p:sp>
      <p:sp>
        <p:nvSpPr>
          <p:cNvPr id="5" name="object 4">
            <a:extLst>
              <a:ext uri="{FF2B5EF4-FFF2-40B4-BE49-F238E27FC236}">
                <a16:creationId xmlns:a16="http://schemas.microsoft.com/office/drawing/2014/main" id="{7C91F008-DD55-C745-97CB-78239DDAA0CC}"/>
              </a:ext>
            </a:extLst>
          </p:cNvPr>
          <p:cNvSpPr>
            <a:spLocks noChangeAspect="1"/>
          </p:cNvSpPr>
          <p:nvPr/>
        </p:nvSpPr>
        <p:spPr>
          <a:xfrm>
            <a:off x="1923835" y="1262130"/>
            <a:ext cx="9747514" cy="1929473"/>
          </a:xfrm>
          <a:prstGeom prst="rect">
            <a:avLst/>
          </a:prstGeom>
          <a:blipFill>
            <a:blip r:embed="rId2" cstate="print"/>
            <a:stretch>
              <a:fillRect/>
            </a:stretch>
          </a:blipFill>
        </p:spPr>
        <p:txBody>
          <a:bodyPr wrap="square" lIns="0" tIns="0" rIns="0" bIns="0" rtlCol="0"/>
          <a:lstStyle/>
          <a:p>
            <a:endParaRPr/>
          </a:p>
        </p:txBody>
      </p:sp>
      <p:pic>
        <p:nvPicPr>
          <p:cNvPr id="9" name="Picture 8" descr="A screenshot of a cell phone&#10;&#10;Description automatically generated">
            <a:extLst>
              <a:ext uri="{FF2B5EF4-FFF2-40B4-BE49-F238E27FC236}">
                <a16:creationId xmlns:a16="http://schemas.microsoft.com/office/drawing/2014/main" id="{FC5A4523-AD4D-3A43-A8D6-310E02FA00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3670" y="3733686"/>
            <a:ext cx="7419848" cy="2382520"/>
          </a:xfrm>
          <a:prstGeom prst="rect">
            <a:avLst/>
          </a:prstGeom>
        </p:spPr>
      </p:pic>
      <p:sp>
        <p:nvSpPr>
          <p:cNvPr id="12" name="TextBox 11">
            <a:extLst>
              <a:ext uri="{FF2B5EF4-FFF2-40B4-BE49-F238E27FC236}">
                <a16:creationId xmlns:a16="http://schemas.microsoft.com/office/drawing/2014/main" id="{DB127FE7-5B82-2649-A16A-EA8D365B8F1D}"/>
              </a:ext>
            </a:extLst>
          </p:cNvPr>
          <p:cNvSpPr txBox="1"/>
          <p:nvPr/>
        </p:nvSpPr>
        <p:spPr>
          <a:xfrm>
            <a:off x="95502" y="1262130"/>
            <a:ext cx="1848168" cy="369332"/>
          </a:xfrm>
          <a:prstGeom prst="rect">
            <a:avLst/>
          </a:prstGeom>
          <a:noFill/>
        </p:spPr>
        <p:txBody>
          <a:bodyPr wrap="square" rtlCol="0">
            <a:spAutoFit/>
          </a:bodyPr>
          <a:lstStyle/>
          <a:p>
            <a:r>
              <a:rPr lang="en-US" b="1" dirty="0">
                <a:solidFill>
                  <a:srgbClr val="AB263D"/>
                </a:solidFill>
                <a:latin typeface="Verdana" panose="020B0604030504040204" pitchFamily="34" charset="0"/>
                <a:ea typeface="Verdana" panose="020B0604030504040204" pitchFamily="34" charset="0"/>
                <a:cs typeface="Verdana" panose="020B0604030504040204" pitchFamily="34" charset="0"/>
              </a:rPr>
              <a:t>GET</a:t>
            </a:r>
            <a:r>
              <a:rPr lang="en-US" dirty="0">
                <a:latin typeface="Verdana" panose="020B0604030504040204" pitchFamily="34" charset="0"/>
                <a:ea typeface="Verdana" panose="020B0604030504040204" pitchFamily="34" charset="0"/>
                <a:cs typeface="Verdana" panose="020B0604030504040204" pitchFamily="34" charset="0"/>
              </a:rPr>
              <a:t> Request:</a:t>
            </a:r>
          </a:p>
        </p:txBody>
      </p:sp>
      <p:sp>
        <p:nvSpPr>
          <p:cNvPr id="13" name="TextBox 12">
            <a:extLst>
              <a:ext uri="{FF2B5EF4-FFF2-40B4-BE49-F238E27FC236}">
                <a16:creationId xmlns:a16="http://schemas.microsoft.com/office/drawing/2014/main" id="{21B6BCB1-4054-4948-A2A0-FADF8DDE7D97}"/>
              </a:ext>
            </a:extLst>
          </p:cNvPr>
          <p:cNvSpPr txBox="1"/>
          <p:nvPr/>
        </p:nvSpPr>
        <p:spPr>
          <a:xfrm>
            <a:off x="95502" y="3787007"/>
            <a:ext cx="2010710" cy="369332"/>
          </a:xfrm>
          <a:prstGeom prst="rect">
            <a:avLst/>
          </a:prstGeom>
          <a:noFill/>
        </p:spPr>
        <p:txBody>
          <a:bodyPr wrap="square" rtlCol="0">
            <a:spAutoFit/>
          </a:bodyPr>
          <a:lstStyle/>
          <a:p>
            <a:r>
              <a:rPr lang="en-US" b="1" dirty="0">
                <a:solidFill>
                  <a:srgbClr val="AB263D"/>
                </a:solidFill>
                <a:latin typeface="Verdana" panose="020B0604030504040204" pitchFamily="34" charset="0"/>
                <a:ea typeface="Verdana" panose="020B0604030504040204" pitchFamily="34" charset="0"/>
                <a:cs typeface="Verdana" panose="020B0604030504040204" pitchFamily="34" charset="0"/>
              </a:rPr>
              <a:t>POST</a:t>
            </a:r>
            <a:r>
              <a:rPr lang="en-US" dirty="0">
                <a:latin typeface="Verdana" panose="020B0604030504040204" pitchFamily="34" charset="0"/>
                <a:ea typeface="Verdana" panose="020B0604030504040204" pitchFamily="34" charset="0"/>
                <a:cs typeface="Verdana" panose="020B0604030504040204" pitchFamily="34" charset="0"/>
              </a:rPr>
              <a:t> Request:</a:t>
            </a:r>
          </a:p>
        </p:txBody>
      </p:sp>
    </p:spTree>
    <p:extLst>
      <p:ext uri="{BB962C8B-B14F-4D97-AF65-F5344CB8AC3E}">
        <p14:creationId xmlns:p14="http://schemas.microsoft.com/office/powerpoint/2010/main" val="1014135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737044"/>
            <a:ext cx="11585731"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The server reads that request and determines what needs to be done in order to generate a response that makes sense for the data that the server has been given.</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The server uses data sent in the request in order to generate a response.  Some common types of data in a request that servers use are:</a:t>
            </a:r>
          </a:p>
          <a:p>
            <a:r>
              <a:rPr lang="en-US" sz="1800" dirty="0" err="1">
                <a:latin typeface="Verdana" panose="020B0604030504040204" pitchFamily="34" charset="0"/>
                <a:ea typeface="Verdana" panose="020B0604030504040204" pitchFamily="34" charset="0"/>
                <a:cs typeface="Verdana" panose="020B0604030504040204" pitchFamily="34" charset="0"/>
              </a:rPr>
              <a:t>Querystring</a:t>
            </a:r>
            <a:r>
              <a:rPr lang="en-US" sz="1800" dirty="0">
                <a:latin typeface="Verdana" panose="020B0604030504040204" pitchFamily="34" charset="0"/>
                <a:ea typeface="Verdana" panose="020B0604030504040204" pitchFamily="34" charset="0"/>
                <a:cs typeface="Verdana" panose="020B0604030504040204" pitchFamily="34" charset="0"/>
              </a:rPr>
              <a:t> parameters</a:t>
            </a:r>
          </a:p>
          <a:p>
            <a:r>
              <a:rPr lang="en-US" sz="1800" dirty="0">
                <a:latin typeface="Verdana" panose="020B0604030504040204" pitchFamily="34" charset="0"/>
                <a:ea typeface="Verdana" panose="020B0604030504040204" pitchFamily="34" charset="0"/>
                <a:cs typeface="Verdana" panose="020B0604030504040204" pitchFamily="34" charset="0"/>
              </a:rPr>
              <a:t>Headers</a:t>
            </a:r>
          </a:p>
          <a:p>
            <a:r>
              <a:rPr lang="en-US" sz="1800" dirty="0">
                <a:latin typeface="Verdana" panose="020B0604030504040204" pitchFamily="34" charset="0"/>
                <a:ea typeface="Verdana" panose="020B0604030504040204" pitchFamily="34" charset="0"/>
                <a:cs typeface="Verdana" panose="020B0604030504040204" pitchFamily="34" charset="0"/>
              </a:rPr>
              <a:t>Cookies</a:t>
            </a:r>
          </a:p>
          <a:p>
            <a:r>
              <a:rPr lang="en-US" sz="1800" dirty="0">
                <a:latin typeface="Verdana" panose="020B0604030504040204" pitchFamily="34" charset="0"/>
                <a:ea typeface="Verdana" panose="020B0604030504040204" pitchFamily="34" charset="0"/>
                <a:cs typeface="Verdana" panose="020B0604030504040204" pitchFamily="34" charset="0"/>
              </a:rPr>
              <a:t>Request body</a:t>
            </a:r>
            <a:endParaRPr lang="en-US" sz="1800" b="1" dirty="0">
              <a:solidFill>
                <a:srgbClr val="AB263D"/>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11</a:t>
            </a:fld>
            <a:endParaRPr lang="en-US" dirty="0"/>
          </a:p>
        </p:txBody>
      </p:sp>
      <p:sp>
        <p:nvSpPr>
          <p:cNvPr id="4" name="Title 3"/>
          <p:cNvSpPr>
            <a:spLocks noGrp="1"/>
          </p:cNvSpPr>
          <p:nvPr>
            <p:ph type="title"/>
          </p:nvPr>
        </p:nvSpPr>
        <p:spPr>
          <a:xfrm>
            <a:off x="302605" y="418354"/>
            <a:ext cx="10721710"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What Does the Server Do with That Information?</a:t>
            </a:r>
          </a:p>
        </p:txBody>
      </p:sp>
    </p:spTree>
    <p:extLst>
      <p:ext uri="{BB962C8B-B14F-4D97-AF65-F5344CB8AC3E}">
        <p14:creationId xmlns:p14="http://schemas.microsoft.com/office/powerpoint/2010/main" val="2984940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236416"/>
            <a:ext cx="11585731" cy="5212593"/>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The server sends back a response that is similar to the  request. It contains:</a:t>
            </a:r>
          </a:p>
          <a:p>
            <a:r>
              <a:rPr lang="en-US" sz="2000" dirty="0">
                <a:latin typeface="Verdana" panose="020B0604030504040204" pitchFamily="34" charset="0"/>
                <a:ea typeface="Verdana" panose="020B0604030504040204" pitchFamily="34" charset="0"/>
                <a:cs typeface="Verdana" panose="020B0604030504040204" pitchFamily="34" charset="0"/>
              </a:rPr>
              <a:t>A status code</a:t>
            </a:r>
          </a:p>
          <a:p>
            <a:pPr lvl="1"/>
            <a:r>
              <a:rPr lang="en-US" sz="1800" dirty="0">
                <a:latin typeface="Verdana" panose="020B0604030504040204" pitchFamily="34" charset="0"/>
                <a:ea typeface="Verdana" panose="020B0604030504040204" pitchFamily="34" charset="0"/>
                <a:cs typeface="Verdana" panose="020B0604030504040204" pitchFamily="34" charset="0"/>
              </a:rPr>
              <a:t> Indicates whether or not the operation succeeded</a:t>
            </a:r>
          </a:p>
          <a:p>
            <a:r>
              <a:rPr lang="en-US" sz="2000" dirty="0">
                <a:latin typeface="Verdana" panose="020B0604030504040204" pitchFamily="34" charset="0"/>
                <a:ea typeface="Verdana" panose="020B0604030504040204" pitchFamily="34" charset="0"/>
                <a:cs typeface="Verdana" panose="020B0604030504040204" pitchFamily="34" charset="0"/>
              </a:rPr>
              <a:t>A set of headers</a:t>
            </a:r>
          </a:p>
          <a:p>
            <a:pPr lvl="1"/>
            <a:r>
              <a:rPr lang="en-US" sz="1800" dirty="0">
                <a:latin typeface="Verdana" panose="020B0604030504040204" pitchFamily="34" charset="0"/>
                <a:ea typeface="Verdana" panose="020B0604030504040204" pitchFamily="34" charset="0"/>
                <a:cs typeface="Verdana" panose="020B0604030504040204" pitchFamily="34" charset="0"/>
              </a:rPr>
              <a:t>Cookies, data about the response such as content type</a:t>
            </a:r>
          </a:p>
          <a:p>
            <a:pPr lvl="1"/>
            <a:r>
              <a:rPr lang="en-US" sz="1800" dirty="0">
                <a:latin typeface="Verdana" panose="020B0604030504040204" pitchFamily="34" charset="0"/>
                <a:ea typeface="Verdana" panose="020B0604030504040204" pitchFamily="34" charset="0"/>
                <a:cs typeface="Verdana" panose="020B0604030504040204" pitchFamily="34" charset="0"/>
              </a:rPr>
              <a:t>This is often “meta-data” about the response.</a:t>
            </a:r>
          </a:p>
          <a:p>
            <a:r>
              <a:rPr lang="en-US" sz="2000" dirty="0">
                <a:latin typeface="Verdana" panose="020B0604030504040204" pitchFamily="34" charset="0"/>
                <a:ea typeface="Verdana" panose="020B0604030504040204" pitchFamily="34" charset="0"/>
                <a:cs typeface="Verdana" panose="020B0604030504040204" pitchFamily="34" charset="0"/>
              </a:rPr>
              <a:t>Some form of response body:</a:t>
            </a:r>
          </a:p>
          <a:p>
            <a:pPr lvl="1"/>
            <a:r>
              <a:rPr lang="en-US" sz="1800" dirty="0">
                <a:latin typeface="Verdana" panose="020B0604030504040204" pitchFamily="34" charset="0"/>
                <a:ea typeface="Verdana" panose="020B0604030504040204" pitchFamily="34" charset="0"/>
                <a:cs typeface="Verdana" panose="020B0604030504040204" pitchFamily="34" charset="0"/>
              </a:rPr>
              <a:t>An HTML Document</a:t>
            </a:r>
          </a:p>
          <a:p>
            <a:pPr lvl="1"/>
            <a:r>
              <a:rPr lang="en-US" sz="1800" dirty="0">
                <a:latin typeface="Verdana" panose="020B0604030504040204" pitchFamily="34" charset="0"/>
                <a:ea typeface="Verdana" panose="020B0604030504040204" pitchFamily="34" charset="0"/>
                <a:cs typeface="Verdana" panose="020B0604030504040204" pitchFamily="34" charset="0"/>
              </a:rPr>
              <a:t>A JSON response</a:t>
            </a:r>
          </a:p>
          <a:p>
            <a:pPr lvl="1"/>
            <a:r>
              <a:rPr lang="en-US" sz="1800" dirty="0">
                <a:latin typeface="Verdana" panose="020B0604030504040204" pitchFamily="34" charset="0"/>
                <a:ea typeface="Verdana" panose="020B0604030504040204" pitchFamily="34" charset="0"/>
                <a:cs typeface="Verdana" panose="020B0604030504040204" pitchFamily="34" charset="0"/>
              </a:rPr>
              <a:t>A File Stream</a:t>
            </a:r>
          </a:p>
          <a:p>
            <a:pPr lvl="1"/>
            <a:r>
              <a:rPr lang="en-US" sz="1800" dirty="0">
                <a:latin typeface="Verdana" panose="020B0604030504040204" pitchFamily="34" charset="0"/>
                <a:ea typeface="Verdana" panose="020B0604030504040204" pitchFamily="34" charset="0"/>
                <a:cs typeface="Verdana" panose="020B0604030504040204" pitchFamily="34" charset="0"/>
              </a:rPr>
              <a:t>Plain Text</a:t>
            </a:r>
          </a:p>
          <a:p>
            <a:pPr lvl="1"/>
            <a:r>
              <a:rPr lang="en-US" sz="1800" dirty="0">
                <a:latin typeface="Verdana" panose="020B0604030504040204" pitchFamily="34" charset="0"/>
                <a:ea typeface="Verdana" panose="020B0604030504040204" pitchFamily="34" charset="0"/>
                <a:cs typeface="Verdana" panose="020B0604030504040204" pitchFamily="34" charset="0"/>
              </a:rPr>
              <a:t>Etc.</a:t>
            </a:r>
          </a:p>
        </p:txBody>
      </p:sp>
      <p:sp>
        <p:nvSpPr>
          <p:cNvPr id="3" name="Slide Number Placeholder 2"/>
          <p:cNvSpPr>
            <a:spLocks noGrp="1"/>
          </p:cNvSpPr>
          <p:nvPr>
            <p:ph type="sldNum" sz="quarter" idx="14"/>
          </p:nvPr>
        </p:nvSpPr>
        <p:spPr/>
        <p:txBody>
          <a:bodyPr/>
          <a:lstStyle/>
          <a:p>
            <a:fld id="{12342C3A-DD85-7843-B416-BD52AB030D59}" type="slidenum">
              <a:rPr lang="en-US" smtClean="0"/>
              <a:pPr/>
              <a:t>12</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The Response</a:t>
            </a:r>
          </a:p>
        </p:txBody>
      </p:sp>
      <p:sp>
        <p:nvSpPr>
          <p:cNvPr id="5" name="object 4">
            <a:extLst>
              <a:ext uri="{FF2B5EF4-FFF2-40B4-BE49-F238E27FC236}">
                <a16:creationId xmlns:a16="http://schemas.microsoft.com/office/drawing/2014/main" id="{84711CD2-D94D-1D43-9F07-3C4246765885}"/>
              </a:ext>
            </a:extLst>
          </p:cNvPr>
          <p:cNvSpPr>
            <a:spLocks noChangeAspect="1"/>
          </p:cNvSpPr>
          <p:nvPr/>
        </p:nvSpPr>
        <p:spPr>
          <a:xfrm>
            <a:off x="6489544" y="4024672"/>
            <a:ext cx="5499471" cy="225806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061446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13</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Request/Response Example</a:t>
            </a:r>
          </a:p>
        </p:txBody>
      </p:sp>
      <p:pic>
        <p:nvPicPr>
          <p:cNvPr id="9" name="Picture 8" descr="A screenshot of a social media post&#10;&#10;Description automatically generated">
            <a:extLst>
              <a:ext uri="{FF2B5EF4-FFF2-40B4-BE49-F238E27FC236}">
                <a16:creationId xmlns:a16="http://schemas.microsoft.com/office/drawing/2014/main" id="{67C011DD-DE5D-AF4F-9E01-57804CDCDB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5113" y="1816661"/>
            <a:ext cx="8883269" cy="2640584"/>
          </a:xfrm>
          <a:prstGeom prst="rect">
            <a:avLst/>
          </a:prstGeom>
        </p:spPr>
      </p:pic>
    </p:spTree>
    <p:extLst>
      <p:ext uri="{BB962C8B-B14F-4D97-AF65-F5344CB8AC3E}">
        <p14:creationId xmlns:p14="http://schemas.microsoft.com/office/powerpoint/2010/main" val="2532193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505550"/>
            <a:ext cx="11585731"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Each response must return a status code indicating whether the request was successful, and a description is often included with each of the status code</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Status codes in the...</a:t>
            </a:r>
          </a:p>
          <a:p>
            <a:r>
              <a:rPr lang="en-US" sz="1800" dirty="0">
                <a:latin typeface="Verdana" panose="020B0604030504040204" pitchFamily="34" charset="0"/>
                <a:ea typeface="Verdana" panose="020B0604030504040204" pitchFamily="34" charset="0"/>
                <a:cs typeface="Verdana" panose="020B0604030504040204" pitchFamily="34" charset="0"/>
              </a:rPr>
              <a:t>200-299 range indicate a successful operation</a:t>
            </a:r>
          </a:p>
          <a:p>
            <a:r>
              <a:rPr lang="en-US" sz="1800" dirty="0">
                <a:latin typeface="Verdana" panose="020B0604030504040204" pitchFamily="34" charset="0"/>
                <a:ea typeface="Verdana" panose="020B0604030504040204" pitchFamily="34" charset="0"/>
                <a:cs typeface="Verdana" panose="020B0604030504040204" pitchFamily="34" charset="0"/>
              </a:rPr>
              <a:t>300-399 range indicate some sort of redirection must occur</a:t>
            </a:r>
          </a:p>
          <a:p>
            <a:r>
              <a:rPr lang="en-US" sz="1800" dirty="0">
                <a:latin typeface="Verdana" panose="020B0604030504040204" pitchFamily="34" charset="0"/>
                <a:ea typeface="Verdana" panose="020B0604030504040204" pitchFamily="34" charset="0"/>
                <a:cs typeface="Verdana" panose="020B0604030504040204" pitchFamily="34" charset="0"/>
              </a:rPr>
              <a:t>400-499 range indicate an error was made by the client during the request</a:t>
            </a:r>
          </a:p>
          <a:p>
            <a:r>
              <a:rPr lang="en-US" sz="1800" dirty="0">
                <a:latin typeface="Verdana" panose="020B0604030504040204" pitchFamily="34" charset="0"/>
                <a:ea typeface="Verdana" panose="020B0604030504040204" pitchFamily="34" charset="0"/>
                <a:cs typeface="Verdana" panose="020B0604030504040204" pitchFamily="34" charset="0"/>
              </a:rPr>
              <a:t>500-599 range indicate some sort of error occurred on the server</a:t>
            </a:r>
          </a:p>
          <a:p>
            <a:pPr marL="0" indent="0">
              <a:buNone/>
            </a:pPr>
            <a:endParaRPr lang="en-US" sz="18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You will use different status codes to describe different errors in this course  Some status codes:</a:t>
            </a:r>
          </a:p>
          <a:p>
            <a:pPr marL="0" indent="0">
              <a:buNone/>
            </a:pP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2">
                  <a:extLst>
                    <a:ext uri="{A12FA001-AC4F-418D-AE19-62706E023703}">
                      <ahyp:hlinkClr xmlns:ahyp="http://schemas.microsoft.com/office/drawing/2018/hyperlinkcolor" val="tx"/>
                    </a:ext>
                  </a:extLst>
                </a:hlinkClick>
              </a:rPr>
              <a:t>https://en.wikipedia.org/wiki/List_of_HTTP_status_codes</a:t>
            </a: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rPr>
              <a:t> </a:t>
            </a:r>
            <a:endParaRPr lang="en-US" sz="1800" dirty="0">
              <a:solidFill>
                <a:srgbClr val="AB263D"/>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14</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Status Codes</a:t>
            </a:r>
          </a:p>
        </p:txBody>
      </p:sp>
    </p:spTree>
    <p:extLst>
      <p:ext uri="{BB962C8B-B14F-4D97-AF65-F5344CB8AC3E}">
        <p14:creationId xmlns:p14="http://schemas.microsoft.com/office/powerpoint/2010/main" val="1035368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505550"/>
            <a:ext cx="11585731"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There are many different browsers, but they each allow for the same fundamental actions to occur:</a:t>
            </a:r>
          </a:p>
          <a:p>
            <a:r>
              <a:rPr lang="en-US" sz="1800" dirty="0">
                <a:latin typeface="Verdana" panose="020B0604030504040204" pitchFamily="34" charset="0"/>
                <a:ea typeface="Verdana" panose="020B0604030504040204" pitchFamily="34" charset="0"/>
                <a:cs typeface="Verdana" panose="020B0604030504040204" pitchFamily="34" charset="0"/>
              </a:rPr>
              <a:t>They allow a user to navigate to a URL</a:t>
            </a:r>
          </a:p>
          <a:p>
            <a:r>
              <a:rPr lang="en-US" sz="1800" dirty="0">
                <a:latin typeface="Verdana" panose="020B0604030504040204" pitchFamily="34" charset="0"/>
                <a:ea typeface="Verdana" panose="020B0604030504040204" pitchFamily="34" charset="0"/>
                <a:cs typeface="Verdana" panose="020B0604030504040204" pitchFamily="34" charset="0"/>
              </a:rPr>
              <a:t>They then submit a request on the user’s behalf to the server at that URL</a:t>
            </a:r>
          </a:p>
          <a:p>
            <a:r>
              <a:rPr lang="en-US" sz="1800" dirty="0">
                <a:latin typeface="Verdana" panose="020B0604030504040204" pitchFamily="34" charset="0"/>
                <a:ea typeface="Verdana" panose="020B0604030504040204" pitchFamily="34" charset="0"/>
                <a:cs typeface="Verdana" panose="020B0604030504040204" pitchFamily="34" charset="0"/>
              </a:rPr>
              <a:t>They receive a response back from the server</a:t>
            </a:r>
          </a:p>
          <a:p>
            <a:r>
              <a:rPr lang="en-US" sz="1800" dirty="0">
                <a:latin typeface="Verdana" panose="020B0604030504040204" pitchFamily="34" charset="0"/>
                <a:ea typeface="Verdana" panose="020B0604030504040204" pitchFamily="34" charset="0"/>
                <a:cs typeface="Verdana" panose="020B0604030504040204" pitchFamily="34" charset="0"/>
              </a:rPr>
              <a:t>They render these responses</a:t>
            </a:r>
          </a:p>
          <a:p>
            <a:r>
              <a:rPr lang="en-US" sz="1800" dirty="0">
                <a:latin typeface="Verdana" panose="020B0604030504040204" pitchFamily="34" charset="0"/>
                <a:ea typeface="Verdana" panose="020B0604030504040204" pitchFamily="34" charset="0"/>
                <a:cs typeface="Verdana" panose="020B0604030504040204" pitchFamily="34" charset="0"/>
              </a:rPr>
              <a:t>They execute any code that they may have received in these responses, for the lifetime of the user being on the web page.</a:t>
            </a:r>
            <a:endParaRPr lang="en-US" sz="1800" dirty="0">
              <a:solidFill>
                <a:srgbClr val="AB263D"/>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15</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The Browser</a:t>
            </a:r>
          </a:p>
        </p:txBody>
      </p:sp>
    </p:spTree>
    <p:extLst>
      <p:ext uri="{BB962C8B-B14F-4D97-AF65-F5344CB8AC3E}">
        <p14:creationId xmlns:p14="http://schemas.microsoft.com/office/powerpoint/2010/main" val="893694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282649" y="1236416"/>
            <a:ext cx="11585731"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When you type a URL into a web browser, this is what happens: </a:t>
            </a:r>
          </a:p>
          <a:p>
            <a:pPr marL="342900" indent="-342900">
              <a:buFont typeface="+mj-lt"/>
              <a:buAutoNum type="arabicPeriod"/>
            </a:pPr>
            <a:r>
              <a:rPr lang="en-US" sz="1700" dirty="0">
                <a:latin typeface="Verdana" panose="020B0604030504040204" pitchFamily="34" charset="0"/>
                <a:ea typeface="Verdana" panose="020B0604030504040204" pitchFamily="34" charset="0"/>
                <a:cs typeface="Verdana" panose="020B0604030504040204" pitchFamily="34" charset="0"/>
              </a:rPr>
              <a:t>If the URL contains a domain name, the browser first connects to a domain name server and retrieves the corresponding IP address for the web server. </a:t>
            </a:r>
          </a:p>
          <a:p>
            <a:pPr marL="342900" indent="-342900">
              <a:buFont typeface="+mj-lt"/>
              <a:buAutoNum type="arabicPeriod"/>
            </a:pPr>
            <a:r>
              <a:rPr lang="en-US" sz="1700" dirty="0">
                <a:latin typeface="Verdana" panose="020B0604030504040204" pitchFamily="34" charset="0"/>
                <a:ea typeface="Verdana" panose="020B0604030504040204" pitchFamily="34" charset="0"/>
                <a:cs typeface="Verdana" panose="020B0604030504040204" pitchFamily="34" charset="0"/>
              </a:rPr>
              <a:t>The web browser connects to the web server and sends an HTTP request (via the protocol stack) for the desired web page. </a:t>
            </a:r>
          </a:p>
          <a:p>
            <a:pPr marL="342900" indent="-342900">
              <a:buFont typeface="+mj-lt"/>
              <a:buAutoNum type="arabicPeriod"/>
            </a:pPr>
            <a:r>
              <a:rPr lang="en-US" sz="1700" dirty="0">
                <a:latin typeface="Verdana" panose="020B0604030504040204" pitchFamily="34" charset="0"/>
                <a:ea typeface="Verdana" panose="020B0604030504040204" pitchFamily="34" charset="0"/>
                <a:cs typeface="Verdana" panose="020B0604030504040204" pitchFamily="34" charset="0"/>
              </a:rPr>
              <a:t>The web server receives the request and checks for the desired page. If the page exists, the web server sends it. If the server cannot find the requested page, it will send an HTTP 404 error message. (404 means 'Page Not Found' as anyone who has surfed the web probably knows.) </a:t>
            </a:r>
          </a:p>
          <a:p>
            <a:pPr marL="342900" indent="-342900">
              <a:buFont typeface="+mj-lt"/>
              <a:buAutoNum type="arabicPeriod"/>
            </a:pPr>
            <a:r>
              <a:rPr lang="en-US" sz="1700" dirty="0">
                <a:latin typeface="Verdana" panose="020B0604030504040204" pitchFamily="34" charset="0"/>
                <a:ea typeface="Verdana" panose="020B0604030504040204" pitchFamily="34" charset="0"/>
                <a:cs typeface="Verdana" panose="020B0604030504040204" pitchFamily="34" charset="0"/>
              </a:rPr>
              <a:t>The web browser receives the page back and the connection is closed. </a:t>
            </a:r>
          </a:p>
          <a:p>
            <a:pPr marL="342900" indent="-342900">
              <a:buFont typeface="+mj-lt"/>
              <a:buAutoNum type="arabicPeriod"/>
            </a:pPr>
            <a:r>
              <a:rPr lang="en-US" sz="1700" dirty="0">
                <a:latin typeface="Verdana" panose="020B0604030504040204" pitchFamily="34" charset="0"/>
                <a:ea typeface="Verdana" panose="020B0604030504040204" pitchFamily="34" charset="0"/>
                <a:cs typeface="Verdana" panose="020B0604030504040204" pitchFamily="34" charset="0"/>
              </a:rPr>
              <a:t>The browser then parses through the page and looks for other page elements it needs to complete the web page. These usually include images, stylesheets, scripts, etc. </a:t>
            </a:r>
          </a:p>
          <a:p>
            <a:pPr marL="342900" indent="-342900">
              <a:buFont typeface="+mj-lt"/>
              <a:buAutoNum type="arabicPeriod"/>
            </a:pPr>
            <a:r>
              <a:rPr lang="en-US" sz="1700" dirty="0">
                <a:latin typeface="Verdana" panose="020B0604030504040204" pitchFamily="34" charset="0"/>
                <a:ea typeface="Verdana" panose="020B0604030504040204" pitchFamily="34" charset="0"/>
                <a:cs typeface="Verdana" panose="020B0604030504040204" pitchFamily="34" charset="0"/>
              </a:rPr>
              <a:t>For each element needed, the browser makes additional connections and HTTP requests to the server for each element. </a:t>
            </a:r>
          </a:p>
          <a:p>
            <a:pPr marL="342900" indent="-342900">
              <a:buFont typeface="+mj-lt"/>
              <a:buAutoNum type="arabicPeriod"/>
            </a:pPr>
            <a:r>
              <a:rPr lang="en-US" sz="1700" dirty="0">
                <a:latin typeface="Verdana" panose="020B0604030504040204" pitchFamily="34" charset="0"/>
                <a:ea typeface="Verdana" panose="020B0604030504040204" pitchFamily="34" charset="0"/>
                <a:cs typeface="Verdana" panose="020B0604030504040204" pitchFamily="34" charset="0"/>
              </a:rPr>
              <a:t>When the browser has finished loading all images, stylesheets, scripts, etc. the page will be completely loaded in the browser window.</a:t>
            </a:r>
          </a:p>
        </p:txBody>
      </p:sp>
      <p:sp>
        <p:nvSpPr>
          <p:cNvPr id="3" name="Slide Number Placeholder 2"/>
          <p:cNvSpPr>
            <a:spLocks noGrp="1"/>
          </p:cNvSpPr>
          <p:nvPr>
            <p:ph type="sldNum" sz="quarter" idx="14"/>
          </p:nvPr>
        </p:nvSpPr>
        <p:spPr/>
        <p:txBody>
          <a:bodyPr/>
          <a:lstStyle/>
          <a:p>
            <a:fld id="{12342C3A-DD85-7843-B416-BD52AB030D59}" type="slidenum">
              <a:rPr lang="en-US" smtClean="0"/>
              <a:pPr/>
              <a:t>16</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The Browser</a:t>
            </a:r>
          </a:p>
        </p:txBody>
      </p:sp>
    </p:spTree>
    <p:extLst>
      <p:ext uri="{BB962C8B-B14F-4D97-AF65-F5344CB8AC3E}">
        <p14:creationId xmlns:p14="http://schemas.microsoft.com/office/powerpoint/2010/main" val="30393927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17</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The Browser</a:t>
            </a:r>
          </a:p>
        </p:txBody>
      </p:sp>
      <p:pic>
        <p:nvPicPr>
          <p:cNvPr id="8" name="Content Placeholder 4" descr="4812602015.eps">
            <a:extLst>
              <a:ext uri="{FF2B5EF4-FFF2-40B4-BE49-F238E27FC236}">
                <a16:creationId xmlns:a16="http://schemas.microsoft.com/office/drawing/2014/main" id="{DBEB70F8-1457-4842-A8C9-E55D0338D4D6}"/>
              </a:ext>
            </a:extLst>
          </p:cNvPr>
          <p:cNvPicPr>
            <a:picLocks noChangeAspect="1"/>
          </p:cNvPicPr>
          <p:nvPr/>
        </p:nvPicPr>
        <p:blipFill>
          <a:blip r:embed="rId3">
            <a:extLst>
              <a:ext uri="{28A0092B-C50C-407E-A947-70E740481C1C}">
                <a14:useLocalDpi xmlns:a14="http://schemas.microsoft.com/office/drawing/2010/main" val="0"/>
              </a:ext>
            </a:extLst>
          </a:blip>
          <a:srcRect l="-5847" r="-5847"/>
          <a:stretch>
            <a:fillRect/>
          </a:stretch>
        </p:blipFill>
        <p:spPr>
          <a:xfrm>
            <a:off x="2201068" y="1290034"/>
            <a:ext cx="7786687" cy="4525963"/>
          </a:xfrm>
          <a:prstGeom prst="rect">
            <a:avLst/>
          </a:prstGeom>
        </p:spPr>
      </p:pic>
    </p:spTree>
    <p:extLst>
      <p:ext uri="{BB962C8B-B14F-4D97-AF65-F5344CB8AC3E}">
        <p14:creationId xmlns:p14="http://schemas.microsoft.com/office/powerpoint/2010/main" val="3274958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046732"/>
            <a:ext cx="11585731" cy="4764536"/>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There is a fundamental idea you must hold onto from now on:</a:t>
            </a:r>
          </a:p>
          <a:p>
            <a:r>
              <a:rPr lang="en-US" sz="1800" dirty="0">
                <a:latin typeface="Verdana" panose="020B0604030504040204" pitchFamily="34" charset="0"/>
                <a:ea typeface="Verdana" panose="020B0604030504040204" pitchFamily="34" charset="0"/>
                <a:cs typeface="Verdana" panose="020B0604030504040204" pitchFamily="34" charset="0"/>
              </a:rPr>
              <a:t>Your server is not a tool to transmit a web page to a user</a:t>
            </a:r>
          </a:p>
          <a:p>
            <a:r>
              <a:rPr lang="en-US" sz="1800" dirty="0">
                <a:latin typeface="Verdana" panose="020B0604030504040204" pitchFamily="34" charset="0"/>
                <a:ea typeface="Verdana" panose="020B0604030504040204" pitchFamily="34" charset="0"/>
                <a:cs typeface="Verdana" panose="020B0604030504040204" pitchFamily="34" charset="0"/>
              </a:rPr>
              <a:t>Your server is a tool to transmit information in response to a request</a:t>
            </a:r>
            <a:br>
              <a:rPr lang="en-US" sz="1800" dirty="0">
                <a:latin typeface="Verdana" panose="020B0604030504040204" pitchFamily="34" charset="0"/>
                <a:ea typeface="Verdana" panose="020B0604030504040204" pitchFamily="34" charset="0"/>
                <a:cs typeface="Verdana" panose="020B0604030504040204" pitchFamily="34" charset="0"/>
              </a:rPr>
            </a:br>
            <a:endParaRPr lang="en-US" sz="18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Web pages are a very small part of the internet. As a web developer:</a:t>
            </a:r>
          </a:p>
          <a:p>
            <a:r>
              <a:rPr lang="en-US" sz="1800" dirty="0">
                <a:latin typeface="Verdana" panose="020B0604030504040204" pitchFamily="34" charset="0"/>
                <a:ea typeface="Verdana" panose="020B0604030504040204" pitchFamily="34" charset="0"/>
                <a:cs typeface="Verdana" panose="020B0604030504040204" pitchFamily="34" charset="0"/>
              </a:rPr>
              <a:t>You will transmit text that represents data in JSON format</a:t>
            </a:r>
          </a:p>
          <a:p>
            <a:r>
              <a:rPr lang="en-US" sz="1800" dirty="0">
                <a:latin typeface="Verdana" panose="020B0604030504040204" pitchFamily="34" charset="0"/>
                <a:ea typeface="Verdana" panose="020B0604030504040204" pitchFamily="34" charset="0"/>
                <a:cs typeface="Verdana" panose="020B0604030504040204" pitchFamily="34" charset="0"/>
              </a:rPr>
              <a:t>You will transmit text that represents an HTML document</a:t>
            </a:r>
          </a:p>
          <a:p>
            <a:r>
              <a:rPr lang="en-US" sz="1800" dirty="0">
                <a:latin typeface="Verdana" panose="020B0604030504040204" pitchFamily="34" charset="0"/>
                <a:ea typeface="Verdana" panose="020B0604030504040204" pitchFamily="34" charset="0"/>
                <a:cs typeface="Verdana" panose="020B0604030504040204" pitchFamily="34" charset="0"/>
              </a:rPr>
              <a:t>You will transmit text that represents an XML document</a:t>
            </a:r>
          </a:p>
          <a:p>
            <a:r>
              <a:rPr lang="en-US" sz="1800" dirty="0">
                <a:latin typeface="Verdana" panose="020B0604030504040204" pitchFamily="34" charset="0"/>
                <a:ea typeface="Verdana" panose="020B0604030504040204" pitchFamily="34" charset="0"/>
                <a:cs typeface="Verdana" panose="020B0604030504040204" pitchFamily="34" charset="0"/>
              </a:rPr>
              <a:t>You will transmit binary data</a:t>
            </a:r>
          </a:p>
          <a:p>
            <a:r>
              <a:rPr lang="en-US" sz="1800" dirty="0">
                <a:latin typeface="Verdana" panose="020B0604030504040204" pitchFamily="34" charset="0"/>
                <a:ea typeface="Verdana" panose="020B0604030504040204" pitchFamily="34" charset="0"/>
                <a:cs typeface="Verdana" panose="020B0604030504040204" pitchFamily="34" charset="0"/>
              </a:rPr>
              <a:t>You will transmit media files</a:t>
            </a:r>
          </a:p>
          <a:p>
            <a:pPr marL="0" indent="0">
              <a:buNone/>
            </a:pP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None of these require a browser!</a:t>
            </a:r>
            <a:b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br>
            <a:br>
              <a:rPr lang="en-US" sz="2000" b="1" dirty="0">
                <a:latin typeface="Verdana" panose="020B0604030504040204" pitchFamily="34" charset="0"/>
                <a:ea typeface="Verdana" panose="020B0604030504040204" pitchFamily="34" charset="0"/>
                <a:cs typeface="Verdana" panose="020B0604030504040204" pitchFamily="34" charset="0"/>
              </a:rPr>
            </a:br>
            <a:r>
              <a:rPr lang="en-US" sz="2000" dirty="0">
                <a:latin typeface="Verdana" panose="020B0604030504040204" pitchFamily="34" charset="0"/>
                <a:ea typeface="Verdana" panose="020B0604030504040204" pitchFamily="34" charset="0"/>
                <a:cs typeface="Verdana" panose="020B0604030504040204" pitchFamily="34" charset="0"/>
              </a:rPr>
              <a:t>You will often write programs that make requests and rely on responses for data!</a:t>
            </a:r>
          </a:p>
        </p:txBody>
      </p:sp>
      <p:sp>
        <p:nvSpPr>
          <p:cNvPr id="3" name="Slide Number Placeholder 2"/>
          <p:cNvSpPr>
            <a:spLocks noGrp="1"/>
          </p:cNvSpPr>
          <p:nvPr>
            <p:ph type="sldNum" sz="quarter" idx="14"/>
          </p:nvPr>
        </p:nvSpPr>
        <p:spPr/>
        <p:txBody>
          <a:bodyPr/>
          <a:lstStyle/>
          <a:p>
            <a:fld id="{12342C3A-DD85-7843-B416-BD52AB030D59}" type="slidenum">
              <a:rPr lang="en-US" smtClean="0"/>
              <a:pPr/>
              <a:t>18</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More Than Just Web Pages</a:t>
            </a:r>
          </a:p>
        </p:txBody>
      </p:sp>
    </p:spTree>
    <p:extLst>
      <p:ext uri="{BB962C8B-B14F-4D97-AF65-F5344CB8AC3E}">
        <p14:creationId xmlns:p14="http://schemas.microsoft.com/office/powerpoint/2010/main" val="480022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53139"/>
            <a:ext cx="11585731" cy="4764536"/>
          </a:xfrm>
        </p:spPr>
        <p:txBody>
          <a:bodyPr/>
          <a:lstStyle/>
          <a:p>
            <a:pPr marL="0" indent="0">
              <a:lnSpc>
                <a:spcPct val="100000"/>
              </a:lnSpc>
              <a:spcBef>
                <a:spcPts val="1265"/>
              </a:spcBef>
              <a:buNone/>
            </a:pPr>
            <a:r>
              <a:rPr lang="en-US" sz="2000" dirty="0">
                <a:solidFill>
                  <a:srgbClr val="404040"/>
                </a:solidFill>
              </a:rPr>
              <a:t>JSON is JavaScript Object Notation and is probably the most popular way for representing data on the internet.</a:t>
            </a:r>
            <a:endParaRPr lang="en-US" sz="2000" dirty="0"/>
          </a:p>
          <a:p>
            <a:pPr marL="0" marR="5080" indent="0">
              <a:lnSpc>
                <a:spcPts val="2170"/>
              </a:lnSpc>
              <a:spcBef>
                <a:spcPts val="1430"/>
              </a:spcBef>
              <a:buNone/>
            </a:pPr>
            <a:r>
              <a:rPr lang="en-US" sz="2000" dirty="0">
                <a:solidFill>
                  <a:srgbClr val="404040"/>
                </a:solidFill>
              </a:rPr>
              <a:t>Many technologies in the modern era can easily communicate with each other by using JSON as a common way of representing data between them.</a:t>
            </a:r>
          </a:p>
          <a:p>
            <a:pPr marL="0" marR="5080" indent="0">
              <a:lnSpc>
                <a:spcPts val="2170"/>
              </a:lnSpc>
              <a:spcBef>
                <a:spcPts val="1430"/>
              </a:spcBef>
              <a:buNone/>
            </a:pPr>
            <a:endParaRPr lang="en-US" sz="2000" dirty="0"/>
          </a:p>
          <a:p>
            <a:pPr marL="0" indent="0">
              <a:buNone/>
            </a:pPr>
            <a:endParaRPr lang="en-US"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19</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What is JSON?</a:t>
            </a:r>
          </a:p>
        </p:txBody>
      </p:sp>
      <p:pic>
        <p:nvPicPr>
          <p:cNvPr id="6" name="Picture 5" descr="A picture containing knife&#10;&#10;Description automatically generated">
            <a:extLst>
              <a:ext uri="{FF2B5EF4-FFF2-40B4-BE49-F238E27FC236}">
                <a16:creationId xmlns:a16="http://schemas.microsoft.com/office/drawing/2014/main" id="{53B545F5-2A23-B544-B4DA-91C1FC53B8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984" y="3159142"/>
            <a:ext cx="10045700" cy="2082800"/>
          </a:xfrm>
          <a:prstGeom prst="rect">
            <a:avLst/>
          </a:prstGeom>
        </p:spPr>
      </p:pic>
    </p:spTree>
    <p:extLst>
      <p:ext uri="{BB962C8B-B14F-4D97-AF65-F5344CB8AC3E}">
        <p14:creationId xmlns:p14="http://schemas.microsoft.com/office/powerpoint/2010/main" val="1478102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Patrick Hill</a:t>
            </a:r>
          </a:p>
          <a:p>
            <a:r>
              <a:rPr lang="en-US" dirty="0">
                <a:latin typeface="Verdana" panose="020B0604030504040204" pitchFamily="34" charset="0"/>
                <a:ea typeface="Verdana" panose="020B0604030504040204" pitchFamily="34" charset="0"/>
                <a:cs typeface="Verdana" panose="020B0604030504040204" pitchFamily="34" charset="0"/>
              </a:rPr>
              <a:t>Adjunct Professor</a:t>
            </a:r>
            <a:br>
              <a:rPr lang="en-US" dirty="0">
                <a:latin typeface="Verdana" panose="020B0604030504040204" pitchFamily="34" charset="0"/>
                <a:ea typeface="Verdana" panose="020B0604030504040204" pitchFamily="34" charset="0"/>
                <a:cs typeface="Verdana" panose="020B0604030504040204" pitchFamily="34" charset="0"/>
              </a:rPr>
            </a:br>
            <a:r>
              <a:rPr lang="en-US" dirty="0">
                <a:latin typeface="Verdana" panose="020B0604030504040204" pitchFamily="34" charset="0"/>
                <a:ea typeface="Verdana" panose="020B0604030504040204" pitchFamily="34" charset="0"/>
                <a:cs typeface="Verdana" panose="020B0604030504040204" pitchFamily="34" charset="0"/>
              </a:rPr>
              <a:t>Computer Science Department</a:t>
            </a:r>
          </a:p>
          <a:p>
            <a:r>
              <a:rPr lang="en-US"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2">
                  <a:extLst>
                    <a:ext uri="{A12FA001-AC4F-418D-AE19-62706E023703}">
                      <ahyp:hlinkClr xmlns:ahyp="http://schemas.microsoft.com/office/drawing/2018/hyperlinkcolor" val="tx"/>
                    </a:ext>
                  </a:extLst>
                </a:hlinkClick>
              </a:rPr>
              <a:t>Patrick.Hill@stevens.edu</a:t>
            </a:r>
            <a:endParaRPr lang="en-US" dirty="0">
              <a:solidFill>
                <a:srgbClr val="AB263D"/>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3996978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20</a:t>
            </a:fld>
            <a:endParaRPr lang="en-US" dirty="0"/>
          </a:p>
        </p:txBody>
      </p:sp>
      <p:sp>
        <p:nvSpPr>
          <p:cNvPr id="4" name="Text Placeholder 3"/>
          <p:cNvSpPr>
            <a:spLocks noGrp="1"/>
          </p:cNvSpPr>
          <p:nvPr>
            <p:ph type="body" sz="quarter" idx="12"/>
          </p:nvPr>
        </p:nvSpPr>
        <p:spPr>
          <a:xfrm>
            <a:off x="466343" y="2138947"/>
            <a:ext cx="11522671" cy="1099553"/>
          </a:xfrm>
        </p:spPr>
        <p:txBody>
          <a:bodyPr/>
          <a:lstStyle/>
          <a:p>
            <a:pPr algn="ctr"/>
            <a:r>
              <a:rPr lang="en-US" sz="3800" b="1" dirty="0">
                <a:latin typeface="Verdana" panose="020B0604030504040204" pitchFamily="34" charset="0"/>
                <a:ea typeface="Verdana" panose="020B0604030504040204" pitchFamily="34" charset="0"/>
                <a:cs typeface="Verdana" panose="020B0604030504040204" pitchFamily="34" charset="0"/>
              </a:rPr>
              <a:t>Running a Node.js Web Server</a:t>
            </a:r>
          </a:p>
          <a:p>
            <a:pPr algn="ctr"/>
            <a:endParaRPr lang="en-US" dirty="0"/>
          </a:p>
        </p:txBody>
      </p:sp>
      <p:pic>
        <p:nvPicPr>
          <p:cNvPr id="6" name="Picture Placeholder 5" descr="nanotechnology-173305070.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40822115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378357"/>
            <a:ext cx="11585731" cy="5253214"/>
          </a:xfrm>
        </p:spPr>
        <p:txBody>
          <a:bodyPr/>
          <a:lstStyle/>
          <a:p>
            <a:pPr marL="0" indent="0">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Express is a very popular node package that is distributed on NPM which allows you to configure and run an entire web server.</a:t>
            </a:r>
          </a:p>
          <a:p>
            <a:r>
              <a:rPr lang="en-US" sz="1800"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2">
                  <a:extLst>
                    <a:ext uri="{A12FA001-AC4F-418D-AE19-62706E023703}">
                      <ahyp:hlinkClr xmlns:ahyp="http://schemas.microsoft.com/office/drawing/2018/hyperlinkcolor" val="tx"/>
                    </a:ext>
                  </a:extLst>
                </a:hlinkClick>
              </a:rPr>
              <a:t>http://expressjs.com/</a:t>
            </a:r>
            <a:endParaRPr lang="en-US" sz="1800" dirty="0">
              <a:solidFill>
                <a:srgbClr val="AB263D"/>
              </a:solidFill>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Express allows you to configure different routes and how they should compose a response.</a:t>
            </a:r>
          </a:p>
          <a:p>
            <a:pPr marL="0" indent="0">
              <a:buNone/>
            </a:pPr>
            <a:endPar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Essentially, by using the Express Node module, you will use code to configure a server that will listen to requests and send out responses.</a:t>
            </a:r>
          </a:p>
          <a:p>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This is all a web server is! It’s not magic, it’s just something that takes in requests and sends back responses!</a:t>
            </a:r>
            <a:endParaRPr lang="en-US" sz="180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21</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Express</a:t>
            </a:r>
          </a:p>
        </p:txBody>
      </p:sp>
    </p:spTree>
    <p:extLst>
      <p:ext uri="{BB962C8B-B14F-4D97-AF65-F5344CB8AC3E}">
        <p14:creationId xmlns:p14="http://schemas.microsoft.com/office/powerpoint/2010/main" val="21291951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378357"/>
            <a:ext cx="11585731" cy="5253214"/>
          </a:xfrm>
        </p:spPr>
        <p:txBody>
          <a:bodyPr/>
          <a:lstStyle/>
          <a:p>
            <a:pPr marL="0" indent="0">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Routing refers to determining how an application responds to a client request to a particular endpoint, which is a URI (or path) and a specific HTTP request method (GET, POST, and so on).</a:t>
            </a:r>
          </a:p>
          <a:p>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2">
                  <a:extLst>
                    <a:ext uri="{A12FA001-AC4F-418D-AE19-62706E023703}">
                      <ahyp:hlinkClr xmlns:ahyp="http://schemas.microsoft.com/office/drawing/2018/hyperlinkcolor" val="tx"/>
                    </a:ext>
                  </a:extLst>
                </a:hlinkClick>
              </a:rPr>
              <a:t>http://expressjs.com/en/starter/basic-routing.html</a:t>
            </a: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rPr>
              <a:t> </a:t>
            </a:r>
          </a:p>
          <a:p>
            <a:pPr marL="0" indent="0">
              <a:buNone/>
            </a:pPr>
            <a:endPar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For your web applications, you will configure many routes that will each perform some action.</a:t>
            </a:r>
          </a:p>
          <a:p>
            <a:pPr marL="0" indent="0">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By configuring routes, you can have the same URL perform different tasks based on having different request methods (HTTP Verbs)</a:t>
            </a:r>
            <a:endParaRPr lang="en-US" sz="180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22</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What is a Route?</a:t>
            </a:r>
          </a:p>
        </p:txBody>
      </p:sp>
    </p:spTree>
    <p:extLst>
      <p:ext uri="{BB962C8B-B14F-4D97-AF65-F5344CB8AC3E}">
        <p14:creationId xmlns:p14="http://schemas.microsoft.com/office/powerpoint/2010/main" val="21828979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199810" y="1112004"/>
            <a:ext cx="11585731" cy="5253214"/>
          </a:xfrm>
        </p:spPr>
        <p:txBody>
          <a:bodyPr/>
          <a:lstStyle/>
          <a:p>
            <a:pPr marL="0" indent="0">
              <a:buNone/>
            </a:pP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There are many different types of request methods.  For this course, you will be using 5:</a:t>
            </a:r>
          </a:p>
          <a:p>
            <a:r>
              <a:rPr lang="en-US" b="1" dirty="0">
                <a:solidFill>
                  <a:srgbClr val="AB263D"/>
                </a:solidFill>
                <a:latin typeface="Verdana" panose="020B0604030504040204" pitchFamily="34" charset="0"/>
                <a:ea typeface="Verdana" panose="020B0604030504040204" pitchFamily="34" charset="0"/>
                <a:cs typeface="Verdana" panose="020B0604030504040204" pitchFamily="34" charset="0"/>
              </a:rPr>
              <a:t>GET</a:t>
            </a:r>
          </a:p>
          <a:p>
            <a:pPr lvl="1"/>
            <a:r>
              <a:rPr lang="en-US" dirty="0">
                <a:solidFill>
                  <a:srgbClr val="404040"/>
                </a:solidFill>
                <a:latin typeface="Verdana" panose="020B0604030504040204" pitchFamily="34" charset="0"/>
                <a:ea typeface="Verdana" panose="020B0604030504040204" pitchFamily="34" charset="0"/>
                <a:cs typeface="Verdana" panose="020B0604030504040204" pitchFamily="34" charset="0"/>
              </a:rPr>
              <a:t>The GET method requests a representation of the specified resource. Requests using GET should only retrieve data.</a:t>
            </a:r>
          </a:p>
          <a:p>
            <a:r>
              <a:rPr lang="en-US" b="1" dirty="0">
                <a:solidFill>
                  <a:srgbClr val="AB263D"/>
                </a:solidFill>
                <a:latin typeface="Verdana" panose="020B0604030504040204" pitchFamily="34" charset="0"/>
                <a:ea typeface="Verdana" panose="020B0604030504040204" pitchFamily="34" charset="0"/>
                <a:cs typeface="Verdana" panose="020B0604030504040204" pitchFamily="34" charset="0"/>
              </a:rPr>
              <a:t>POST</a:t>
            </a:r>
          </a:p>
          <a:p>
            <a:pPr lvl="1"/>
            <a:r>
              <a:rPr lang="en-US" dirty="0">
                <a:solidFill>
                  <a:srgbClr val="404040"/>
                </a:solidFill>
                <a:latin typeface="Verdana" panose="020B0604030504040204" pitchFamily="34" charset="0"/>
                <a:ea typeface="Verdana" panose="020B0604030504040204" pitchFamily="34" charset="0"/>
                <a:cs typeface="Verdana" panose="020B0604030504040204" pitchFamily="34" charset="0"/>
              </a:rPr>
              <a:t>The POST method is used to submit an entity to the specified resource, often causing a change in state or side effects on the server.</a:t>
            </a:r>
          </a:p>
          <a:p>
            <a:r>
              <a:rPr lang="en-US" b="1" dirty="0">
                <a:solidFill>
                  <a:srgbClr val="AB263D"/>
                </a:solidFill>
                <a:latin typeface="Verdana" panose="020B0604030504040204" pitchFamily="34" charset="0"/>
                <a:ea typeface="Verdana" panose="020B0604030504040204" pitchFamily="34" charset="0"/>
                <a:cs typeface="Verdana" panose="020B0604030504040204" pitchFamily="34" charset="0"/>
              </a:rPr>
              <a:t>PUT</a:t>
            </a:r>
          </a:p>
          <a:p>
            <a:pPr lvl="1"/>
            <a:r>
              <a:rPr lang="en-US" dirty="0">
                <a:solidFill>
                  <a:srgbClr val="404040"/>
                </a:solidFill>
                <a:latin typeface="Verdana" panose="020B0604030504040204" pitchFamily="34" charset="0"/>
                <a:ea typeface="Verdana" panose="020B0604030504040204" pitchFamily="34" charset="0"/>
                <a:cs typeface="Verdana" panose="020B0604030504040204" pitchFamily="34" charset="0"/>
              </a:rPr>
              <a:t>The PUT method replaces all current representations of the target resource with the request payload.</a:t>
            </a:r>
          </a:p>
          <a:p>
            <a:r>
              <a:rPr lang="en-US" b="1" dirty="0">
                <a:solidFill>
                  <a:srgbClr val="AB263D"/>
                </a:solidFill>
                <a:latin typeface="Verdana" panose="020B0604030504040204" pitchFamily="34" charset="0"/>
                <a:ea typeface="Verdana" panose="020B0604030504040204" pitchFamily="34" charset="0"/>
                <a:cs typeface="Verdana" panose="020B0604030504040204" pitchFamily="34" charset="0"/>
              </a:rPr>
              <a:t>PATCH</a:t>
            </a:r>
          </a:p>
          <a:p>
            <a:pPr lvl="1"/>
            <a:r>
              <a:rPr lang="en-US" dirty="0">
                <a:solidFill>
                  <a:srgbClr val="404040"/>
                </a:solidFill>
                <a:latin typeface="Verdana" panose="020B0604030504040204" pitchFamily="34" charset="0"/>
                <a:ea typeface="Verdana" panose="020B0604030504040204" pitchFamily="34" charset="0"/>
                <a:cs typeface="Verdana" panose="020B0604030504040204" pitchFamily="34" charset="0"/>
              </a:rPr>
              <a:t>Similar to PUT, but you can replace portions of the resource instead of the whole resource. </a:t>
            </a:r>
          </a:p>
          <a:p>
            <a:r>
              <a:rPr lang="en-US" b="1" dirty="0">
                <a:solidFill>
                  <a:srgbClr val="AB263D"/>
                </a:solidFill>
                <a:latin typeface="Verdana" panose="020B0604030504040204" pitchFamily="34" charset="0"/>
                <a:ea typeface="Verdana" panose="020B0604030504040204" pitchFamily="34" charset="0"/>
                <a:cs typeface="Verdana" panose="020B0604030504040204" pitchFamily="34" charset="0"/>
              </a:rPr>
              <a:t>DELETE</a:t>
            </a:r>
          </a:p>
          <a:p>
            <a:pPr lvl="1"/>
            <a:r>
              <a:rPr lang="en-US" dirty="0">
                <a:solidFill>
                  <a:srgbClr val="404040"/>
                </a:solidFill>
                <a:latin typeface="Verdana" panose="020B0604030504040204" pitchFamily="34" charset="0"/>
                <a:ea typeface="Verdana" panose="020B0604030504040204" pitchFamily="34" charset="0"/>
                <a:cs typeface="Verdana" panose="020B0604030504040204" pitchFamily="34" charset="0"/>
              </a:rPr>
              <a:t>The DELETE method deletes the specified resource.</a:t>
            </a:r>
          </a:p>
          <a:p>
            <a:r>
              <a:rPr lang="en-US" dirty="0">
                <a:solidFill>
                  <a:srgbClr val="404040"/>
                </a:solidFill>
                <a:latin typeface="Verdana" panose="020B0604030504040204" pitchFamily="34" charset="0"/>
                <a:ea typeface="Verdana" panose="020B0604030504040204" pitchFamily="34" charset="0"/>
                <a:cs typeface="Verdana" panose="020B0604030504040204" pitchFamily="34" charset="0"/>
              </a:rPr>
              <a:t>Other Methods</a:t>
            </a:r>
          </a:p>
          <a:p>
            <a:pPr lvl="1"/>
            <a:r>
              <a:rPr lang="en-US"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2">
                  <a:extLst>
                    <a:ext uri="{A12FA001-AC4F-418D-AE19-62706E023703}">
                      <ahyp:hlinkClr xmlns:ahyp="http://schemas.microsoft.com/office/drawing/2018/hyperlinkcolor" val="tx"/>
                    </a:ext>
                  </a:extLst>
                </a:hlinkClick>
              </a:rPr>
              <a:t>https://developer.mozilla.org/en-US/docs/Web/HTTP/Methods</a:t>
            </a:r>
            <a:r>
              <a:rPr lang="en-US" dirty="0">
                <a:solidFill>
                  <a:srgbClr val="AB263D"/>
                </a:solidFill>
                <a:latin typeface="Verdana" panose="020B0604030504040204" pitchFamily="34" charset="0"/>
                <a:ea typeface="Verdana" panose="020B0604030504040204" pitchFamily="34" charset="0"/>
                <a:cs typeface="Verdana" panose="020B0604030504040204" pitchFamily="34" charset="0"/>
              </a:rPr>
              <a:t> </a:t>
            </a:r>
          </a:p>
        </p:txBody>
      </p:sp>
      <p:sp>
        <p:nvSpPr>
          <p:cNvPr id="3" name="Slide Number Placeholder 2"/>
          <p:cNvSpPr>
            <a:spLocks noGrp="1"/>
          </p:cNvSpPr>
          <p:nvPr>
            <p:ph type="sldNum" sz="quarter" idx="14"/>
          </p:nvPr>
        </p:nvSpPr>
        <p:spPr/>
        <p:txBody>
          <a:bodyPr/>
          <a:lstStyle/>
          <a:p>
            <a:fld id="{12342C3A-DD85-7843-B416-BD52AB030D59}" type="slidenum">
              <a:rPr lang="en-US" smtClean="0"/>
              <a:pPr/>
              <a:t>23</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Request Methods</a:t>
            </a:r>
          </a:p>
        </p:txBody>
      </p:sp>
    </p:spTree>
    <p:extLst>
      <p:ext uri="{BB962C8B-B14F-4D97-AF65-F5344CB8AC3E}">
        <p14:creationId xmlns:p14="http://schemas.microsoft.com/office/powerpoint/2010/main" val="8717880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4" y="1209962"/>
            <a:ext cx="11585731" cy="1107266"/>
          </a:xfrm>
        </p:spPr>
        <p:txBody>
          <a:bodyPr/>
          <a:lstStyle/>
          <a:p>
            <a:pPr marL="0" indent="0">
              <a:lnSpc>
                <a:spcPct val="100000"/>
              </a:lnSpc>
              <a:spcBef>
                <a:spcPts val="1265"/>
              </a:spcBef>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Let us use a blog as an example.</a:t>
            </a:r>
            <a:endParaRPr lang="en-US" sz="2000" dirty="0">
              <a:latin typeface="Verdana" panose="020B0604030504040204" pitchFamily="34" charset="0"/>
              <a:ea typeface="Verdana" panose="020B0604030504040204" pitchFamily="34" charset="0"/>
              <a:cs typeface="Verdana" panose="020B0604030504040204" pitchFamily="34" charset="0"/>
            </a:endParaRPr>
          </a:p>
          <a:p>
            <a:pPr marL="0" indent="0">
              <a:lnSpc>
                <a:spcPct val="100000"/>
              </a:lnSpc>
              <a:spcBef>
                <a:spcPts val="1165"/>
              </a:spcBef>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GET requests are made when the client is requesting the representation of a resource</a:t>
            </a:r>
            <a:endParaRPr lang="en-US"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24</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GET Requests</a:t>
            </a:r>
          </a:p>
        </p:txBody>
      </p:sp>
      <p:graphicFrame>
        <p:nvGraphicFramePr>
          <p:cNvPr id="5" name="Table 4">
            <a:extLst>
              <a:ext uri="{FF2B5EF4-FFF2-40B4-BE49-F238E27FC236}">
                <a16:creationId xmlns:a16="http://schemas.microsoft.com/office/drawing/2014/main" id="{4D86FCC3-8F03-C44B-BCF2-99A429F87882}"/>
              </a:ext>
            </a:extLst>
          </p:cNvPr>
          <p:cNvGraphicFramePr>
            <a:graphicFrameLocks noGrp="1"/>
          </p:cNvGraphicFramePr>
          <p:nvPr>
            <p:extLst>
              <p:ext uri="{D42A27DB-BD31-4B8C-83A1-F6EECF244321}">
                <p14:modId xmlns:p14="http://schemas.microsoft.com/office/powerpoint/2010/main" val="3701079796"/>
              </p:ext>
            </p:extLst>
          </p:nvPr>
        </p:nvGraphicFramePr>
        <p:xfrm>
          <a:off x="568341" y="2442558"/>
          <a:ext cx="11052135" cy="3205480"/>
        </p:xfrm>
        <a:graphic>
          <a:graphicData uri="http://schemas.openxmlformats.org/drawingml/2006/table">
            <a:tbl>
              <a:tblPr firstRow="1" bandRow="1">
                <a:tableStyleId>{5C22544A-7EE6-4342-B048-85BDC9FD1C3A}</a:tableStyleId>
              </a:tblPr>
              <a:tblGrid>
                <a:gridCol w="3684045">
                  <a:extLst>
                    <a:ext uri="{9D8B030D-6E8A-4147-A177-3AD203B41FA5}">
                      <a16:colId xmlns:a16="http://schemas.microsoft.com/office/drawing/2014/main" val="949073420"/>
                    </a:ext>
                  </a:extLst>
                </a:gridCol>
                <a:gridCol w="3684045">
                  <a:extLst>
                    <a:ext uri="{9D8B030D-6E8A-4147-A177-3AD203B41FA5}">
                      <a16:colId xmlns:a16="http://schemas.microsoft.com/office/drawing/2014/main" val="2137399669"/>
                    </a:ext>
                  </a:extLst>
                </a:gridCol>
                <a:gridCol w="3684045">
                  <a:extLst>
                    <a:ext uri="{9D8B030D-6E8A-4147-A177-3AD203B41FA5}">
                      <a16:colId xmlns:a16="http://schemas.microsoft.com/office/drawing/2014/main" val="1797024081"/>
                    </a:ext>
                  </a:extLst>
                </a:gridCol>
              </a:tblGrid>
              <a:tr h="370840">
                <a:tc>
                  <a:txBody>
                    <a:bodyPr/>
                    <a:lstStyle/>
                    <a:p>
                      <a:r>
                        <a:rPr lang="en-US" dirty="0"/>
                        <a:t>Location</a:t>
                      </a:r>
                    </a:p>
                  </a:txBody>
                  <a:tcPr>
                    <a:solidFill>
                      <a:srgbClr val="AB263D"/>
                    </a:solidFill>
                  </a:tcPr>
                </a:tc>
                <a:tc>
                  <a:txBody>
                    <a:bodyPr/>
                    <a:lstStyle/>
                    <a:p>
                      <a:r>
                        <a:rPr lang="en-US" dirty="0"/>
                        <a:t>Client is requesting…</a:t>
                      </a:r>
                    </a:p>
                  </a:txBody>
                  <a:tcPr>
                    <a:solidFill>
                      <a:srgbClr val="AB263D"/>
                    </a:solidFill>
                  </a:tcPr>
                </a:tc>
                <a:tc>
                  <a:txBody>
                    <a:bodyPr/>
                    <a:lstStyle/>
                    <a:p>
                      <a:r>
                        <a:rPr lang="en-US" dirty="0"/>
                        <a:t>Server is responding with…</a:t>
                      </a:r>
                    </a:p>
                  </a:txBody>
                  <a:tcPr>
                    <a:solidFill>
                      <a:srgbClr val="AB263D"/>
                    </a:solidFill>
                  </a:tcPr>
                </a:tc>
                <a:extLst>
                  <a:ext uri="{0D108BD9-81ED-4DB2-BD59-A6C34878D82A}">
                    <a16:rowId xmlns:a16="http://schemas.microsoft.com/office/drawing/2014/main" val="425543231"/>
                  </a:ext>
                </a:extLst>
              </a:tr>
              <a:tr h="370840">
                <a:tc>
                  <a:txBody>
                    <a:bodyPr/>
                    <a:lstStyle/>
                    <a:p>
                      <a:r>
                        <a:rPr lang="en-US" b="1" dirty="0">
                          <a:solidFill>
                            <a:srgbClr val="AB263D"/>
                          </a:solidFill>
                        </a:rPr>
                        <a:t>http://myblog.com </a:t>
                      </a:r>
                    </a:p>
                  </a:txBody>
                  <a:tcPr/>
                </a:tc>
                <a:tc>
                  <a:txBody>
                    <a:bodyPr/>
                    <a:lstStyle/>
                    <a:p>
                      <a:r>
                        <a:rPr lang="en-US" dirty="0">
                          <a:solidFill>
                            <a:srgbClr val="AB263D"/>
                          </a:solidFill>
                        </a:rPr>
                        <a:t>The homepage of the blog</a:t>
                      </a:r>
                    </a:p>
                  </a:txBody>
                  <a:tcPr/>
                </a:tc>
                <a:tc>
                  <a:txBody>
                    <a:bodyPr/>
                    <a:lstStyle/>
                    <a:p>
                      <a:r>
                        <a:rPr lang="en-US" dirty="0">
                          <a:solidFill>
                            <a:srgbClr val="AB263D"/>
                          </a:solidFill>
                        </a:rPr>
                        <a:t>An HTML document with the most recent blog posts perhaps</a:t>
                      </a:r>
                    </a:p>
                  </a:txBody>
                  <a:tcPr/>
                </a:tc>
                <a:extLst>
                  <a:ext uri="{0D108BD9-81ED-4DB2-BD59-A6C34878D82A}">
                    <a16:rowId xmlns:a16="http://schemas.microsoft.com/office/drawing/2014/main" val="792768374"/>
                  </a:ext>
                </a:extLst>
              </a:tr>
              <a:tr h="370840">
                <a:tc>
                  <a:txBody>
                    <a:bodyPr/>
                    <a:lstStyle/>
                    <a:p>
                      <a:r>
                        <a:rPr lang="en-US" b="1" dirty="0">
                          <a:solidFill>
                            <a:srgbClr val="AB263D"/>
                          </a:solidFill>
                        </a:rPr>
                        <a:t>http://myblog.com/post/2 </a:t>
                      </a:r>
                    </a:p>
                  </a:txBody>
                  <a:tcPr/>
                </a:tc>
                <a:tc>
                  <a:txBody>
                    <a:bodyPr/>
                    <a:lstStyle/>
                    <a:p>
                      <a:r>
                        <a:rPr lang="en-US" dirty="0">
                          <a:solidFill>
                            <a:srgbClr val="AB263D"/>
                          </a:solidFill>
                        </a:rPr>
                        <a:t>The blog post with an ID of 2</a:t>
                      </a:r>
                    </a:p>
                  </a:txBody>
                  <a:tcPr/>
                </a:tc>
                <a:tc>
                  <a:txBody>
                    <a:bodyPr/>
                    <a:lstStyle/>
                    <a:p>
                      <a:r>
                        <a:rPr lang="en-US" dirty="0">
                          <a:solidFill>
                            <a:srgbClr val="AB263D"/>
                          </a:solidFill>
                        </a:rPr>
                        <a:t>An HTML document with the contents of the blog post</a:t>
                      </a:r>
                    </a:p>
                  </a:txBody>
                  <a:tcPr/>
                </a:tc>
                <a:extLst>
                  <a:ext uri="{0D108BD9-81ED-4DB2-BD59-A6C34878D82A}">
                    <a16:rowId xmlns:a16="http://schemas.microsoft.com/office/drawing/2014/main" val="2705595002"/>
                  </a:ext>
                </a:extLst>
              </a:tr>
              <a:tr h="446904">
                <a:tc>
                  <a:txBody>
                    <a:bodyPr/>
                    <a:lstStyle/>
                    <a:p>
                      <a:r>
                        <a:rPr lang="en-US" b="1" dirty="0">
                          <a:solidFill>
                            <a:srgbClr val="AB263D"/>
                          </a:solidFill>
                        </a:rPr>
                        <a:t>http://myblog.com/editor</a:t>
                      </a:r>
                    </a:p>
                  </a:txBody>
                  <a:tcPr/>
                </a:tc>
                <a:tc>
                  <a:txBody>
                    <a:bodyPr/>
                    <a:lstStyle/>
                    <a:p>
                      <a:r>
                        <a:rPr lang="en-US" dirty="0">
                          <a:solidFill>
                            <a:srgbClr val="AB263D"/>
                          </a:solidFill>
                        </a:rPr>
                        <a:t>A page with an editor to write new posts</a:t>
                      </a:r>
                    </a:p>
                  </a:txBody>
                  <a:tcPr/>
                </a:tc>
                <a:tc>
                  <a:txBody>
                    <a:bodyPr/>
                    <a:lstStyle/>
                    <a:p>
                      <a:r>
                        <a:rPr lang="en-US" dirty="0">
                          <a:solidFill>
                            <a:srgbClr val="AB263D"/>
                          </a:solidFill>
                        </a:rPr>
                        <a:t>An HTML document with a form so the user can compose a new blog post</a:t>
                      </a:r>
                    </a:p>
                  </a:txBody>
                  <a:tcPr/>
                </a:tc>
                <a:extLst>
                  <a:ext uri="{0D108BD9-81ED-4DB2-BD59-A6C34878D82A}">
                    <a16:rowId xmlns:a16="http://schemas.microsoft.com/office/drawing/2014/main" val="243083315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solidFill>
                            <a:srgbClr val="AB263D"/>
                          </a:solidFill>
                        </a:rPr>
                        <a:t>http://myblog.com/post/2.json </a:t>
                      </a:r>
                    </a:p>
                  </a:txBody>
                  <a:tcPr/>
                </a:tc>
                <a:tc>
                  <a:txBody>
                    <a:bodyPr/>
                    <a:lstStyle/>
                    <a:p>
                      <a:r>
                        <a:rPr lang="en-US" dirty="0">
                          <a:solidFill>
                            <a:srgbClr val="AB263D"/>
                          </a:solidFill>
                        </a:rPr>
                        <a:t>A blog post with and ID of 2, but only the raw JSON data of the content</a:t>
                      </a:r>
                    </a:p>
                  </a:txBody>
                  <a:tcPr/>
                </a:tc>
                <a:tc>
                  <a:txBody>
                    <a:bodyPr/>
                    <a:lstStyle/>
                    <a:p>
                      <a:r>
                        <a:rPr lang="en-US" dirty="0">
                          <a:solidFill>
                            <a:srgbClr val="AB263D"/>
                          </a:solidFill>
                        </a:rPr>
                        <a:t>A JSON document representing the content of the blog post</a:t>
                      </a:r>
                    </a:p>
                  </a:txBody>
                  <a:tcPr/>
                </a:tc>
                <a:extLst>
                  <a:ext uri="{0D108BD9-81ED-4DB2-BD59-A6C34878D82A}">
                    <a16:rowId xmlns:a16="http://schemas.microsoft.com/office/drawing/2014/main" val="4288136661"/>
                  </a:ext>
                </a:extLst>
              </a:tr>
            </a:tbl>
          </a:graphicData>
        </a:graphic>
      </p:graphicFrame>
    </p:spTree>
    <p:extLst>
      <p:ext uri="{BB962C8B-B14F-4D97-AF65-F5344CB8AC3E}">
        <p14:creationId xmlns:p14="http://schemas.microsoft.com/office/powerpoint/2010/main" val="32660237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571242"/>
            <a:ext cx="11585731" cy="1107266"/>
          </a:xfrm>
        </p:spPr>
        <p:txBody>
          <a:bodyPr/>
          <a:lstStyle/>
          <a:p>
            <a:pPr marL="0" indent="0">
              <a:lnSpc>
                <a:spcPct val="100000"/>
              </a:lnSpc>
              <a:spcBef>
                <a:spcPts val="1265"/>
              </a:spcBef>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POST requests are made when the client is requesting to create some form of resource.  </a:t>
            </a:r>
          </a:p>
          <a:p>
            <a:pPr marL="0" indent="0">
              <a:lnSpc>
                <a:spcPct val="100000"/>
              </a:lnSpc>
              <a:spcBef>
                <a:spcPts val="1265"/>
              </a:spcBef>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POST data comes with a message body that describes the content (which usually comes from an HTML form the user filled out, but not always)</a:t>
            </a:r>
            <a:endParaRPr lang="en-US"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25</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POST Requests</a:t>
            </a:r>
          </a:p>
        </p:txBody>
      </p:sp>
      <p:graphicFrame>
        <p:nvGraphicFramePr>
          <p:cNvPr id="5" name="Table 4">
            <a:extLst>
              <a:ext uri="{FF2B5EF4-FFF2-40B4-BE49-F238E27FC236}">
                <a16:creationId xmlns:a16="http://schemas.microsoft.com/office/drawing/2014/main" id="{4D86FCC3-8F03-C44B-BCF2-99A429F87882}"/>
              </a:ext>
            </a:extLst>
          </p:cNvPr>
          <p:cNvGraphicFramePr>
            <a:graphicFrameLocks noGrp="1"/>
          </p:cNvGraphicFramePr>
          <p:nvPr>
            <p:extLst>
              <p:ext uri="{D42A27DB-BD31-4B8C-83A1-F6EECF244321}">
                <p14:modId xmlns:p14="http://schemas.microsoft.com/office/powerpoint/2010/main" val="3633384130"/>
              </p:ext>
            </p:extLst>
          </p:nvPr>
        </p:nvGraphicFramePr>
        <p:xfrm>
          <a:off x="921675" y="3295533"/>
          <a:ext cx="10345468" cy="1285240"/>
        </p:xfrm>
        <a:graphic>
          <a:graphicData uri="http://schemas.openxmlformats.org/drawingml/2006/table">
            <a:tbl>
              <a:tblPr firstRow="1" bandRow="1">
                <a:tableStyleId>{5C22544A-7EE6-4342-B048-85BDC9FD1C3A}</a:tableStyleId>
              </a:tblPr>
              <a:tblGrid>
                <a:gridCol w="2977378">
                  <a:extLst>
                    <a:ext uri="{9D8B030D-6E8A-4147-A177-3AD203B41FA5}">
                      <a16:colId xmlns:a16="http://schemas.microsoft.com/office/drawing/2014/main" val="949073420"/>
                    </a:ext>
                  </a:extLst>
                </a:gridCol>
                <a:gridCol w="3684045">
                  <a:extLst>
                    <a:ext uri="{9D8B030D-6E8A-4147-A177-3AD203B41FA5}">
                      <a16:colId xmlns:a16="http://schemas.microsoft.com/office/drawing/2014/main" val="2137399669"/>
                    </a:ext>
                  </a:extLst>
                </a:gridCol>
                <a:gridCol w="3684045">
                  <a:extLst>
                    <a:ext uri="{9D8B030D-6E8A-4147-A177-3AD203B41FA5}">
                      <a16:colId xmlns:a16="http://schemas.microsoft.com/office/drawing/2014/main" val="1797024081"/>
                    </a:ext>
                  </a:extLst>
                </a:gridCol>
              </a:tblGrid>
              <a:tr h="370840">
                <a:tc>
                  <a:txBody>
                    <a:bodyPr/>
                    <a:lstStyle/>
                    <a:p>
                      <a:r>
                        <a:rPr lang="en-US" dirty="0"/>
                        <a:t>Location</a:t>
                      </a:r>
                    </a:p>
                  </a:txBody>
                  <a:tcPr>
                    <a:solidFill>
                      <a:srgbClr val="AB263D"/>
                    </a:solidFill>
                  </a:tcPr>
                </a:tc>
                <a:tc>
                  <a:txBody>
                    <a:bodyPr/>
                    <a:lstStyle/>
                    <a:p>
                      <a:r>
                        <a:rPr lang="en-US" dirty="0"/>
                        <a:t>Client is requesting…</a:t>
                      </a:r>
                    </a:p>
                  </a:txBody>
                  <a:tcPr>
                    <a:solidFill>
                      <a:srgbClr val="AB263D"/>
                    </a:solidFill>
                  </a:tcPr>
                </a:tc>
                <a:tc>
                  <a:txBody>
                    <a:bodyPr/>
                    <a:lstStyle/>
                    <a:p>
                      <a:r>
                        <a:rPr lang="en-US" dirty="0"/>
                        <a:t>Server is responding with…</a:t>
                      </a:r>
                    </a:p>
                  </a:txBody>
                  <a:tcPr>
                    <a:solidFill>
                      <a:srgbClr val="AB263D"/>
                    </a:solidFill>
                  </a:tcPr>
                </a:tc>
                <a:extLst>
                  <a:ext uri="{0D108BD9-81ED-4DB2-BD59-A6C34878D82A}">
                    <a16:rowId xmlns:a16="http://schemas.microsoft.com/office/drawing/2014/main" val="425543231"/>
                  </a:ext>
                </a:extLst>
              </a:tr>
              <a:tr h="370840">
                <a:tc>
                  <a:txBody>
                    <a:bodyPr/>
                    <a:lstStyle/>
                    <a:p>
                      <a:r>
                        <a:rPr lang="en-US" b="1" dirty="0">
                          <a:solidFill>
                            <a:srgbClr val="AB263D"/>
                          </a:solidFill>
                        </a:rPr>
                        <a:t>http://</a:t>
                      </a:r>
                      <a:r>
                        <a:rPr lang="en-US" b="1" dirty="0" err="1">
                          <a:solidFill>
                            <a:srgbClr val="AB263D"/>
                          </a:solidFill>
                        </a:rPr>
                        <a:t>myblog.com</a:t>
                      </a:r>
                      <a:r>
                        <a:rPr lang="en-US" b="1" dirty="0">
                          <a:solidFill>
                            <a:srgbClr val="AB263D"/>
                          </a:solidFill>
                        </a:rPr>
                        <a:t>/post </a:t>
                      </a:r>
                    </a:p>
                  </a:txBody>
                  <a:tcPr/>
                </a:tc>
                <a:tc>
                  <a:txBody>
                    <a:bodyPr/>
                    <a:lstStyle/>
                    <a:p>
                      <a:r>
                        <a:rPr lang="en-US" dirty="0">
                          <a:solidFill>
                            <a:srgbClr val="AB263D"/>
                          </a:solidFill>
                        </a:rPr>
                        <a:t>The data from the form that was filled out in the editor is submitted to this route for processing</a:t>
                      </a:r>
                    </a:p>
                  </a:txBody>
                  <a:tcPr/>
                </a:tc>
                <a:tc>
                  <a:txBody>
                    <a:bodyPr/>
                    <a:lstStyle/>
                    <a:p>
                      <a:r>
                        <a:rPr lang="en-US" dirty="0">
                          <a:solidFill>
                            <a:srgbClr val="AB263D"/>
                          </a:solidFill>
                        </a:rPr>
                        <a:t>An HTML document with the newly created post</a:t>
                      </a:r>
                    </a:p>
                  </a:txBody>
                  <a:tcPr/>
                </a:tc>
                <a:extLst>
                  <a:ext uri="{0D108BD9-81ED-4DB2-BD59-A6C34878D82A}">
                    <a16:rowId xmlns:a16="http://schemas.microsoft.com/office/drawing/2014/main" val="792768374"/>
                  </a:ext>
                </a:extLst>
              </a:tr>
            </a:tbl>
          </a:graphicData>
        </a:graphic>
      </p:graphicFrame>
    </p:spTree>
    <p:extLst>
      <p:ext uri="{BB962C8B-B14F-4D97-AF65-F5344CB8AC3E}">
        <p14:creationId xmlns:p14="http://schemas.microsoft.com/office/powerpoint/2010/main" val="25524717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378357"/>
            <a:ext cx="11585731" cy="1802725"/>
          </a:xfrm>
        </p:spPr>
        <p:txBody>
          <a:bodyPr/>
          <a:lstStyle/>
          <a:p>
            <a:pPr marL="0" indent="0">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If you open routes/</a:t>
            </a:r>
            <a:r>
              <a:rPr lang="en-US" sz="2000" dirty="0" err="1">
                <a:solidFill>
                  <a:srgbClr val="404040"/>
                </a:solidFill>
                <a:latin typeface="Verdana" panose="020B0604030504040204" pitchFamily="34" charset="0"/>
                <a:ea typeface="Verdana" panose="020B0604030504040204" pitchFamily="34" charset="0"/>
                <a:cs typeface="Verdana" panose="020B0604030504040204" pitchFamily="34" charset="0"/>
              </a:rPr>
              <a:t>posts.js</a:t>
            </a: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 from this week’s lecture code, you will see a router being created, with three routes setup; one to get a list of all posts, one to create a new post, and one to get a specific post.</a:t>
            </a:r>
          </a:p>
          <a:p>
            <a:pPr marL="0" indent="0">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A router is a set of rules that dictate how to respond to requests with particular paths and HTTP verbs.</a:t>
            </a:r>
            <a:endParaRPr lang="en-US" sz="1600" dirty="0">
              <a:solidFill>
                <a:srgbClr val="AB263D"/>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26</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Creating Route Modules</a:t>
            </a:r>
          </a:p>
        </p:txBody>
      </p:sp>
      <p:pic>
        <p:nvPicPr>
          <p:cNvPr id="6" name="Picture 5" descr="A picture containing knife&#10;&#10;Description automatically generated">
            <a:extLst>
              <a:ext uri="{FF2B5EF4-FFF2-40B4-BE49-F238E27FC236}">
                <a16:creationId xmlns:a16="http://schemas.microsoft.com/office/drawing/2014/main" id="{01257A47-39DA-BC49-B50C-AA05EB05C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4369" y="3568049"/>
            <a:ext cx="4330700" cy="1371600"/>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5682D83F-6E49-134D-8ED6-FBA6E2D4E1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07063"/>
            <a:ext cx="5588000" cy="2400300"/>
          </a:xfrm>
          <a:prstGeom prst="rect">
            <a:avLst/>
          </a:prstGeom>
        </p:spPr>
      </p:pic>
      <p:pic>
        <p:nvPicPr>
          <p:cNvPr id="10" name="Picture 9" descr="A picture containing bird&#10;&#10;Description automatically generated">
            <a:extLst>
              <a:ext uri="{FF2B5EF4-FFF2-40B4-BE49-F238E27FC236}">
                <a16:creationId xmlns:a16="http://schemas.microsoft.com/office/drawing/2014/main" id="{F62ADE17-E3A2-CD4C-A2AD-874DF16581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72935" y="3407063"/>
            <a:ext cx="6540500" cy="2400300"/>
          </a:xfrm>
          <a:prstGeom prst="rect">
            <a:avLst/>
          </a:prstGeom>
        </p:spPr>
      </p:pic>
    </p:spTree>
    <p:extLst>
      <p:ext uri="{BB962C8B-B14F-4D97-AF65-F5344CB8AC3E}">
        <p14:creationId xmlns:p14="http://schemas.microsoft.com/office/powerpoint/2010/main" val="28483628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195795"/>
            <a:ext cx="11585731" cy="5253214"/>
          </a:xfrm>
        </p:spPr>
        <p:txBody>
          <a:bodyPr/>
          <a:lstStyle/>
          <a:p>
            <a:pPr marL="0" indent="0">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When running a server, running </a:t>
            </a:r>
            <a:r>
              <a:rPr lang="en-US" sz="2000" b="1" i="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npm</a:t>
            </a:r>
            <a:r>
              <a:rPr lang="en-US" sz="20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 start </a:t>
            </a: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should start your server and print a message with its address (including port).</a:t>
            </a:r>
          </a:p>
          <a:p>
            <a:pPr marL="0" indent="0">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You will have:</a:t>
            </a:r>
          </a:p>
          <a:p>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A file that creates, configures, and runs your server (</a:t>
            </a:r>
            <a:r>
              <a:rPr lang="en-US" sz="1800" b="1" i="1" dirty="0" err="1">
                <a:solidFill>
                  <a:srgbClr val="AB263D"/>
                </a:solidFill>
                <a:latin typeface="Verdana" panose="020B0604030504040204" pitchFamily="34" charset="0"/>
                <a:ea typeface="Verdana" panose="020B0604030504040204" pitchFamily="34" charset="0"/>
                <a:cs typeface="Verdana" panose="020B0604030504040204" pitchFamily="34" charset="0"/>
              </a:rPr>
              <a:t>app.js</a:t>
            </a: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a:t>
            </a:r>
          </a:p>
          <a:p>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A folder with all your route modules (</a:t>
            </a:r>
            <a:r>
              <a:rPr lang="en-US" sz="1800" b="1" dirty="0">
                <a:solidFill>
                  <a:srgbClr val="AB263D"/>
                </a:solidFill>
                <a:latin typeface="Verdana" panose="020B0604030504040204" pitchFamily="34" charset="0"/>
                <a:ea typeface="Verdana" panose="020B0604030504040204" pitchFamily="34" charset="0"/>
                <a:cs typeface="Verdana" panose="020B0604030504040204" pitchFamily="34" charset="0"/>
              </a:rPr>
              <a:t>./routes</a:t>
            </a: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a:t>
            </a:r>
          </a:p>
          <a:p>
            <a:pPr lvl="1"/>
            <a:r>
              <a:rPr lang="en-US" sz="1600" dirty="0">
                <a:solidFill>
                  <a:srgbClr val="404040"/>
                </a:solidFill>
                <a:latin typeface="Verdana" panose="020B0604030504040204" pitchFamily="34" charset="0"/>
                <a:ea typeface="Verdana" panose="020B0604030504040204" pitchFamily="34" charset="0"/>
                <a:cs typeface="Verdana" panose="020B0604030504040204" pitchFamily="34" charset="0"/>
              </a:rPr>
              <a:t>An index file in the route folder that returns a function that attaches all your routes to your app (</a:t>
            </a:r>
            <a:r>
              <a:rPr lang="en-US" sz="1600" b="1" dirty="0">
                <a:solidFill>
                  <a:srgbClr val="AB263D"/>
                </a:solidFill>
                <a:latin typeface="Verdana" panose="020B0604030504040204" pitchFamily="34" charset="0"/>
                <a:ea typeface="Verdana" panose="020B0604030504040204" pitchFamily="34" charset="0"/>
                <a:cs typeface="Verdana" panose="020B0604030504040204" pitchFamily="34" charset="0"/>
              </a:rPr>
              <a:t>./routes/</a:t>
            </a:r>
            <a:r>
              <a:rPr lang="en-US" sz="1600" b="1" dirty="0" err="1">
                <a:solidFill>
                  <a:srgbClr val="AB263D"/>
                </a:solidFill>
                <a:latin typeface="Verdana" panose="020B0604030504040204" pitchFamily="34" charset="0"/>
                <a:ea typeface="Verdana" panose="020B0604030504040204" pitchFamily="34" charset="0"/>
                <a:cs typeface="Verdana" panose="020B0604030504040204" pitchFamily="34" charset="0"/>
              </a:rPr>
              <a:t>index.js</a:t>
            </a:r>
            <a:r>
              <a:rPr lang="en-US" sz="1600" dirty="0">
                <a:solidFill>
                  <a:srgbClr val="404040"/>
                </a:solidFill>
                <a:latin typeface="Verdana" panose="020B0604030504040204" pitchFamily="34" charset="0"/>
                <a:ea typeface="Verdana" panose="020B0604030504040204" pitchFamily="34" charset="0"/>
                <a:cs typeface="Verdana" panose="020B0604030504040204" pitchFamily="34" charset="0"/>
              </a:rPr>
              <a:t>)</a:t>
            </a:r>
          </a:p>
          <a:p>
            <a:pPr lvl="1"/>
            <a:r>
              <a:rPr lang="en-US" sz="1600" dirty="0">
                <a:solidFill>
                  <a:srgbClr val="404040"/>
                </a:solidFill>
                <a:latin typeface="Verdana" panose="020B0604030504040204" pitchFamily="34" charset="0"/>
                <a:ea typeface="Verdana" panose="020B0604030504040204" pitchFamily="34" charset="0"/>
                <a:cs typeface="Verdana" panose="020B0604030504040204" pitchFamily="34" charset="0"/>
              </a:rPr>
              <a:t>Route modules (</a:t>
            </a:r>
            <a:r>
              <a:rPr lang="en-US" sz="1600" b="1" dirty="0">
                <a:solidFill>
                  <a:srgbClr val="AB263D"/>
                </a:solidFill>
                <a:latin typeface="Verdana" panose="020B0604030504040204" pitchFamily="34" charset="0"/>
                <a:ea typeface="Verdana" panose="020B0604030504040204" pitchFamily="34" charset="0"/>
                <a:cs typeface="Verdana" panose="020B0604030504040204" pitchFamily="34" charset="0"/>
              </a:rPr>
              <a:t>./routes/</a:t>
            </a:r>
            <a:r>
              <a:rPr lang="en-US" sz="1600" b="1" dirty="0" err="1">
                <a:solidFill>
                  <a:srgbClr val="AB263D"/>
                </a:solidFill>
                <a:latin typeface="Verdana" panose="020B0604030504040204" pitchFamily="34" charset="0"/>
                <a:ea typeface="Verdana" panose="020B0604030504040204" pitchFamily="34" charset="0"/>
                <a:cs typeface="Verdana" panose="020B0604030504040204" pitchFamily="34" charset="0"/>
              </a:rPr>
              <a:t>posts.js</a:t>
            </a:r>
            <a:r>
              <a:rPr lang="en-US" sz="1600" dirty="0">
                <a:solidFill>
                  <a:srgbClr val="404040"/>
                </a:solidFill>
                <a:latin typeface="Verdana" panose="020B0604030504040204" pitchFamily="34" charset="0"/>
                <a:ea typeface="Verdana" panose="020B0604030504040204" pitchFamily="34" charset="0"/>
                <a:cs typeface="Verdana" panose="020B0604030504040204" pitchFamily="34" charset="0"/>
              </a:rPr>
              <a:t>)</a:t>
            </a:r>
          </a:p>
          <a:p>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A folder for your data access layer modules (</a:t>
            </a:r>
            <a:r>
              <a:rPr lang="en-US" sz="1800" b="1" i="1" dirty="0">
                <a:solidFill>
                  <a:srgbClr val="AB263D"/>
                </a:solidFill>
                <a:latin typeface="Verdana" panose="020B0604030504040204" pitchFamily="34" charset="0"/>
                <a:ea typeface="Verdana" panose="020B0604030504040204" pitchFamily="34" charset="0"/>
                <a:cs typeface="Verdana" panose="020B0604030504040204" pitchFamily="34" charset="0"/>
              </a:rPr>
              <a:t>./data</a:t>
            </a: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a:t>
            </a:r>
          </a:p>
          <a:p>
            <a:pPr lvl="1"/>
            <a:r>
              <a:rPr lang="en-US" sz="1600" dirty="0">
                <a:solidFill>
                  <a:srgbClr val="404040"/>
                </a:solidFill>
                <a:latin typeface="Verdana" panose="020B0604030504040204" pitchFamily="34" charset="0"/>
                <a:ea typeface="Verdana" panose="020B0604030504040204" pitchFamily="34" charset="0"/>
                <a:cs typeface="Verdana" panose="020B0604030504040204" pitchFamily="34" charset="0"/>
              </a:rPr>
              <a:t>Your connection (</a:t>
            </a:r>
            <a:r>
              <a:rPr lang="en-US" sz="1600" b="1" dirty="0">
                <a:solidFill>
                  <a:srgbClr val="AB263D"/>
                </a:solidFill>
                <a:latin typeface="Verdana" panose="020B0604030504040204" pitchFamily="34" charset="0"/>
                <a:ea typeface="Verdana" panose="020B0604030504040204" pitchFamily="34" charset="0"/>
                <a:cs typeface="Verdana" panose="020B0604030504040204" pitchFamily="34" charset="0"/>
              </a:rPr>
              <a:t>./data/</a:t>
            </a:r>
            <a:r>
              <a:rPr lang="en-US" sz="1600" b="1" dirty="0" err="1">
                <a:solidFill>
                  <a:srgbClr val="AB263D"/>
                </a:solidFill>
                <a:latin typeface="Verdana" panose="020B0604030504040204" pitchFamily="34" charset="0"/>
                <a:ea typeface="Verdana" panose="020B0604030504040204" pitchFamily="34" charset="0"/>
                <a:cs typeface="Verdana" panose="020B0604030504040204" pitchFamily="34" charset="0"/>
              </a:rPr>
              <a:t>mongoConnection.js</a:t>
            </a:r>
            <a:r>
              <a:rPr lang="en-US" sz="1600" dirty="0">
                <a:solidFill>
                  <a:srgbClr val="404040"/>
                </a:solidFill>
                <a:latin typeface="Verdana" panose="020B0604030504040204" pitchFamily="34" charset="0"/>
                <a:ea typeface="Verdana" panose="020B0604030504040204" pitchFamily="34" charset="0"/>
                <a:cs typeface="Verdana" panose="020B0604030504040204" pitchFamily="34" charset="0"/>
              </a:rPr>
              <a:t>)</a:t>
            </a:r>
          </a:p>
          <a:p>
            <a:pPr lvl="1"/>
            <a:r>
              <a:rPr lang="en-US" sz="1600" dirty="0">
                <a:solidFill>
                  <a:srgbClr val="404040"/>
                </a:solidFill>
                <a:latin typeface="Verdana" panose="020B0604030504040204" pitchFamily="34" charset="0"/>
                <a:ea typeface="Verdana" panose="020B0604030504040204" pitchFamily="34" charset="0"/>
                <a:cs typeface="Verdana" panose="020B0604030504040204" pitchFamily="34" charset="0"/>
              </a:rPr>
              <a:t>Your collection file (</a:t>
            </a:r>
            <a:r>
              <a:rPr lang="en-US" sz="1600" b="1" dirty="0">
                <a:solidFill>
                  <a:srgbClr val="AB263D"/>
                </a:solidFill>
                <a:latin typeface="Verdana" panose="020B0604030504040204" pitchFamily="34" charset="0"/>
                <a:ea typeface="Verdana" panose="020B0604030504040204" pitchFamily="34" charset="0"/>
                <a:cs typeface="Verdana" panose="020B0604030504040204" pitchFamily="34" charset="0"/>
              </a:rPr>
              <a:t>./data/</a:t>
            </a:r>
            <a:r>
              <a:rPr lang="en-US" sz="1600" b="1" dirty="0" err="1">
                <a:solidFill>
                  <a:srgbClr val="AB263D"/>
                </a:solidFill>
                <a:latin typeface="Verdana" panose="020B0604030504040204" pitchFamily="34" charset="0"/>
                <a:ea typeface="Verdana" panose="020B0604030504040204" pitchFamily="34" charset="0"/>
                <a:cs typeface="Verdana" panose="020B0604030504040204" pitchFamily="34" charset="0"/>
              </a:rPr>
              <a:t>mongoCollection.js</a:t>
            </a:r>
            <a:r>
              <a:rPr lang="en-US" sz="1600" dirty="0">
                <a:solidFill>
                  <a:srgbClr val="404040"/>
                </a:solidFill>
                <a:latin typeface="Verdana" panose="020B0604030504040204" pitchFamily="34" charset="0"/>
                <a:ea typeface="Verdana" panose="020B0604030504040204" pitchFamily="34" charset="0"/>
                <a:cs typeface="Verdana" panose="020B0604030504040204" pitchFamily="34" charset="0"/>
              </a:rPr>
              <a:t>)</a:t>
            </a:r>
          </a:p>
          <a:p>
            <a:pPr lvl="1"/>
            <a:r>
              <a:rPr lang="en-US" sz="1600" dirty="0">
                <a:solidFill>
                  <a:srgbClr val="404040"/>
                </a:solidFill>
                <a:latin typeface="Verdana" panose="020B0604030504040204" pitchFamily="34" charset="0"/>
                <a:ea typeface="Verdana" panose="020B0604030504040204" pitchFamily="34" charset="0"/>
                <a:cs typeface="Verdana" panose="020B0604030504040204" pitchFamily="34" charset="0"/>
              </a:rPr>
              <a:t>Your data modules (</a:t>
            </a:r>
            <a:r>
              <a:rPr lang="en-US" sz="1600" b="1" dirty="0">
                <a:solidFill>
                  <a:srgbClr val="AB263D"/>
                </a:solidFill>
                <a:latin typeface="Verdana" panose="020B0604030504040204" pitchFamily="34" charset="0"/>
                <a:ea typeface="Verdana" panose="020B0604030504040204" pitchFamily="34" charset="0"/>
                <a:cs typeface="Verdana" panose="020B0604030504040204" pitchFamily="34" charset="0"/>
              </a:rPr>
              <a:t>./data/</a:t>
            </a:r>
            <a:r>
              <a:rPr lang="en-US" sz="1600" b="1" dirty="0" err="1">
                <a:solidFill>
                  <a:srgbClr val="AB263D"/>
                </a:solidFill>
                <a:latin typeface="Verdana" panose="020B0604030504040204" pitchFamily="34" charset="0"/>
                <a:ea typeface="Verdana" panose="020B0604030504040204" pitchFamily="34" charset="0"/>
                <a:cs typeface="Verdana" panose="020B0604030504040204" pitchFamily="34" charset="0"/>
              </a:rPr>
              <a:t>posts.js</a:t>
            </a:r>
            <a:r>
              <a:rPr lang="en-US" sz="1600" dirty="0">
                <a:solidFill>
                  <a:srgbClr val="404040"/>
                </a:solidFill>
                <a:latin typeface="Verdana" panose="020B0604030504040204" pitchFamily="34" charset="0"/>
                <a:ea typeface="Verdana" panose="020B0604030504040204" pitchFamily="34" charset="0"/>
                <a:cs typeface="Verdana" panose="020B0604030504040204" pitchFamily="34" charset="0"/>
              </a:rPr>
              <a:t>)</a:t>
            </a:r>
          </a:p>
          <a:p>
            <a:pPr lvl="1"/>
            <a:r>
              <a:rPr lang="en-US" sz="1600" dirty="0">
                <a:solidFill>
                  <a:srgbClr val="404040"/>
                </a:solidFill>
                <a:latin typeface="Verdana" panose="020B0604030504040204" pitchFamily="34" charset="0"/>
                <a:ea typeface="Verdana" panose="020B0604030504040204" pitchFamily="34" charset="0"/>
                <a:cs typeface="Verdana" panose="020B0604030504040204" pitchFamily="34" charset="0"/>
              </a:rPr>
              <a:t>Potentially, an index file that exports all other data access modules</a:t>
            </a:r>
            <a:endParaRPr lang="en-US" sz="1600" dirty="0">
              <a:solidFill>
                <a:srgbClr val="AB263D"/>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27</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General Organization</a:t>
            </a:r>
          </a:p>
        </p:txBody>
      </p:sp>
    </p:spTree>
    <p:extLst>
      <p:ext uri="{BB962C8B-B14F-4D97-AF65-F5344CB8AC3E}">
        <p14:creationId xmlns:p14="http://schemas.microsoft.com/office/powerpoint/2010/main" val="42490865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378357"/>
            <a:ext cx="11585731" cy="5253214"/>
          </a:xfrm>
        </p:spPr>
        <p:txBody>
          <a:bodyPr/>
          <a:lstStyle/>
          <a:p>
            <a:pPr marL="0" indent="0">
              <a:spcAft>
                <a:spcPts val="0"/>
              </a:spcAft>
              <a:buNone/>
            </a:pPr>
            <a:r>
              <a:rPr lang="en-US" sz="2000" b="1" dirty="0" err="1">
                <a:solidFill>
                  <a:srgbClr val="AB263D"/>
                </a:solidFill>
                <a:latin typeface="Verdana" panose="020B0604030504040204" pitchFamily="34" charset="0"/>
                <a:ea typeface="Verdana" panose="020B0604030504040204" pitchFamily="34" charset="0"/>
                <a:cs typeface="Verdana" panose="020B0604030504040204" pitchFamily="34" charset="0"/>
              </a:rPr>
              <a:t>app.js</a:t>
            </a: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a:t>
            </a:r>
            <a:endParaRPr lang="en-US" sz="2000" b="1" i="1" dirty="0">
              <a:solidFill>
                <a:srgbClr val="0000FF"/>
              </a:solidFill>
              <a:latin typeface="Courier New" panose="02070309020205020404" pitchFamily="49" charset="0"/>
              <a:cs typeface="Courier New" panose="02070309020205020404" pitchFamily="49" charset="0"/>
            </a:endParaRPr>
          </a:p>
          <a:p>
            <a:pPr marL="0" indent="0">
              <a:spcAft>
                <a:spcPts val="0"/>
              </a:spcAft>
              <a:buNone/>
            </a:pPr>
            <a:endParaRPr lang="en-US" sz="2000" b="1" i="1" dirty="0">
              <a:solidFill>
                <a:srgbClr val="0000FF"/>
              </a:solidFill>
              <a:latin typeface="Courier New" panose="02070309020205020404" pitchFamily="49" charset="0"/>
              <a:cs typeface="Courier New" panose="02070309020205020404" pitchFamily="49" charset="0"/>
            </a:endParaRPr>
          </a:p>
          <a:p>
            <a:pPr marL="0" indent="0">
              <a:spcAft>
                <a:spcPts val="0"/>
              </a:spcAft>
              <a:buNone/>
            </a:pPr>
            <a:r>
              <a:rPr lang="en-US" sz="2000" b="1" i="1" dirty="0">
                <a:solidFill>
                  <a:srgbClr val="0000FF"/>
                </a:solidFill>
                <a:latin typeface="Courier New" panose="02070309020205020404" pitchFamily="49" charset="0"/>
                <a:cs typeface="Courier New" panose="02070309020205020404" pitchFamily="49" charset="0"/>
              </a:rPr>
              <a:t>const</a:t>
            </a:r>
            <a:r>
              <a:rPr lang="en-US" sz="2000" b="1" i="1" dirty="0">
                <a:solidFill>
                  <a:srgbClr val="000000"/>
                </a:solidFill>
                <a:latin typeface="Courier New" panose="02070309020205020404" pitchFamily="49" charset="0"/>
                <a:cs typeface="Courier New" panose="02070309020205020404" pitchFamily="49" charset="0"/>
              </a:rPr>
              <a:t> </a:t>
            </a:r>
            <a:r>
              <a:rPr lang="en-US" sz="2000" b="1" i="1" dirty="0">
                <a:solidFill>
                  <a:srgbClr val="001080"/>
                </a:solidFill>
                <a:latin typeface="Courier New" panose="02070309020205020404" pitchFamily="49" charset="0"/>
                <a:cs typeface="Courier New" panose="02070309020205020404" pitchFamily="49" charset="0"/>
              </a:rPr>
              <a:t>express</a:t>
            </a:r>
            <a:r>
              <a:rPr lang="en-US" sz="2000" b="1" i="1" dirty="0">
                <a:solidFill>
                  <a:srgbClr val="000000"/>
                </a:solidFill>
                <a:latin typeface="Courier New" panose="02070309020205020404" pitchFamily="49" charset="0"/>
                <a:cs typeface="Courier New" panose="02070309020205020404" pitchFamily="49" charset="0"/>
              </a:rPr>
              <a:t> = </a:t>
            </a:r>
            <a:r>
              <a:rPr lang="en-US" sz="2000" b="1" i="1" dirty="0">
                <a:solidFill>
                  <a:srgbClr val="795E26"/>
                </a:solidFill>
                <a:latin typeface="Courier New" panose="02070309020205020404" pitchFamily="49" charset="0"/>
                <a:cs typeface="Courier New" panose="02070309020205020404" pitchFamily="49" charset="0"/>
              </a:rPr>
              <a:t>require</a:t>
            </a:r>
            <a:r>
              <a:rPr lang="en-US" sz="2000" b="1" i="1" dirty="0">
                <a:solidFill>
                  <a:srgbClr val="000000"/>
                </a:solidFill>
                <a:latin typeface="Courier New" panose="02070309020205020404" pitchFamily="49" charset="0"/>
                <a:cs typeface="Courier New" panose="02070309020205020404" pitchFamily="49" charset="0"/>
              </a:rPr>
              <a:t>(</a:t>
            </a:r>
            <a:r>
              <a:rPr lang="en-US" sz="2000" b="1" i="1" dirty="0">
                <a:solidFill>
                  <a:srgbClr val="A31515"/>
                </a:solidFill>
                <a:latin typeface="Courier New" panose="02070309020205020404" pitchFamily="49" charset="0"/>
                <a:cs typeface="Courier New" panose="02070309020205020404" pitchFamily="49" charset="0"/>
              </a:rPr>
              <a:t>"express"</a:t>
            </a:r>
            <a:r>
              <a:rPr lang="en-US" sz="20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sz="2000" b="1" i="1" dirty="0">
                <a:solidFill>
                  <a:srgbClr val="0000FF"/>
                </a:solidFill>
                <a:latin typeface="Courier New" panose="02070309020205020404" pitchFamily="49" charset="0"/>
                <a:cs typeface="Courier New" panose="02070309020205020404" pitchFamily="49" charset="0"/>
              </a:rPr>
              <a:t>const</a:t>
            </a:r>
            <a:r>
              <a:rPr lang="en-US" sz="2000" b="1" i="1" dirty="0">
                <a:solidFill>
                  <a:srgbClr val="000000"/>
                </a:solidFill>
                <a:latin typeface="Courier New" panose="02070309020205020404" pitchFamily="49" charset="0"/>
                <a:cs typeface="Courier New" panose="02070309020205020404" pitchFamily="49" charset="0"/>
              </a:rPr>
              <a:t> </a:t>
            </a:r>
            <a:r>
              <a:rPr lang="en-US" sz="2000" b="1" i="1" dirty="0">
                <a:solidFill>
                  <a:srgbClr val="001080"/>
                </a:solidFill>
                <a:latin typeface="Courier New" panose="02070309020205020404" pitchFamily="49" charset="0"/>
                <a:cs typeface="Courier New" panose="02070309020205020404" pitchFamily="49" charset="0"/>
              </a:rPr>
              <a:t>app</a:t>
            </a:r>
            <a:r>
              <a:rPr lang="en-US" sz="2000" b="1" i="1" dirty="0">
                <a:solidFill>
                  <a:srgbClr val="000000"/>
                </a:solidFill>
                <a:latin typeface="Courier New" panose="02070309020205020404" pitchFamily="49" charset="0"/>
                <a:cs typeface="Courier New" panose="02070309020205020404" pitchFamily="49" charset="0"/>
              </a:rPr>
              <a:t> = </a:t>
            </a:r>
            <a:r>
              <a:rPr lang="en-US" sz="2000" b="1" i="1" dirty="0">
                <a:solidFill>
                  <a:srgbClr val="795E26"/>
                </a:solidFill>
                <a:latin typeface="Courier New" panose="02070309020205020404" pitchFamily="49" charset="0"/>
                <a:cs typeface="Courier New" panose="02070309020205020404" pitchFamily="49" charset="0"/>
              </a:rPr>
              <a:t>express</a:t>
            </a:r>
            <a:r>
              <a:rPr lang="en-US" sz="20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sz="2000" b="1" i="1" dirty="0">
                <a:solidFill>
                  <a:srgbClr val="0000FF"/>
                </a:solidFill>
                <a:latin typeface="Courier New" panose="02070309020205020404" pitchFamily="49" charset="0"/>
                <a:cs typeface="Courier New" panose="02070309020205020404" pitchFamily="49" charset="0"/>
              </a:rPr>
              <a:t>const</a:t>
            </a:r>
            <a:r>
              <a:rPr lang="en-US" sz="2000" b="1" i="1" dirty="0">
                <a:solidFill>
                  <a:srgbClr val="000000"/>
                </a:solidFill>
                <a:latin typeface="Courier New" panose="02070309020205020404" pitchFamily="49" charset="0"/>
                <a:cs typeface="Courier New" panose="02070309020205020404" pitchFamily="49" charset="0"/>
              </a:rPr>
              <a:t> </a:t>
            </a:r>
            <a:r>
              <a:rPr lang="en-US" sz="2000" b="1" i="1" dirty="0" err="1">
                <a:solidFill>
                  <a:srgbClr val="001080"/>
                </a:solidFill>
                <a:latin typeface="Courier New" panose="02070309020205020404" pitchFamily="49" charset="0"/>
                <a:cs typeface="Courier New" panose="02070309020205020404" pitchFamily="49" charset="0"/>
              </a:rPr>
              <a:t>configRoutes</a:t>
            </a:r>
            <a:r>
              <a:rPr lang="en-US" sz="2000" b="1" i="1" dirty="0">
                <a:solidFill>
                  <a:srgbClr val="000000"/>
                </a:solidFill>
                <a:latin typeface="Courier New" panose="02070309020205020404" pitchFamily="49" charset="0"/>
                <a:cs typeface="Courier New" panose="02070309020205020404" pitchFamily="49" charset="0"/>
              </a:rPr>
              <a:t> = </a:t>
            </a:r>
            <a:r>
              <a:rPr lang="en-US" sz="2000" b="1" i="1" dirty="0">
                <a:solidFill>
                  <a:srgbClr val="795E26"/>
                </a:solidFill>
                <a:latin typeface="Courier New" panose="02070309020205020404" pitchFamily="49" charset="0"/>
                <a:cs typeface="Courier New" panose="02070309020205020404" pitchFamily="49" charset="0"/>
              </a:rPr>
              <a:t>require</a:t>
            </a:r>
            <a:r>
              <a:rPr lang="en-US" sz="2000" b="1" i="1" dirty="0">
                <a:solidFill>
                  <a:srgbClr val="000000"/>
                </a:solidFill>
                <a:latin typeface="Courier New" panose="02070309020205020404" pitchFamily="49" charset="0"/>
                <a:cs typeface="Courier New" panose="02070309020205020404" pitchFamily="49" charset="0"/>
              </a:rPr>
              <a:t>(</a:t>
            </a:r>
            <a:r>
              <a:rPr lang="en-US" sz="2000" b="1" i="1" dirty="0">
                <a:solidFill>
                  <a:srgbClr val="A31515"/>
                </a:solidFill>
                <a:latin typeface="Courier New" panose="02070309020205020404" pitchFamily="49" charset="0"/>
                <a:cs typeface="Courier New" panose="02070309020205020404" pitchFamily="49" charset="0"/>
              </a:rPr>
              <a:t>"./routes"</a:t>
            </a:r>
            <a:r>
              <a:rPr lang="en-US" sz="20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br>
              <a:rPr lang="en-US" sz="2000" b="1" i="1" dirty="0">
                <a:solidFill>
                  <a:srgbClr val="000000"/>
                </a:solidFill>
                <a:latin typeface="Courier New" panose="02070309020205020404" pitchFamily="49" charset="0"/>
                <a:cs typeface="Courier New" panose="02070309020205020404" pitchFamily="49" charset="0"/>
              </a:rPr>
            </a:br>
            <a:r>
              <a:rPr lang="en-US" sz="2000" b="1" i="1" dirty="0" err="1">
                <a:solidFill>
                  <a:srgbClr val="795E26"/>
                </a:solidFill>
                <a:latin typeface="Courier New" panose="02070309020205020404" pitchFamily="49" charset="0"/>
                <a:cs typeface="Courier New" panose="02070309020205020404" pitchFamily="49" charset="0"/>
              </a:rPr>
              <a:t>configRoutes</a:t>
            </a:r>
            <a:r>
              <a:rPr lang="en-US" sz="2000" b="1" i="1" dirty="0">
                <a:solidFill>
                  <a:srgbClr val="000000"/>
                </a:solidFill>
                <a:latin typeface="Courier New" panose="02070309020205020404" pitchFamily="49" charset="0"/>
                <a:cs typeface="Courier New" panose="02070309020205020404" pitchFamily="49" charset="0"/>
              </a:rPr>
              <a:t>(</a:t>
            </a:r>
            <a:r>
              <a:rPr lang="en-US" sz="2000" b="1" i="1" dirty="0">
                <a:solidFill>
                  <a:srgbClr val="001080"/>
                </a:solidFill>
                <a:latin typeface="Courier New" panose="02070309020205020404" pitchFamily="49" charset="0"/>
                <a:cs typeface="Courier New" panose="02070309020205020404" pitchFamily="49" charset="0"/>
              </a:rPr>
              <a:t>app</a:t>
            </a:r>
            <a:r>
              <a:rPr lang="en-US" sz="20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br>
              <a:rPr lang="en-US" sz="2000" b="1" i="1" dirty="0">
                <a:solidFill>
                  <a:srgbClr val="000000"/>
                </a:solidFill>
                <a:latin typeface="Courier New" panose="02070309020205020404" pitchFamily="49" charset="0"/>
                <a:cs typeface="Courier New" panose="02070309020205020404" pitchFamily="49" charset="0"/>
              </a:rPr>
            </a:br>
            <a:r>
              <a:rPr lang="en-US" sz="2000" b="1" i="1" dirty="0" err="1">
                <a:solidFill>
                  <a:srgbClr val="001080"/>
                </a:solidFill>
                <a:latin typeface="Courier New" panose="02070309020205020404" pitchFamily="49" charset="0"/>
                <a:cs typeface="Courier New" panose="02070309020205020404" pitchFamily="49" charset="0"/>
              </a:rPr>
              <a:t>app</a:t>
            </a:r>
            <a:r>
              <a:rPr lang="en-US" sz="2000" b="1" i="1" dirty="0" err="1">
                <a:solidFill>
                  <a:srgbClr val="000000"/>
                </a:solidFill>
                <a:latin typeface="Courier New" panose="02070309020205020404" pitchFamily="49" charset="0"/>
                <a:cs typeface="Courier New" panose="02070309020205020404" pitchFamily="49" charset="0"/>
              </a:rPr>
              <a:t>.</a:t>
            </a:r>
            <a:r>
              <a:rPr lang="en-US" sz="2000" b="1" i="1" dirty="0" err="1">
                <a:solidFill>
                  <a:srgbClr val="795E26"/>
                </a:solidFill>
                <a:latin typeface="Courier New" panose="02070309020205020404" pitchFamily="49" charset="0"/>
                <a:cs typeface="Courier New" panose="02070309020205020404" pitchFamily="49" charset="0"/>
              </a:rPr>
              <a:t>listen</a:t>
            </a:r>
            <a:r>
              <a:rPr lang="en-US" sz="2000" b="1" i="1" dirty="0">
                <a:solidFill>
                  <a:srgbClr val="000000"/>
                </a:solidFill>
                <a:latin typeface="Courier New" panose="02070309020205020404" pitchFamily="49" charset="0"/>
                <a:cs typeface="Courier New" panose="02070309020205020404" pitchFamily="49" charset="0"/>
              </a:rPr>
              <a:t>(</a:t>
            </a:r>
            <a:r>
              <a:rPr lang="en-US" sz="2000" b="1" i="1" dirty="0">
                <a:solidFill>
                  <a:srgbClr val="09885A"/>
                </a:solidFill>
                <a:latin typeface="Courier New" panose="02070309020205020404" pitchFamily="49" charset="0"/>
                <a:cs typeface="Courier New" panose="02070309020205020404" pitchFamily="49" charset="0"/>
              </a:rPr>
              <a:t>3000</a:t>
            </a:r>
            <a:r>
              <a:rPr lang="en-US" sz="2000" b="1" i="1" dirty="0">
                <a:solidFill>
                  <a:srgbClr val="000000"/>
                </a:solidFill>
                <a:latin typeface="Courier New" panose="02070309020205020404" pitchFamily="49" charset="0"/>
                <a:cs typeface="Courier New" panose="02070309020205020404" pitchFamily="49" charset="0"/>
              </a:rPr>
              <a:t>, () </a:t>
            </a:r>
            <a:r>
              <a:rPr lang="en-US" sz="2000" b="1" i="1" dirty="0">
                <a:solidFill>
                  <a:srgbClr val="0000FF"/>
                </a:solidFill>
                <a:latin typeface="Courier New" panose="02070309020205020404" pitchFamily="49" charset="0"/>
                <a:cs typeface="Courier New" panose="02070309020205020404" pitchFamily="49" charset="0"/>
              </a:rPr>
              <a:t>=&gt;</a:t>
            </a:r>
            <a:r>
              <a:rPr lang="en-US" sz="2000" b="1" i="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sz="2000" b="1" i="1" dirty="0" err="1">
                <a:solidFill>
                  <a:srgbClr val="267F99"/>
                </a:solidFill>
                <a:latin typeface="Courier New" panose="02070309020205020404" pitchFamily="49" charset="0"/>
                <a:cs typeface="Courier New" panose="02070309020205020404" pitchFamily="49" charset="0"/>
              </a:rPr>
              <a:t>console</a:t>
            </a:r>
            <a:r>
              <a:rPr lang="en-US" sz="2000" b="1" i="1" dirty="0" err="1">
                <a:solidFill>
                  <a:srgbClr val="000000"/>
                </a:solidFill>
                <a:latin typeface="Courier New" panose="02070309020205020404" pitchFamily="49" charset="0"/>
                <a:cs typeface="Courier New" panose="02070309020205020404" pitchFamily="49" charset="0"/>
              </a:rPr>
              <a:t>.</a:t>
            </a:r>
            <a:r>
              <a:rPr lang="en-US" sz="2000" b="1" i="1" dirty="0" err="1">
                <a:solidFill>
                  <a:srgbClr val="795E26"/>
                </a:solidFill>
                <a:latin typeface="Courier New" panose="02070309020205020404" pitchFamily="49" charset="0"/>
                <a:cs typeface="Courier New" panose="02070309020205020404" pitchFamily="49" charset="0"/>
              </a:rPr>
              <a:t>log</a:t>
            </a:r>
            <a:r>
              <a:rPr lang="en-US" sz="2000" b="1" i="1" dirty="0">
                <a:solidFill>
                  <a:srgbClr val="000000"/>
                </a:solidFill>
                <a:latin typeface="Courier New" panose="02070309020205020404" pitchFamily="49" charset="0"/>
                <a:cs typeface="Courier New" panose="02070309020205020404" pitchFamily="49" charset="0"/>
              </a:rPr>
              <a:t>(</a:t>
            </a:r>
            <a:r>
              <a:rPr lang="en-US" sz="2000" b="1" i="1" dirty="0">
                <a:solidFill>
                  <a:srgbClr val="A31515"/>
                </a:solidFill>
                <a:latin typeface="Courier New" panose="02070309020205020404" pitchFamily="49" charset="0"/>
                <a:cs typeface="Courier New" panose="02070309020205020404" pitchFamily="49" charset="0"/>
              </a:rPr>
              <a:t>"We've now got a server!"</a:t>
            </a:r>
            <a:r>
              <a:rPr lang="en-US" sz="20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sz="2000" b="1" i="1" dirty="0" err="1">
                <a:solidFill>
                  <a:srgbClr val="267F99"/>
                </a:solidFill>
                <a:latin typeface="Courier New" panose="02070309020205020404" pitchFamily="49" charset="0"/>
                <a:cs typeface="Courier New" panose="02070309020205020404" pitchFamily="49" charset="0"/>
              </a:rPr>
              <a:t>console</a:t>
            </a:r>
            <a:r>
              <a:rPr lang="en-US" sz="2000" b="1" i="1" dirty="0" err="1">
                <a:solidFill>
                  <a:srgbClr val="000000"/>
                </a:solidFill>
                <a:latin typeface="Courier New" panose="02070309020205020404" pitchFamily="49" charset="0"/>
                <a:cs typeface="Courier New" panose="02070309020205020404" pitchFamily="49" charset="0"/>
              </a:rPr>
              <a:t>.</a:t>
            </a:r>
            <a:r>
              <a:rPr lang="en-US" sz="2000" b="1" i="1" dirty="0" err="1">
                <a:solidFill>
                  <a:srgbClr val="795E26"/>
                </a:solidFill>
                <a:latin typeface="Courier New" panose="02070309020205020404" pitchFamily="49" charset="0"/>
                <a:cs typeface="Courier New" panose="02070309020205020404" pitchFamily="49" charset="0"/>
              </a:rPr>
              <a:t>log</a:t>
            </a:r>
            <a:r>
              <a:rPr lang="en-US" sz="2000" b="1" i="1" dirty="0">
                <a:solidFill>
                  <a:srgbClr val="000000"/>
                </a:solidFill>
                <a:latin typeface="Courier New" panose="02070309020205020404" pitchFamily="49" charset="0"/>
                <a:cs typeface="Courier New" panose="02070309020205020404" pitchFamily="49" charset="0"/>
              </a:rPr>
              <a:t>(</a:t>
            </a:r>
            <a:r>
              <a:rPr lang="en-US" sz="2000" b="1" i="1" dirty="0">
                <a:solidFill>
                  <a:srgbClr val="A31515"/>
                </a:solidFill>
                <a:latin typeface="Courier New" panose="02070309020205020404" pitchFamily="49" charset="0"/>
                <a:cs typeface="Courier New" panose="02070309020205020404" pitchFamily="49" charset="0"/>
              </a:rPr>
              <a:t>"Your routes will be running on http://localhost:3000"</a:t>
            </a:r>
            <a:r>
              <a:rPr lang="en-US" sz="20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sz="2000" b="1" i="1" dirty="0">
                <a:solidFill>
                  <a:srgbClr val="000000"/>
                </a:solidFill>
                <a:latin typeface="Courier New" panose="02070309020205020404" pitchFamily="49" charset="0"/>
                <a:cs typeface="Courier New" panose="02070309020205020404" pitchFamily="49" charset="0"/>
              </a:rPr>
              <a:t>});</a:t>
            </a:r>
          </a:p>
        </p:txBody>
      </p:sp>
      <p:sp>
        <p:nvSpPr>
          <p:cNvPr id="3" name="Slide Number Placeholder 2"/>
          <p:cNvSpPr>
            <a:spLocks noGrp="1"/>
          </p:cNvSpPr>
          <p:nvPr>
            <p:ph type="sldNum" sz="quarter" idx="14"/>
          </p:nvPr>
        </p:nvSpPr>
        <p:spPr/>
        <p:txBody>
          <a:bodyPr/>
          <a:lstStyle/>
          <a:p>
            <a:fld id="{12342C3A-DD85-7843-B416-BD52AB030D59}" type="slidenum">
              <a:rPr lang="en-US" smtClean="0"/>
              <a:pPr/>
              <a:t>28</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Express</a:t>
            </a:r>
          </a:p>
        </p:txBody>
      </p:sp>
    </p:spTree>
    <p:extLst>
      <p:ext uri="{BB962C8B-B14F-4D97-AF65-F5344CB8AC3E}">
        <p14:creationId xmlns:p14="http://schemas.microsoft.com/office/powerpoint/2010/main" val="33623105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195795"/>
            <a:ext cx="11585731" cy="5253214"/>
          </a:xfrm>
        </p:spPr>
        <p:txBody>
          <a:bodyPr/>
          <a:lstStyle/>
          <a:p>
            <a:pPr marL="0" indent="0">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You may require a folder by placing a file called </a:t>
            </a:r>
            <a:r>
              <a:rPr lang="en-US" sz="2000" b="1" i="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index.js</a:t>
            </a:r>
            <a:r>
              <a:rPr lang="en-US" sz="20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 </a:t>
            </a: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inside the folder.</a:t>
            </a:r>
          </a:p>
          <a:p>
            <a:pPr marL="0" indent="0">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This is useful for organizing things, such as defining all your routes in a routes folder and all your data modules in a data folder.</a:t>
            </a:r>
          </a:p>
          <a:p>
            <a:pPr marL="0" indent="0">
              <a:buNone/>
            </a:pPr>
            <a:r>
              <a:rPr lang="en-US" b="1" i="1" dirty="0">
                <a:solidFill>
                  <a:srgbClr val="0000FF"/>
                </a:solidFill>
                <a:latin typeface="Courier New" panose="02070309020205020404" pitchFamily="49" charset="0"/>
                <a:cs typeface="Courier New" panose="02070309020205020404" pitchFamily="49" charset="0"/>
              </a:rPr>
              <a:t>const</a:t>
            </a:r>
            <a:r>
              <a:rPr lang="en-US" b="1" i="1" dirty="0">
                <a:solidFill>
                  <a:srgbClr val="000000"/>
                </a:solidFill>
                <a:latin typeface="Courier New" panose="02070309020205020404" pitchFamily="49" charset="0"/>
                <a:cs typeface="Courier New" panose="02070309020205020404" pitchFamily="49" charset="0"/>
              </a:rPr>
              <a:t> </a:t>
            </a:r>
            <a:r>
              <a:rPr lang="en-US" b="1" i="1" dirty="0" err="1">
                <a:solidFill>
                  <a:srgbClr val="001080"/>
                </a:solidFill>
                <a:latin typeface="Courier New" panose="02070309020205020404" pitchFamily="49" charset="0"/>
                <a:cs typeface="Courier New" panose="02070309020205020404" pitchFamily="49" charset="0"/>
              </a:rPr>
              <a:t>configRoutes</a:t>
            </a:r>
            <a:r>
              <a:rPr lang="en-US" b="1" i="1" dirty="0">
                <a:solidFill>
                  <a:srgbClr val="000000"/>
                </a:solidFill>
                <a:latin typeface="Courier New" panose="02070309020205020404" pitchFamily="49" charset="0"/>
                <a:cs typeface="Courier New" panose="02070309020205020404" pitchFamily="49" charset="0"/>
              </a:rPr>
              <a:t> = </a:t>
            </a:r>
            <a:r>
              <a:rPr lang="en-US" b="1" i="1" dirty="0">
                <a:solidFill>
                  <a:srgbClr val="795E26"/>
                </a:solidFill>
                <a:latin typeface="Courier New" panose="02070309020205020404" pitchFamily="49" charset="0"/>
                <a:cs typeface="Courier New" panose="02070309020205020404" pitchFamily="49" charset="0"/>
              </a:rPr>
              <a:t>require</a:t>
            </a:r>
            <a:r>
              <a:rPr lang="en-US" b="1" i="1" dirty="0">
                <a:solidFill>
                  <a:srgbClr val="000000"/>
                </a:solidFill>
                <a:latin typeface="Courier New" panose="02070309020205020404" pitchFamily="49" charset="0"/>
                <a:cs typeface="Courier New" panose="02070309020205020404" pitchFamily="49" charset="0"/>
              </a:rPr>
              <a:t>(</a:t>
            </a:r>
            <a:r>
              <a:rPr lang="en-US" b="1" i="1" dirty="0">
                <a:solidFill>
                  <a:srgbClr val="A31515"/>
                </a:solidFill>
                <a:latin typeface="Courier New" panose="02070309020205020404" pitchFamily="49" charset="0"/>
                <a:cs typeface="Courier New" panose="02070309020205020404" pitchFamily="49" charset="0"/>
              </a:rPr>
              <a:t>"./routes"</a:t>
            </a:r>
            <a:r>
              <a:rPr lang="en-US" b="1" i="1" dirty="0">
                <a:solidFill>
                  <a:srgbClr val="000000"/>
                </a:solidFill>
                <a:latin typeface="Courier New" panose="02070309020205020404" pitchFamily="49" charset="0"/>
                <a:cs typeface="Courier New" panose="02070309020205020404" pitchFamily="49" charset="0"/>
              </a:rPr>
              <a:t>); </a:t>
            </a:r>
            <a:r>
              <a:rPr lang="en-US" dirty="0">
                <a:solidFill>
                  <a:srgbClr val="404040"/>
                </a:solidFill>
                <a:latin typeface="Verdana" panose="020B0604030504040204" pitchFamily="34" charset="0"/>
                <a:ea typeface="Verdana" panose="020B0604030504040204" pitchFamily="34" charset="0"/>
                <a:cs typeface="Verdana" panose="020B0604030504040204" pitchFamily="34" charset="0"/>
              </a:rPr>
              <a:t>Here we are requiring the entire routes folder.  If we require a whole folder, we need an </a:t>
            </a:r>
            <a:r>
              <a:rPr lang="en-US" dirty="0" err="1">
                <a:solidFill>
                  <a:srgbClr val="404040"/>
                </a:solidFill>
                <a:latin typeface="Verdana" panose="020B0604030504040204" pitchFamily="34" charset="0"/>
                <a:ea typeface="Verdana" panose="020B0604030504040204" pitchFamily="34" charset="0"/>
                <a:cs typeface="Verdana" panose="020B0604030504040204" pitchFamily="34" charset="0"/>
              </a:rPr>
              <a:t>index.js</a:t>
            </a:r>
            <a:r>
              <a:rPr lang="en-US" dirty="0">
                <a:solidFill>
                  <a:srgbClr val="404040"/>
                </a:solidFill>
                <a:latin typeface="Verdana" panose="020B0604030504040204" pitchFamily="34" charset="0"/>
                <a:ea typeface="Verdana" panose="020B0604030504040204" pitchFamily="34" charset="0"/>
                <a:cs typeface="Verdana" panose="020B0604030504040204" pitchFamily="34" charset="0"/>
              </a:rPr>
              <a:t> inside to “glue” the other files together.</a:t>
            </a:r>
          </a:p>
          <a:p>
            <a:pPr marL="0" indent="0">
              <a:buNone/>
            </a:pPr>
            <a:endParaRPr lang="en-US" b="1" i="1" dirty="0">
              <a:solidFill>
                <a:srgbClr val="000000"/>
              </a:solidFill>
              <a:latin typeface="Courier New" panose="02070309020205020404" pitchFamily="49" charset="0"/>
              <a:cs typeface="Courier New" panose="02070309020205020404" pitchFamily="49" charset="0"/>
            </a:endParaRPr>
          </a:p>
          <a:p>
            <a:pPr marL="0" indent="0">
              <a:buNone/>
            </a:pPr>
            <a:endParaRPr lang="en-US" sz="1600" dirty="0">
              <a:solidFill>
                <a:srgbClr val="AB263D"/>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29</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Requiring a Folder</a:t>
            </a:r>
          </a:p>
        </p:txBody>
      </p:sp>
      <p:pic>
        <p:nvPicPr>
          <p:cNvPr id="6" name="Picture 5" descr="A screenshot of a cell phone&#10;&#10;Description automatically generated">
            <a:extLst>
              <a:ext uri="{FF2B5EF4-FFF2-40B4-BE49-F238E27FC236}">
                <a16:creationId xmlns:a16="http://schemas.microsoft.com/office/drawing/2014/main" id="{EE34DEB0-2CFB-A140-8EF3-A697912F32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327" y="3429000"/>
            <a:ext cx="1712341" cy="1712341"/>
          </a:xfrm>
          <a:prstGeom prst="rect">
            <a:avLst/>
          </a:prstGeom>
        </p:spPr>
      </p:pic>
      <p:sp>
        <p:nvSpPr>
          <p:cNvPr id="7" name="Rectangle 6">
            <a:extLst>
              <a:ext uri="{FF2B5EF4-FFF2-40B4-BE49-F238E27FC236}">
                <a16:creationId xmlns:a16="http://schemas.microsoft.com/office/drawing/2014/main" id="{19B38819-611B-A94F-A180-393AF0893D4D}"/>
              </a:ext>
            </a:extLst>
          </p:cNvPr>
          <p:cNvSpPr/>
          <p:nvPr/>
        </p:nvSpPr>
        <p:spPr>
          <a:xfrm>
            <a:off x="1021326" y="3956667"/>
            <a:ext cx="1712341" cy="328503"/>
          </a:xfrm>
          <a:prstGeom prst="rect">
            <a:avLst/>
          </a:prstGeom>
          <a:noFill/>
          <a:ln w="53975">
            <a:solidFill>
              <a:srgbClr val="AB263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0710EFF-FFF9-F147-B02F-D25517DBB1EB}"/>
              </a:ext>
            </a:extLst>
          </p:cNvPr>
          <p:cNvSpPr txBox="1"/>
          <p:nvPr/>
        </p:nvSpPr>
        <p:spPr>
          <a:xfrm>
            <a:off x="4348977" y="3429000"/>
            <a:ext cx="6646126" cy="3170099"/>
          </a:xfrm>
          <a:prstGeom prst="rect">
            <a:avLst/>
          </a:prstGeom>
          <a:noFill/>
        </p:spPr>
        <p:txBody>
          <a:bodyPr wrap="square" rtlCol="0">
            <a:spAutoFit/>
          </a:bodyPr>
          <a:lstStyle/>
          <a:p>
            <a:r>
              <a:rPr lang="en-US" sz="1400" b="1" i="1" dirty="0">
                <a:solidFill>
                  <a:srgbClr val="0000FF"/>
                </a:solidFill>
                <a:latin typeface="Courier New" panose="02070309020205020404" pitchFamily="49" charset="0"/>
                <a:cs typeface="Courier New" panose="02070309020205020404" pitchFamily="49" charset="0"/>
              </a:rPr>
              <a:t>const</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err="1">
                <a:solidFill>
                  <a:srgbClr val="001080"/>
                </a:solidFill>
                <a:latin typeface="Courier New" panose="02070309020205020404" pitchFamily="49" charset="0"/>
                <a:cs typeface="Courier New" panose="02070309020205020404" pitchFamily="49" charset="0"/>
              </a:rPr>
              <a:t>postRoutes</a:t>
            </a:r>
            <a:r>
              <a:rPr lang="en-US" sz="1400" b="1" i="1" dirty="0">
                <a:solidFill>
                  <a:srgbClr val="000000"/>
                </a:solidFill>
                <a:latin typeface="Courier New" panose="02070309020205020404" pitchFamily="49" charset="0"/>
                <a:cs typeface="Courier New" panose="02070309020205020404" pitchFamily="49" charset="0"/>
              </a:rPr>
              <a:t> = </a:t>
            </a:r>
            <a:r>
              <a:rPr lang="en-US" sz="1400" b="1" i="1" dirty="0">
                <a:solidFill>
                  <a:srgbClr val="795E26"/>
                </a:solidFill>
                <a:latin typeface="Courier New" panose="02070309020205020404" pitchFamily="49" charset="0"/>
                <a:cs typeface="Courier New" panose="02070309020205020404" pitchFamily="49" charset="0"/>
              </a:rPr>
              <a:t>require</a:t>
            </a:r>
            <a:r>
              <a:rPr lang="en-US" sz="1400" b="1" i="1" dirty="0">
                <a:solidFill>
                  <a:srgbClr val="000000"/>
                </a:solidFill>
                <a:latin typeface="Courier New" panose="02070309020205020404" pitchFamily="49" charset="0"/>
                <a:cs typeface="Courier New" panose="02070309020205020404" pitchFamily="49" charset="0"/>
              </a:rPr>
              <a:t>(</a:t>
            </a:r>
            <a:r>
              <a:rPr lang="en-US" sz="1400" b="1" i="1" dirty="0">
                <a:solidFill>
                  <a:srgbClr val="A31515"/>
                </a:solidFill>
                <a:latin typeface="Courier New" panose="02070309020205020404" pitchFamily="49" charset="0"/>
                <a:cs typeface="Courier New" panose="02070309020205020404" pitchFamily="49" charset="0"/>
              </a:rPr>
              <a:t>"./posts"</a:t>
            </a:r>
            <a:r>
              <a:rPr lang="en-US" sz="1400" b="1" i="1" dirty="0">
                <a:solidFill>
                  <a:srgbClr val="000000"/>
                </a:solidFill>
                <a:latin typeface="Courier New" panose="02070309020205020404" pitchFamily="49" charset="0"/>
                <a:cs typeface="Courier New" panose="02070309020205020404" pitchFamily="49" charset="0"/>
              </a:rPr>
              <a:t>);</a:t>
            </a:r>
          </a:p>
          <a:p>
            <a:r>
              <a:rPr lang="en-US" sz="1400" b="1" i="1" dirty="0">
                <a:solidFill>
                  <a:srgbClr val="0000FF"/>
                </a:solidFill>
                <a:latin typeface="Courier New" panose="02070309020205020404" pitchFamily="49" charset="0"/>
                <a:cs typeface="Courier New" panose="02070309020205020404" pitchFamily="49" charset="0"/>
              </a:rPr>
              <a:t>const</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err="1">
                <a:solidFill>
                  <a:srgbClr val="001080"/>
                </a:solidFill>
                <a:latin typeface="Courier New" panose="02070309020205020404" pitchFamily="49" charset="0"/>
                <a:cs typeface="Courier New" panose="02070309020205020404" pitchFamily="49" charset="0"/>
              </a:rPr>
              <a:t>userRoutes</a:t>
            </a:r>
            <a:r>
              <a:rPr lang="en-US" sz="1400" b="1" i="1" dirty="0">
                <a:solidFill>
                  <a:srgbClr val="000000"/>
                </a:solidFill>
                <a:latin typeface="Courier New" panose="02070309020205020404" pitchFamily="49" charset="0"/>
                <a:cs typeface="Courier New" panose="02070309020205020404" pitchFamily="49" charset="0"/>
              </a:rPr>
              <a:t> = </a:t>
            </a:r>
            <a:r>
              <a:rPr lang="en-US" sz="1400" b="1" i="1" dirty="0">
                <a:solidFill>
                  <a:srgbClr val="795E26"/>
                </a:solidFill>
                <a:latin typeface="Courier New" panose="02070309020205020404" pitchFamily="49" charset="0"/>
                <a:cs typeface="Courier New" panose="02070309020205020404" pitchFamily="49" charset="0"/>
              </a:rPr>
              <a:t>require</a:t>
            </a:r>
            <a:r>
              <a:rPr lang="en-US" sz="1400" b="1" i="1" dirty="0">
                <a:solidFill>
                  <a:srgbClr val="000000"/>
                </a:solidFill>
                <a:latin typeface="Courier New" panose="02070309020205020404" pitchFamily="49" charset="0"/>
                <a:cs typeface="Courier New" panose="02070309020205020404" pitchFamily="49" charset="0"/>
              </a:rPr>
              <a:t>(</a:t>
            </a:r>
            <a:r>
              <a:rPr lang="en-US" sz="1400" b="1" i="1" dirty="0">
                <a:solidFill>
                  <a:srgbClr val="A31515"/>
                </a:solidFill>
                <a:latin typeface="Courier New" panose="02070309020205020404" pitchFamily="49" charset="0"/>
                <a:cs typeface="Courier New" panose="02070309020205020404" pitchFamily="49" charset="0"/>
              </a:rPr>
              <a:t>"./users"</a:t>
            </a:r>
            <a:r>
              <a:rPr lang="en-US" sz="1400" b="1" i="1" dirty="0">
                <a:solidFill>
                  <a:srgbClr val="000000"/>
                </a:solidFill>
                <a:latin typeface="Courier New" panose="02070309020205020404" pitchFamily="49" charset="0"/>
                <a:cs typeface="Courier New" panose="02070309020205020404" pitchFamily="49" charset="0"/>
              </a:rPr>
              <a:t>);</a:t>
            </a:r>
          </a:p>
          <a:p>
            <a:br>
              <a:rPr lang="en-US" sz="1400" b="1" i="1" dirty="0">
                <a:solidFill>
                  <a:srgbClr val="000000"/>
                </a:solidFill>
                <a:latin typeface="Courier New" panose="02070309020205020404" pitchFamily="49" charset="0"/>
                <a:cs typeface="Courier New" panose="02070309020205020404" pitchFamily="49" charset="0"/>
              </a:rPr>
            </a:br>
            <a:r>
              <a:rPr lang="en-US" sz="1400" b="1" i="1" dirty="0">
                <a:solidFill>
                  <a:srgbClr val="0000FF"/>
                </a:solidFill>
                <a:latin typeface="Courier New" panose="02070309020205020404" pitchFamily="49" charset="0"/>
                <a:cs typeface="Courier New" panose="02070309020205020404" pitchFamily="49" charset="0"/>
              </a:rPr>
              <a:t>const</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err="1">
                <a:solidFill>
                  <a:srgbClr val="795E26"/>
                </a:solidFill>
                <a:latin typeface="Courier New" panose="02070309020205020404" pitchFamily="49" charset="0"/>
                <a:cs typeface="Courier New" panose="02070309020205020404" pitchFamily="49" charset="0"/>
              </a:rPr>
              <a:t>constructorMethod</a:t>
            </a:r>
            <a:r>
              <a:rPr lang="en-US" sz="1400" b="1" i="1" dirty="0">
                <a:solidFill>
                  <a:srgbClr val="000000"/>
                </a:solidFill>
                <a:latin typeface="Courier New" panose="02070309020205020404" pitchFamily="49" charset="0"/>
                <a:cs typeface="Courier New" panose="02070309020205020404" pitchFamily="49" charset="0"/>
              </a:rPr>
              <a:t> = </a:t>
            </a:r>
            <a:r>
              <a:rPr lang="en-US" sz="1400" b="1" i="1" dirty="0">
                <a:solidFill>
                  <a:srgbClr val="001080"/>
                </a:solidFill>
                <a:latin typeface="Courier New" panose="02070309020205020404" pitchFamily="49" charset="0"/>
                <a:cs typeface="Courier New" panose="02070309020205020404" pitchFamily="49" charset="0"/>
              </a:rPr>
              <a:t>app</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0000FF"/>
                </a:solidFill>
                <a:latin typeface="Courier New" panose="02070309020205020404" pitchFamily="49" charset="0"/>
                <a:cs typeface="Courier New" panose="02070309020205020404" pitchFamily="49" charset="0"/>
              </a:rPr>
              <a:t>=&gt;</a:t>
            </a:r>
            <a:r>
              <a:rPr lang="en-US" sz="1400" b="1" i="1" dirty="0">
                <a:solidFill>
                  <a:srgbClr val="000000"/>
                </a:solidFill>
                <a:latin typeface="Courier New" panose="02070309020205020404" pitchFamily="49" charset="0"/>
                <a:cs typeface="Courier New" panose="02070309020205020404" pitchFamily="49" charset="0"/>
              </a:rPr>
              <a:t> {</a:t>
            </a:r>
          </a:p>
          <a:p>
            <a:r>
              <a:rPr lang="en-US" sz="1400" b="1" i="1" dirty="0">
                <a:solidFill>
                  <a:srgbClr val="001080"/>
                </a:solidFill>
                <a:latin typeface="Courier New" panose="02070309020205020404" pitchFamily="49" charset="0"/>
                <a:cs typeface="Courier New" panose="02070309020205020404" pitchFamily="49" charset="0"/>
              </a:rPr>
              <a:t>  </a:t>
            </a:r>
            <a:r>
              <a:rPr lang="en-US" sz="1400" b="1" i="1" dirty="0" err="1">
                <a:solidFill>
                  <a:srgbClr val="001080"/>
                </a:solidFill>
                <a:latin typeface="Courier New" panose="02070309020205020404" pitchFamily="49" charset="0"/>
                <a:cs typeface="Courier New" panose="02070309020205020404" pitchFamily="49" charset="0"/>
              </a:rPr>
              <a:t>app</a:t>
            </a:r>
            <a:r>
              <a:rPr lang="en-US" sz="1400" b="1" i="1" dirty="0" err="1">
                <a:solidFill>
                  <a:srgbClr val="000000"/>
                </a:solidFill>
                <a:latin typeface="Courier New" panose="02070309020205020404" pitchFamily="49" charset="0"/>
                <a:cs typeface="Courier New" panose="02070309020205020404" pitchFamily="49" charset="0"/>
              </a:rPr>
              <a:t>.</a:t>
            </a:r>
            <a:r>
              <a:rPr lang="en-US" sz="1400" b="1" i="1" dirty="0" err="1">
                <a:solidFill>
                  <a:srgbClr val="795E26"/>
                </a:solidFill>
                <a:latin typeface="Courier New" panose="02070309020205020404" pitchFamily="49" charset="0"/>
                <a:cs typeface="Courier New" panose="02070309020205020404" pitchFamily="49" charset="0"/>
              </a:rPr>
              <a:t>use</a:t>
            </a:r>
            <a:r>
              <a:rPr lang="en-US" sz="1400" b="1" i="1" dirty="0">
                <a:solidFill>
                  <a:srgbClr val="000000"/>
                </a:solidFill>
                <a:latin typeface="Courier New" panose="02070309020205020404" pitchFamily="49" charset="0"/>
                <a:cs typeface="Courier New" panose="02070309020205020404" pitchFamily="49" charset="0"/>
              </a:rPr>
              <a:t>(</a:t>
            </a:r>
            <a:r>
              <a:rPr lang="en-US" sz="1400" b="1" i="1" dirty="0">
                <a:solidFill>
                  <a:srgbClr val="A31515"/>
                </a:solidFill>
                <a:latin typeface="Courier New" panose="02070309020205020404" pitchFamily="49" charset="0"/>
                <a:cs typeface="Courier New" panose="02070309020205020404" pitchFamily="49" charset="0"/>
              </a:rPr>
              <a:t>"/posts"</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err="1">
                <a:solidFill>
                  <a:srgbClr val="001080"/>
                </a:solidFill>
                <a:latin typeface="Courier New" panose="02070309020205020404" pitchFamily="49" charset="0"/>
                <a:cs typeface="Courier New" panose="02070309020205020404" pitchFamily="49" charset="0"/>
              </a:rPr>
              <a:t>postRoutes</a:t>
            </a:r>
            <a:r>
              <a:rPr lang="en-US" sz="1400" b="1" i="1" dirty="0">
                <a:solidFill>
                  <a:srgbClr val="000000"/>
                </a:solidFill>
                <a:latin typeface="Courier New" panose="02070309020205020404" pitchFamily="49" charset="0"/>
                <a:cs typeface="Courier New" panose="02070309020205020404" pitchFamily="49" charset="0"/>
              </a:rPr>
              <a:t>);</a:t>
            </a:r>
          </a:p>
          <a:p>
            <a:r>
              <a:rPr lang="en-US" sz="1400" b="1" i="1" dirty="0">
                <a:solidFill>
                  <a:srgbClr val="001080"/>
                </a:solidFill>
                <a:latin typeface="Courier New" panose="02070309020205020404" pitchFamily="49" charset="0"/>
                <a:cs typeface="Courier New" panose="02070309020205020404" pitchFamily="49" charset="0"/>
              </a:rPr>
              <a:t>  </a:t>
            </a:r>
            <a:r>
              <a:rPr lang="en-US" sz="1400" b="1" i="1" dirty="0" err="1">
                <a:solidFill>
                  <a:srgbClr val="001080"/>
                </a:solidFill>
                <a:latin typeface="Courier New" panose="02070309020205020404" pitchFamily="49" charset="0"/>
                <a:cs typeface="Courier New" panose="02070309020205020404" pitchFamily="49" charset="0"/>
              </a:rPr>
              <a:t>app</a:t>
            </a:r>
            <a:r>
              <a:rPr lang="en-US" sz="1400" b="1" i="1" dirty="0" err="1">
                <a:solidFill>
                  <a:srgbClr val="000000"/>
                </a:solidFill>
                <a:latin typeface="Courier New" panose="02070309020205020404" pitchFamily="49" charset="0"/>
                <a:cs typeface="Courier New" panose="02070309020205020404" pitchFamily="49" charset="0"/>
              </a:rPr>
              <a:t>.</a:t>
            </a:r>
            <a:r>
              <a:rPr lang="en-US" sz="1400" b="1" i="1" dirty="0" err="1">
                <a:solidFill>
                  <a:srgbClr val="795E26"/>
                </a:solidFill>
                <a:latin typeface="Courier New" panose="02070309020205020404" pitchFamily="49" charset="0"/>
                <a:cs typeface="Courier New" panose="02070309020205020404" pitchFamily="49" charset="0"/>
              </a:rPr>
              <a:t>use</a:t>
            </a:r>
            <a:r>
              <a:rPr lang="en-US" sz="1400" b="1" i="1" dirty="0">
                <a:solidFill>
                  <a:srgbClr val="000000"/>
                </a:solidFill>
                <a:latin typeface="Courier New" panose="02070309020205020404" pitchFamily="49" charset="0"/>
                <a:cs typeface="Courier New" panose="02070309020205020404" pitchFamily="49" charset="0"/>
              </a:rPr>
              <a:t>(</a:t>
            </a:r>
            <a:r>
              <a:rPr lang="en-US" sz="1400" b="1" i="1" dirty="0">
                <a:solidFill>
                  <a:srgbClr val="A31515"/>
                </a:solidFill>
                <a:latin typeface="Courier New" panose="02070309020205020404" pitchFamily="49" charset="0"/>
                <a:cs typeface="Courier New" panose="02070309020205020404" pitchFamily="49" charset="0"/>
              </a:rPr>
              <a:t>"/users"</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err="1">
                <a:solidFill>
                  <a:srgbClr val="001080"/>
                </a:solidFill>
                <a:latin typeface="Courier New" panose="02070309020205020404" pitchFamily="49" charset="0"/>
                <a:cs typeface="Courier New" panose="02070309020205020404" pitchFamily="49" charset="0"/>
              </a:rPr>
              <a:t>userRoutes</a:t>
            </a:r>
            <a:r>
              <a:rPr lang="en-US" sz="1400" b="1" i="1" dirty="0">
                <a:solidFill>
                  <a:srgbClr val="000000"/>
                </a:solidFill>
                <a:latin typeface="Courier New" panose="02070309020205020404" pitchFamily="49" charset="0"/>
                <a:cs typeface="Courier New" panose="02070309020205020404" pitchFamily="49" charset="0"/>
              </a:rPr>
              <a:t>);</a:t>
            </a:r>
          </a:p>
          <a:p>
            <a:br>
              <a:rPr lang="en-US" sz="1400" b="1" i="1" dirty="0">
                <a:solidFill>
                  <a:srgbClr val="000000"/>
                </a:solidFill>
                <a:latin typeface="Courier New" panose="02070309020205020404" pitchFamily="49" charset="0"/>
                <a:cs typeface="Courier New" panose="02070309020205020404" pitchFamily="49" charset="0"/>
              </a:rPr>
            </a:b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err="1">
                <a:solidFill>
                  <a:srgbClr val="001080"/>
                </a:solidFill>
                <a:latin typeface="Courier New" panose="02070309020205020404" pitchFamily="49" charset="0"/>
                <a:cs typeface="Courier New" panose="02070309020205020404" pitchFamily="49" charset="0"/>
              </a:rPr>
              <a:t>app</a:t>
            </a:r>
            <a:r>
              <a:rPr lang="en-US" sz="1400" b="1" i="1" dirty="0" err="1">
                <a:solidFill>
                  <a:srgbClr val="000000"/>
                </a:solidFill>
                <a:latin typeface="Courier New" panose="02070309020205020404" pitchFamily="49" charset="0"/>
                <a:cs typeface="Courier New" panose="02070309020205020404" pitchFamily="49" charset="0"/>
              </a:rPr>
              <a:t>.</a:t>
            </a:r>
            <a:r>
              <a:rPr lang="en-US" sz="1400" b="1" i="1" dirty="0" err="1">
                <a:solidFill>
                  <a:srgbClr val="795E26"/>
                </a:solidFill>
                <a:latin typeface="Courier New" panose="02070309020205020404" pitchFamily="49" charset="0"/>
                <a:cs typeface="Courier New" panose="02070309020205020404" pitchFamily="49" charset="0"/>
              </a:rPr>
              <a:t>use</a:t>
            </a:r>
            <a:r>
              <a:rPr lang="en-US" sz="1400" b="1" i="1" dirty="0">
                <a:solidFill>
                  <a:srgbClr val="000000"/>
                </a:solidFill>
                <a:latin typeface="Courier New" panose="02070309020205020404" pitchFamily="49" charset="0"/>
                <a:cs typeface="Courier New" panose="02070309020205020404" pitchFamily="49" charset="0"/>
              </a:rPr>
              <a:t>(</a:t>
            </a:r>
            <a:r>
              <a:rPr lang="en-US" sz="1400" b="1" i="1" dirty="0">
                <a:solidFill>
                  <a:srgbClr val="A31515"/>
                </a:solidFill>
                <a:latin typeface="Courier New" panose="02070309020205020404" pitchFamily="49" charset="0"/>
                <a:cs typeface="Courier New" panose="02070309020205020404" pitchFamily="49" charset="0"/>
              </a:rPr>
              <a:t>"*"</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001080"/>
                </a:solidFill>
                <a:latin typeface="Courier New" panose="02070309020205020404" pitchFamily="49" charset="0"/>
                <a:cs typeface="Courier New" panose="02070309020205020404" pitchFamily="49" charset="0"/>
              </a:rPr>
              <a:t>req</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001080"/>
                </a:solidFill>
                <a:latin typeface="Courier New" panose="02070309020205020404" pitchFamily="49" charset="0"/>
                <a:cs typeface="Courier New" panose="02070309020205020404" pitchFamily="49" charset="0"/>
              </a:rPr>
              <a:t>res</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0000FF"/>
                </a:solidFill>
                <a:latin typeface="Courier New" panose="02070309020205020404" pitchFamily="49" charset="0"/>
                <a:cs typeface="Courier New" panose="02070309020205020404" pitchFamily="49" charset="0"/>
              </a:rPr>
              <a:t>=&gt;</a:t>
            </a:r>
            <a:r>
              <a:rPr lang="en-US" sz="1400" b="1" i="1" dirty="0">
                <a:solidFill>
                  <a:srgbClr val="000000"/>
                </a:solidFill>
                <a:latin typeface="Courier New" panose="02070309020205020404" pitchFamily="49" charset="0"/>
                <a:cs typeface="Courier New" panose="02070309020205020404" pitchFamily="49" charset="0"/>
              </a:rPr>
              <a:t> {</a:t>
            </a:r>
          </a:p>
          <a:p>
            <a:r>
              <a:rPr lang="en-US" sz="1400" b="1" i="1" dirty="0">
                <a:solidFill>
                  <a:srgbClr val="001080"/>
                </a:solidFill>
                <a:latin typeface="Courier New" panose="02070309020205020404" pitchFamily="49" charset="0"/>
                <a:cs typeface="Courier New" panose="02070309020205020404" pitchFamily="49" charset="0"/>
              </a:rPr>
              <a:t>    </a:t>
            </a:r>
            <a:r>
              <a:rPr lang="en-US" sz="1400" b="1" i="1" dirty="0" err="1">
                <a:solidFill>
                  <a:srgbClr val="001080"/>
                </a:solidFill>
                <a:latin typeface="Courier New" panose="02070309020205020404" pitchFamily="49" charset="0"/>
                <a:cs typeface="Courier New" panose="02070309020205020404" pitchFamily="49" charset="0"/>
              </a:rPr>
              <a:t>res</a:t>
            </a:r>
            <a:r>
              <a:rPr lang="en-US" sz="1400" b="1" i="1" dirty="0" err="1">
                <a:solidFill>
                  <a:srgbClr val="000000"/>
                </a:solidFill>
                <a:latin typeface="Courier New" panose="02070309020205020404" pitchFamily="49" charset="0"/>
                <a:cs typeface="Courier New" panose="02070309020205020404" pitchFamily="49" charset="0"/>
              </a:rPr>
              <a:t>.</a:t>
            </a:r>
            <a:r>
              <a:rPr lang="en-US" sz="1400" b="1" i="1" dirty="0" err="1">
                <a:solidFill>
                  <a:srgbClr val="795E26"/>
                </a:solidFill>
                <a:latin typeface="Courier New" panose="02070309020205020404" pitchFamily="49" charset="0"/>
                <a:cs typeface="Courier New" panose="02070309020205020404" pitchFamily="49" charset="0"/>
              </a:rPr>
              <a:t>status</a:t>
            </a:r>
            <a:r>
              <a:rPr lang="en-US" sz="1400" b="1" i="1" dirty="0">
                <a:solidFill>
                  <a:srgbClr val="000000"/>
                </a:solidFill>
                <a:latin typeface="Courier New" panose="02070309020205020404" pitchFamily="49" charset="0"/>
                <a:cs typeface="Courier New" panose="02070309020205020404" pitchFamily="49" charset="0"/>
              </a:rPr>
              <a:t>(</a:t>
            </a:r>
            <a:r>
              <a:rPr lang="en-US" sz="1400" b="1" i="1" dirty="0">
                <a:solidFill>
                  <a:srgbClr val="09885A"/>
                </a:solidFill>
                <a:latin typeface="Courier New" panose="02070309020205020404" pitchFamily="49" charset="0"/>
                <a:cs typeface="Courier New" panose="02070309020205020404" pitchFamily="49" charset="0"/>
              </a:rPr>
              <a:t>404</a:t>
            </a:r>
            <a:r>
              <a:rPr lang="en-US" sz="1400" b="1" i="1" dirty="0">
                <a:solidFill>
                  <a:srgbClr val="000000"/>
                </a:solidFill>
                <a:latin typeface="Courier New" panose="02070309020205020404" pitchFamily="49" charset="0"/>
                <a:cs typeface="Courier New" panose="02070309020205020404" pitchFamily="49" charset="0"/>
              </a:rPr>
              <a:t>).</a:t>
            </a:r>
            <a:r>
              <a:rPr lang="en-US" sz="1400" b="1" i="1" dirty="0">
                <a:solidFill>
                  <a:srgbClr val="795E26"/>
                </a:solidFill>
                <a:latin typeface="Courier New" panose="02070309020205020404" pitchFamily="49" charset="0"/>
                <a:cs typeface="Courier New" panose="02070309020205020404" pitchFamily="49" charset="0"/>
              </a:rPr>
              <a:t>json</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001080"/>
                </a:solidFill>
                <a:latin typeface="Courier New" panose="02070309020205020404" pitchFamily="49" charset="0"/>
                <a:cs typeface="Courier New" panose="02070309020205020404" pitchFamily="49" charset="0"/>
              </a:rPr>
              <a:t>error:</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A31515"/>
                </a:solidFill>
                <a:latin typeface="Courier New" panose="02070309020205020404" pitchFamily="49" charset="0"/>
                <a:cs typeface="Courier New" panose="02070309020205020404" pitchFamily="49" charset="0"/>
              </a:rPr>
              <a:t>"Not found"</a:t>
            </a:r>
            <a:r>
              <a:rPr lang="en-US" sz="1400" b="1" i="1" dirty="0">
                <a:solidFill>
                  <a:srgbClr val="000000"/>
                </a:solidFill>
                <a:latin typeface="Courier New" panose="02070309020205020404" pitchFamily="49" charset="0"/>
                <a:cs typeface="Courier New" panose="02070309020205020404" pitchFamily="49" charset="0"/>
              </a:rPr>
              <a:t> });</a:t>
            </a:r>
          </a:p>
          <a:p>
            <a:r>
              <a:rPr lang="en-US" sz="1400" b="1" i="1" dirty="0">
                <a:solidFill>
                  <a:srgbClr val="000000"/>
                </a:solidFill>
                <a:latin typeface="Courier New" panose="02070309020205020404" pitchFamily="49" charset="0"/>
                <a:cs typeface="Courier New" panose="02070309020205020404" pitchFamily="49" charset="0"/>
              </a:rPr>
              <a:t>  });</a:t>
            </a:r>
          </a:p>
          <a:p>
            <a:r>
              <a:rPr lang="en-US" sz="1400" b="1" i="1" dirty="0">
                <a:solidFill>
                  <a:srgbClr val="000000"/>
                </a:solidFill>
                <a:latin typeface="Courier New" panose="02070309020205020404" pitchFamily="49" charset="0"/>
                <a:cs typeface="Courier New" panose="02070309020205020404" pitchFamily="49" charset="0"/>
              </a:rPr>
              <a:t>};</a:t>
            </a:r>
          </a:p>
          <a:p>
            <a:br>
              <a:rPr lang="en-US" sz="1400" b="1" i="1" dirty="0">
                <a:solidFill>
                  <a:srgbClr val="000000"/>
                </a:solidFill>
                <a:latin typeface="Courier New" panose="02070309020205020404" pitchFamily="49" charset="0"/>
                <a:cs typeface="Courier New" panose="02070309020205020404" pitchFamily="49" charset="0"/>
              </a:rPr>
            </a:br>
            <a:r>
              <a:rPr lang="en-US" sz="1400" b="1" i="1" dirty="0" err="1">
                <a:solidFill>
                  <a:srgbClr val="267F99"/>
                </a:solidFill>
                <a:latin typeface="Courier New" panose="02070309020205020404" pitchFamily="49" charset="0"/>
                <a:cs typeface="Courier New" panose="02070309020205020404" pitchFamily="49" charset="0"/>
              </a:rPr>
              <a:t>module</a:t>
            </a:r>
            <a:r>
              <a:rPr lang="en-US" sz="1400" b="1" i="1" dirty="0" err="1">
                <a:solidFill>
                  <a:srgbClr val="000000"/>
                </a:solidFill>
                <a:latin typeface="Courier New" panose="02070309020205020404" pitchFamily="49" charset="0"/>
                <a:cs typeface="Courier New" panose="02070309020205020404" pitchFamily="49" charset="0"/>
              </a:rPr>
              <a:t>.</a:t>
            </a:r>
            <a:r>
              <a:rPr lang="en-US" sz="1400" b="1" i="1" dirty="0" err="1">
                <a:solidFill>
                  <a:srgbClr val="267F99"/>
                </a:solidFill>
                <a:latin typeface="Courier New" panose="02070309020205020404" pitchFamily="49" charset="0"/>
                <a:cs typeface="Courier New" panose="02070309020205020404" pitchFamily="49" charset="0"/>
              </a:rPr>
              <a:t>exports</a:t>
            </a:r>
            <a:r>
              <a:rPr lang="en-US" sz="1400" b="1" i="1" dirty="0">
                <a:solidFill>
                  <a:srgbClr val="000000"/>
                </a:solidFill>
                <a:latin typeface="Courier New" panose="02070309020205020404" pitchFamily="49" charset="0"/>
                <a:cs typeface="Courier New" panose="02070309020205020404" pitchFamily="49" charset="0"/>
              </a:rPr>
              <a:t> = </a:t>
            </a:r>
            <a:r>
              <a:rPr lang="en-US" sz="1400" b="1" i="1" dirty="0" err="1">
                <a:solidFill>
                  <a:srgbClr val="001080"/>
                </a:solidFill>
                <a:latin typeface="Courier New" panose="02070309020205020404" pitchFamily="49" charset="0"/>
                <a:cs typeface="Courier New" panose="02070309020205020404" pitchFamily="49" charset="0"/>
              </a:rPr>
              <a:t>constructorMethod</a:t>
            </a:r>
            <a:r>
              <a:rPr lang="en-US" sz="1400" b="1" i="1" dirty="0">
                <a:solidFill>
                  <a:srgbClr val="000000"/>
                </a:solidFill>
                <a:latin typeface="Courier New" panose="02070309020205020404" pitchFamily="49" charset="0"/>
                <a:cs typeface="Courier New" panose="02070309020205020404" pitchFamily="49" charset="0"/>
              </a:rPr>
              <a:t>;</a:t>
            </a:r>
          </a:p>
          <a:p>
            <a:endParaRPr lang="en-US" dirty="0"/>
          </a:p>
        </p:txBody>
      </p:sp>
    </p:spTree>
    <p:extLst>
      <p:ext uri="{BB962C8B-B14F-4D97-AF65-F5344CB8AC3E}">
        <p14:creationId xmlns:p14="http://schemas.microsoft.com/office/powerpoint/2010/main" val="2172009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3</a:t>
            </a:fld>
            <a:endParaRPr lang="en-US" dirty="0"/>
          </a:p>
        </p:txBody>
      </p:sp>
      <p:sp>
        <p:nvSpPr>
          <p:cNvPr id="4" name="Text Placeholder 3"/>
          <p:cNvSpPr>
            <a:spLocks noGrp="1"/>
          </p:cNvSpPr>
          <p:nvPr>
            <p:ph type="body" sz="quarter" idx="12"/>
          </p:nvPr>
        </p:nvSpPr>
        <p:spPr>
          <a:xfrm>
            <a:off x="333076" y="2322376"/>
            <a:ext cx="11522671" cy="668396"/>
          </a:xfrm>
        </p:spPr>
        <p:txBody>
          <a:bodyPr/>
          <a:lstStyle/>
          <a:p>
            <a:pPr algn="ctr"/>
            <a:r>
              <a:rPr lang="en-US" sz="3800" b="1" dirty="0">
                <a:latin typeface="Verdana" panose="020B0604030504040204" pitchFamily="34" charset="0"/>
                <a:ea typeface="Verdana" panose="020B0604030504040204" pitchFamily="34" charset="0"/>
                <a:cs typeface="Verdana" panose="020B0604030504040204" pitchFamily="34" charset="0"/>
              </a:rPr>
              <a:t>What is the Web and How Does it Work?</a:t>
            </a:r>
            <a:endParaRPr lang="en-US" dirty="0"/>
          </a:p>
        </p:txBody>
      </p:sp>
      <p:pic>
        <p:nvPicPr>
          <p:cNvPr id="6" name="Picture Placeholder 5" descr="nanotechnology-173305070.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35508763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30</a:t>
            </a:fld>
            <a:endParaRPr lang="en-US" dirty="0"/>
          </a:p>
        </p:txBody>
      </p:sp>
      <p:sp>
        <p:nvSpPr>
          <p:cNvPr id="4" name="Text Placeholder 3"/>
          <p:cNvSpPr>
            <a:spLocks noGrp="1"/>
          </p:cNvSpPr>
          <p:nvPr>
            <p:ph type="body" sz="quarter" idx="12"/>
          </p:nvPr>
        </p:nvSpPr>
        <p:spPr>
          <a:xfrm>
            <a:off x="466343" y="2138947"/>
            <a:ext cx="11522671" cy="1099553"/>
          </a:xfrm>
        </p:spPr>
        <p:txBody>
          <a:bodyPr/>
          <a:lstStyle/>
          <a:p>
            <a:pPr algn="ctr"/>
            <a:r>
              <a:rPr lang="en-US" sz="3800" b="1" dirty="0">
                <a:latin typeface="Verdana" panose="020B0604030504040204" pitchFamily="34" charset="0"/>
                <a:ea typeface="Verdana" panose="020B0604030504040204" pitchFamily="34" charset="0"/>
                <a:cs typeface="Verdana" panose="020B0604030504040204" pitchFamily="34" charset="0"/>
              </a:rPr>
              <a:t>Node as an API (GET)</a:t>
            </a:r>
          </a:p>
          <a:p>
            <a:pPr algn="ctr"/>
            <a:endParaRPr lang="en-US" dirty="0"/>
          </a:p>
        </p:txBody>
      </p:sp>
      <p:pic>
        <p:nvPicPr>
          <p:cNvPr id="6" name="Picture Placeholder 5" descr="nanotechnology-173305070.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27432825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405628"/>
            <a:ext cx="11585731" cy="4764536"/>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The purpose of our first servers will be simple: to create an API (Application Program Interface)</a:t>
            </a:r>
          </a:p>
          <a:p>
            <a:r>
              <a:rPr lang="en-US" sz="1800" dirty="0">
                <a:latin typeface="Verdana" panose="020B0604030504040204" pitchFamily="34" charset="0"/>
                <a:ea typeface="Verdana" panose="020B0604030504040204" pitchFamily="34" charset="0"/>
                <a:cs typeface="Verdana" panose="020B0604030504040204" pitchFamily="34" charset="0"/>
              </a:rPr>
              <a:t>An API is a way to interact with a program.</a:t>
            </a:r>
          </a:p>
          <a:p>
            <a:pPr marL="0" indent="0">
              <a:buNone/>
            </a:pPr>
            <a:endParaRPr lang="en-US" sz="18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We will begin with treating our servers as an access point to run our applications.  Our first server will allow us to read some blog posts that will be stored in MongoDB.</a:t>
            </a:r>
          </a:p>
        </p:txBody>
      </p:sp>
      <p:sp>
        <p:nvSpPr>
          <p:cNvPr id="3" name="Slide Number Placeholder 2"/>
          <p:cNvSpPr>
            <a:spLocks noGrp="1"/>
          </p:cNvSpPr>
          <p:nvPr>
            <p:ph type="sldNum" sz="quarter" idx="14"/>
          </p:nvPr>
        </p:nvSpPr>
        <p:spPr/>
        <p:txBody>
          <a:bodyPr/>
          <a:lstStyle/>
          <a:p>
            <a:fld id="{12342C3A-DD85-7843-B416-BD52AB030D59}" type="slidenum">
              <a:rPr lang="en-US" smtClean="0"/>
              <a:pPr/>
              <a:t>31</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The Purpose</a:t>
            </a:r>
          </a:p>
        </p:txBody>
      </p:sp>
    </p:spTree>
    <p:extLst>
      <p:ext uri="{BB962C8B-B14F-4D97-AF65-F5344CB8AC3E}">
        <p14:creationId xmlns:p14="http://schemas.microsoft.com/office/powerpoint/2010/main" val="21351466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405628"/>
            <a:ext cx="11585731" cy="4764536"/>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“Seeding” a database means adding initial data.</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By running </a:t>
            </a:r>
            <a:r>
              <a:rPr lang="en-US" sz="2000" b="1" i="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npm</a:t>
            </a:r>
            <a:r>
              <a:rPr lang="en-US" sz="20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 run seed </a:t>
            </a:r>
            <a:r>
              <a:rPr lang="en-US" sz="2000" dirty="0">
                <a:latin typeface="Verdana" panose="020B0604030504040204" pitchFamily="34" charset="0"/>
                <a:ea typeface="Verdana" panose="020B0604030504040204" pitchFamily="34" charset="0"/>
                <a:cs typeface="Verdana" panose="020B0604030504040204" pitchFamily="34" charset="0"/>
              </a:rPr>
              <a:t>we can run a task we’ve defined in our </a:t>
            </a:r>
            <a:r>
              <a:rPr lang="en-US" sz="2000" b="1" i="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package.json</a:t>
            </a:r>
            <a:r>
              <a:rPr lang="en-US" sz="20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 </a:t>
            </a:r>
            <a:r>
              <a:rPr lang="en-US" sz="2000" dirty="0">
                <a:latin typeface="Verdana" panose="020B0604030504040204" pitchFamily="34" charset="0"/>
                <a:ea typeface="Verdana" panose="020B0604030504040204" pitchFamily="34" charset="0"/>
                <a:cs typeface="Verdana" panose="020B0604030504040204" pitchFamily="34" charset="0"/>
              </a:rPr>
              <a:t>file, which will run a script that will seed our database with a single user and a single post.</a:t>
            </a:r>
          </a:p>
        </p:txBody>
      </p:sp>
      <p:sp>
        <p:nvSpPr>
          <p:cNvPr id="3" name="Slide Number Placeholder 2"/>
          <p:cNvSpPr>
            <a:spLocks noGrp="1"/>
          </p:cNvSpPr>
          <p:nvPr>
            <p:ph type="sldNum" sz="quarter" idx="14"/>
          </p:nvPr>
        </p:nvSpPr>
        <p:spPr/>
        <p:txBody>
          <a:bodyPr/>
          <a:lstStyle/>
          <a:p>
            <a:fld id="{12342C3A-DD85-7843-B416-BD52AB030D59}" type="slidenum">
              <a:rPr lang="en-US" smtClean="0"/>
              <a:pPr/>
              <a:t>32</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Seeding Our Database</a:t>
            </a:r>
          </a:p>
        </p:txBody>
      </p:sp>
    </p:spTree>
    <p:extLst>
      <p:ext uri="{BB962C8B-B14F-4D97-AF65-F5344CB8AC3E}">
        <p14:creationId xmlns:p14="http://schemas.microsoft.com/office/powerpoint/2010/main" val="3072169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405628"/>
            <a:ext cx="11585731" cy="4764536"/>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There is a great deal of data available in a request! For now, we will be focusing on requests and  only be making simple responses.</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In our blog, we will be using request parameters</a:t>
            </a:r>
          </a:p>
          <a:p>
            <a:r>
              <a:rPr lang="en-US" sz="1800" dirty="0">
                <a:latin typeface="Verdana" panose="020B0604030504040204" pitchFamily="34" charset="0"/>
                <a:ea typeface="Verdana" panose="020B0604030504040204" pitchFamily="34" charset="0"/>
                <a:cs typeface="Verdana" panose="020B0604030504040204" pitchFamily="34" charset="0"/>
              </a:rPr>
              <a:t>Request parameters are dynamic parameters we define in our route.</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You should read up on the API for request data</a:t>
            </a:r>
          </a:p>
          <a:p>
            <a:r>
              <a:rPr lang="en-US" sz="1800"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2">
                  <a:extLst>
                    <a:ext uri="{A12FA001-AC4F-418D-AE19-62706E023703}">
                      <ahyp:hlinkClr xmlns:ahyp="http://schemas.microsoft.com/office/drawing/2018/hyperlinkcolor" val="tx"/>
                    </a:ext>
                  </a:extLst>
                </a:hlinkClick>
              </a:rPr>
              <a:t>http://expressjs.com/en/api.html#req</a:t>
            </a:r>
            <a:r>
              <a:rPr lang="en-US" sz="1800" dirty="0">
                <a:solidFill>
                  <a:srgbClr val="AB263D"/>
                </a:solidFill>
                <a:latin typeface="Verdana" panose="020B0604030504040204" pitchFamily="34" charset="0"/>
                <a:ea typeface="Verdana" panose="020B0604030504040204" pitchFamily="34" charset="0"/>
                <a:cs typeface="Verdana" panose="020B0604030504040204" pitchFamily="34" charset="0"/>
              </a:rPr>
              <a:t> </a:t>
            </a:r>
          </a:p>
        </p:txBody>
      </p:sp>
      <p:sp>
        <p:nvSpPr>
          <p:cNvPr id="3" name="Slide Number Placeholder 2"/>
          <p:cNvSpPr>
            <a:spLocks noGrp="1"/>
          </p:cNvSpPr>
          <p:nvPr>
            <p:ph type="sldNum" sz="quarter" idx="14"/>
          </p:nvPr>
        </p:nvSpPr>
        <p:spPr/>
        <p:txBody>
          <a:bodyPr/>
          <a:lstStyle/>
          <a:p>
            <a:fld id="{12342C3A-DD85-7843-B416-BD52AB030D59}" type="slidenum">
              <a:rPr lang="en-US" smtClean="0"/>
              <a:pPr/>
              <a:t>33</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Requesting Data</a:t>
            </a:r>
          </a:p>
        </p:txBody>
      </p:sp>
    </p:spTree>
    <p:extLst>
      <p:ext uri="{BB962C8B-B14F-4D97-AF65-F5344CB8AC3E}">
        <p14:creationId xmlns:p14="http://schemas.microsoft.com/office/powerpoint/2010/main" val="42431716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405628"/>
            <a:ext cx="11585731" cy="4764536"/>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For now, we will only be using two response methods:</a:t>
            </a:r>
          </a:p>
          <a:p>
            <a:r>
              <a:rPr lang="en-US" sz="1800" b="1" i="1" dirty="0" err="1">
                <a:solidFill>
                  <a:srgbClr val="001080"/>
                </a:solidFill>
                <a:latin typeface="Courier New" panose="02070309020205020404" pitchFamily="49" charset="0"/>
                <a:cs typeface="Courier New" panose="02070309020205020404" pitchFamily="49" charset="0"/>
              </a:rPr>
              <a:t>res</a:t>
            </a:r>
            <a:r>
              <a:rPr lang="en-US" sz="1800" b="1" i="1" dirty="0" err="1">
                <a:solidFill>
                  <a:srgbClr val="000000"/>
                </a:solidFill>
                <a:latin typeface="Courier New" panose="02070309020205020404" pitchFamily="49" charset="0"/>
                <a:cs typeface="Courier New" panose="02070309020205020404" pitchFamily="49" charset="0"/>
              </a:rPr>
              <a:t>.</a:t>
            </a:r>
            <a:r>
              <a:rPr lang="en-US" sz="1800" b="1" i="1" dirty="0" err="1">
                <a:solidFill>
                  <a:srgbClr val="795E26"/>
                </a:solidFill>
                <a:latin typeface="Courier New" panose="02070309020205020404" pitchFamily="49" charset="0"/>
                <a:cs typeface="Courier New" panose="02070309020205020404" pitchFamily="49" charset="0"/>
              </a:rPr>
              <a:t>json</a:t>
            </a:r>
            <a:r>
              <a:rPr lang="en-US" sz="1800" b="1" i="1" dirty="0">
                <a:solidFill>
                  <a:srgbClr val="000000"/>
                </a:solidFill>
                <a:latin typeface="Courier New" panose="02070309020205020404" pitchFamily="49" charset="0"/>
                <a:cs typeface="Courier New" panose="02070309020205020404" pitchFamily="49" charset="0"/>
              </a:rPr>
              <a:t>(</a:t>
            </a:r>
            <a:r>
              <a:rPr lang="en-US" sz="1800" b="1" i="1" dirty="0" err="1">
                <a:solidFill>
                  <a:srgbClr val="001080"/>
                </a:solidFill>
                <a:latin typeface="Courier New" panose="02070309020205020404" pitchFamily="49" charset="0"/>
                <a:cs typeface="Courier New" panose="02070309020205020404" pitchFamily="49" charset="0"/>
              </a:rPr>
              <a:t>someData</a:t>
            </a:r>
            <a:r>
              <a:rPr lang="en-US" sz="1800" b="1" i="1" dirty="0">
                <a:solidFill>
                  <a:srgbClr val="000000"/>
                </a:solidFill>
                <a:latin typeface="Courier New" panose="02070309020205020404" pitchFamily="49" charset="0"/>
                <a:cs typeface="Courier New" panose="02070309020205020404" pitchFamily="49" charset="0"/>
              </a:rPr>
              <a:t>); </a:t>
            </a:r>
            <a:r>
              <a:rPr lang="en-US" sz="1800" dirty="0">
                <a:latin typeface="Verdana" panose="020B0604030504040204" pitchFamily="34" charset="0"/>
                <a:ea typeface="Verdana" panose="020B0604030504040204" pitchFamily="34" charset="0"/>
                <a:cs typeface="Verdana" panose="020B0604030504040204" pitchFamily="34" charset="0"/>
              </a:rPr>
              <a:t>will send a JSON object as the response with a status code of 200 (unless otherwise  specified)</a:t>
            </a:r>
          </a:p>
          <a:p>
            <a:r>
              <a:rPr lang="en-US" sz="1800" b="1" i="1" dirty="0" err="1">
                <a:solidFill>
                  <a:srgbClr val="001080"/>
                </a:solidFill>
                <a:latin typeface="Courier New" panose="02070309020205020404" pitchFamily="49" charset="0"/>
                <a:cs typeface="Courier New" panose="02070309020205020404" pitchFamily="49" charset="0"/>
              </a:rPr>
              <a:t>res</a:t>
            </a:r>
            <a:r>
              <a:rPr lang="en-US" sz="1800" b="1" i="1" dirty="0" err="1">
                <a:solidFill>
                  <a:srgbClr val="000000"/>
                </a:solidFill>
                <a:latin typeface="Courier New" panose="02070309020205020404" pitchFamily="49" charset="0"/>
                <a:cs typeface="Courier New" panose="02070309020205020404" pitchFamily="49" charset="0"/>
              </a:rPr>
              <a:t>.</a:t>
            </a:r>
            <a:r>
              <a:rPr lang="en-US" sz="1800" b="1" i="1" dirty="0" err="1">
                <a:solidFill>
                  <a:srgbClr val="795E26"/>
                </a:solidFill>
                <a:latin typeface="Courier New" panose="02070309020205020404" pitchFamily="49" charset="0"/>
                <a:cs typeface="Courier New" panose="02070309020205020404" pitchFamily="49" charset="0"/>
              </a:rPr>
              <a:t>status</a:t>
            </a:r>
            <a:r>
              <a:rPr lang="en-US" sz="1800" b="1" i="1" dirty="0">
                <a:solidFill>
                  <a:srgbClr val="000000"/>
                </a:solidFill>
                <a:latin typeface="Courier New" panose="02070309020205020404" pitchFamily="49" charset="0"/>
                <a:cs typeface="Courier New" panose="02070309020205020404" pitchFamily="49" charset="0"/>
              </a:rPr>
              <a:t>(</a:t>
            </a:r>
            <a:r>
              <a:rPr lang="en-US" sz="1800" b="1" i="1" dirty="0" err="1">
                <a:solidFill>
                  <a:srgbClr val="001080"/>
                </a:solidFill>
                <a:latin typeface="Courier New" panose="02070309020205020404" pitchFamily="49" charset="0"/>
                <a:cs typeface="Courier New" panose="02070309020205020404" pitchFamily="49" charset="0"/>
              </a:rPr>
              <a:t>statusCode</a:t>
            </a:r>
            <a:r>
              <a:rPr lang="en-US" sz="1800" b="1" i="1" dirty="0">
                <a:solidFill>
                  <a:srgbClr val="000000"/>
                </a:solidFill>
                <a:latin typeface="Courier New" panose="02070309020205020404" pitchFamily="49" charset="0"/>
                <a:cs typeface="Courier New" panose="02070309020205020404" pitchFamily="49" charset="0"/>
              </a:rPr>
              <a:t>).</a:t>
            </a:r>
            <a:r>
              <a:rPr lang="en-US" sz="1800" b="1" i="1" dirty="0">
                <a:solidFill>
                  <a:srgbClr val="795E26"/>
                </a:solidFill>
                <a:latin typeface="Courier New" panose="02070309020205020404" pitchFamily="49" charset="0"/>
                <a:cs typeface="Courier New" panose="02070309020205020404" pitchFamily="49" charset="0"/>
              </a:rPr>
              <a:t>send</a:t>
            </a:r>
            <a:r>
              <a:rPr lang="en-US" sz="1800" b="1" i="1" dirty="0">
                <a:solidFill>
                  <a:srgbClr val="000000"/>
                </a:solidFill>
                <a:latin typeface="Courier New" panose="02070309020205020404" pitchFamily="49" charset="0"/>
                <a:cs typeface="Courier New" panose="02070309020205020404" pitchFamily="49" charset="0"/>
              </a:rPr>
              <a:t>(); </a:t>
            </a:r>
            <a:r>
              <a:rPr lang="en-US" sz="1800" dirty="0">
                <a:latin typeface="Verdana" panose="020B0604030504040204" pitchFamily="34" charset="0"/>
                <a:ea typeface="Verdana" panose="020B0604030504040204" pitchFamily="34" charset="0"/>
                <a:cs typeface="Verdana" panose="020B0604030504040204" pitchFamily="34" charset="0"/>
              </a:rPr>
              <a:t>will issue a response with the provided status code</a:t>
            </a:r>
            <a:endParaRPr lang="en-US" sz="1800" dirty="0">
              <a:solidFill>
                <a:srgbClr val="AB263D"/>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34</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Sending a Response</a:t>
            </a:r>
          </a:p>
        </p:txBody>
      </p:sp>
    </p:spTree>
    <p:extLst>
      <p:ext uri="{BB962C8B-B14F-4D97-AF65-F5344CB8AC3E}">
        <p14:creationId xmlns:p14="http://schemas.microsoft.com/office/powerpoint/2010/main" val="20940095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35</a:t>
            </a:fld>
            <a:endParaRPr lang="en-US" dirty="0"/>
          </a:p>
        </p:txBody>
      </p:sp>
      <p:sp>
        <p:nvSpPr>
          <p:cNvPr id="4" name="Text Placeholder 3"/>
          <p:cNvSpPr>
            <a:spLocks noGrp="1"/>
          </p:cNvSpPr>
          <p:nvPr>
            <p:ph type="body" sz="quarter" idx="12"/>
          </p:nvPr>
        </p:nvSpPr>
        <p:spPr>
          <a:xfrm>
            <a:off x="466343" y="2138947"/>
            <a:ext cx="11522671" cy="1099553"/>
          </a:xfrm>
        </p:spPr>
        <p:txBody>
          <a:bodyPr/>
          <a:lstStyle/>
          <a:p>
            <a:pPr algn="ctr"/>
            <a:r>
              <a:rPr lang="en-US" sz="3800" b="1" dirty="0">
                <a:latin typeface="Verdana" panose="020B0604030504040204" pitchFamily="34" charset="0"/>
                <a:ea typeface="Verdana" panose="020B0604030504040204" pitchFamily="34" charset="0"/>
                <a:cs typeface="Verdana" panose="020B0604030504040204" pitchFamily="34" charset="0"/>
              </a:rPr>
              <a:t>Questions?</a:t>
            </a:r>
          </a:p>
          <a:p>
            <a:pPr algn="ctr"/>
            <a:endParaRPr lang="en-US" dirty="0"/>
          </a:p>
        </p:txBody>
      </p:sp>
      <p:pic>
        <p:nvPicPr>
          <p:cNvPr id="6" name="Picture Placeholder 5" descr="nanotechnology-173305070.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61800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180927" y="1551411"/>
            <a:ext cx="11826969" cy="4498353"/>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One of the most commonly used services on the Internet is the World Wide Web (WWW). The application protocol that makes the web work is </a:t>
            </a:r>
            <a:r>
              <a:rPr lang="en-US" sz="2000" b="1" dirty="0">
                <a:latin typeface="Verdana" panose="020B0604030504040204" pitchFamily="34" charset="0"/>
                <a:ea typeface="Verdana" panose="020B0604030504040204" pitchFamily="34" charset="0"/>
                <a:cs typeface="Verdana" panose="020B0604030504040204" pitchFamily="34" charset="0"/>
              </a:rPr>
              <a:t>Hypertext Transfer Protocol</a:t>
            </a:r>
            <a:r>
              <a:rPr lang="en-US" sz="2000" dirty="0">
                <a:latin typeface="Verdana" panose="020B0604030504040204" pitchFamily="34" charset="0"/>
                <a:ea typeface="Verdana" panose="020B0604030504040204" pitchFamily="34" charset="0"/>
                <a:cs typeface="Verdana" panose="020B0604030504040204" pitchFamily="34" charset="0"/>
              </a:rPr>
              <a:t> or </a:t>
            </a:r>
            <a:r>
              <a:rPr lang="en-US" sz="2000" b="1" dirty="0">
                <a:latin typeface="Verdana" panose="020B0604030504040204" pitchFamily="34" charset="0"/>
                <a:ea typeface="Verdana" panose="020B0604030504040204" pitchFamily="34" charset="0"/>
                <a:cs typeface="Verdana" panose="020B0604030504040204" pitchFamily="34" charset="0"/>
              </a:rPr>
              <a:t>HTTP</a:t>
            </a:r>
            <a:r>
              <a:rPr lang="en-US" sz="2000" dirty="0">
                <a:latin typeface="Verdana" panose="020B0604030504040204" pitchFamily="34" charset="0"/>
                <a:ea typeface="Verdana" panose="020B0604030504040204" pitchFamily="34" charset="0"/>
                <a:cs typeface="Verdana" panose="020B0604030504040204" pitchFamily="34" charset="0"/>
              </a:rPr>
              <a:t>. </a:t>
            </a:r>
          </a:p>
          <a:p>
            <a:pPr marL="0" indent="0">
              <a:buNone/>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Do not confuse this with the Hypertext Markup Language (HTML). HTML is the language used to write web pages. HTTP is the protocol that clients and web servers use to communicate with each other over the Internet. It is an application level protocol because it sits on top of the TCP layer in the protocol stack and is used by specific applications to talk to one another. In this case the applications are web browsers and web servers. </a:t>
            </a:r>
            <a:br>
              <a:rPr lang="en-US" sz="2000" dirty="0"/>
            </a:br>
            <a:endParaRPr lang="en-US" sz="2000" b="1" dirty="0">
              <a:solidFill>
                <a:srgbClr val="AB263D"/>
              </a:solidFill>
              <a:latin typeface="Courier New" panose="02070309020205020404" pitchFamily="49" charset="0"/>
              <a:ea typeface="Verdana" panose="020B0604030504040204" pitchFamily="34" charset="0"/>
              <a:cs typeface="Courier New" panose="02070309020205020404" pitchFamily="49"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4</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The Core Process of the Web: HTTP</a:t>
            </a:r>
          </a:p>
        </p:txBody>
      </p:sp>
    </p:spTree>
    <p:extLst>
      <p:ext uri="{BB962C8B-B14F-4D97-AF65-F5344CB8AC3E}">
        <p14:creationId xmlns:p14="http://schemas.microsoft.com/office/powerpoint/2010/main" val="3516849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180927" y="1551411"/>
            <a:ext cx="11826969" cy="4498353"/>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HTTP is a connectionless text-based protocol. Clients (usually web browsers, but not limited to just web browsers) send requests to web servers for web elements such as web pages, assets and data. </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After the request is serviced by a server, the connection between client and server across the Internet is disconnected. A new connection must be made for each request. Most protocols are connection oriented. This means that the two computers communicating with each other keep the connection open over the Internet. HTTP does not however. Before an HTTP request can be made by a client, a new connection must be made to the server.</a:t>
            </a:r>
            <a:endPar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5</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The Core Process of the Web: HTTP</a:t>
            </a:r>
          </a:p>
        </p:txBody>
      </p:sp>
    </p:spTree>
    <p:extLst>
      <p:ext uri="{BB962C8B-B14F-4D97-AF65-F5344CB8AC3E}">
        <p14:creationId xmlns:p14="http://schemas.microsoft.com/office/powerpoint/2010/main" val="624873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180927" y="1551411"/>
            <a:ext cx="11826969" cy="4498353"/>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At the end of the day, the web is all about the communication of ideas. Everything in the web can be seen as a request and a response</a:t>
            </a:r>
          </a:p>
          <a:p>
            <a:r>
              <a:rPr lang="en-US" sz="1800" dirty="0">
                <a:latin typeface="Verdana" panose="020B0604030504040204" pitchFamily="34" charset="0"/>
                <a:ea typeface="Verdana" panose="020B0604030504040204" pitchFamily="34" charset="0"/>
                <a:cs typeface="Verdana" panose="020B0604030504040204" pitchFamily="34" charset="0"/>
              </a:rPr>
              <a:t>When you go to a news website, you’re requesting news and receiving news in response.</a:t>
            </a:r>
          </a:p>
          <a:p>
            <a:r>
              <a:rPr lang="en-US" sz="1800" dirty="0">
                <a:latin typeface="Verdana" panose="020B0604030504040204" pitchFamily="34" charset="0"/>
                <a:ea typeface="Verdana" panose="020B0604030504040204" pitchFamily="34" charset="0"/>
                <a:cs typeface="Verdana" panose="020B0604030504040204" pitchFamily="34" charset="0"/>
              </a:rPr>
              <a:t>When you go to a shopping website, you’re requesting product information and receiving relevant information.</a:t>
            </a:r>
          </a:p>
          <a:p>
            <a:r>
              <a:rPr lang="en-US" sz="1800" dirty="0">
                <a:latin typeface="Verdana" panose="020B0604030504040204" pitchFamily="34" charset="0"/>
                <a:ea typeface="Verdana" panose="020B0604030504040204" pitchFamily="34" charset="0"/>
                <a:cs typeface="Verdana" panose="020B0604030504040204" pitchFamily="34" charset="0"/>
              </a:rPr>
              <a:t>When your server receives input, it determines what to do with that input and outputs the proper response.</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Your duty as a web developer is to make that communication possible. Your programs will get a request and give a response and allow that communication to occur as smoothly as possible.</a:t>
            </a:r>
            <a:endParaRPr lang="en-US" sz="2000" b="1" dirty="0">
              <a:solidFill>
                <a:srgbClr val="AB263D"/>
              </a:solidFill>
              <a:latin typeface="Courier New" panose="02070309020205020404" pitchFamily="49" charset="0"/>
              <a:ea typeface="Verdana" panose="020B0604030504040204" pitchFamily="34" charset="0"/>
              <a:cs typeface="Courier New" panose="02070309020205020404" pitchFamily="49"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6</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The Core Process of the Web</a:t>
            </a:r>
          </a:p>
        </p:txBody>
      </p:sp>
    </p:spTree>
    <p:extLst>
      <p:ext uri="{BB962C8B-B14F-4D97-AF65-F5344CB8AC3E}">
        <p14:creationId xmlns:p14="http://schemas.microsoft.com/office/powerpoint/2010/main" val="1167443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7</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The Core Process of the Web</a:t>
            </a:r>
          </a:p>
        </p:txBody>
      </p:sp>
      <p:pic>
        <p:nvPicPr>
          <p:cNvPr id="8" name="Content Placeholder 4" descr="4812602012.eps">
            <a:extLst>
              <a:ext uri="{FF2B5EF4-FFF2-40B4-BE49-F238E27FC236}">
                <a16:creationId xmlns:a16="http://schemas.microsoft.com/office/drawing/2014/main" id="{189D24C9-B0AD-644A-B179-BC1910546251}"/>
              </a:ext>
            </a:extLst>
          </p:cNvPr>
          <p:cNvPicPr>
            <a:picLocks noChangeAspect="1"/>
          </p:cNvPicPr>
          <p:nvPr/>
        </p:nvPicPr>
        <p:blipFill>
          <a:blip r:embed="rId2">
            <a:extLst>
              <a:ext uri="{28A0092B-C50C-407E-A947-70E740481C1C}">
                <a14:useLocalDpi xmlns:a14="http://schemas.microsoft.com/office/drawing/2010/main" val="0"/>
              </a:ext>
            </a:extLst>
          </a:blip>
          <a:srcRect l="-9140" r="-9140"/>
          <a:stretch>
            <a:fillRect/>
          </a:stretch>
        </p:blipFill>
        <p:spPr>
          <a:xfrm>
            <a:off x="2201068" y="1380186"/>
            <a:ext cx="7786687" cy="4525963"/>
          </a:xfrm>
          <a:prstGeom prst="rect">
            <a:avLst/>
          </a:prstGeom>
        </p:spPr>
      </p:pic>
    </p:spTree>
    <p:extLst>
      <p:ext uri="{BB962C8B-B14F-4D97-AF65-F5344CB8AC3E}">
        <p14:creationId xmlns:p14="http://schemas.microsoft.com/office/powerpoint/2010/main" val="922435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131226"/>
            <a:ext cx="11585731"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Every time you navigate to a website, your browser sends a request on your behalf to the server.</a:t>
            </a:r>
          </a:p>
          <a:p>
            <a:r>
              <a:rPr lang="en-US" sz="1800" dirty="0">
                <a:latin typeface="Verdana" panose="020B0604030504040204" pitchFamily="34" charset="0"/>
                <a:ea typeface="Verdana" panose="020B0604030504040204" pitchFamily="34" charset="0"/>
                <a:cs typeface="Verdana" panose="020B0604030504040204" pitchFamily="34" charset="0"/>
              </a:rPr>
              <a:t>There is a lot to an HTTP request! </a:t>
            </a:r>
            <a:r>
              <a:rPr lang="en-US" sz="1800"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2">
                  <a:extLst>
                    <a:ext uri="{A12FA001-AC4F-418D-AE19-62706E023703}">
                      <ahyp:hlinkClr xmlns:ahyp="http://schemas.microsoft.com/office/drawing/2018/hyperlinkcolor" val="tx"/>
                    </a:ext>
                  </a:extLst>
                </a:hlinkClick>
              </a:rPr>
              <a:t>https://developer.mozilla.org/en-US/docs/Web/HTTP</a:t>
            </a:r>
            <a:r>
              <a:rPr lang="en-US" sz="1800" dirty="0">
                <a:solidFill>
                  <a:srgbClr val="AB263D"/>
                </a:solidFill>
                <a:latin typeface="Verdana" panose="020B0604030504040204" pitchFamily="34" charset="0"/>
                <a:ea typeface="Verdana" panose="020B0604030504040204" pitchFamily="34" charset="0"/>
                <a:cs typeface="Verdana" panose="020B0604030504040204" pitchFamily="34" charset="0"/>
              </a:rPr>
              <a:t> </a:t>
            </a:r>
          </a:p>
          <a:p>
            <a:r>
              <a:rPr lang="en-US" sz="1800" dirty="0">
                <a:latin typeface="Verdana" panose="020B0604030504040204" pitchFamily="34" charset="0"/>
                <a:ea typeface="Verdana" panose="020B0604030504040204" pitchFamily="34" charset="0"/>
                <a:cs typeface="Verdana" panose="020B0604030504040204" pitchFamily="34" charset="0"/>
              </a:rPr>
              <a:t>Each request follows a standardized process! </a:t>
            </a:r>
            <a:r>
              <a:rPr lang="en-US" sz="1800"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3">
                  <a:extLst>
                    <a:ext uri="{A12FA001-AC4F-418D-AE19-62706E023703}">
                      <ahyp:hlinkClr xmlns:ahyp="http://schemas.microsoft.com/office/drawing/2018/hyperlinkcolor" val="tx"/>
                    </a:ext>
                  </a:extLst>
                </a:hlinkClick>
              </a:rPr>
              <a:t>https://www.w3.org/wiki/How_does_the_Internet_work</a:t>
            </a:r>
            <a:r>
              <a:rPr lang="en-US" sz="1800" dirty="0">
                <a:solidFill>
                  <a:srgbClr val="AB263D"/>
                </a:solidFill>
                <a:latin typeface="Verdana" panose="020B0604030504040204" pitchFamily="34" charset="0"/>
                <a:ea typeface="Verdana" panose="020B0604030504040204" pitchFamily="34" charset="0"/>
                <a:cs typeface="Verdana" panose="020B0604030504040204" pitchFamily="34" charset="0"/>
              </a:rPr>
              <a:t> </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Every request is formatted in a specific way, with the same data provided on each request.  A request to </a:t>
            </a: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4">
                  <a:extLst>
                    <a:ext uri="{A12FA001-AC4F-418D-AE19-62706E023703}">
                      <ahyp:hlinkClr xmlns:ahyp="http://schemas.microsoft.com/office/drawing/2018/hyperlinkcolor" val="tx"/>
                    </a:ext>
                  </a:extLst>
                </a:hlinkClick>
              </a:rPr>
              <a:t>http://google.com/</a:t>
            </a: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rPr>
              <a:t> </a:t>
            </a:r>
            <a:r>
              <a:rPr lang="en-US" sz="2000" dirty="0">
                <a:latin typeface="Verdana" panose="020B0604030504040204" pitchFamily="34" charset="0"/>
                <a:ea typeface="Verdana" panose="020B0604030504040204" pitchFamily="34" charset="0"/>
                <a:cs typeface="Verdana" panose="020B0604030504040204" pitchFamily="34" charset="0"/>
              </a:rPr>
              <a:t>would look like:</a:t>
            </a:r>
          </a:p>
        </p:txBody>
      </p:sp>
      <p:sp>
        <p:nvSpPr>
          <p:cNvPr id="3" name="Slide Number Placeholder 2"/>
          <p:cNvSpPr>
            <a:spLocks noGrp="1"/>
          </p:cNvSpPr>
          <p:nvPr>
            <p:ph type="sldNum" sz="quarter" idx="14"/>
          </p:nvPr>
        </p:nvSpPr>
        <p:spPr/>
        <p:txBody>
          <a:bodyPr/>
          <a:lstStyle/>
          <a:p>
            <a:fld id="{12342C3A-DD85-7843-B416-BD52AB030D59}" type="slidenum">
              <a:rPr lang="en-US" smtClean="0"/>
              <a:pPr/>
              <a:t>8</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The Request</a:t>
            </a:r>
          </a:p>
        </p:txBody>
      </p:sp>
      <p:sp>
        <p:nvSpPr>
          <p:cNvPr id="6" name="object 4">
            <a:extLst>
              <a:ext uri="{FF2B5EF4-FFF2-40B4-BE49-F238E27FC236}">
                <a16:creationId xmlns:a16="http://schemas.microsoft.com/office/drawing/2014/main" id="{E2F53816-9C44-D342-8E89-DBCAEF045D05}"/>
              </a:ext>
            </a:extLst>
          </p:cNvPr>
          <p:cNvSpPr>
            <a:spLocks noChangeAspect="1"/>
          </p:cNvSpPr>
          <p:nvPr/>
        </p:nvSpPr>
        <p:spPr>
          <a:xfrm>
            <a:off x="930489" y="3985496"/>
            <a:ext cx="10089673" cy="1997205"/>
          </a:xfrm>
          <a:prstGeom prst="rect">
            <a:avLst/>
          </a:prstGeom>
          <a:blipFill>
            <a:blip r:embed="rId5"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414248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403284" y="1067343"/>
            <a:ext cx="11585731" cy="4385167"/>
          </a:xfrm>
        </p:spPr>
        <p:txBody>
          <a:bodyPr/>
          <a:lstStyle/>
          <a:p>
            <a:pPr marL="0" marR="5080" indent="0">
              <a:lnSpc>
                <a:spcPts val="2170"/>
              </a:lnSpc>
              <a:spcBef>
                <a:spcPts val="360"/>
              </a:spcBef>
              <a:buNone/>
            </a:pPr>
            <a:r>
              <a:rPr lang="en-US" sz="2000" dirty="0">
                <a:latin typeface="Verdana" panose="020B0604030504040204" pitchFamily="34" charset="0"/>
                <a:ea typeface="Verdana" panose="020B0604030504040204" pitchFamily="34" charset="0"/>
                <a:cs typeface="Verdana" panose="020B0604030504040204" pitchFamily="34" charset="0"/>
              </a:rPr>
              <a:t>The HTTP request has a lot of data that is sent including:</a:t>
            </a:r>
          </a:p>
          <a:p>
            <a:pPr marR="5080">
              <a:lnSpc>
                <a:spcPts val="2170"/>
              </a:lnSpc>
              <a:spcBef>
                <a:spcPts val="360"/>
              </a:spcBef>
            </a:pPr>
            <a:r>
              <a:rPr lang="en-US" sz="1800" dirty="0">
                <a:latin typeface="Verdana" panose="020B0604030504040204" pitchFamily="34" charset="0"/>
                <a:ea typeface="Verdana" panose="020B0604030504040204" pitchFamily="34" charset="0"/>
                <a:cs typeface="Verdana" panose="020B0604030504040204" pitchFamily="34" charset="0"/>
              </a:rPr>
              <a:t>HTTP verb signifying what action you are trying to (</a:t>
            </a:r>
            <a:r>
              <a:rPr lang="en-US" sz="1800" b="1" dirty="0">
                <a:solidFill>
                  <a:srgbClr val="AB263D"/>
                </a:solidFill>
                <a:latin typeface="Verdana" panose="020B0604030504040204" pitchFamily="34" charset="0"/>
                <a:ea typeface="Verdana" panose="020B0604030504040204" pitchFamily="34" charset="0"/>
                <a:cs typeface="Verdana" panose="020B0604030504040204" pitchFamily="34" charset="0"/>
              </a:rPr>
              <a:t>GET</a:t>
            </a:r>
            <a:r>
              <a:rPr lang="en-US" sz="1800" dirty="0">
                <a:latin typeface="Verdana" panose="020B0604030504040204" pitchFamily="34" charset="0"/>
                <a:ea typeface="Verdana" panose="020B0604030504040204" pitchFamily="34" charset="0"/>
                <a:cs typeface="Verdana" panose="020B0604030504040204" pitchFamily="34" charset="0"/>
              </a:rPr>
              <a:t>, </a:t>
            </a:r>
            <a:r>
              <a:rPr lang="en-US" sz="1800" b="1" dirty="0">
                <a:solidFill>
                  <a:srgbClr val="AB263D"/>
                </a:solidFill>
                <a:latin typeface="Verdana" panose="020B0604030504040204" pitchFamily="34" charset="0"/>
                <a:ea typeface="Verdana" panose="020B0604030504040204" pitchFamily="34" charset="0"/>
                <a:cs typeface="Verdana" panose="020B0604030504040204" pitchFamily="34" charset="0"/>
              </a:rPr>
              <a:t>POST</a:t>
            </a:r>
            <a:r>
              <a:rPr lang="en-US" sz="1800" dirty="0">
                <a:latin typeface="Verdana" panose="020B0604030504040204" pitchFamily="34" charset="0"/>
                <a:ea typeface="Verdana" panose="020B0604030504040204" pitchFamily="34" charset="0"/>
                <a:cs typeface="Verdana" panose="020B0604030504040204" pitchFamily="34" charset="0"/>
              </a:rPr>
              <a:t> </a:t>
            </a:r>
            <a:r>
              <a:rPr lang="en-US" sz="1800" b="1" dirty="0">
                <a:solidFill>
                  <a:srgbClr val="AB263D"/>
                </a:solidFill>
                <a:latin typeface="Verdana" panose="020B0604030504040204" pitchFamily="34" charset="0"/>
                <a:ea typeface="Verdana" panose="020B0604030504040204" pitchFamily="34" charset="0"/>
                <a:cs typeface="Verdana" panose="020B0604030504040204" pitchFamily="34" charset="0"/>
              </a:rPr>
              <a:t>PUT</a:t>
            </a:r>
            <a:r>
              <a:rPr lang="en-US" sz="1800" dirty="0">
                <a:latin typeface="Verdana" panose="020B0604030504040204" pitchFamily="34" charset="0"/>
                <a:ea typeface="Verdana" panose="020B0604030504040204" pitchFamily="34" charset="0"/>
                <a:cs typeface="Verdana" panose="020B0604030504040204" pitchFamily="34" charset="0"/>
              </a:rPr>
              <a:t>, </a:t>
            </a:r>
            <a:r>
              <a:rPr lang="en-US" sz="1800" b="1" dirty="0">
                <a:solidFill>
                  <a:srgbClr val="AB263D"/>
                </a:solidFill>
                <a:latin typeface="Verdana" panose="020B0604030504040204" pitchFamily="34" charset="0"/>
                <a:ea typeface="Verdana" panose="020B0604030504040204" pitchFamily="34" charset="0"/>
                <a:cs typeface="Verdana" panose="020B0604030504040204" pitchFamily="34" charset="0"/>
              </a:rPr>
              <a:t>DELETE</a:t>
            </a:r>
            <a:r>
              <a:rPr lang="en-US" sz="1800" dirty="0">
                <a:latin typeface="Verdana" panose="020B0604030504040204" pitchFamily="34" charset="0"/>
                <a:ea typeface="Verdana" panose="020B0604030504040204" pitchFamily="34" charset="0"/>
                <a:cs typeface="Verdana" panose="020B0604030504040204" pitchFamily="34" charset="0"/>
              </a:rPr>
              <a:t>).</a:t>
            </a:r>
          </a:p>
          <a:p>
            <a:pPr marR="5080">
              <a:lnSpc>
                <a:spcPts val="2170"/>
              </a:lnSpc>
              <a:spcBef>
                <a:spcPts val="360"/>
              </a:spcBef>
            </a:pPr>
            <a:r>
              <a:rPr lang="en-US" sz="1800" dirty="0">
                <a:latin typeface="Verdana" panose="020B0604030504040204" pitchFamily="34" charset="0"/>
                <a:ea typeface="Verdana" panose="020B0604030504040204" pitchFamily="34" charset="0"/>
                <a:cs typeface="Verdana" panose="020B0604030504040204" pitchFamily="34" charset="0"/>
              </a:rPr>
              <a:t>The protocol.  </a:t>
            </a:r>
          </a:p>
          <a:p>
            <a:pPr marR="5080">
              <a:lnSpc>
                <a:spcPts val="2170"/>
              </a:lnSpc>
              <a:spcBef>
                <a:spcPts val="360"/>
              </a:spcBef>
            </a:pPr>
            <a:r>
              <a:rPr lang="en-US" sz="1800" dirty="0">
                <a:latin typeface="Verdana" panose="020B0604030504040204" pitchFamily="34" charset="0"/>
                <a:ea typeface="Verdana" panose="020B0604030504040204" pitchFamily="34" charset="0"/>
                <a:cs typeface="Verdana" panose="020B0604030504040204" pitchFamily="34" charset="0"/>
              </a:rPr>
              <a:t>The server you want to connect to (the HOST).</a:t>
            </a:r>
          </a:p>
          <a:p>
            <a:pPr marR="5080">
              <a:lnSpc>
                <a:spcPts val="2170"/>
              </a:lnSpc>
              <a:spcBef>
                <a:spcPts val="360"/>
              </a:spcBef>
            </a:pPr>
            <a:r>
              <a:rPr lang="en-US" sz="1800" dirty="0">
                <a:latin typeface="Verdana" panose="020B0604030504040204" pitchFamily="34" charset="0"/>
                <a:ea typeface="Verdana" panose="020B0604030504040204" pitchFamily="34" charset="0"/>
                <a:cs typeface="Verdana" panose="020B0604030504040204" pitchFamily="34" charset="0"/>
              </a:rPr>
              <a:t>The User-Agent: Information about the user’s browser, platform etc..</a:t>
            </a:r>
          </a:p>
          <a:p>
            <a:pPr marR="5080">
              <a:lnSpc>
                <a:spcPts val="2170"/>
              </a:lnSpc>
              <a:spcBef>
                <a:spcPts val="360"/>
              </a:spcBef>
            </a:pPr>
            <a:r>
              <a:rPr lang="en-US" sz="1800" dirty="0">
                <a:latin typeface="Verdana" panose="020B0604030504040204" pitchFamily="34" charset="0"/>
                <a:ea typeface="Verdana" panose="020B0604030504040204" pitchFamily="34" charset="0"/>
                <a:cs typeface="Verdana" panose="020B0604030504040204" pitchFamily="34" charset="0"/>
              </a:rPr>
              <a:t>The location of the resource you want to access on that server (the location).  </a:t>
            </a:r>
          </a:p>
          <a:p>
            <a:pPr marR="5080">
              <a:lnSpc>
                <a:spcPts val="2170"/>
              </a:lnSpc>
              <a:spcBef>
                <a:spcPts val="360"/>
              </a:spcBef>
            </a:pPr>
            <a:r>
              <a:rPr lang="en-US" sz="1800" dirty="0">
                <a:latin typeface="Verdana" panose="020B0604030504040204" pitchFamily="34" charset="0"/>
                <a:ea typeface="Verdana" panose="020B0604030504040204" pitchFamily="34" charset="0"/>
                <a:cs typeface="Verdana" panose="020B0604030504040204" pitchFamily="34" charset="0"/>
              </a:rPr>
              <a:t>Headers: headers are metadata about your request, these include cookies</a:t>
            </a:r>
            <a:r>
              <a:rPr lang="en-US" sz="2000" dirty="0">
                <a:latin typeface="Verdana" panose="020B0604030504040204" pitchFamily="34" charset="0"/>
                <a:ea typeface="Verdana" panose="020B0604030504040204" pitchFamily="34" charset="0"/>
                <a:cs typeface="Verdana" panose="020B0604030504040204" pitchFamily="34" charset="0"/>
              </a:rPr>
              <a:t>!.</a:t>
            </a:r>
          </a:p>
          <a:p>
            <a:pPr marR="5080">
              <a:lnSpc>
                <a:spcPts val="2170"/>
              </a:lnSpc>
              <a:spcBef>
                <a:spcPts val="360"/>
              </a:spcBef>
            </a:pPr>
            <a:r>
              <a:rPr lang="en-US" sz="1800" dirty="0">
                <a:latin typeface="Verdana" panose="020B0604030504040204" pitchFamily="34" charset="0"/>
                <a:ea typeface="Verdana" panose="020B0604030504040204" pitchFamily="34" charset="0"/>
                <a:cs typeface="Verdana" panose="020B0604030504040204" pitchFamily="34" charset="0"/>
              </a:rPr>
              <a:t>Request body (if there is one).</a:t>
            </a:r>
          </a:p>
        </p:txBody>
      </p:sp>
      <p:sp>
        <p:nvSpPr>
          <p:cNvPr id="3" name="Slide Number Placeholder 2"/>
          <p:cNvSpPr>
            <a:spLocks noGrp="1"/>
          </p:cNvSpPr>
          <p:nvPr>
            <p:ph type="sldNum" sz="quarter" idx="14"/>
          </p:nvPr>
        </p:nvSpPr>
        <p:spPr/>
        <p:txBody>
          <a:bodyPr/>
          <a:lstStyle/>
          <a:p>
            <a:fld id="{12342C3A-DD85-7843-B416-BD52AB030D59}" type="slidenum">
              <a:rPr lang="en-US" smtClean="0"/>
              <a:pPr/>
              <a:t>9</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Parts of That Request</a:t>
            </a:r>
          </a:p>
        </p:txBody>
      </p:sp>
    </p:spTree>
    <p:extLst>
      <p:ext uri="{BB962C8B-B14F-4D97-AF65-F5344CB8AC3E}">
        <p14:creationId xmlns:p14="http://schemas.microsoft.com/office/powerpoint/2010/main" val="806738060"/>
      </p:ext>
    </p:extLst>
  </p:cSld>
  <p:clrMapOvr>
    <a:masterClrMapping/>
  </p:clrMapOvr>
</p:sld>
</file>

<file path=ppt/theme/theme1.xml><?xml version="1.0" encoding="utf-8"?>
<a:theme xmlns:a="http://schemas.openxmlformats.org/drawingml/2006/main" name="Cover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ontent - No Photo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hoto Background">
  <a:themeElements>
    <a:clrScheme name="Custom 5">
      <a:dk1>
        <a:sysClr val="windowText" lastClr="000000"/>
      </a:dk1>
      <a:lt1>
        <a:sysClr val="window" lastClr="FFFFFF"/>
      </a:lt1>
      <a:dk2>
        <a:srgbClr val="1F497D"/>
      </a:dk2>
      <a:lt2>
        <a:srgbClr val="EEECE1"/>
      </a:lt2>
      <a:accent1>
        <a:srgbClr val="1E406F"/>
      </a:accent1>
      <a:accent2>
        <a:srgbClr val="EEA420"/>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Blank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Section Brea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Quotes or Statement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Content with Photo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Charts, Data and Tabl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Closing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56067</TotalTime>
  <Words>2679</Words>
  <Application>Microsoft Macintosh PowerPoint</Application>
  <PresentationFormat>Custom</PresentationFormat>
  <Paragraphs>252</Paragraphs>
  <Slides>35</Slides>
  <Notes>3</Notes>
  <HiddenSlides>0</HiddenSlides>
  <MMClips>0</MMClips>
  <ScaleCrop>false</ScaleCrop>
  <HeadingPairs>
    <vt:vector size="6" baseType="variant">
      <vt:variant>
        <vt:lpstr>Fonts Used</vt:lpstr>
      </vt:variant>
      <vt:variant>
        <vt:i4>6</vt:i4>
      </vt:variant>
      <vt:variant>
        <vt:lpstr>Theme</vt:lpstr>
      </vt:variant>
      <vt:variant>
        <vt:i4>9</vt:i4>
      </vt:variant>
      <vt:variant>
        <vt:lpstr>Slide Titles</vt:lpstr>
      </vt:variant>
      <vt:variant>
        <vt:i4>35</vt:i4>
      </vt:variant>
    </vt:vector>
  </HeadingPairs>
  <TitlesOfParts>
    <vt:vector size="50" baseType="lpstr">
      <vt:lpstr>Arial</vt:lpstr>
      <vt:lpstr>Calibri</vt:lpstr>
      <vt:lpstr>Century Gothic</vt:lpstr>
      <vt:lpstr>Courier New</vt:lpstr>
      <vt:lpstr>Times New Roman</vt:lpstr>
      <vt:lpstr>Verdana</vt:lpstr>
      <vt:lpstr>Cover Slides</vt:lpstr>
      <vt:lpstr>Content - No Photos</vt:lpstr>
      <vt:lpstr>Photo Background</vt:lpstr>
      <vt:lpstr>Blanks</vt:lpstr>
      <vt:lpstr>Section Break</vt:lpstr>
      <vt:lpstr>Quotes or Statements</vt:lpstr>
      <vt:lpstr>Content with Photos</vt:lpstr>
      <vt:lpstr>Charts, Data and Tables</vt:lpstr>
      <vt:lpstr>Closing Slide</vt:lpstr>
      <vt:lpstr>PowerPoint Presentation</vt:lpstr>
      <vt:lpstr>PowerPoint Presentation</vt:lpstr>
      <vt:lpstr>PowerPoint Presentation</vt:lpstr>
      <vt:lpstr>The Core Process of the Web: HTTP</vt:lpstr>
      <vt:lpstr>The Core Process of the Web: HTTP</vt:lpstr>
      <vt:lpstr>The Core Process of the Web</vt:lpstr>
      <vt:lpstr>The Core Process of the Web</vt:lpstr>
      <vt:lpstr>The Request</vt:lpstr>
      <vt:lpstr>Parts of That Request</vt:lpstr>
      <vt:lpstr>Parts of That Request</vt:lpstr>
      <vt:lpstr>What Does the Server Do with That Information?</vt:lpstr>
      <vt:lpstr>The Response</vt:lpstr>
      <vt:lpstr>Request/Response Example</vt:lpstr>
      <vt:lpstr>Status Codes</vt:lpstr>
      <vt:lpstr>The Browser</vt:lpstr>
      <vt:lpstr>The Browser</vt:lpstr>
      <vt:lpstr>The Browser</vt:lpstr>
      <vt:lpstr>More Than Just Web Pages</vt:lpstr>
      <vt:lpstr>What is JSON?</vt:lpstr>
      <vt:lpstr>PowerPoint Presentation</vt:lpstr>
      <vt:lpstr>Express</vt:lpstr>
      <vt:lpstr>What is a Route?</vt:lpstr>
      <vt:lpstr>Request Methods</vt:lpstr>
      <vt:lpstr>GET Requests</vt:lpstr>
      <vt:lpstr>POST Requests</vt:lpstr>
      <vt:lpstr>Creating Route Modules</vt:lpstr>
      <vt:lpstr>General Organization</vt:lpstr>
      <vt:lpstr>Express</vt:lpstr>
      <vt:lpstr>Requiring a Folder</vt:lpstr>
      <vt:lpstr>PowerPoint Presentation</vt:lpstr>
      <vt:lpstr>The Purpose</vt:lpstr>
      <vt:lpstr>Seeding Our Database</vt:lpstr>
      <vt:lpstr>Requesting Data</vt:lpstr>
      <vt:lpstr>Sending a Response</vt:lpstr>
      <vt:lpstr>PowerPoint Presentation</vt:lpstr>
    </vt:vector>
  </TitlesOfParts>
  <Company>Stevens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143 Years of Innovation</dc:title>
  <dc:creator>Laura Bubeck</dc:creator>
  <cp:lastModifiedBy>Patrick Hill</cp:lastModifiedBy>
  <cp:revision>1600</cp:revision>
  <cp:lastPrinted>2016-08-09T14:57:31Z</cp:lastPrinted>
  <dcterms:created xsi:type="dcterms:W3CDTF">2013-11-01T14:42:31Z</dcterms:created>
  <dcterms:modified xsi:type="dcterms:W3CDTF">2020-01-03T04:14:43Z</dcterms:modified>
</cp:coreProperties>
</file>