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2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60"/>
  </p:notesMasterIdLst>
  <p:handoutMasterIdLst>
    <p:handoutMasterId r:id="rId61"/>
  </p:handoutMasterIdLst>
  <p:sldIdLst>
    <p:sldId id="293" r:id="rId10"/>
    <p:sldId id="334" r:id="rId11"/>
    <p:sldId id="294" r:id="rId12"/>
    <p:sldId id="335" r:id="rId13"/>
    <p:sldId id="336" r:id="rId14"/>
    <p:sldId id="337" r:id="rId15"/>
    <p:sldId id="338" r:id="rId16"/>
    <p:sldId id="356" r:id="rId17"/>
    <p:sldId id="364" r:id="rId18"/>
    <p:sldId id="365" r:id="rId19"/>
    <p:sldId id="366" r:id="rId20"/>
    <p:sldId id="367" r:id="rId21"/>
    <p:sldId id="368" r:id="rId22"/>
    <p:sldId id="369" r:id="rId23"/>
    <p:sldId id="370" r:id="rId24"/>
    <p:sldId id="371" r:id="rId25"/>
    <p:sldId id="372" r:id="rId26"/>
    <p:sldId id="363" r:id="rId27"/>
    <p:sldId id="358" r:id="rId28"/>
    <p:sldId id="359" r:id="rId29"/>
    <p:sldId id="360" r:id="rId30"/>
    <p:sldId id="361" r:id="rId31"/>
    <p:sldId id="362" r:id="rId32"/>
    <p:sldId id="373" r:id="rId33"/>
    <p:sldId id="374" r:id="rId34"/>
    <p:sldId id="375" r:id="rId35"/>
    <p:sldId id="376" r:id="rId36"/>
    <p:sldId id="379" r:id="rId37"/>
    <p:sldId id="377" r:id="rId38"/>
    <p:sldId id="380" r:id="rId39"/>
    <p:sldId id="381" r:id="rId40"/>
    <p:sldId id="382" r:id="rId41"/>
    <p:sldId id="339" r:id="rId42"/>
    <p:sldId id="333" r:id="rId43"/>
    <p:sldId id="340" r:id="rId44"/>
    <p:sldId id="341" r:id="rId45"/>
    <p:sldId id="342" r:id="rId46"/>
    <p:sldId id="343" r:id="rId47"/>
    <p:sldId id="344" r:id="rId48"/>
    <p:sldId id="345" r:id="rId49"/>
    <p:sldId id="346" r:id="rId50"/>
    <p:sldId id="347" r:id="rId51"/>
    <p:sldId id="383" r:id="rId52"/>
    <p:sldId id="384" r:id="rId53"/>
    <p:sldId id="348" r:id="rId54"/>
    <p:sldId id="349" r:id="rId55"/>
    <p:sldId id="350" r:id="rId56"/>
    <p:sldId id="351" r:id="rId57"/>
    <p:sldId id="352" r:id="rId58"/>
    <p:sldId id="353" r:id="rId5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2" autoAdjust="0"/>
    <p:restoredTop sz="50000" autoAdjust="0"/>
  </p:normalViewPr>
  <p:slideViewPr>
    <p:cSldViewPr snapToGrid="0">
      <p:cViewPr varScale="1">
        <p:scale>
          <a:sx n="140" d="100"/>
          <a:sy n="140" d="100"/>
        </p:scale>
        <p:origin x="536" y="18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3/2/20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3/2/20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0.emf"/><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2.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0.em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2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9"/>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0"/>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ongodb.com/manual/reference/operator/query/eq/#op._S_eq"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ongodb.com/manual/reference/operator/query/gt/#op._S_gt"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ongodb.com/manual/reference/operator/query/gte/#op._S_gte"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ongodb.com/manual/reference/bson-type-comparison-order/#bson-types-comparison-order" TargetMode="External"/><Relationship Id="rId2" Type="http://schemas.openxmlformats.org/officeDocument/2006/relationships/hyperlink" Target="https://docs.mongodb.com/manual/reference/operator/query/in/#op._S_in"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ongodb.com/manual/reference/operator/query/lt/#op._S_lt"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ongodb.com/manual/reference/operator/query/lte/#op._S_lte"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ongodb.com/manual/reference/operator/query/ne/#op._S_ne"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ongodb.com/manual/reference/operator/query/nin/#op._S_nin"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ongodb.com/manual/reference/operator/query/and/#op._S_an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ongodb.com/manual/reference/operator/query/not/#op._S_not"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ongodb.com/manual/reference/operator/query/nor/#op._S_nor"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ongodb.com/manual/reference/operator/query/or/#op._S_or"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ongodb.com/manual/reference/glossary/#term-projection"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ongodb.com/manual/reference/method/cursor.sort/#cursor.sort"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s://expressjs.com/en/api.html#express.json"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hyperlink" Target="https://expressjs.com/en/api.html#express.json"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luckymarmot.com/paw" TargetMode="External"/><Relationship Id="rId2" Type="http://schemas.openxmlformats.org/officeDocument/2006/relationships/hyperlink" Target="https://www.getpostman.com/"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52400" y="1663459"/>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API Development and Intermediate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Specifies equality condition. 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eq">
                  <a:extLst>
                    <a:ext uri="{A12FA001-AC4F-418D-AE19-62706E023703}">
                      <ahyp:hlinkClr xmlns:ahyp="http://schemas.microsoft.com/office/drawing/2018/hyperlinkcolor" val="tx"/>
                    </a:ext>
                  </a:extLst>
                </a:hlinkClick>
              </a:rPr>
              <a:t>$eq</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matches documents where the value of a field equals the specified value.</a:t>
            </a: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&lt;field&gt;: { $eq: &lt;value&gt;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$eq</a:t>
            </a:r>
          </a:p>
        </p:txBody>
      </p:sp>
    </p:spTree>
    <p:extLst>
      <p:ext uri="{BB962C8B-B14F-4D97-AF65-F5344CB8AC3E}">
        <p14:creationId xmlns:p14="http://schemas.microsoft.com/office/powerpoint/2010/main" val="180157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gt">
                  <a:extLst>
                    <a:ext uri="{A12FA001-AC4F-418D-AE19-62706E023703}">
                      <ahyp:hlinkClr xmlns:ahyp="http://schemas.microsoft.com/office/drawing/2018/hyperlinkcolor" val="tx"/>
                    </a:ext>
                  </a:extLst>
                </a:hlinkClick>
              </a:rPr>
              <a:t>$gt</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those documents where the value of the field is greater than (i.e. &gt;) the specified value.</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gt</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7905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gte">
                  <a:extLst>
                    <a:ext uri="{A12FA001-AC4F-418D-AE19-62706E023703}">
                      <ahyp:hlinkClr xmlns:ahyp="http://schemas.microsoft.com/office/drawing/2018/hyperlinkcolor" val="tx"/>
                    </a:ext>
                  </a:extLst>
                </a:hlinkClick>
              </a:rPr>
              <a:t>$gte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greater than or equal to (i.e. &gt;=) a specified value (e.g. value.)</a:t>
            </a:r>
          </a:p>
          <a:p>
            <a:pPr marL="0" indent="0">
              <a:buNone/>
            </a:pPr>
            <a:endPar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gte</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7253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in">
                  <a:extLst>
                    <a:ext uri="{A12FA001-AC4F-418D-AE19-62706E023703}">
                      <ahyp:hlinkClr xmlns:ahyp="http://schemas.microsoft.com/office/drawing/2018/hyperlinkcolor" val="tx"/>
                    </a:ext>
                  </a:extLst>
                </a:hlinkClick>
              </a:rPr>
              <a:t>$in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selects the documents where the value of a field equals any value in the specified array. To specify an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in">
                  <a:extLst>
                    <a:ext uri="{A12FA001-AC4F-418D-AE19-62706E023703}">
                      <ahyp:hlinkClr xmlns:ahyp="http://schemas.microsoft.com/office/drawing/2018/hyperlinkcolor" val="tx"/>
                    </a:ext>
                  </a:extLst>
                </a:hlinkClick>
              </a:rPr>
              <a:t>$in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expression, use the following prototype: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comparison of different BSON type values, see 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specified BSON comparison order</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field: { $in: [&lt;value1&gt;, &lt;value2&gt;, ... &lt;</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valueN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&gt;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a:t>
            </a:r>
          </a:p>
        </p:txBody>
      </p:sp>
    </p:spTree>
    <p:extLst>
      <p:ext uri="{BB962C8B-B14F-4D97-AF65-F5344CB8AC3E}">
        <p14:creationId xmlns:p14="http://schemas.microsoft.com/office/powerpoint/2010/main" val="266931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lt">
                  <a:extLst>
                    <a:ext uri="{A12FA001-AC4F-418D-AE19-62706E023703}">
                      <ahyp:hlinkClr xmlns:ahyp="http://schemas.microsoft.com/office/drawing/2018/hyperlinkcolor" val="tx"/>
                    </a:ext>
                  </a:extLst>
                </a:hlinkClick>
              </a:rPr>
              <a:t>$lt</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less than (i.e. &lt;) the specified value.</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lt</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220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lte">
                  <a:extLst>
                    <a:ext uri="{A12FA001-AC4F-418D-AE19-62706E023703}">
                      <ahyp:hlinkClr xmlns:ahyp="http://schemas.microsoft.com/office/drawing/2018/hyperlinkcolor" val="tx"/>
                    </a:ext>
                  </a:extLst>
                </a:hlinkClick>
              </a:rPr>
              <a:t>$lte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less than or equal to (i.e. &lt;=) the specified value.</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lte</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8113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e">
                  <a:extLst>
                    <a:ext uri="{A12FA001-AC4F-418D-AE19-62706E023703}">
                      <ahyp:hlinkClr xmlns:ahyp="http://schemas.microsoft.com/office/drawing/2018/hyperlinkcolor" val="tx"/>
                    </a:ext>
                  </a:extLst>
                </a:hlinkClick>
              </a:rPr>
              <a:t>$ne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not equal to the specified value. This includes documents that do not contain the field.</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db.inventory.find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qty: { $ne: 20 } } )</a:t>
            </a:r>
          </a:p>
          <a:p>
            <a:pPr marL="0" indent="0">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db.inventory.update</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carrier.state</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$ne: "NY" } }, { $set: { qty: 20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$ne</a:t>
            </a:r>
          </a:p>
        </p:txBody>
      </p:sp>
    </p:spTree>
    <p:extLst>
      <p:ext uri="{BB962C8B-B14F-4D97-AF65-F5344CB8AC3E}">
        <p14:creationId xmlns:p14="http://schemas.microsoft.com/office/powerpoint/2010/main" val="57938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2" tooltip="$nin"/>
              </a:rPr>
              <a:t>$nin</a:t>
            </a:r>
            <a:r>
              <a:rPr lang="en-US" sz="2000" dirty="0">
                <a:latin typeface="Verdana" panose="020B0604030504040204" pitchFamily="34" charset="0"/>
                <a:ea typeface="Verdana" panose="020B0604030504040204" pitchFamily="34" charset="0"/>
                <a:cs typeface="Verdana" panose="020B0604030504040204" pitchFamily="34" charset="0"/>
              </a:rPr>
              <a:t> selects the documents where:</a:t>
            </a:r>
          </a:p>
          <a:p>
            <a:r>
              <a:rPr lang="en-US" sz="2000" dirty="0">
                <a:latin typeface="Verdana" panose="020B0604030504040204" pitchFamily="34" charset="0"/>
                <a:ea typeface="Verdana" panose="020B0604030504040204" pitchFamily="34" charset="0"/>
                <a:cs typeface="Verdana" panose="020B0604030504040204" pitchFamily="34" charset="0"/>
              </a:rPr>
              <a:t>the field value is not in the specified array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or</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the field does not exist.</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db.inventory.find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qty: {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nin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[ 5, 15 ]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nin</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473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Logical Query Operations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71933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7499"/>
            <a:ext cx="11585731" cy="5313745"/>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MongoDB has a number of Logical Query Operations:</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Logical Query Operations</a:t>
            </a:r>
          </a:p>
        </p:txBody>
      </p:sp>
      <p:pic>
        <p:nvPicPr>
          <p:cNvPr id="6" name="Picture 5" descr="A screenshot of a social media post&#10;&#10;Description automatically generated">
            <a:extLst>
              <a:ext uri="{FF2B5EF4-FFF2-40B4-BE49-F238E27FC236}">
                <a16:creationId xmlns:a16="http://schemas.microsoft.com/office/drawing/2014/main" id="{AF6AB551-2B04-EB46-BBF8-EF68CFB0F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46" y="1791997"/>
            <a:ext cx="11201400" cy="4610100"/>
          </a:xfrm>
          <a:prstGeom prst="rect">
            <a:avLst/>
          </a:prstGeom>
        </p:spPr>
      </p:pic>
    </p:spTree>
    <p:extLst>
      <p:ext uri="{BB962C8B-B14F-4D97-AF65-F5344CB8AC3E}">
        <p14:creationId xmlns:p14="http://schemas.microsoft.com/office/powerpoint/2010/main" val="268416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Intermediate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26863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and">
                  <a:extLst>
                    <a:ext uri="{A12FA001-AC4F-418D-AE19-62706E023703}">
                      <ahyp:hlinkClr xmlns:ahyp="http://schemas.microsoft.com/office/drawing/2018/hyperlinkcolor" val="tx"/>
                    </a:ext>
                  </a:extLst>
                </a:hlinkClick>
              </a:rPr>
              <a:t>$and</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performs a logical AND operation on an array of </a:t>
            </a:r>
            <a:r>
              <a:rPr lang="en-US" sz="2000" i="1" dirty="0">
                <a:latin typeface="Verdana" panose="020B0604030504040204" pitchFamily="34" charset="0"/>
                <a:ea typeface="Verdana" panose="020B0604030504040204" pitchFamily="34" charset="0"/>
                <a:cs typeface="Verdana" panose="020B0604030504040204" pitchFamily="34" charset="0"/>
              </a:rPr>
              <a:t>one or more</a:t>
            </a:r>
            <a:r>
              <a:rPr lang="en-US" sz="2000" dirty="0">
                <a:latin typeface="Verdana" panose="020B0604030504040204" pitchFamily="34" charset="0"/>
                <a:ea typeface="Verdana" panose="020B0604030504040204" pitchFamily="34" charset="0"/>
                <a:cs typeface="Verdana" panose="020B0604030504040204" pitchFamily="34" charset="0"/>
              </a:rPr>
              <a:t> expressions (e.g. &lt;expression1&gt;,&lt;expression2&gt;, etc.) and selects the documents that satisfy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all</a:t>
            </a:r>
            <a:r>
              <a:rPr lang="en-US" sz="2000" dirty="0">
                <a:latin typeface="Verdana" panose="020B0604030504040204" pitchFamily="34" charset="0"/>
                <a:ea typeface="Verdana" panose="020B0604030504040204" pitchFamily="34" charset="0"/>
                <a:cs typeface="Verdana" panose="020B0604030504040204" pitchFamily="34" charset="0"/>
              </a:rPr>
              <a:t> the expressions in the array.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and">
                  <a:extLst>
                    <a:ext uri="{A12FA001-AC4F-418D-AE19-62706E023703}">
                      <ahyp:hlinkClr xmlns:ahyp="http://schemas.microsoft.com/office/drawing/2018/hyperlinkcolor" val="tx"/>
                    </a:ext>
                  </a:extLst>
                </a:hlinkClick>
              </a:rPr>
              <a:t>$and</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uses </a:t>
            </a:r>
            <a:r>
              <a:rPr lang="en-US" sz="2000" i="1" dirty="0">
                <a:latin typeface="Verdana" panose="020B0604030504040204" pitchFamily="34" charset="0"/>
                <a:ea typeface="Verdana" panose="020B0604030504040204" pitchFamily="34" charset="0"/>
                <a:cs typeface="Verdana" panose="020B0604030504040204" pitchFamily="34" charset="0"/>
              </a:rPr>
              <a:t>short-circuit evaluation</a:t>
            </a:r>
            <a:r>
              <a:rPr lang="en-US" sz="2000" dirty="0">
                <a:latin typeface="Verdana" panose="020B0604030504040204" pitchFamily="34" charset="0"/>
                <a:ea typeface="Verdana" panose="020B0604030504040204" pitchFamily="34" charset="0"/>
                <a:cs typeface="Verdana" panose="020B0604030504040204" pitchFamily="34" charset="0"/>
              </a:rPr>
              <a:t>. If the first expression (e.g. &lt;expression1&gt;) evaluates to false, MongoDB will not evaluate the remaining expressions.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$and: [ { price: { $ne: 1.99 } }, { price: { $exists: true } }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$and</a:t>
            </a:r>
          </a:p>
        </p:txBody>
      </p:sp>
    </p:spTree>
    <p:extLst>
      <p:ext uri="{BB962C8B-B14F-4D97-AF65-F5344CB8AC3E}">
        <p14:creationId xmlns:p14="http://schemas.microsoft.com/office/powerpoint/2010/main" val="12048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ot">
                  <a:extLst>
                    <a:ext uri="{A12FA001-AC4F-418D-AE19-62706E023703}">
                      <ahyp:hlinkClr xmlns:ahyp="http://schemas.microsoft.com/office/drawing/2018/hyperlinkcolor" val="tx"/>
                    </a:ext>
                  </a:extLst>
                </a:hlinkClick>
              </a:rPr>
              <a:t>$not</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performs a logical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NOT</a:t>
            </a:r>
            <a:r>
              <a:rPr lang="en-US" sz="2000" dirty="0">
                <a:latin typeface="Verdana" panose="020B0604030504040204" pitchFamily="34" charset="0"/>
                <a:ea typeface="Verdana" panose="020B0604030504040204" pitchFamily="34" charset="0"/>
                <a:cs typeface="Verdana" panose="020B0604030504040204" pitchFamily="34" charset="0"/>
              </a:rPr>
              <a:t> operation on the specified &lt;operator-expression&gt; and selects the documents that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do not </a:t>
            </a:r>
            <a:r>
              <a:rPr lang="en-US" sz="2000" dirty="0">
                <a:latin typeface="Verdana" panose="020B0604030504040204" pitchFamily="34" charset="0"/>
                <a:ea typeface="Verdana" panose="020B0604030504040204" pitchFamily="34" charset="0"/>
                <a:cs typeface="Verdana" panose="020B0604030504040204" pitchFamily="34" charset="0"/>
              </a:rPr>
              <a:t>match the &lt;operator-expression&gt;.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includes documents that do not contain the field.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price: { $not: {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1.99 }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$not</a:t>
            </a:r>
          </a:p>
        </p:txBody>
      </p:sp>
    </p:spTree>
    <p:extLst>
      <p:ext uri="{BB962C8B-B14F-4D97-AF65-F5344CB8AC3E}">
        <p14:creationId xmlns:p14="http://schemas.microsoft.com/office/powerpoint/2010/main" val="296028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or">
                  <a:extLst>
                    <a:ext uri="{A12FA001-AC4F-418D-AE19-62706E023703}">
                      <ahyp:hlinkClr xmlns:ahyp="http://schemas.microsoft.com/office/drawing/2018/hyperlinkcolor" val="tx"/>
                    </a:ext>
                  </a:extLst>
                </a:hlinkClick>
              </a:rPr>
              <a:t>$nor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performs a logical NOR operation on an array of one or more query expression and selects the documents that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fail</a:t>
            </a:r>
            <a:r>
              <a:rPr lang="en-US" sz="2000" dirty="0">
                <a:latin typeface="Verdana" panose="020B0604030504040204" pitchFamily="34" charset="0"/>
                <a:ea typeface="Verdana" panose="020B0604030504040204" pitchFamily="34" charset="0"/>
                <a:cs typeface="Verdana" panose="020B0604030504040204" pitchFamily="34" charset="0"/>
              </a:rPr>
              <a:t> all the query expressions in the array.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or">
                  <a:extLst>
                    <a:ext uri="{A12FA001-AC4F-418D-AE19-62706E023703}">
                      <ahyp:hlinkClr xmlns:ahyp="http://schemas.microsoft.com/office/drawing/2018/hyperlinkcolor" val="tx"/>
                    </a:ext>
                  </a:extLst>
                </a:hlinkClick>
              </a:rPr>
              <a:t>$nor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has the following syntax:</a:t>
            </a: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$nor: [ { &lt;expression1&gt; }, { &lt;expression2&gt; }, ...  { &lt;</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expressionN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&gt;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$nor</a:t>
            </a:r>
          </a:p>
        </p:txBody>
      </p:sp>
    </p:spTree>
    <p:extLst>
      <p:ext uri="{BB962C8B-B14F-4D97-AF65-F5344CB8AC3E}">
        <p14:creationId xmlns:p14="http://schemas.microsoft.com/office/powerpoint/2010/main" val="316933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or">
                  <a:extLst>
                    <a:ext uri="{A12FA001-AC4F-418D-AE19-62706E023703}">
                      <ahyp:hlinkClr xmlns:ahyp="http://schemas.microsoft.com/office/drawing/2018/hyperlinkcolor" val="tx"/>
                    </a:ext>
                  </a:extLst>
                </a:hlinkClick>
              </a:rPr>
              <a:t>$or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performs a logical OR operation on an array of </a:t>
            </a:r>
            <a:r>
              <a:rPr lang="en-US" sz="2000" i="1" dirty="0">
                <a:latin typeface="Verdana" panose="020B0604030504040204" pitchFamily="34" charset="0"/>
                <a:ea typeface="Verdana" panose="020B0604030504040204" pitchFamily="34" charset="0"/>
                <a:cs typeface="Verdana" panose="020B0604030504040204" pitchFamily="34" charset="0"/>
              </a:rPr>
              <a:t>two or more</a:t>
            </a:r>
            <a:r>
              <a:rPr lang="en-US" sz="2000" dirty="0">
                <a:latin typeface="Verdana" panose="020B0604030504040204" pitchFamily="34" charset="0"/>
                <a:ea typeface="Verdana" panose="020B0604030504040204" pitchFamily="34" charset="0"/>
                <a:cs typeface="Verdana" panose="020B0604030504040204" pitchFamily="34" charset="0"/>
              </a:rPr>
              <a:t> &lt;expressions&gt; and selects the documents that satisfy </a:t>
            </a:r>
            <a:r>
              <a:rPr lang="en-US" sz="2000" i="1" dirty="0">
                <a:latin typeface="Verdana" panose="020B0604030504040204" pitchFamily="34" charset="0"/>
                <a:ea typeface="Verdana" panose="020B0604030504040204" pitchFamily="34" charset="0"/>
                <a:cs typeface="Verdana" panose="020B0604030504040204" pitchFamily="34" charset="0"/>
              </a:rPr>
              <a:t>at least</a:t>
            </a:r>
            <a:r>
              <a:rPr lang="en-US" sz="2000" dirty="0">
                <a:latin typeface="Verdana" panose="020B0604030504040204" pitchFamily="34" charset="0"/>
                <a:ea typeface="Verdana" panose="020B0604030504040204" pitchFamily="34" charset="0"/>
                <a:cs typeface="Verdana" panose="020B0604030504040204" pitchFamily="34" charset="0"/>
              </a:rPr>
              <a:t> one of the &lt;expressions&gt;.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or">
                  <a:extLst>
                    <a:ext uri="{A12FA001-AC4F-418D-AE19-62706E023703}">
                      <ahyp:hlinkClr xmlns:ahyp="http://schemas.microsoft.com/office/drawing/2018/hyperlinkcolor" val="tx"/>
                    </a:ext>
                  </a:extLst>
                </a:hlinkClick>
              </a:rPr>
              <a:t>$or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has the following syntax:</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$or: [ { &lt;expression1&gt; }, { &lt;expression2&gt; }, ... , { &lt;</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expressionN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&gt;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$or</a:t>
            </a:r>
          </a:p>
        </p:txBody>
      </p:sp>
    </p:spTree>
    <p:extLst>
      <p:ext uri="{BB962C8B-B14F-4D97-AF65-F5344CB8AC3E}">
        <p14:creationId xmlns:p14="http://schemas.microsoft.com/office/powerpoint/2010/main" val="171175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Skipping and Limiting the Number of Documents Returned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74376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we query a collection, it shows all the documents contained in it. The limit cursor is used for retrieving only numbers of documents that we need. We can use MongoDB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limit() </a:t>
            </a:r>
            <a:r>
              <a:rPr lang="en-US" sz="2000" dirty="0">
                <a:latin typeface="Verdana" panose="020B0604030504040204" pitchFamily="34" charset="0"/>
                <a:ea typeface="Verdana" panose="020B0604030504040204" pitchFamily="34" charset="0"/>
                <a:cs typeface="Verdana" panose="020B0604030504040204" pitchFamily="34" charset="0"/>
              </a:rPr>
              <a:t>method to specify the number of documents we want it to return.</a:t>
            </a:r>
          </a:p>
          <a:p>
            <a:pPr marL="0" indent="0">
              <a:buNone/>
            </a:pPr>
            <a:r>
              <a:rPr lang="en-US" sz="2000" dirty="0">
                <a:solidFill>
                  <a:srgbClr val="0000FF"/>
                </a:solidFill>
                <a:latin typeface="Menlo" panose="020B0609030804020204" pitchFamily="49" charset="0"/>
              </a:rPr>
              <a:t>const</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movieCollection</a:t>
            </a:r>
            <a:r>
              <a:rPr lang="en-US" sz="2000" dirty="0">
                <a:solidFill>
                  <a:srgbClr val="000000"/>
                </a:solidFill>
                <a:latin typeface="Menlo" panose="020B0609030804020204" pitchFamily="49" charset="0"/>
              </a:rPr>
              <a:t> = </a:t>
            </a:r>
            <a:r>
              <a:rPr lang="en-US" sz="2000" dirty="0">
                <a:solidFill>
                  <a:srgbClr val="AF00DB"/>
                </a:solidFill>
                <a:latin typeface="Menlo" panose="020B0609030804020204" pitchFamily="49" charset="0"/>
              </a:rPr>
              <a:t>await</a:t>
            </a:r>
            <a:r>
              <a:rPr lang="en-US" sz="2000" dirty="0">
                <a:solidFill>
                  <a:srgbClr val="000000"/>
                </a:solidFill>
                <a:latin typeface="Menlo" panose="020B0609030804020204" pitchFamily="49" charset="0"/>
              </a:rPr>
              <a:t> </a:t>
            </a:r>
            <a:r>
              <a:rPr lang="en-US" sz="2000" dirty="0">
                <a:solidFill>
                  <a:srgbClr val="795E26"/>
                </a:solidFill>
                <a:latin typeface="Menlo" panose="020B0609030804020204" pitchFamily="49" charset="0"/>
              </a:rPr>
              <a:t>movies</a:t>
            </a:r>
            <a:r>
              <a:rPr lang="en-US" sz="2000" dirty="0">
                <a:solidFill>
                  <a:srgbClr val="000000"/>
                </a:solidFill>
                <a:latin typeface="Menlo" panose="020B0609030804020204" pitchFamily="49" charset="0"/>
              </a:rPr>
              <a:t>();</a:t>
            </a:r>
          </a:p>
          <a:p>
            <a:pPr marL="0" indent="0">
              <a:buNone/>
            </a:pPr>
            <a:r>
              <a:rPr lang="en-US" sz="2000" dirty="0">
                <a:solidFill>
                  <a:srgbClr val="0000FF"/>
                </a:solidFill>
                <a:latin typeface="Menlo" panose="020B0609030804020204" pitchFamily="49" charset="0"/>
              </a:rPr>
              <a:t>const</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movieList</a:t>
            </a:r>
            <a:r>
              <a:rPr lang="en-US" sz="2000" dirty="0">
                <a:solidFill>
                  <a:srgbClr val="000000"/>
                </a:solidFill>
                <a:latin typeface="Menlo" panose="020B0609030804020204" pitchFamily="49" charset="0"/>
              </a:rPr>
              <a:t> = </a:t>
            </a:r>
            <a:r>
              <a:rPr lang="en-US" sz="2000" dirty="0">
                <a:solidFill>
                  <a:srgbClr val="AF00DB"/>
                </a:solidFill>
                <a:latin typeface="Menlo" panose="020B0609030804020204" pitchFamily="49" charset="0"/>
              </a:rPr>
              <a:t>await</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movieCollection</a:t>
            </a:r>
            <a:r>
              <a:rPr lang="en-US" sz="2000" dirty="0" err="1">
                <a:solidFill>
                  <a:srgbClr val="000000"/>
                </a:solidFill>
                <a:latin typeface="Menlo" panose="020B0609030804020204" pitchFamily="49" charset="0"/>
              </a:rPr>
              <a:t>.</a:t>
            </a:r>
            <a:r>
              <a:rPr lang="en-US" sz="2000" dirty="0" err="1">
                <a:solidFill>
                  <a:srgbClr val="795E26"/>
                </a:solidFill>
                <a:latin typeface="Menlo" panose="020B0609030804020204" pitchFamily="49" charset="0"/>
              </a:rPr>
              <a:t>find</a:t>
            </a:r>
            <a:r>
              <a:rPr lang="en-US" sz="2000" dirty="0">
                <a:solidFill>
                  <a:srgbClr val="000000"/>
                </a:solidFill>
                <a:latin typeface="Menlo" panose="020B0609030804020204" pitchFamily="49" charset="0"/>
              </a:rPr>
              <a:t>({}).</a:t>
            </a:r>
            <a:r>
              <a:rPr lang="en-US" sz="2000" dirty="0">
                <a:solidFill>
                  <a:srgbClr val="795E26"/>
                </a:solidFill>
                <a:latin typeface="Menlo" panose="020B0609030804020204" pitchFamily="49" charset="0"/>
              </a:rPr>
              <a:t>limit</a:t>
            </a:r>
            <a:r>
              <a:rPr lang="en-US" sz="2000" dirty="0">
                <a:solidFill>
                  <a:srgbClr val="000000"/>
                </a:solidFill>
                <a:latin typeface="Menlo" panose="020B0609030804020204" pitchFamily="49" charset="0"/>
              </a:rPr>
              <a:t>(</a:t>
            </a:r>
            <a:r>
              <a:rPr lang="en-US" sz="2000" dirty="0">
                <a:solidFill>
                  <a:srgbClr val="098658"/>
                </a:solidFill>
                <a:latin typeface="Menlo" panose="020B0609030804020204" pitchFamily="49" charset="0"/>
              </a:rPr>
              <a:t>20</a:t>
            </a:r>
            <a:r>
              <a:rPr lang="en-US" sz="2000" dirty="0">
                <a:solidFill>
                  <a:srgbClr val="000000"/>
                </a:solidFill>
                <a:latin typeface="Menlo" panose="020B0609030804020204" pitchFamily="49" charset="0"/>
              </a:rPr>
              <a:t>).</a:t>
            </a:r>
            <a:r>
              <a:rPr lang="en-US" sz="2000" dirty="0" err="1">
                <a:solidFill>
                  <a:srgbClr val="795E26"/>
                </a:solidFill>
                <a:latin typeface="Menlo" panose="020B0609030804020204" pitchFamily="49" charset="0"/>
              </a:rPr>
              <a:t>toArray</a:t>
            </a:r>
            <a:r>
              <a:rPr lang="en-US" sz="2000" dirty="0">
                <a:solidFill>
                  <a:srgbClr val="000000"/>
                </a:solidFill>
                <a:latin typeface="Menlo" panose="020B0609030804020204" pitchFamily="49" charset="0"/>
              </a:rPr>
              <a:t>();</a:t>
            </a:r>
          </a:p>
          <a:p>
            <a:pPr marL="0" indent="0">
              <a:buNone/>
            </a:pPr>
            <a:r>
              <a:rPr lang="en-US" sz="2000" dirty="0">
                <a:solidFill>
                  <a:srgbClr val="AF00DB"/>
                </a:solidFill>
                <a:latin typeface="Menlo" panose="020B0609030804020204" pitchFamily="49" charset="0"/>
              </a:rPr>
              <a:t>return</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movieList</a:t>
            </a:r>
            <a:r>
              <a:rPr lang="en-US" sz="2000" dirty="0">
                <a:solidFill>
                  <a:srgbClr val="000000"/>
                </a:solidFill>
                <a:latin typeface="Menlo" panose="020B0609030804020204" pitchFamily="49" charset="0"/>
              </a:rPr>
              <a: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Limit</a:t>
            </a:r>
          </a:p>
        </p:txBody>
      </p:sp>
    </p:spTree>
    <p:extLst>
      <p:ext uri="{BB962C8B-B14F-4D97-AF65-F5344CB8AC3E}">
        <p14:creationId xmlns:p14="http://schemas.microsoft.com/office/powerpoint/2010/main" val="1139403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fontAlgn="base">
              <a:buNone/>
            </a:pPr>
            <a:r>
              <a:rPr lang="en-US" sz="2000" dirty="0">
                <a:latin typeface="Verdana" panose="020B0604030504040204" pitchFamily="34" charset="0"/>
                <a:ea typeface="Verdana" panose="020B0604030504040204" pitchFamily="34" charset="0"/>
                <a:cs typeface="Verdana" panose="020B0604030504040204" pitchFamily="34" charset="0"/>
              </a:rPr>
              <a:t>When we use the MongoDB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limit() </a:t>
            </a:r>
            <a:r>
              <a:rPr lang="en-US" sz="2000" dirty="0">
                <a:latin typeface="Verdana" panose="020B0604030504040204" pitchFamily="34" charset="0"/>
                <a:ea typeface="Verdana" panose="020B0604030504040204" pitchFamily="34" charset="0"/>
                <a:cs typeface="Verdana" panose="020B0604030504040204" pitchFamily="34" charset="0"/>
              </a:rPr>
              <a:t>method, it shows from the beginning of the collection to the specified limit. If we want it to start not from the beginning and skipping some documents, we can use the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skip() </a:t>
            </a:r>
            <a:r>
              <a:rPr lang="en-US" sz="2000" dirty="0">
                <a:latin typeface="Verdana" panose="020B0604030504040204" pitchFamily="34" charset="0"/>
                <a:ea typeface="Verdana" panose="020B0604030504040204" pitchFamily="34" charset="0"/>
                <a:cs typeface="Verdana" panose="020B0604030504040204" pitchFamily="34" charset="0"/>
              </a:rPr>
              <a:t>method for this task.</a:t>
            </a:r>
          </a:p>
          <a:p>
            <a:pPr marL="0" indent="0" fontAlgn="base">
              <a:buNone/>
            </a:pPr>
            <a:r>
              <a:rPr lang="en-US" sz="2000" dirty="0">
                <a:latin typeface="Verdana" panose="020B0604030504040204" pitchFamily="34" charset="0"/>
                <a:ea typeface="Verdana" panose="020B0604030504040204" pitchFamily="34" charset="0"/>
                <a:cs typeface="Verdana" panose="020B0604030504040204" pitchFamily="34" charset="0"/>
              </a:rPr>
              <a:t>To do this, we need to add the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skip() </a:t>
            </a:r>
            <a:r>
              <a:rPr lang="en-US" sz="2000" dirty="0">
                <a:latin typeface="Verdana" panose="020B0604030504040204" pitchFamily="34" charset="0"/>
                <a:ea typeface="Verdana" panose="020B0604030504040204" pitchFamily="34" charset="0"/>
                <a:cs typeface="Verdana" panose="020B0604030504040204" pitchFamily="34" charset="0"/>
              </a:rPr>
              <a:t>in the cursor and specify the number of documents that we want to skip.</a:t>
            </a: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a:solidFill>
                  <a:srgbClr val="795E26"/>
                </a:solidFill>
                <a:latin typeface="Menlo" panose="020B0609030804020204" pitchFamily="49" charset="0"/>
              </a:rPr>
              <a:t>movies</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err="1">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find</a:t>
            </a:r>
            <a:r>
              <a:rPr lang="en-US" sz="1800" dirty="0">
                <a:solidFill>
                  <a:srgbClr val="000000"/>
                </a:solidFill>
                <a:latin typeface="Menlo" panose="020B0609030804020204" pitchFamily="49" charset="0"/>
              </a:rPr>
              <a:t>({}).</a:t>
            </a:r>
            <a:r>
              <a:rPr lang="en-US" sz="1800" dirty="0">
                <a:solidFill>
                  <a:srgbClr val="795E26"/>
                </a:solidFill>
                <a:latin typeface="Menlo" panose="020B0609030804020204" pitchFamily="49" charset="0"/>
              </a:rPr>
              <a:t>skip</a:t>
            </a:r>
            <a:r>
              <a:rPr lang="en-US" sz="1800" dirty="0">
                <a:solidFill>
                  <a:srgbClr val="000000"/>
                </a:solidFill>
                <a:latin typeface="Menlo" panose="020B0609030804020204" pitchFamily="49" charset="0"/>
              </a:rPr>
              <a:t>(</a:t>
            </a:r>
            <a:r>
              <a:rPr lang="en-US" sz="1800" dirty="0">
                <a:solidFill>
                  <a:srgbClr val="098658"/>
                </a:solidFill>
                <a:latin typeface="Menlo" panose="020B0609030804020204" pitchFamily="49" charset="0"/>
              </a:rPr>
              <a:t>10</a:t>
            </a:r>
            <a:r>
              <a:rPr lang="en-US" sz="1800" dirty="0">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toArray</a:t>
            </a:r>
            <a:r>
              <a:rPr lang="en-US" sz="1800" dirty="0">
                <a:solidFill>
                  <a:srgbClr val="000000"/>
                </a:solidFill>
                <a:latin typeface="Menlo" panose="020B0609030804020204" pitchFamily="49" charset="0"/>
              </a:rPr>
              <a:t>();</a:t>
            </a:r>
          </a:p>
          <a:p>
            <a:pPr marL="0" indent="0">
              <a:buNone/>
            </a:pPr>
            <a:r>
              <a:rPr lang="en-US" sz="1800" dirty="0">
                <a:solidFill>
                  <a:srgbClr val="AF00DB"/>
                </a:solidFill>
                <a:latin typeface="Menlo" panose="020B0609030804020204" pitchFamily="49" charset="0"/>
              </a:rPr>
              <a:t>return</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use limit and skip together:</a:t>
            </a:r>
            <a:endParaRPr lang="en-US" sz="2000" dirty="0">
              <a:solidFill>
                <a:srgbClr val="000000"/>
              </a:solidFill>
              <a:latin typeface="Menlo" panose="020B0609030804020204" pitchFamily="49" charset="0"/>
            </a:endParaRP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a:solidFill>
                  <a:srgbClr val="795E26"/>
                </a:solidFill>
                <a:latin typeface="Menlo" panose="020B0609030804020204" pitchFamily="49" charset="0"/>
              </a:rPr>
              <a:t>movies</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err="1">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find</a:t>
            </a:r>
            <a:r>
              <a:rPr lang="en-US" sz="1800" dirty="0">
                <a:solidFill>
                  <a:srgbClr val="000000"/>
                </a:solidFill>
                <a:latin typeface="Menlo" panose="020B0609030804020204" pitchFamily="49" charset="0"/>
              </a:rPr>
              <a:t>({}).</a:t>
            </a:r>
            <a:r>
              <a:rPr lang="en-US" sz="1800" dirty="0">
                <a:solidFill>
                  <a:srgbClr val="795E26"/>
                </a:solidFill>
                <a:latin typeface="Menlo" panose="020B0609030804020204" pitchFamily="49" charset="0"/>
              </a:rPr>
              <a:t>skip</a:t>
            </a:r>
            <a:r>
              <a:rPr lang="en-US" sz="1800" dirty="0">
                <a:solidFill>
                  <a:srgbClr val="000000"/>
                </a:solidFill>
                <a:latin typeface="Menlo" panose="020B0609030804020204" pitchFamily="49" charset="0"/>
              </a:rPr>
              <a:t>(</a:t>
            </a:r>
            <a:r>
              <a:rPr lang="en-US" sz="1800" dirty="0">
                <a:solidFill>
                  <a:srgbClr val="098658"/>
                </a:solidFill>
                <a:latin typeface="Menlo" panose="020B0609030804020204" pitchFamily="49" charset="0"/>
              </a:rPr>
              <a:t>10</a:t>
            </a:r>
            <a:r>
              <a:rPr lang="en-US" sz="1800" dirty="0">
                <a:solidFill>
                  <a:srgbClr val="000000"/>
                </a:solidFill>
                <a:latin typeface="Menlo" panose="020B0609030804020204" pitchFamily="49" charset="0"/>
              </a:rPr>
              <a:t>).</a:t>
            </a:r>
            <a:r>
              <a:rPr lang="en-US" sz="1800" dirty="0">
                <a:solidFill>
                  <a:srgbClr val="795E26"/>
                </a:solidFill>
                <a:latin typeface="Menlo" panose="020B0609030804020204" pitchFamily="49" charset="0"/>
              </a:rPr>
              <a:t>limit</a:t>
            </a:r>
            <a:r>
              <a:rPr lang="en-US" sz="1800" dirty="0">
                <a:solidFill>
                  <a:srgbClr val="000000"/>
                </a:solidFill>
                <a:latin typeface="Menlo" panose="020B0609030804020204" pitchFamily="49" charset="0"/>
              </a:rPr>
              <a:t>(</a:t>
            </a:r>
            <a:r>
              <a:rPr lang="en-US" sz="1800" dirty="0">
                <a:solidFill>
                  <a:srgbClr val="098658"/>
                </a:solidFill>
                <a:latin typeface="Menlo" panose="020B0609030804020204" pitchFamily="49" charset="0"/>
              </a:rPr>
              <a:t>20</a:t>
            </a:r>
            <a:r>
              <a:rPr lang="en-US" sz="1800" dirty="0">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toArray</a:t>
            </a:r>
            <a:r>
              <a:rPr lang="en-US" sz="1800" dirty="0">
                <a:solidFill>
                  <a:srgbClr val="000000"/>
                </a:solidFill>
                <a:latin typeface="Menlo" panose="020B0609030804020204" pitchFamily="49" charset="0"/>
              </a:rPr>
              <a:t>();</a:t>
            </a:r>
          </a:p>
          <a:p>
            <a:pPr marL="0" indent="0">
              <a:buNone/>
            </a:pPr>
            <a:r>
              <a:rPr lang="en-US" sz="1800" dirty="0">
                <a:solidFill>
                  <a:srgbClr val="AF00DB"/>
                </a:solidFill>
                <a:latin typeface="Menlo" panose="020B0609030804020204" pitchFamily="49" charset="0"/>
              </a:rPr>
              <a:t>return</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a:t>
            </a:r>
          </a:p>
          <a:p>
            <a:pPr marL="0" indent="0">
              <a:buNone/>
            </a:pPr>
            <a:endParaRPr lang="en-US" sz="1800" dirty="0">
              <a:solidFill>
                <a:srgbClr val="000000"/>
              </a:solidFill>
              <a:latin typeface="Menlo" panose="020B0609030804020204" pitchFamily="49"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Skip</a:t>
            </a:r>
          </a:p>
        </p:txBody>
      </p:sp>
    </p:spTree>
    <p:extLst>
      <p:ext uri="{BB962C8B-B14F-4D97-AF65-F5344CB8AC3E}">
        <p14:creationId xmlns:p14="http://schemas.microsoft.com/office/powerpoint/2010/main" val="209241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Returning Only Certain Fields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904392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401324"/>
            <a:ext cx="11585731" cy="5313745"/>
          </a:xfrm>
        </p:spPr>
        <p:txBody>
          <a:bodyPr/>
          <a:lstStyle/>
          <a:p>
            <a:pPr marL="0" indent="0">
              <a:spcAft>
                <a:spcPts val="0"/>
              </a:spcAft>
              <a:buNone/>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'Inception'</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4.5</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reviews:</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'9e6b393c-4678-4fa3-a714-5c3bba0331cc'</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'Really Good'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comment: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'This movie was so interesting.'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reviewer: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'Phil'</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4.5</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'13fa5b13-6d1f-4807-a033-b2a5cd2c3e22'</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'Bad'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comment: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'This movie is trite.'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reviewer: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'Agatha'</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2</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'ac0fcaf2-8899-4ddb-bec6-eb7f0f283db4'</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'Perfect'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comment: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'Leo should win an Oscar for this.'</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reviewer: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'Definitely Not Leo'</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4</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cast: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'Leonardo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DiCaprio'</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'Ellen</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Page'</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'Ken</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Watanabe'</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'Joseph</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Gordon-</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Levitt'</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'Marion</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Cotillard</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'Tom Hardy'</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lvl="1"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info:</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release: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2015</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director: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'Christopher Nolan'</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lvl="1"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Tree>
    <p:extLst>
      <p:ext uri="{BB962C8B-B14F-4D97-AF65-F5344CB8AC3E}">
        <p14:creationId xmlns:p14="http://schemas.microsoft.com/office/powerpoint/2010/main" val="2394571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7826"/>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default, queries in MongoDB return all fields in matching documents. To limit the amount of data that MongoDB sends to applications, you can include a </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projection</a:t>
            </a:r>
            <a:r>
              <a:rPr lang="en-US" sz="2000" dirty="0">
                <a:latin typeface="Verdana" panose="020B0604030504040204" pitchFamily="34" charset="0"/>
                <a:ea typeface="Verdana" panose="020B0604030504040204" pitchFamily="34" charset="0"/>
                <a:cs typeface="Verdana" panose="020B0604030504040204" pitchFamily="34" charset="0"/>
              </a:rPr>
              <a:t> document to specify or restrict fields to return.</a:t>
            </a:r>
            <a:br>
              <a:rPr lang="en-US" sz="2000" dirty="0"/>
            </a:br>
            <a:endPar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endPar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projection:</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0</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b="1" dirty="0" err="1">
                <a:solidFill>
                  <a:srgbClr val="A31515"/>
                </a:solidFill>
                <a:latin typeface="Verdana" panose="020B0604030504040204" pitchFamily="34" charset="0"/>
                <a:ea typeface="Verdana" panose="020B0604030504040204" pitchFamily="34" charset="0"/>
                <a:cs typeface="Verdana" panose="020B0604030504040204" pitchFamily="34" charset="0"/>
              </a:rPr>
              <a:t>info.director</a:t>
            </a:r>
            <a:r>
              <a:rPr lang="en-US" sz="1800" b="1"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cast:</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will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ONLY</a:t>
            </a:r>
            <a:r>
              <a:rPr lang="en-US" sz="2000" dirty="0">
                <a:latin typeface="Verdana" panose="020B0604030504040204" pitchFamily="34" charset="0"/>
                <a:ea typeface="Verdana" panose="020B0604030504040204" pitchFamily="34" charset="0"/>
                <a:cs typeface="Verdana" panose="020B0604030504040204" pitchFamily="34" charset="0"/>
              </a:rPr>
              <a:t> return the fields,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title</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info.director</a:t>
            </a:r>
            <a:r>
              <a:rPr lang="en-US" sz="2000" dirty="0">
                <a:latin typeface="Verdana" panose="020B0604030504040204" pitchFamily="34" charset="0"/>
                <a:ea typeface="Verdana" panose="020B0604030504040204" pitchFamily="34" charset="0"/>
                <a:cs typeface="Verdana" panose="020B0604030504040204" pitchFamily="34" charset="0"/>
              </a:rPr>
              <a:t>(a part of a subdocument),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rating</a:t>
            </a:r>
            <a:r>
              <a:rPr lang="en-US" sz="2000" dirty="0">
                <a:latin typeface="Verdana" panose="020B0604030504040204" pitchFamily="34" charset="0"/>
                <a:ea typeface="Verdana" panose="020B0604030504040204" pitchFamily="34" charset="0"/>
                <a:cs typeface="Verdana" panose="020B0604030504040204" pitchFamily="34" charset="0"/>
              </a:rPr>
              <a:t> and the array of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cast</a:t>
            </a:r>
            <a:r>
              <a:rPr lang="en-US" sz="2000" dirty="0">
                <a:latin typeface="Verdana" panose="020B0604030504040204" pitchFamily="34" charset="0"/>
                <a:ea typeface="Verdana" panose="020B0604030504040204" pitchFamily="34" charset="0"/>
                <a:cs typeface="Verdana" panose="020B0604030504040204" pitchFamily="34" charset="0"/>
              </a:rPr>
              <a:t> members.</a:t>
            </a: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include fields by using the value 1 and exclude fields by using a value of 0</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Returning Certain Fields</a:t>
            </a:r>
          </a:p>
        </p:txBody>
      </p:sp>
    </p:spTree>
    <p:extLst>
      <p:ext uri="{BB962C8B-B14F-4D97-AF65-F5344CB8AC3E}">
        <p14:creationId xmlns:p14="http://schemas.microsoft.com/office/powerpoint/2010/main" val="39009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Lecture 6’s repository, see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for examples. In this file, a module is exported detailing many of the functions listed.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 would recommend running node in the command line, requiring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dirty="0">
                <a:latin typeface="Verdana" panose="020B0604030504040204" pitchFamily="34" charset="0"/>
                <a:ea typeface="Verdana" panose="020B0604030504040204" pitchFamily="34" charset="0"/>
                <a:cs typeface="Verdana" panose="020B0604030504040204" pitchFamily="34" charset="0"/>
              </a:rPr>
              <a:t>, and experimenting with it accordingly. Or, you can write your own driver to experiment.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Note: the data for this collection will rebuild itself every time you require the file, and for  simplicity’s sake the id’s are being stored as integers. At the end of every function, the changes  will be logged. Feel free to change this!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Demonstration</a:t>
            </a:r>
          </a:p>
        </p:txBody>
      </p:sp>
    </p:spTree>
    <p:extLst>
      <p:ext uri="{BB962C8B-B14F-4D97-AF65-F5344CB8AC3E}">
        <p14:creationId xmlns:p14="http://schemas.microsoft.com/office/powerpoint/2010/main" val="2223000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Sorting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74341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7826"/>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Specifies the order in which the query returns matching documents. You must apply </a:t>
            </a:r>
            <a:r>
              <a:rPr lang="en-US" sz="2000" dirty="0">
                <a:latin typeface="Verdana" panose="020B0604030504040204" pitchFamily="34" charset="0"/>
                <a:ea typeface="Verdana" panose="020B0604030504040204" pitchFamily="34" charset="0"/>
                <a:cs typeface="Verdana" panose="020B0604030504040204" pitchFamily="34" charset="0"/>
                <a:hlinkClick r:id="rId2" tooltip="cursor.sort()"/>
              </a:rPr>
              <a:t>sort()</a:t>
            </a:r>
            <a:r>
              <a:rPr lang="en-US" sz="2000" dirty="0">
                <a:latin typeface="Verdana" panose="020B0604030504040204" pitchFamily="34" charset="0"/>
                <a:ea typeface="Verdana" panose="020B0604030504040204" pitchFamily="34" charset="0"/>
                <a:cs typeface="Verdana" panose="020B0604030504040204" pitchFamily="34" charset="0"/>
              </a:rPr>
              <a:t> to the cursor before retrieving any documents from the database.</a:t>
            </a:r>
            <a:endPar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getAllMoviesSortedByTitleAsc</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async</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=&gt;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getAllMoviesSortedByTitleDec</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async</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=&gt;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Sorting</a:t>
            </a:r>
          </a:p>
        </p:txBody>
      </p:sp>
    </p:spTree>
    <p:extLst>
      <p:ext uri="{BB962C8B-B14F-4D97-AF65-F5344CB8AC3E}">
        <p14:creationId xmlns:p14="http://schemas.microsoft.com/office/powerpoint/2010/main" val="1871500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7826"/>
            <a:ext cx="11585731" cy="5313745"/>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Sorted by Title, then release year</a:t>
            </a:r>
            <a:endParaRPr lang="en-US" sz="1800" dirty="0">
              <a:solidFill>
                <a:srgbClr val="0000FF"/>
              </a:solidFill>
              <a:latin typeface="Menlo" panose="020B0609030804020204" pitchFamily="49" charset="0"/>
            </a:endParaRP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A31515"/>
                </a:solidFill>
                <a:latin typeface="Verdana" panose="020B0604030504040204" pitchFamily="34" charset="0"/>
                <a:ea typeface="Verdana" panose="020B0604030504040204" pitchFamily="34" charset="0"/>
                <a:cs typeface="Verdana" panose="020B0604030504040204" pitchFamily="34" charset="0"/>
              </a:rPr>
              <a:t>info.release</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00"/>
                </a:solidFill>
                <a:latin typeface="Menlo" panose="020B0609030804020204" pitchFamily="49" charset="0"/>
              </a:rPr>
              <a:t>We can also use limit and skip with sort:</a:t>
            </a:r>
          </a:p>
          <a:p>
            <a:pPr marL="0" indent="0">
              <a:spcAft>
                <a:spcPts val="0"/>
              </a:spcAft>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endPar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skip</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limit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2</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A31515"/>
                </a:solidFill>
                <a:latin typeface="Verdana" panose="020B0604030504040204" pitchFamily="34" charset="0"/>
                <a:ea typeface="Verdana" panose="020B0604030504040204" pitchFamily="34" charset="0"/>
                <a:cs typeface="Verdana" panose="020B0604030504040204" pitchFamily="34" charset="0"/>
              </a:rPr>
              <a:t>info.release</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1800" dirty="0">
              <a:solidFill>
                <a:srgbClr val="000000"/>
              </a:solidFill>
              <a:latin typeface="Menlo" panose="020B0609030804020204" pitchFamily="49"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Sorting</a:t>
            </a:r>
          </a:p>
        </p:txBody>
      </p:sp>
    </p:spTree>
    <p:extLst>
      <p:ext uri="{BB962C8B-B14F-4D97-AF65-F5344CB8AC3E}">
        <p14:creationId xmlns:p14="http://schemas.microsoft.com/office/powerpoint/2010/main" val="4141874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API: POST, PUT, PATCH, DELETE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18556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POST method is used to submit an entity to the specified resource, often causing a change in state or side effects on the server.</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PUT method replaces all current representations of the target resource with the request payload.</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Similar to PUT, but you can replace portions of the resource instead of the whole resource. </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DELETE method deletes the specified resource.</a:t>
            </a:r>
          </a:p>
          <a:p>
            <a:pPr lvl="1">
              <a:spcAft>
                <a:spcPts val="300"/>
              </a:spcAft>
            </a:pPr>
            <a:endPar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Each of these request types can use the following types of data:</a:t>
            </a:r>
          </a:p>
          <a:p>
            <a:pPr lvl="1">
              <a:spcAft>
                <a:spcPts val="300"/>
              </a:spcAft>
            </a:pPr>
            <a:r>
              <a:rPr lang="en-US" sz="1600" dirty="0" err="1">
                <a:solidFill>
                  <a:srgbClr val="404040"/>
                </a:solidFill>
                <a:latin typeface="Verdana" panose="020B0604030504040204" pitchFamily="34" charset="0"/>
                <a:ea typeface="Verdana" panose="020B0604030504040204" pitchFamily="34" charset="0"/>
                <a:cs typeface="Verdana" panose="020B0604030504040204" pitchFamily="34" charset="0"/>
              </a:rPr>
              <a:t>Querystring</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 parameters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Request bodies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URL Params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Headers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POST, PUT, PATCH, DELETE</a:t>
            </a:r>
          </a:p>
        </p:txBody>
      </p:sp>
    </p:spTree>
    <p:extLst>
      <p:ext uri="{BB962C8B-B14F-4D97-AF65-F5344CB8AC3E}">
        <p14:creationId xmlns:p14="http://schemas.microsoft.com/office/powerpoint/2010/main" val="3516849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spcAft>
                <a:spcPts val="300"/>
              </a:spcAft>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requests can all provide data in a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request body</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A request body is a series of bytes transmitted below the headers of an HTTP Request.  </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We will be submitting a request body in two ways:</a:t>
            </a:r>
          </a:p>
          <a:p>
            <a:pPr lvl="1">
              <a:spcAft>
                <a:spcPts val="300"/>
              </a:spcAft>
            </a:pPr>
            <a:r>
              <a:rPr lang="en-US" sz="1800" dirty="0">
                <a:latin typeface="Verdana" panose="020B0604030504040204" pitchFamily="34" charset="0"/>
                <a:ea typeface="Verdana" panose="020B0604030504040204" pitchFamily="34" charset="0"/>
                <a:cs typeface="Verdana" panose="020B0604030504040204" pitchFamily="34" charset="0"/>
              </a:rPr>
              <a:t>Text that is in a JSON format (modern format of submitting data)</a:t>
            </a:r>
          </a:p>
          <a:p>
            <a:pPr lvl="1">
              <a:spcAft>
                <a:spcPts val="300"/>
              </a:spcAft>
            </a:pPr>
            <a:r>
              <a:rPr lang="en-US" sz="1800" dirty="0">
                <a:latin typeface="Verdana" panose="020B0604030504040204" pitchFamily="34" charset="0"/>
                <a:ea typeface="Verdana" panose="020B0604030504040204" pitchFamily="34" charset="0"/>
                <a:cs typeface="Verdana" panose="020B0604030504040204" pitchFamily="34" charset="0"/>
              </a:rPr>
              <a:t>Text that is in a form data format (traditionally how browsers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1800" dirty="0">
                <a:latin typeface="Verdana" panose="020B0604030504040204" pitchFamily="34" charset="0"/>
                <a:ea typeface="Verdana" panose="020B0604030504040204" pitchFamily="34" charset="0"/>
                <a:cs typeface="Verdana" panose="020B0604030504040204" pitchFamily="34" charset="0"/>
              </a:rPr>
              <a:t>)</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The request body will be interpreted by our server using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middleware</a:t>
            </a: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Function that is built into Express </a:t>
            </a:r>
          </a:p>
          <a:p>
            <a:pPr lvl="1">
              <a:spcAft>
                <a:spcPts val="300"/>
              </a:spcAft>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https://expressjs.com/en/api.html#express.json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Request Body</a:t>
            </a:r>
          </a:p>
        </p:txBody>
      </p:sp>
    </p:spTree>
    <p:extLst>
      <p:ext uri="{BB962C8B-B14F-4D97-AF65-F5344CB8AC3E}">
        <p14:creationId xmlns:p14="http://schemas.microsoft.com/office/powerpoint/2010/main" val="24778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order to access request body data, we must first apply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middleware. </a:t>
            </a:r>
          </a:p>
          <a:p>
            <a:pPr marL="0" marR="1014730" indent="0">
              <a:lnSpc>
                <a:spcPct val="148600"/>
              </a:lnSpc>
              <a:spcBef>
                <a:spcPts val="10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will allow us to add text that is formatted as JSON to a request body, and to have our server parse the JSON and place the object in the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request.body</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property.</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5080" indent="0">
              <a:lnSpc>
                <a:spcPts val="2170"/>
              </a:lnSpc>
              <a:spcBef>
                <a:spcPts val="1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will allow us to submit data with our POST, PUT, PATCH and DELETE calls and begin interacting with  our server.</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spcAft>
                <a:spcPts val="300"/>
              </a:spcAft>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https://expressjs.com/en/api.html#express.json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Request Body Data</a:t>
            </a:r>
          </a:p>
        </p:txBody>
      </p:sp>
    </p:spTree>
    <p:extLst>
      <p:ext uri="{BB962C8B-B14F-4D97-AF65-F5344CB8AC3E}">
        <p14:creationId xmlns:p14="http://schemas.microsoft.com/office/powerpoint/2010/main" val="583322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As we use more methods, such as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it becomes increasingly difficult to test using just your browser, particularly because you cannot directly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from the browser!  The browser only knows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request. </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use a REST client such as Postman and PAW to test your API calls.</a:t>
            </a:r>
          </a:p>
          <a:p>
            <a:pPr marR="1014730" lvl="1">
              <a:lnSpc>
                <a:spcPct val="148600"/>
              </a:lnSpc>
              <a:spcBef>
                <a:spcPts val="10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https://www.getpostman.com/</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1014730" lvl="1">
              <a:lnSpc>
                <a:spcPct val="148600"/>
              </a:lnSpc>
              <a:spcBef>
                <a:spcPts val="10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https://luckymarmot.com/paw</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A REST client is a program that will allow you to easily configure and make HTTP Calls to your servers.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Postman</a:t>
            </a:r>
          </a:p>
        </p:txBody>
      </p:sp>
    </p:spTree>
    <p:extLst>
      <p:ext uri="{BB962C8B-B14F-4D97-AF65-F5344CB8AC3E}">
        <p14:creationId xmlns:p14="http://schemas.microsoft.com/office/powerpoint/2010/main" val="632075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In order to use Postman, you need:</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URL you wish to submit data to</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request method you wish to use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Body data</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You must set the body type to raw</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You must also set the type to JSON (application/json)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Postman to Send JSON Data</a:t>
            </a:r>
          </a:p>
        </p:txBody>
      </p:sp>
    </p:spTree>
    <p:extLst>
      <p:ext uri="{BB962C8B-B14F-4D97-AF65-F5344CB8AC3E}">
        <p14:creationId xmlns:p14="http://schemas.microsoft.com/office/powerpoint/2010/main" val="321757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Adding a Blog Post with Postman</a:t>
            </a:r>
          </a:p>
        </p:txBody>
      </p:sp>
      <p:sp>
        <p:nvSpPr>
          <p:cNvPr id="5" name="object 3">
            <a:extLst>
              <a:ext uri="{FF2B5EF4-FFF2-40B4-BE49-F238E27FC236}">
                <a16:creationId xmlns:a16="http://schemas.microsoft.com/office/drawing/2014/main" id="{C4CC1902-9CCF-4B48-957F-1B3D3695243A}"/>
              </a:ext>
            </a:extLst>
          </p:cNvPr>
          <p:cNvSpPr/>
          <p:nvPr/>
        </p:nvSpPr>
        <p:spPr>
          <a:xfrm>
            <a:off x="1252470" y="1417637"/>
            <a:ext cx="9683884" cy="4022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4982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find documents many more ways than just matching on multiple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Query by subdocuments.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Query for matches inside an array.</a:t>
            </a:r>
          </a:p>
          <a:p>
            <a:pPr lvl="1"/>
            <a:r>
              <a:rPr lang="en-US" sz="1800" dirty="0">
                <a:latin typeface="Verdana" panose="020B0604030504040204" pitchFamily="34" charset="0"/>
                <a:ea typeface="Verdana" panose="020B0604030504040204" pitchFamily="34" charset="0"/>
                <a:cs typeface="Verdana" panose="020B0604030504040204" pitchFamily="34" charset="0"/>
              </a:rPr>
              <a:t>Query for a field to be one of many values.</a:t>
            </a:r>
          </a:p>
          <a:p>
            <a:pPr lvl="1"/>
            <a:r>
              <a:rPr lang="en-US" sz="1800" dirty="0">
                <a:latin typeface="Verdana" panose="020B0604030504040204" pitchFamily="34" charset="0"/>
                <a:ea typeface="Verdana" panose="020B0604030504040204" pitchFamily="34" charset="0"/>
                <a:cs typeface="Verdana" panose="020B0604030504040204" pitchFamily="34" charset="0"/>
              </a:rPr>
              <a:t>Matching fields that are less than (or equal to) a value.</a:t>
            </a:r>
          </a:p>
          <a:p>
            <a:pPr lvl="1"/>
            <a:r>
              <a:rPr lang="en-US" sz="1800" dirty="0">
                <a:latin typeface="Verdana" panose="020B0604030504040204" pitchFamily="34" charset="0"/>
                <a:ea typeface="Verdana" panose="020B0604030504040204" pitchFamily="34" charset="0"/>
                <a:cs typeface="Verdana" panose="020B0604030504040204" pitchFamily="34" charset="0"/>
              </a:rPr>
              <a:t>Matching fields that are greater than (or equal to) a value.</a:t>
            </a:r>
          </a:p>
          <a:p>
            <a:pPr lvl="1"/>
            <a:r>
              <a:rPr lang="en-US" sz="1800" dirty="0">
                <a:latin typeface="Verdana" panose="020B0604030504040204" pitchFamily="34" charset="0"/>
                <a:ea typeface="Verdana" panose="020B0604030504040204" pitchFamily="34" charset="0"/>
                <a:cs typeface="Verdana" panose="020B0604030504040204" pitchFamily="34" charset="0"/>
              </a:rPr>
              <a:t>Performing a logical query for all matching queries, or any matching queries.</a:t>
            </a:r>
          </a:p>
          <a:p>
            <a:pPr lvl="1"/>
            <a:r>
              <a:rPr lang="en-US" sz="1800" dirty="0">
                <a:latin typeface="Verdana" panose="020B0604030504040204" pitchFamily="34" charset="0"/>
                <a:ea typeface="Verdana" panose="020B0604030504040204" pitchFamily="34" charset="0"/>
                <a:cs typeface="Verdana" panose="020B0604030504040204" pitchFamily="34" charset="0"/>
              </a:rPr>
              <a:t>JavaScript based querying!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also do things like:</a:t>
            </a:r>
          </a:p>
          <a:p>
            <a:pPr lvl="1"/>
            <a:r>
              <a:rPr lang="en-US" sz="1800" dirty="0">
                <a:latin typeface="Verdana" panose="020B0604030504040204" pitchFamily="34" charset="0"/>
                <a:ea typeface="Verdana" panose="020B0604030504040204" pitchFamily="34" charset="0"/>
                <a:cs typeface="Verdana" panose="020B0604030504040204" pitchFamily="34" charset="0"/>
              </a:rPr>
              <a:t>Limiting and Skipping 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Returning only certain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Sorting</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Advanced Querying  </a:t>
            </a:r>
          </a:p>
        </p:txBody>
      </p:sp>
    </p:spTree>
    <p:extLst>
      <p:ext uri="{BB962C8B-B14F-4D97-AF65-F5344CB8AC3E}">
        <p14:creationId xmlns:p14="http://schemas.microsoft.com/office/powerpoint/2010/main" val="1716077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spcAft>
                <a:spcPts val="0"/>
              </a:spcAft>
              <a:buNone/>
            </a:pPr>
            <a:r>
              <a:rPr lang="en-US" dirty="0">
                <a:latin typeface="Verdana" panose="020B0604030504040204" pitchFamily="34" charset="0"/>
                <a:ea typeface="Verdana" panose="020B0604030504040204" pitchFamily="34" charset="0"/>
                <a:cs typeface="Verdana" panose="020B0604030504040204" pitchFamily="34" charset="0"/>
              </a:rPr>
              <a:t>We can access the data that was sent in the request’s body inside the route, we then call our DB function </a:t>
            </a:r>
            <a:r>
              <a:rPr lang="en-US" b="1" i="1" dirty="0" err="1">
                <a:solidFill>
                  <a:srgbClr val="795E26"/>
                </a:solidFill>
                <a:latin typeface="Courier New" panose="02070309020205020404" pitchFamily="49" charset="0"/>
                <a:cs typeface="Courier New" panose="02070309020205020404" pitchFamily="49" charset="0"/>
              </a:rPr>
              <a:t>addPost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795E26"/>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to add the post to the DB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a:xfrm>
            <a:off x="302605" y="418354"/>
            <a:ext cx="1012155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the Data That Was Sent in the Request</a:t>
            </a:r>
          </a:p>
        </p:txBody>
      </p:sp>
      <p:pic>
        <p:nvPicPr>
          <p:cNvPr id="6" name="Picture 5" descr="A screenshot of a cell phone&#10;&#10;Description automatically generated">
            <a:extLst>
              <a:ext uri="{FF2B5EF4-FFF2-40B4-BE49-F238E27FC236}">
                <a16:creationId xmlns:a16="http://schemas.microsoft.com/office/drawing/2014/main" id="{1BAC6FF7-3484-FF4B-870E-9480D9B9A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852" y="1976374"/>
            <a:ext cx="7162800" cy="3289300"/>
          </a:xfrm>
          <a:prstGeom prst="rect">
            <a:avLst/>
          </a:prstGeom>
        </p:spPr>
      </p:pic>
    </p:spTree>
    <p:extLst>
      <p:ext uri="{BB962C8B-B14F-4D97-AF65-F5344CB8AC3E}">
        <p14:creationId xmlns:p14="http://schemas.microsoft.com/office/powerpoint/2010/main" val="991702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There are two ways to update data;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and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PATCH</a:t>
            </a:r>
            <a:r>
              <a:rPr lang="en-US" sz="2000" dirty="0">
                <a:latin typeface="Verdana" panose="020B0604030504040204" pitchFamily="34" charset="0"/>
                <a:ea typeface="Verdana" panose="020B0604030504040204" pitchFamily="34" charset="0"/>
                <a:cs typeface="Verdana" panose="020B0604030504040204" pitchFamily="34" charset="0"/>
              </a:rPr>
              <a:t> the difference between the two is how the data is updated.  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request, all the fields of the object need to be supplied.  For example. Say we have the following object in our DB that we wanted to update:</a:t>
            </a: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PUT</a:t>
            </a:r>
          </a:p>
        </p:txBody>
      </p:sp>
      <p:pic>
        <p:nvPicPr>
          <p:cNvPr id="6" name="Picture 5" descr="A picture containing bird&#10;&#10;Description automatically generated">
            <a:extLst>
              <a:ext uri="{FF2B5EF4-FFF2-40B4-BE49-F238E27FC236}">
                <a16:creationId xmlns:a16="http://schemas.microsoft.com/office/drawing/2014/main" id="{27D393BB-16AB-C143-BF8D-B14B7598C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60" y="3084439"/>
            <a:ext cx="10845800" cy="2895600"/>
          </a:xfrm>
          <a:prstGeom prst="rect">
            <a:avLst/>
          </a:prstGeom>
        </p:spPr>
      </p:pic>
    </p:spTree>
    <p:extLst>
      <p:ext uri="{BB962C8B-B14F-4D97-AF65-F5344CB8AC3E}">
        <p14:creationId xmlns:p14="http://schemas.microsoft.com/office/powerpoint/2010/main" val="4072515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all the fields need to be supplied in the request body, if they are not supplied, you would need to throw an error. You can think of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as a full replacement of the object, so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all the fields in the object need to be supplied in the request body</a:t>
            </a:r>
            <a:r>
              <a:rPr lang="en-US" sz="2000" dirty="0">
                <a:latin typeface="Verdana" panose="020B0604030504040204" pitchFamily="34" charset="0"/>
                <a:ea typeface="Verdana" panose="020B0604030504040204" pitchFamily="34" charset="0"/>
                <a:cs typeface="Verdana" panose="020B0604030504040204" pitchFamily="34" charset="0"/>
              </a:rPr>
              <a:t>.  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request, you only have to supply one or more of the fields in the request body. As long as there is at least one field present, then you can proceed with updating just that field in the DB.  So just as it sounds,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 </a:t>
            </a:r>
            <a:r>
              <a:rPr lang="en-US" sz="2000" dirty="0">
                <a:latin typeface="Verdana" panose="020B0604030504040204" pitchFamily="34" charset="0"/>
                <a:ea typeface="Verdana" panose="020B0604030504040204" pitchFamily="34" charset="0"/>
                <a:cs typeface="Verdana" panose="020B0604030504040204" pitchFamily="34" charset="0"/>
              </a:rPr>
              <a:t>allows you to “patch” the data, only replacing the data that has changed, as opposed the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where the new data replaces the old data completely.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PATCH</a:t>
            </a:r>
          </a:p>
        </p:txBody>
      </p:sp>
    </p:spTree>
    <p:extLst>
      <p:ext uri="{BB962C8B-B14F-4D97-AF65-F5344CB8AC3E}">
        <p14:creationId xmlns:p14="http://schemas.microsoft.com/office/powerpoint/2010/main" val="3950948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PUT Route</a:t>
            </a:r>
          </a:p>
        </p:txBody>
      </p:sp>
      <p:pic>
        <p:nvPicPr>
          <p:cNvPr id="8" name="Picture 7" descr="A screenshot of a social media post&#10;&#10;Description automatically generated">
            <a:extLst>
              <a:ext uri="{FF2B5EF4-FFF2-40B4-BE49-F238E27FC236}">
                <a16:creationId xmlns:a16="http://schemas.microsoft.com/office/drawing/2014/main" id="{7481CC2B-536C-5341-96D3-A66D54658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912" y="1480436"/>
            <a:ext cx="8763000" cy="4279900"/>
          </a:xfrm>
          <a:prstGeom prst="rect">
            <a:avLst/>
          </a:prstGeom>
        </p:spPr>
      </p:pic>
    </p:spTree>
    <p:extLst>
      <p:ext uri="{BB962C8B-B14F-4D97-AF65-F5344CB8AC3E}">
        <p14:creationId xmlns:p14="http://schemas.microsoft.com/office/powerpoint/2010/main" val="3793171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PATCH Route</a:t>
            </a:r>
          </a:p>
        </p:txBody>
      </p:sp>
      <p:pic>
        <p:nvPicPr>
          <p:cNvPr id="10" name="Picture 9" descr="A screenshot of a social media post&#10;&#10;Description automatically generated">
            <a:extLst>
              <a:ext uri="{FF2B5EF4-FFF2-40B4-BE49-F238E27FC236}">
                <a16:creationId xmlns:a16="http://schemas.microsoft.com/office/drawing/2014/main" id="{7ECAB1D1-E856-1F4F-97AD-8382D59A3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 y="970166"/>
            <a:ext cx="10274300" cy="5232400"/>
          </a:xfrm>
          <a:prstGeom prst="rect">
            <a:avLst/>
          </a:prstGeom>
        </p:spPr>
      </p:pic>
    </p:spTree>
    <p:extLst>
      <p:ext uri="{BB962C8B-B14F-4D97-AF65-F5344CB8AC3E}">
        <p14:creationId xmlns:p14="http://schemas.microsoft.com/office/powerpoint/2010/main" val="2693667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188838"/>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Informing your server that you want to delete an entity is extremely easy. Much like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you would send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call to a URL that contains the identifier.</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That means to delete a blog post with an id of 3 you would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to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http://localhost:3000/blog/3</a:t>
            </a:r>
          </a:p>
          <a:p>
            <a:pPr marL="0" indent="0">
              <a:spcAft>
                <a:spcPts val="0"/>
              </a:spcAft>
              <a:buNone/>
            </a:pPr>
            <a:r>
              <a:rPr lang="en-US" sz="1400" b="1" dirty="0" err="1">
                <a:solidFill>
                  <a:srgbClr val="001080"/>
                </a:solidFill>
                <a:latin typeface="Courier New" panose="02070309020205020404" pitchFamily="49" charset="0"/>
                <a:cs typeface="Courier New" panose="02070309020205020404" pitchFamily="49" charset="0"/>
              </a:rPr>
              <a:t>router</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delete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A31515"/>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async</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req</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res</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=&gt;</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try</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await</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postData</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getPostById</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req</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params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 </a:t>
            </a:r>
            <a:r>
              <a:rPr lang="en-US" sz="1400" b="1" dirty="0">
                <a:solidFill>
                  <a:srgbClr val="AF00DB"/>
                </a:solidFill>
                <a:latin typeface="Courier New" panose="02070309020205020404" pitchFamily="49" charset="0"/>
                <a:cs typeface="Courier New" panose="02070309020205020404" pitchFamily="49" charset="0"/>
              </a:rPr>
              <a:t>catch</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404</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795E26"/>
                </a:solidFill>
                <a:latin typeface="Courier New" panose="02070309020205020404" pitchFamily="49" charset="0"/>
                <a:cs typeface="Courier New" panose="02070309020205020404" pitchFamily="49" charset="0"/>
              </a:rPr>
              <a:t>json</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error:</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A31515"/>
                </a:solidFill>
                <a:latin typeface="Courier New" panose="02070309020205020404" pitchFamily="49" charset="0"/>
                <a:cs typeface="Courier New" panose="02070309020205020404" pitchFamily="49" charset="0"/>
              </a:rPr>
              <a:t>'Post not found'</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return</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try</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await</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postData</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removePost</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req</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params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sendStatus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200</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 </a:t>
            </a:r>
            <a:r>
              <a:rPr lang="en-US" sz="1400" b="1" dirty="0">
                <a:solidFill>
                  <a:srgbClr val="AF00DB"/>
                </a:solidFill>
                <a:latin typeface="Courier New" panose="02070309020205020404" pitchFamily="49" charset="0"/>
                <a:cs typeface="Courier New" panose="02070309020205020404" pitchFamily="49" charset="0"/>
              </a:rPr>
              <a:t>catch</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500</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795E26"/>
                </a:solidFill>
                <a:latin typeface="Courier New" panose="02070309020205020404" pitchFamily="49" charset="0"/>
                <a:cs typeface="Courier New" panose="02070309020205020404" pitchFamily="49" charset="0"/>
              </a:rPr>
              <a:t>json</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error:</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a:t>
            </a:r>
          </a:p>
          <a:p>
            <a:pPr marL="0" marR="1014730" indent="0">
              <a:lnSpc>
                <a:spcPct val="148600"/>
              </a:lnSpc>
              <a:spcBef>
                <a:spcPts val="100"/>
              </a:spcBef>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Deleting Data</a:t>
            </a:r>
          </a:p>
        </p:txBody>
      </p:sp>
    </p:spTree>
    <p:extLst>
      <p:ext uri="{BB962C8B-B14F-4D97-AF65-F5344CB8AC3E}">
        <p14:creationId xmlns:p14="http://schemas.microsoft.com/office/powerpoint/2010/main" val="2714910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46</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Server-Side Error Checking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63036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Users will submit errors; it’s a fact of life that as a web developer, you will encounter situations where an error is submitted.</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types of errors that can occur:</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tries to request a resource that does not exist</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inputs data that does not make sense (bad arguments/parameters/ </a:t>
            </a:r>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data)</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is not authenticated</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input the user provides does not make sense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is attempting to access resources they do not have access to</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Server-Side Validation?</a:t>
            </a:r>
          </a:p>
        </p:txBody>
      </p:sp>
    </p:spTree>
    <p:extLst>
      <p:ext uri="{BB962C8B-B14F-4D97-AF65-F5344CB8AC3E}">
        <p14:creationId xmlns:p14="http://schemas.microsoft.com/office/powerpoint/2010/main" val="3494558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07563"/>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Whenever input comes from a user, you must check that this input is: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there!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the type you want!</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For example, you may have to change from strings to numbers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valid!</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When you write a calculator that you wouldn’t let someone divide by 0</a:t>
            </a:r>
          </a:p>
          <a:p>
            <a:pPr marL="0" marR="1014730" indent="0">
              <a:lnSpc>
                <a:spcPct val="148600"/>
              </a:lnSpc>
              <a:spcBef>
                <a:spcPts val="10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There are two places you will need to perform error checking:</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Inside of your routes; this will easily catch user submitted errors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Inside of your data modules; this will allow you to ensure that you don’t create bad data.</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Server-Side Error Checking</a:t>
            </a:r>
          </a:p>
        </p:txBody>
      </p:sp>
    </p:spTree>
    <p:extLst>
      <p:ext uri="{BB962C8B-B14F-4D97-AF65-F5344CB8AC3E}">
        <p14:creationId xmlns:p14="http://schemas.microsoft.com/office/powerpoint/2010/main" val="1191450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07563"/>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While we build out these APIs, error handling is extremely easy!  When you encounter an issue in your API routes, you will:</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Determine what type of error it is (i.e., the user is requesting an object that does not exist) and respond with the proper status code.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 addition to the failed status code, also send back a JSON object that describes what happened. It can be as simple as having a property called </a:t>
            </a:r>
            <a:r>
              <a:rPr lang="en-US" sz="1800" dirty="0" err="1">
                <a:latin typeface="Verdana" panose="020B0604030504040204" pitchFamily="34" charset="0"/>
                <a:ea typeface="Verdana" panose="020B0604030504040204" pitchFamily="34" charset="0"/>
                <a:cs typeface="Verdana" panose="020B0604030504040204" pitchFamily="34" charset="0"/>
              </a:rPr>
              <a:t>errorMessage</a:t>
            </a:r>
            <a:r>
              <a:rPr lang="en-US" sz="1800" dirty="0">
                <a:latin typeface="Verdana" panose="020B0604030504040204" pitchFamily="34" charset="0"/>
                <a:ea typeface="Verdana" panose="020B0604030504040204" pitchFamily="34" charset="0"/>
                <a:cs typeface="Verdana" panose="020B0604030504040204" pitchFamily="34" charset="0"/>
              </a:rPr>
              <a:t> with a string describing the error, or an array of all the errors!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Handling in an API</a:t>
            </a:r>
          </a:p>
        </p:txBody>
      </p:sp>
    </p:spTree>
    <p:extLst>
      <p:ext uri="{BB962C8B-B14F-4D97-AF65-F5344CB8AC3E}">
        <p14:creationId xmlns:p14="http://schemas.microsoft.com/office/powerpoint/2010/main" val="18604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we can update documents, rather than just replacing their entire content.</a:t>
            </a:r>
          </a:p>
          <a:p>
            <a:pPr lvl="1"/>
            <a:r>
              <a:rPr lang="en-US" sz="1800" dirty="0">
                <a:latin typeface="Verdana" panose="020B0604030504040204" pitchFamily="34" charset="0"/>
                <a:ea typeface="Verdana" panose="020B0604030504040204" pitchFamily="34" charset="0"/>
                <a:cs typeface="Verdana" panose="020B0604030504040204" pitchFamily="34" charset="0"/>
              </a:rPr>
              <a:t>We can change only specific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subdocuments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Increment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Multiply fields value</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to a minimum value</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to a maximum value</a:t>
            </a:r>
          </a:p>
          <a:p>
            <a:pPr lvl="1"/>
            <a:r>
              <a:rPr lang="en-US" sz="1800" dirty="0">
                <a:latin typeface="Verdana" panose="020B0604030504040204" pitchFamily="34" charset="0"/>
                <a:ea typeface="Verdana" panose="020B0604030504040204" pitchFamily="34" charset="0"/>
                <a:cs typeface="Verdana" panose="020B0604030504040204" pitchFamily="34" charset="0"/>
              </a:rPr>
              <a:t>Manipulate arrays</a:t>
            </a:r>
          </a:p>
          <a:p>
            <a:pPr marL="0" indent="0">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All of these are demonstrated in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dirty="0">
                <a:latin typeface="Verdana" panose="020B0604030504040204" pitchFamily="34" charset="0"/>
                <a:ea typeface="Verdana" panose="020B0604030504040204" pitchFamily="34" charset="0"/>
                <a:cs typeface="Verdana" panose="020B0604030504040204" pitchFamily="34" charset="0"/>
              </a:rPr>
              <a:t>, where you can experiment with them accordingly through the node command line or writing your own file.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Advanced Updating  </a:t>
            </a:r>
          </a:p>
        </p:txBody>
      </p:sp>
    </p:spTree>
    <p:extLst>
      <p:ext uri="{BB962C8B-B14F-4D97-AF65-F5344CB8AC3E}">
        <p14:creationId xmlns:p14="http://schemas.microsoft.com/office/powerpoint/2010/main" val="134577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50</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91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Naturally, as JSON documents, we can store arrays in MongoDB.</a:t>
            </a:r>
          </a:p>
          <a:p>
            <a:pPr lvl="1"/>
            <a:r>
              <a:rPr lang="en-US" sz="1800" dirty="0">
                <a:latin typeface="Verdana" panose="020B0604030504040204" pitchFamily="34" charset="0"/>
                <a:ea typeface="Verdana" panose="020B0604030504040204" pitchFamily="34" charset="0"/>
                <a:cs typeface="Verdana" panose="020B0604030504040204" pitchFamily="34" charset="0"/>
              </a:rPr>
              <a:t>Entries can be primitives or objects!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query documents based on arrays and update arrays and their entries. When dealing with arrays containing subdocuments, we can query for matching fields on subdocuments.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query arrays to find documents that have arrays with matching entries.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Array Querying Operations</a:t>
            </a:r>
          </a:p>
        </p:txBody>
      </p:sp>
    </p:spTree>
    <p:extLst>
      <p:ext uri="{BB962C8B-B14F-4D97-AF65-F5344CB8AC3E}">
        <p14:creationId xmlns:p14="http://schemas.microsoft.com/office/powerpoint/2010/main" val="269410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Arguably, the most difficult part of MongoDB is array manipulation due to the complex syntax of  combining arrays and subdocuments.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of updating arrays:</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to the array if it does not already exist</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to the array whether or not it exists</a:t>
            </a:r>
          </a:p>
          <a:p>
            <a:pPr lvl="1"/>
            <a:r>
              <a:rPr lang="en-US" sz="1800" dirty="0">
                <a:latin typeface="Verdana" panose="020B0604030504040204" pitchFamily="34" charset="0"/>
                <a:ea typeface="Verdana" panose="020B0604030504040204" pitchFamily="34" charset="0"/>
                <a:cs typeface="Verdana" panose="020B0604030504040204" pitchFamily="34" charset="0"/>
              </a:rPr>
              <a:t>Popping the first or last 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a single matching 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Removing all matching elements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Array Manipulation Operations</a:t>
            </a:r>
          </a:p>
        </p:txBody>
      </p:sp>
    </p:spTree>
    <p:extLst>
      <p:ext uri="{BB962C8B-B14F-4D97-AF65-F5344CB8AC3E}">
        <p14:creationId xmlns:p14="http://schemas.microsoft.com/office/powerpoint/2010/main" val="193381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Comparison Query Operations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68089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7499"/>
            <a:ext cx="11585731" cy="5313745"/>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MongoDB has a number of Comparison Query Operations:</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Comparison Query Operations</a:t>
            </a:r>
          </a:p>
        </p:txBody>
      </p:sp>
      <p:pic>
        <p:nvPicPr>
          <p:cNvPr id="7" name="Picture 6" descr="A screenshot of a cell phone&#10;&#10;Description automatically generated">
            <a:extLst>
              <a:ext uri="{FF2B5EF4-FFF2-40B4-BE49-F238E27FC236}">
                <a16:creationId xmlns:a16="http://schemas.microsoft.com/office/drawing/2014/main" id="{1BBFD935-2C68-BC40-9775-C07C7298E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289" y="3930059"/>
            <a:ext cx="6697980" cy="222504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7F06084-95DA-944E-8133-3381C118F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420" y="1705019"/>
            <a:ext cx="6697980" cy="2225040"/>
          </a:xfrm>
          <a:prstGeom prst="rect">
            <a:avLst/>
          </a:prstGeom>
        </p:spPr>
      </p:pic>
    </p:spTree>
    <p:extLst>
      <p:ext uri="{BB962C8B-B14F-4D97-AF65-F5344CB8AC3E}">
        <p14:creationId xmlns:p14="http://schemas.microsoft.com/office/powerpoint/2010/main" val="4286604271"/>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55049</TotalTime>
  <Words>3240</Words>
  <Application>Microsoft Macintosh PowerPoint</Application>
  <PresentationFormat>Custom</PresentationFormat>
  <Paragraphs>345</Paragraphs>
  <Slides>50</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50</vt:i4>
      </vt:variant>
    </vt:vector>
  </HeadingPairs>
  <TitlesOfParts>
    <vt:vector size="66" baseType="lpstr">
      <vt:lpstr>Arial</vt:lpstr>
      <vt:lpstr>Calibri</vt:lpstr>
      <vt:lpstr>Century Gothic</vt:lpstr>
      <vt:lpstr>Courier New</vt:lpstr>
      <vt:lpstr>Menlo</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Demonstration</vt:lpstr>
      <vt:lpstr>Advanced Querying  </vt:lpstr>
      <vt:lpstr>Advanced Updating  </vt:lpstr>
      <vt:lpstr>Array Querying Operations</vt:lpstr>
      <vt:lpstr>Array Manipulation Operations</vt:lpstr>
      <vt:lpstr>PowerPoint Presentation</vt:lpstr>
      <vt:lpstr>Comparison Query Operations</vt:lpstr>
      <vt:lpstr>$eq</vt:lpstr>
      <vt:lpstr>$gt</vt:lpstr>
      <vt:lpstr>$gte</vt:lpstr>
      <vt:lpstr>$in</vt:lpstr>
      <vt:lpstr>$lt</vt:lpstr>
      <vt:lpstr>$lte</vt:lpstr>
      <vt:lpstr>$ne</vt:lpstr>
      <vt:lpstr>$nin</vt:lpstr>
      <vt:lpstr>PowerPoint Presentation</vt:lpstr>
      <vt:lpstr>Logical Query Operations</vt:lpstr>
      <vt:lpstr>$and</vt:lpstr>
      <vt:lpstr>$not</vt:lpstr>
      <vt:lpstr>$nor</vt:lpstr>
      <vt:lpstr>$or</vt:lpstr>
      <vt:lpstr>PowerPoint Presentation</vt:lpstr>
      <vt:lpstr>Limit</vt:lpstr>
      <vt:lpstr>Skip</vt:lpstr>
      <vt:lpstr>PowerPoint Presentation</vt:lpstr>
      <vt:lpstr>PowerPoint Presentation</vt:lpstr>
      <vt:lpstr>Returning Certain Fields</vt:lpstr>
      <vt:lpstr>PowerPoint Presentation</vt:lpstr>
      <vt:lpstr>Sorting</vt:lpstr>
      <vt:lpstr>Sorting</vt:lpstr>
      <vt:lpstr>PowerPoint Presentation</vt:lpstr>
      <vt:lpstr>POST, PUT, PATCH, DELETE</vt:lpstr>
      <vt:lpstr>The Request Body</vt:lpstr>
      <vt:lpstr>Using Request Body Data</vt:lpstr>
      <vt:lpstr>Using Postman</vt:lpstr>
      <vt:lpstr>Using Postman to Send JSON Data</vt:lpstr>
      <vt:lpstr>Adding a Blog Post with Postman</vt:lpstr>
      <vt:lpstr>Using the Data That Was Sent in the Request</vt:lpstr>
      <vt:lpstr>Updating Data - PUT</vt:lpstr>
      <vt:lpstr>Updating Data - PATCH</vt:lpstr>
      <vt:lpstr>Updating Data – PUT Route</vt:lpstr>
      <vt:lpstr>Updating Data – PATCH Route</vt:lpstr>
      <vt:lpstr>Deleting Data</vt:lpstr>
      <vt:lpstr>PowerPoint Presentation</vt:lpstr>
      <vt:lpstr>What is Server-Side Validation?</vt:lpstr>
      <vt:lpstr>Server-Side Error Checking</vt:lpstr>
      <vt:lpstr>Error Handling in an API</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1342</cp:revision>
  <cp:lastPrinted>2016-08-09T14:57:31Z</cp:lastPrinted>
  <dcterms:created xsi:type="dcterms:W3CDTF">2013-11-01T14:42:31Z</dcterms:created>
  <dcterms:modified xsi:type="dcterms:W3CDTF">2020-03-02T13:21:52Z</dcterms:modified>
</cp:coreProperties>
</file>