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56"/>
  </p:notesMasterIdLst>
  <p:handoutMasterIdLst>
    <p:handoutMasterId r:id="rId57"/>
  </p:handoutMasterIdLst>
  <p:sldIdLst>
    <p:sldId id="293" r:id="rId10"/>
    <p:sldId id="292" r:id="rId11"/>
    <p:sldId id="336" r:id="rId12"/>
    <p:sldId id="333" r:id="rId13"/>
    <p:sldId id="334" r:id="rId14"/>
    <p:sldId id="389" r:id="rId15"/>
    <p:sldId id="377" r:id="rId16"/>
    <p:sldId id="378"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8" r:id="rId39"/>
    <p:sldId id="417" r:id="rId40"/>
    <p:sldId id="419" r:id="rId41"/>
    <p:sldId id="420" r:id="rId42"/>
    <p:sldId id="421" r:id="rId43"/>
    <p:sldId id="422" r:id="rId44"/>
    <p:sldId id="423" r:id="rId45"/>
    <p:sldId id="388" r:id="rId46"/>
    <p:sldId id="425" r:id="rId47"/>
    <p:sldId id="426" r:id="rId48"/>
    <p:sldId id="427" r:id="rId49"/>
    <p:sldId id="428" r:id="rId50"/>
    <p:sldId id="424" r:id="rId51"/>
    <p:sldId id="430" r:id="rId52"/>
    <p:sldId id="431" r:id="rId53"/>
    <p:sldId id="432" r:id="rId54"/>
    <p:sldId id="429" r:id="rId5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autoAdjust="0"/>
    <p:restoredTop sz="86386" autoAdjust="0"/>
  </p:normalViewPr>
  <p:slideViewPr>
    <p:cSldViewPr snapToGrid="0">
      <p:cViewPr>
        <p:scale>
          <a:sx n="113" d="100"/>
          <a:sy n="113" d="100"/>
        </p:scale>
        <p:origin x="1520" y="320"/>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commentAuthors" Target="commentAuthors.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handoutMaster" Target="handoutMasters/handoutMaster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3/24/20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3/24/20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Web/Guide/HTML/Forms/My_first_HTML_form"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en-US/docs/Web/HTML/Element/input" TargetMode="Externa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handlebarsjs.com/" TargetMode="External"/><Relationship Id="rId2" Type="http://schemas.openxmlformats.org/officeDocument/2006/relationships/hyperlink" Target="https://github.com/ericf/express-handlebars"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466344" y="1681747"/>
            <a:ext cx="11522671" cy="1895814"/>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Introduction to CSS, HTML Forms and HTML Templating </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675110"/>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CSS is a simple language based on only three pieces of data:</a:t>
            </a:r>
          </a:p>
          <a:p>
            <a:pPr lvl="1"/>
            <a:r>
              <a:rPr lang="en-US" sz="2000" dirty="0">
                <a:latin typeface="Verdana" panose="020B0604030504040204" pitchFamily="34" charset="0"/>
                <a:ea typeface="Verdana" panose="020B0604030504040204" pitchFamily="34" charset="0"/>
                <a:cs typeface="Verdana" panose="020B0604030504040204" pitchFamily="34" charset="0"/>
              </a:rPr>
              <a:t>A selector, which is a pattern that will match elements</a:t>
            </a:r>
          </a:p>
          <a:p>
            <a:pPr lvl="1"/>
            <a:r>
              <a:rPr lang="en-US" sz="2000" dirty="0">
                <a:latin typeface="Verdana" panose="020B0604030504040204" pitchFamily="34" charset="0"/>
                <a:ea typeface="Verdana" panose="020B0604030504040204" pitchFamily="34" charset="0"/>
                <a:cs typeface="Verdana" panose="020B0604030504040204" pitchFamily="34" charset="0"/>
              </a:rPr>
              <a:t>A declaration, which has:</a:t>
            </a:r>
          </a:p>
          <a:p>
            <a:pPr lvl="2"/>
            <a:r>
              <a:rPr lang="en-US" sz="2000" dirty="0">
                <a:latin typeface="Verdana" panose="020B0604030504040204" pitchFamily="34" charset="0"/>
                <a:ea typeface="Verdana" panose="020B0604030504040204" pitchFamily="34" charset="0"/>
                <a:cs typeface="Verdana" panose="020B0604030504040204" pitchFamily="34" charset="0"/>
              </a:rPr>
              <a:t>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property</a:t>
            </a:r>
            <a:r>
              <a:rPr lang="en-US" sz="2000" dirty="0">
                <a:latin typeface="Verdana" panose="020B0604030504040204" pitchFamily="34" charset="0"/>
                <a:ea typeface="Verdana" panose="020B0604030504040204" pitchFamily="34" charset="0"/>
                <a:cs typeface="Verdana" panose="020B0604030504040204" pitchFamily="34" charset="0"/>
              </a:rPr>
              <a:t>, which defines what property you will update</a:t>
            </a:r>
          </a:p>
          <a:p>
            <a:pPr lvl="2"/>
            <a:r>
              <a:rPr lang="en-US" sz="2000" dirty="0">
                <a:latin typeface="Verdana" panose="020B0604030504040204" pitchFamily="34" charset="0"/>
                <a:ea typeface="Verdana" panose="020B0604030504040204" pitchFamily="34" charset="0"/>
                <a:cs typeface="Verdana" panose="020B0604030504040204" pitchFamily="34" charset="0"/>
              </a:rPr>
              <a:t>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value</a:t>
            </a:r>
            <a:r>
              <a:rPr lang="en-US" sz="2000" dirty="0">
                <a:latin typeface="Verdana" panose="020B0604030504040204" pitchFamily="34" charset="0"/>
                <a:ea typeface="Verdana" panose="020B0604030504040204" pitchFamily="34" charset="0"/>
                <a:cs typeface="Verdana" panose="020B0604030504040204" pitchFamily="34" charset="0"/>
              </a:rPr>
              <a:t>, which defines what you want to do to that property.</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 set of selectors and a set of declarations makes a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rule-set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Each rule-set can have multiple selectors, and multiple declarations.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Does CSS Work?</a:t>
            </a:r>
          </a:p>
        </p:txBody>
      </p:sp>
    </p:spTree>
    <p:extLst>
      <p:ext uri="{BB962C8B-B14F-4D97-AF65-F5344CB8AC3E}">
        <p14:creationId xmlns:p14="http://schemas.microsoft.com/office/powerpoint/2010/main" val="48002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0489" y="1150986"/>
            <a:ext cx="11585731" cy="4764536"/>
          </a:xfrm>
        </p:spPr>
        <p:txBody>
          <a:bodyPr/>
          <a:lstStyle/>
          <a:p>
            <a:pPr marL="0" lvl="0" indent="0" defTabSz="914400">
              <a:spcAft>
                <a:spcPts val="0"/>
              </a:spcAft>
              <a:buClrTx/>
              <a:buNone/>
              <a:defRPr/>
            </a:pPr>
            <a:r>
              <a:rPr lang="en-US" sz="1400" b="1" dirty="0">
                <a:latin typeface="Courier New" charset="0"/>
                <a:ea typeface="Courier New" charset="0"/>
                <a:cs typeface="Courier New" charset="0"/>
              </a:rPr>
              <a:t>h2 {</a:t>
            </a:r>
          </a:p>
          <a:p>
            <a:pPr marL="0" lvl="0" indent="0" defTabSz="914400">
              <a:spcAft>
                <a:spcPts val="0"/>
              </a:spcAft>
              <a:buClrTx/>
              <a:buNone/>
              <a:defRPr/>
            </a:pPr>
            <a:r>
              <a:rPr lang="en-US" sz="1400" b="1" dirty="0">
                <a:latin typeface="Courier New" charset="0"/>
                <a:ea typeface="Courier New" charset="0"/>
                <a:cs typeface="Courier New" charset="0"/>
              </a:rPr>
              <a:t>  text-align: center;</a:t>
            </a:r>
          </a:p>
          <a:p>
            <a:pPr marL="0" lvl="0" indent="0" defTabSz="914400">
              <a:spcAft>
                <a:spcPts val="0"/>
              </a:spcAft>
              <a:buClrTx/>
              <a:buNone/>
              <a:defRPr/>
            </a:pPr>
            <a:r>
              <a:rPr lang="en-US" sz="1400" b="1" dirty="0">
                <a:latin typeface="Courier New" charset="0"/>
                <a:ea typeface="Courier New" charset="0"/>
                <a:cs typeface="Courier New" charset="0"/>
              </a:rPr>
              <a:t>}</a:t>
            </a:r>
          </a:p>
          <a:p>
            <a:pPr marL="0" lvl="0" indent="0" defTabSz="914400">
              <a:spcAft>
                <a:spcPts val="0"/>
              </a:spcAft>
              <a:buClrTx/>
              <a:buNone/>
              <a:defRPr/>
            </a:pPr>
            <a:endParaRPr lang="en-US" sz="1400" b="1" dirty="0">
              <a:latin typeface="Courier New" charset="0"/>
              <a:ea typeface="Courier New" charset="0"/>
              <a:cs typeface="Courier New" charset="0"/>
            </a:endParaRPr>
          </a:p>
          <a:p>
            <a:pPr marL="0" lvl="0" indent="0" defTabSz="914400">
              <a:spcAft>
                <a:spcPts val="0"/>
              </a:spcAft>
              <a:buClrTx/>
              <a:buNone/>
              <a:defRPr/>
            </a:pPr>
            <a:r>
              <a:rPr lang="en-US" sz="1400" b="1" dirty="0" err="1">
                <a:latin typeface="Courier New" charset="0"/>
                <a:ea typeface="Courier New" charset="0"/>
                <a:cs typeface="Courier New" charset="0"/>
              </a:rPr>
              <a:t>p.bio</a:t>
            </a:r>
            <a:r>
              <a:rPr lang="en-US" sz="1400" b="1" dirty="0">
                <a:latin typeface="Courier New" charset="0"/>
                <a:ea typeface="Courier New" charset="0"/>
                <a:cs typeface="Courier New" charset="0"/>
              </a:rPr>
              <a:t>, .about-me .career-info {</a:t>
            </a:r>
          </a:p>
          <a:p>
            <a:pPr marL="0" lvl="0" indent="0" defTabSz="914400">
              <a:spcAft>
                <a:spcPts val="0"/>
              </a:spcAft>
              <a:buClrTx/>
              <a:buNone/>
              <a:defRPr/>
            </a:pPr>
            <a:r>
              <a:rPr lang="en-US" sz="1400" b="1" dirty="0">
                <a:latin typeface="Courier New" charset="0"/>
                <a:ea typeface="Courier New" charset="0"/>
                <a:cs typeface="Courier New" charset="0"/>
              </a:rPr>
              <a:t>  font-size: 16pt;</a:t>
            </a:r>
          </a:p>
          <a:p>
            <a:pPr marL="0" lvl="0" indent="0" defTabSz="914400">
              <a:spcAft>
                <a:spcPts val="0"/>
              </a:spcAft>
              <a:buClrTx/>
              <a:buNone/>
              <a:defRPr/>
            </a:pPr>
            <a:r>
              <a:rPr lang="en-US" sz="1400" b="1" dirty="0">
                <a:latin typeface="Courier New" charset="0"/>
                <a:ea typeface="Courier New" charset="0"/>
                <a:cs typeface="Courier New" charset="0"/>
              </a:rPr>
              <a:t>  border-bottom: 1px solid #333;</a:t>
            </a:r>
          </a:p>
          <a:p>
            <a:pPr marL="0" lvl="0" indent="0" defTabSz="914400">
              <a:spcAft>
                <a:spcPts val="0"/>
              </a:spcAft>
              <a:buClrTx/>
              <a:buNone/>
              <a:defRPr/>
            </a:pPr>
            <a:r>
              <a:rPr lang="en-US" sz="1400" b="1" dirty="0">
                <a:latin typeface="Courier New" charset="0"/>
                <a:ea typeface="Courier New" charset="0"/>
                <a:cs typeface="Courier New" charset="0"/>
              </a:rPr>
              <a:t>}</a:t>
            </a:r>
          </a:p>
          <a:p>
            <a:pPr marL="0" lvl="0" indent="0" defTabSz="914400">
              <a:spcAft>
                <a:spcPts val="0"/>
              </a:spcAft>
              <a:buClrTx/>
              <a:buNone/>
              <a:defRPr/>
            </a:pPr>
            <a:endParaRPr lang="en-US" sz="2000" dirty="0"/>
          </a:p>
          <a:p>
            <a:pPr>
              <a:spcAft>
                <a:spcPts val="0"/>
              </a:spcAft>
              <a:buClr>
                <a:srgbClr val="AB263D"/>
              </a:buClr>
            </a:pPr>
            <a:r>
              <a:rPr lang="en-US" sz="2000" dirty="0">
                <a:latin typeface="Verdana" panose="020B0604030504040204" pitchFamily="34" charset="0"/>
                <a:ea typeface="Verdana" panose="020B0604030504040204" pitchFamily="34" charset="0"/>
                <a:cs typeface="Verdana" panose="020B0604030504040204" pitchFamily="34" charset="0"/>
              </a:rPr>
              <a:t>The first rule-set will target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all</a:t>
            </a:r>
            <a:r>
              <a:rPr lang="en-US" sz="2000" dirty="0">
                <a:latin typeface="Verdana" panose="020B0604030504040204" pitchFamily="34" charset="0"/>
                <a:ea typeface="Verdana" panose="020B0604030504040204" pitchFamily="34" charset="0"/>
                <a:cs typeface="Verdana" panose="020B0604030504040204" pitchFamily="34" charset="0"/>
              </a:rPr>
              <a:t> h2 elements in the document and center all the text contained inside the element.</a:t>
            </a:r>
          </a:p>
          <a:p>
            <a:pPr>
              <a:spcAft>
                <a:spcPts val="0"/>
              </a:spcAft>
              <a:buClr>
                <a:srgbClr val="AB263D"/>
              </a:buClr>
            </a:pPr>
            <a:endParaRPr lang="en-US" sz="2000" dirty="0">
              <a:latin typeface="Verdana" panose="020B0604030504040204" pitchFamily="34" charset="0"/>
              <a:ea typeface="Verdana" panose="020B0604030504040204" pitchFamily="34" charset="0"/>
              <a:cs typeface="Verdana" panose="020B0604030504040204" pitchFamily="34" charset="0"/>
            </a:endParaRPr>
          </a:p>
          <a:p>
            <a:pPr>
              <a:spcAft>
                <a:spcPts val="0"/>
              </a:spcAft>
              <a:buClr>
                <a:srgbClr val="AB263D"/>
              </a:buClr>
            </a:pPr>
            <a:r>
              <a:rPr lang="en-US" sz="2000" dirty="0">
                <a:latin typeface="Verdana" panose="020B0604030504040204" pitchFamily="34" charset="0"/>
                <a:ea typeface="Verdana" panose="020B0604030504040204" pitchFamily="34" charset="0"/>
                <a:cs typeface="Verdana" panose="020B0604030504040204" pitchFamily="34" charset="0"/>
              </a:rPr>
              <a:t>The second rule-set will target all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
            </a:r>
            <a:r>
              <a:rPr lang="en-US" sz="2000" dirty="0">
                <a:latin typeface="Verdana" panose="020B0604030504040204" pitchFamily="34" charset="0"/>
                <a:ea typeface="Verdana" panose="020B0604030504040204" pitchFamily="34" charset="0"/>
                <a:cs typeface="Verdana" panose="020B0604030504040204" pitchFamily="34" charset="0"/>
              </a:rPr>
              <a:t> tags that have a class of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bio</a:t>
            </a:r>
            <a:r>
              <a:rPr lang="en-US" sz="2000" dirty="0">
                <a:latin typeface="Verdana" panose="020B0604030504040204" pitchFamily="34" charset="0"/>
                <a:ea typeface="Verdana" panose="020B0604030504040204" pitchFamily="34" charset="0"/>
                <a:cs typeface="Verdana" panose="020B0604030504040204" pitchFamily="34" charset="0"/>
              </a:rPr>
              <a:t>, as well as all elements with a class of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career-info</a:t>
            </a:r>
            <a:r>
              <a:rPr lang="en-US" sz="2000" dirty="0">
                <a:latin typeface="Verdana" panose="020B0604030504040204" pitchFamily="34" charset="0"/>
                <a:ea typeface="Verdana" panose="020B0604030504040204" pitchFamily="34" charset="0"/>
                <a:cs typeface="Verdana" panose="020B0604030504040204" pitchFamily="34" charset="0"/>
              </a:rPr>
              <a:t> that are contained inside an element that has a class of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about-me</a:t>
            </a:r>
            <a:r>
              <a:rPr lang="en-US" sz="2000" dirty="0">
                <a:latin typeface="Verdana" panose="020B0604030504040204" pitchFamily="34" charset="0"/>
                <a:ea typeface="Verdana" panose="020B0604030504040204" pitchFamily="34" charset="0"/>
                <a:cs typeface="Verdana" panose="020B0604030504040204" pitchFamily="34" charset="0"/>
              </a:rPr>
              <a:t>; there can be any number of elements and nested layers of elements between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about-me</a:t>
            </a:r>
            <a:r>
              <a:rPr lang="en-US" sz="2000" b="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career-info</a:t>
            </a:r>
            <a:r>
              <a:rPr lang="en-US" sz="2000" dirty="0">
                <a:latin typeface="Verdana" panose="020B0604030504040204" pitchFamily="34" charset="0"/>
                <a:ea typeface="Verdana" panose="020B0604030504040204" pitchFamily="34" charset="0"/>
                <a:cs typeface="Verdana" panose="020B0604030504040204" pitchFamily="34" charset="0"/>
              </a:rPr>
              <a:t>. Any matching elements will have a bottom-border that is 1 pixel in size, grey colored, and a solid line; they will also have their font set to be 16pt.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CSS Syntax/Example Rule-Sets</a:t>
            </a:r>
          </a:p>
        </p:txBody>
      </p:sp>
    </p:spTree>
    <p:extLst>
      <p:ext uri="{BB962C8B-B14F-4D97-AF65-F5344CB8AC3E}">
        <p14:creationId xmlns:p14="http://schemas.microsoft.com/office/powerpoint/2010/main" val="147810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14460" y="104673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way text appears</a:t>
            </a:r>
          </a:p>
          <a:p>
            <a:pPr lvl="1"/>
            <a:r>
              <a:rPr lang="en-US" sz="2000" dirty="0">
                <a:latin typeface="Verdana" panose="020B0604030504040204" pitchFamily="34" charset="0"/>
                <a:ea typeface="Verdana" panose="020B0604030504040204" pitchFamily="34" charset="0"/>
                <a:cs typeface="Verdana" panose="020B0604030504040204" pitchFamily="34" charset="0"/>
              </a:rPr>
              <a:t>Color</a:t>
            </a:r>
          </a:p>
          <a:p>
            <a:pPr lvl="1"/>
            <a:r>
              <a:rPr lang="en-US" sz="2000" dirty="0">
                <a:latin typeface="Verdana" panose="020B0604030504040204" pitchFamily="34" charset="0"/>
                <a:ea typeface="Verdana" panose="020B0604030504040204" pitchFamily="34" charset="0"/>
                <a:cs typeface="Verdana" panose="020B0604030504040204" pitchFamily="34" charset="0"/>
              </a:rPr>
              <a:t>Size</a:t>
            </a:r>
          </a:p>
          <a:p>
            <a:pPr lvl="1"/>
            <a:r>
              <a:rPr lang="en-US" sz="2000" dirty="0">
                <a:latin typeface="Verdana" panose="020B0604030504040204" pitchFamily="34" charset="0"/>
                <a:ea typeface="Verdana" panose="020B0604030504040204" pitchFamily="34" charset="0"/>
                <a:cs typeface="Verdana" panose="020B0604030504040204" pitchFamily="34" charset="0"/>
              </a:rPr>
              <a:t>Line Height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way our elements appear</a:t>
            </a:r>
          </a:p>
          <a:p>
            <a:pPr lvl="1"/>
            <a:r>
              <a:rPr lang="en-US" sz="2000" dirty="0">
                <a:latin typeface="Verdana" panose="020B0604030504040204" pitchFamily="34" charset="0"/>
                <a:ea typeface="Verdana" panose="020B0604030504040204" pitchFamily="34" charset="0"/>
                <a:cs typeface="Verdana" panose="020B0604030504040204" pitchFamily="34" charset="0"/>
              </a:rPr>
              <a:t>Shape and size</a:t>
            </a:r>
          </a:p>
          <a:p>
            <a:pPr lvl="1"/>
            <a:r>
              <a:rPr lang="en-US" sz="2000" dirty="0">
                <a:latin typeface="Verdana" panose="020B0604030504040204" pitchFamily="34" charset="0"/>
                <a:ea typeface="Verdana" panose="020B0604030504040204" pitchFamily="34" charset="0"/>
                <a:cs typeface="Verdana" panose="020B0604030504040204" pitchFamily="34" charset="0"/>
              </a:rPr>
              <a:t>Background color</a:t>
            </a:r>
          </a:p>
          <a:p>
            <a:pPr lvl="1"/>
            <a:r>
              <a:rPr lang="en-US" sz="2000" dirty="0">
                <a:latin typeface="Verdana" panose="020B0604030504040204" pitchFamily="34" charset="0"/>
                <a:ea typeface="Verdana" panose="020B0604030504040204" pitchFamily="34" charset="0"/>
                <a:cs typeface="Verdana" panose="020B0604030504040204" pitchFamily="34" charset="0"/>
              </a:rPr>
              <a:t>How other elements are positioned inside of an element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position of elements on the page</a:t>
            </a:r>
          </a:p>
          <a:p>
            <a:pPr lvl="1"/>
            <a:r>
              <a:rPr lang="en-US" sz="2000" dirty="0">
                <a:latin typeface="Verdana" panose="020B0604030504040204" pitchFamily="34" charset="0"/>
                <a:ea typeface="Verdana" panose="020B0604030504040204" pitchFamily="34" charset="0"/>
                <a:cs typeface="Verdana" panose="020B0604030504040204" pitchFamily="34" charset="0"/>
              </a:rPr>
              <a:t>How the elements are spaced out</a:t>
            </a:r>
          </a:p>
          <a:p>
            <a:pPr lvl="1"/>
            <a:r>
              <a:rPr lang="en-US" sz="2000" dirty="0">
                <a:latin typeface="Verdana" panose="020B0604030504040204" pitchFamily="34" charset="0"/>
                <a:ea typeface="Verdana" panose="020B0604030504040204" pitchFamily="34" charset="0"/>
                <a:cs typeface="Verdana" panose="020B0604030504040204" pitchFamily="34" charset="0"/>
              </a:rPr>
              <a:t>Where they appear on the page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So much more.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Can We Change with CSS?</a:t>
            </a:r>
          </a:p>
        </p:txBody>
      </p:sp>
    </p:spTree>
    <p:extLst>
      <p:ext uri="{BB962C8B-B14F-4D97-AF65-F5344CB8AC3E}">
        <p14:creationId xmlns:p14="http://schemas.microsoft.com/office/powerpoint/2010/main" val="1340637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Fortunately, the only type of design we care in this course is designing in an accessible manner.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Since this is not a web-design course, your design skills will not be taken into account.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be graded on your understanding of CSS and how to apply designs, not how good of a designer you are. (I stink at design)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Design In This Course</a:t>
            </a:r>
          </a:p>
        </p:txBody>
      </p:sp>
    </p:spTree>
    <p:extLst>
      <p:ext uri="{BB962C8B-B14F-4D97-AF65-F5344CB8AC3E}">
        <p14:creationId xmlns:p14="http://schemas.microsoft.com/office/powerpoint/2010/main" val="952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Basic CSS Selectors and Units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90436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Selectors</a:t>
            </a:r>
          </a:p>
        </p:txBody>
      </p:sp>
      <p:graphicFrame>
        <p:nvGraphicFramePr>
          <p:cNvPr id="7" name="Content Placeholder 3">
            <a:extLst>
              <a:ext uri="{FF2B5EF4-FFF2-40B4-BE49-F238E27FC236}">
                <a16:creationId xmlns:a16="http://schemas.microsoft.com/office/drawing/2014/main" id="{8640241C-4C02-8A4C-81B4-29AD90AF39C2}"/>
              </a:ext>
            </a:extLst>
          </p:cNvPr>
          <p:cNvGraphicFramePr>
            <a:graphicFrameLocks/>
          </p:cNvGraphicFramePr>
          <p:nvPr>
            <p:extLst>
              <p:ext uri="{D42A27DB-BD31-4B8C-83A1-F6EECF244321}">
                <p14:modId xmlns:p14="http://schemas.microsoft.com/office/powerpoint/2010/main" val="806683286"/>
              </p:ext>
            </p:extLst>
          </p:nvPr>
        </p:nvGraphicFramePr>
        <p:xfrm>
          <a:off x="922790" y="1389063"/>
          <a:ext cx="10058718" cy="4287520"/>
        </p:xfrm>
        <a:graphic>
          <a:graphicData uri="http://schemas.openxmlformats.org/drawingml/2006/table">
            <a:tbl>
              <a:tblPr firstRow="1" bandRow="1">
                <a:tableStyleId>{5C22544A-7EE6-4342-B048-85BDC9FD1C3A}</a:tableStyleId>
              </a:tblPr>
              <a:tblGrid>
                <a:gridCol w="2630977">
                  <a:extLst>
                    <a:ext uri="{9D8B030D-6E8A-4147-A177-3AD203B41FA5}">
                      <a16:colId xmlns:a16="http://schemas.microsoft.com/office/drawing/2014/main" val="20000"/>
                    </a:ext>
                  </a:extLst>
                </a:gridCol>
                <a:gridCol w="1786597">
                  <a:extLst>
                    <a:ext uri="{9D8B030D-6E8A-4147-A177-3AD203B41FA5}">
                      <a16:colId xmlns:a16="http://schemas.microsoft.com/office/drawing/2014/main" val="20001"/>
                    </a:ext>
                  </a:extLst>
                </a:gridCol>
                <a:gridCol w="5641144">
                  <a:extLst>
                    <a:ext uri="{9D8B030D-6E8A-4147-A177-3AD203B41FA5}">
                      <a16:colId xmlns:a16="http://schemas.microsoft.com/office/drawing/2014/main" val="20002"/>
                    </a:ext>
                  </a:extLst>
                </a:gridCol>
              </a:tblGrid>
              <a:tr h="370840">
                <a:tc>
                  <a:txBody>
                    <a:bodyPr/>
                    <a:lstStyle/>
                    <a:p>
                      <a:pPr algn="ctr"/>
                      <a:r>
                        <a:rPr lang="en-US" sz="1600" dirty="0"/>
                        <a:t>CSS</a:t>
                      </a:r>
                    </a:p>
                  </a:txBody>
                  <a:tcPr>
                    <a:solidFill>
                      <a:srgbClr val="AB263D"/>
                    </a:solidFill>
                  </a:tcPr>
                </a:tc>
                <a:tc>
                  <a:txBody>
                    <a:bodyPr/>
                    <a:lstStyle/>
                    <a:p>
                      <a:pPr algn="ctr"/>
                      <a:r>
                        <a:rPr lang="en-US" sz="1600" dirty="0"/>
                        <a:t>Name</a:t>
                      </a:r>
                    </a:p>
                  </a:txBody>
                  <a:tcPr>
                    <a:solidFill>
                      <a:srgbClr val="AB263D"/>
                    </a:solidFill>
                  </a:tcPr>
                </a:tc>
                <a:tc>
                  <a:txBody>
                    <a:bodyPr/>
                    <a:lstStyle/>
                    <a:p>
                      <a:pPr algn="ctr"/>
                      <a:r>
                        <a:rPr lang="en-US" sz="1600" dirty="0"/>
                        <a:t>Selects</a:t>
                      </a:r>
                    </a:p>
                  </a:txBody>
                  <a:tcPr>
                    <a:solidFill>
                      <a:srgbClr val="AB263D"/>
                    </a:solidFill>
                  </a:tcPr>
                </a:tc>
                <a:extLst>
                  <a:ext uri="{0D108BD9-81ED-4DB2-BD59-A6C34878D82A}">
                    <a16:rowId xmlns:a16="http://schemas.microsoft.com/office/drawing/2014/main" val="10000"/>
                  </a:ext>
                </a:extLst>
              </a:tr>
              <a:tr h="370840">
                <a:tc>
                  <a:txBody>
                    <a:bodyPr/>
                    <a:lstStyle/>
                    <a:p>
                      <a:r>
                        <a:rPr lang="en-US" sz="1600" b="1" dirty="0">
                          <a:solidFill>
                            <a:srgbClr val="AB263D"/>
                          </a:solidFill>
                          <a:latin typeface="Courier New" charset="0"/>
                          <a:ea typeface="Courier New" charset="0"/>
                          <a:cs typeface="Courier New" charset="0"/>
                        </a:rPr>
                        <a:t>* </a:t>
                      </a:r>
                    </a:p>
                  </a:txBody>
                  <a:tcPr/>
                </a:tc>
                <a:tc>
                  <a:txBody>
                    <a:bodyPr/>
                    <a:lstStyle/>
                    <a:p>
                      <a:r>
                        <a:rPr lang="en-US" sz="1600" dirty="0"/>
                        <a:t>Universal</a:t>
                      </a:r>
                    </a:p>
                  </a:txBody>
                  <a:tcPr/>
                </a:tc>
                <a:tc>
                  <a:txBody>
                    <a:bodyPr/>
                    <a:lstStyle/>
                    <a:p>
                      <a:r>
                        <a:rPr lang="en-US" sz="1600" dirty="0"/>
                        <a:t>Any and every element</a:t>
                      </a:r>
                    </a:p>
                  </a:txBody>
                  <a:tcPr/>
                </a:tc>
                <a:extLst>
                  <a:ext uri="{0D108BD9-81ED-4DB2-BD59-A6C34878D82A}">
                    <a16:rowId xmlns:a16="http://schemas.microsoft.com/office/drawing/2014/main" val="10001"/>
                  </a:ext>
                </a:extLst>
              </a:tr>
              <a:tr h="370840">
                <a:tc>
                  <a:txBody>
                    <a:bodyPr/>
                    <a:lstStyle/>
                    <a:p>
                      <a:r>
                        <a:rPr lang="en-US" sz="1600" b="1" dirty="0">
                          <a:solidFill>
                            <a:srgbClr val="AB263D"/>
                          </a:solidFill>
                          <a:latin typeface="Courier New" charset="0"/>
                          <a:ea typeface="Courier New" charset="0"/>
                          <a:cs typeface="Courier New" charset="0"/>
                        </a:rPr>
                        <a:t>div</a:t>
                      </a:r>
                    </a:p>
                  </a:txBody>
                  <a:tcPr/>
                </a:tc>
                <a:tc>
                  <a:txBody>
                    <a:bodyPr/>
                    <a:lstStyle/>
                    <a:p>
                      <a:r>
                        <a:rPr lang="en-US" sz="1600" dirty="0"/>
                        <a:t>Element</a:t>
                      </a:r>
                    </a:p>
                  </a:txBody>
                  <a:tcPr/>
                </a:tc>
                <a:tc>
                  <a:txBody>
                    <a:bodyPr/>
                    <a:lstStyle/>
                    <a:p>
                      <a:r>
                        <a:rPr lang="en-US" sz="1600" i="0" dirty="0"/>
                        <a:t>All</a:t>
                      </a:r>
                      <a:r>
                        <a:rPr lang="en-US" sz="1600" i="0" baseline="0" dirty="0"/>
                        <a:t> div elements</a:t>
                      </a:r>
                      <a:endParaRPr lang="en-US" sz="1600" i="0" dirty="0"/>
                    </a:p>
                  </a:txBody>
                  <a:tcPr/>
                </a:tc>
                <a:extLst>
                  <a:ext uri="{0D108BD9-81ED-4DB2-BD59-A6C34878D82A}">
                    <a16:rowId xmlns:a16="http://schemas.microsoft.com/office/drawing/2014/main" val="10002"/>
                  </a:ext>
                </a:extLst>
              </a:tr>
              <a:tr h="370840">
                <a:tc>
                  <a:txBody>
                    <a:bodyPr/>
                    <a:lstStyle/>
                    <a:p>
                      <a:r>
                        <a:rPr lang="en-US" sz="1600" b="1" dirty="0">
                          <a:solidFill>
                            <a:srgbClr val="AB263D"/>
                          </a:solidFill>
                          <a:latin typeface="Courier New" charset="0"/>
                          <a:ea typeface="Courier New" charset="0"/>
                          <a:cs typeface="Courier New" charset="0"/>
                        </a:rPr>
                        <a:t>.foo { }</a:t>
                      </a:r>
                    </a:p>
                  </a:txBody>
                  <a:tcPr/>
                </a:tc>
                <a:tc>
                  <a:txBody>
                    <a:bodyPr/>
                    <a:lstStyle/>
                    <a:p>
                      <a:r>
                        <a:rPr lang="en-US" sz="1600" dirty="0"/>
                        <a:t>Class</a:t>
                      </a:r>
                    </a:p>
                  </a:txBody>
                  <a:tcPr/>
                </a:tc>
                <a:tc>
                  <a:txBody>
                    <a:bodyPr/>
                    <a:lstStyle/>
                    <a:p>
                      <a:r>
                        <a:rPr lang="en-US" sz="1600" dirty="0"/>
                        <a:t>All</a:t>
                      </a:r>
                      <a:r>
                        <a:rPr lang="en-US" sz="1600" baseline="0" dirty="0"/>
                        <a:t> elements with a class of </a:t>
                      </a:r>
                      <a:r>
                        <a:rPr lang="en-US" sz="1600" i="1" baseline="0" dirty="0"/>
                        <a:t>foo</a:t>
                      </a:r>
                      <a:endParaRPr lang="en-US" sz="1600" i="1" dirty="0"/>
                    </a:p>
                  </a:txBody>
                  <a:tcPr/>
                </a:tc>
                <a:extLst>
                  <a:ext uri="{0D108BD9-81ED-4DB2-BD59-A6C34878D82A}">
                    <a16:rowId xmlns:a16="http://schemas.microsoft.com/office/drawing/2014/main" val="10003"/>
                  </a:ext>
                </a:extLst>
              </a:tr>
              <a:tr h="370840">
                <a:tc>
                  <a:txBody>
                    <a:bodyPr/>
                    <a:lstStyle/>
                    <a:p>
                      <a:r>
                        <a:rPr lang="en-US" sz="1600" b="1" dirty="0">
                          <a:solidFill>
                            <a:srgbClr val="AB263D"/>
                          </a:solidFill>
                          <a:latin typeface="Courier New" charset="0"/>
                          <a:ea typeface="Courier New" charset="0"/>
                          <a:cs typeface="Courier New" charset="0"/>
                        </a:rPr>
                        <a:t>#bar</a:t>
                      </a:r>
                      <a:r>
                        <a:rPr lang="en-US" sz="1600" b="1" baseline="0" dirty="0">
                          <a:solidFill>
                            <a:srgbClr val="AB263D"/>
                          </a:solidFill>
                          <a:latin typeface="Courier New" charset="0"/>
                          <a:ea typeface="Courier New" charset="0"/>
                          <a:cs typeface="Courier New" charset="0"/>
                        </a:rPr>
                        <a:t> { }</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ID</a:t>
                      </a:r>
                    </a:p>
                  </a:txBody>
                  <a:tcPr/>
                </a:tc>
                <a:tc>
                  <a:txBody>
                    <a:bodyPr/>
                    <a:lstStyle/>
                    <a:p>
                      <a:r>
                        <a:rPr lang="en-US" sz="1600" dirty="0"/>
                        <a:t>The </a:t>
                      </a:r>
                      <a:r>
                        <a:rPr lang="en-US" sz="1600" baseline="0" dirty="0"/>
                        <a:t>single element with the id of </a:t>
                      </a:r>
                      <a:r>
                        <a:rPr lang="en-US" sz="1600" i="1" baseline="0" dirty="0"/>
                        <a:t>bar</a:t>
                      </a:r>
                      <a:endParaRPr lang="en-US" sz="1600" dirty="0"/>
                    </a:p>
                  </a:txBody>
                  <a:tcPr/>
                </a:tc>
                <a:extLst>
                  <a:ext uri="{0D108BD9-81ED-4DB2-BD59-A6C34878D82A}">
                    <a16:rowId xmlns:a16="http://schemas.microsoft.com/office/drawing/2014/main" val="10004"/>
                  </a:ext>
                </a:extLst>
              </a:tr>
              <a:tr h="370840">
                <a:tc>
                  <a:txBody>
                    <a:bodyPr/>
                    <a:lstStyle/>
                    <a:p>
                      <a:r>
                        <a:rPr lang="en-US" sz="1600" b="1" dirty="0">
                          <a:solidFill>
                            <a:srgbClr val="AB263D"/>
                          </a:solidFill>
                          <a:latin typeface="Courier New" charset="0"/>
                          <a:ea typeface="Courier New" charset="0"/>
                          <a:cs typeface="Courier New" charset="0"/>
                        </a:rPr>
                        <a:t>#bar</a:t>
                      </a:r>
                      <a:r>
                        <a:rPr lang="en-US" sz="1600" b="1" baseline="0" dirty="0">
                          <a:solidFill>
                            <a:srgbClr val="AB263D"/>
                          </a:solidFill>
                          <a:latin typeface="Courier New" charset="0"/>
                          <a:ea typeface="Courier New" charset="0"/>
                          <a:cs typeface="Courier New" charset="0"/>
                        </a:rPr>
                        <a:t> .foo { }</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Descendant</a:t>
                      </a:r>
                    </a:p>
                  </a:txBody>
                  <a:tcPr/>
                </a:tc>
                <a:tc>
                  <a:txBody>
                    <a:bodyPr/>
                    <a:lstStyle/>
                    <a:p>
                      <a:r>
                        <a:rPr lang="en-US" sz="1600" dirty="0"/>
                        <a:t>All .</a:t>
                      </a:r>
                      <a:r>
                        <a:rPr lang="en-US" sz="1600" i="1" dirty="0"/>
                        <a:t>foo</a:t>
                      </a:r>
                      <a:r>
                        <a:rPr lang="en-US" sz="1600" i="0" dirty="0"/>
                        <a:t> that are contained</a:t>
                      </a:r>
                      <a:r>
                        <a:rPr lang="en-US" sz="1600" i="0" baseline="0" dirty="0"/>
                        <a:t> inside #</a:t>
                      </a:r>
                      <a:r>
                        <a:rPr lang="en-US" sz="1600" i="1" baseline="0" dirty="0"/>
                        <a:t>bar</a:t>
                      </a:r>
                      <a:endParaRPr lang="en-US" sz="1600" dirty="0"/>
                    </a:p>
                  </a:txBody>
                  <a:tcPr/>
                </a:tc>
                <a:extLst>
                  <a:ext uri="{0D108BD9-81ED-4DB2-BD59-A6C34878D82A}">
                    <a16:rowId xmlns:a16="http://schemas.microsoft.com/office/drawing/2014/main" val="10005"/>
                  </a:ext>
                </a:extLst>
              </a:tr>
              <a:tr h="370840">
                <a:tc>
                  <a:txBody>
                    <a:bodyPr/>
                    <a:lstStyle/>
                    <a:p>
                      <a:r>
                        <a:rPr lang="en-US" sz="1600" b="1" dirty="0">
                          <a:solidFill>
                            <a:srgbClr val="AB263D"/>
                          </a:solidFill>
                          <a:latin typeface="Courier New" charset="0"/>
                          <a:ea typeface="Courier New" charset="0"/>
                          <a:cs typeface="Courier New" charset="0"/>
                        </a:rPr>
                        <a:t>.parent</a:t>
                      </a:r>
                      <a:r>
                        <a:rPr lang="en-US" sz="1600" b="1" baseline="0" dirty="0">
                          <a:solidFill>
                            <a:srgbClr val="AB263D"/>
                          </a:solidFill>
                          <a:latin typeface="Courier New" charset="0"/>
                          <a:ea typeface="Courier New" charset="0"/>
                          <a:cs typeface="Courier New" charset="0"/>
                        </a:rPr>
                        <a:t> &gt; .child</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Child</a:t>
                      </a:r>
                    </a:p>
                  </a:txBody>
                  <a:tcPr/>
                </a:tc>
                <a:tc>
                  <a:txBody>
                    <a:bodyPr/>
                    <a:lstStyle/>
                    <a:p>
                      <a:r>
                        <a:rPr lang="en-US" sz="1600" dirty="0"/>
                        <a:t>All .child directly</a:t>
                      </a:r>
                      <a:r>
                        <a:rPr lang="en-US" sz="1600" baseline="0" dirty="0"/>
                        <a:t> inside of .parent</a:t>
                      </a:r>
                      <a:endParaRPr lang="en-US" sz="1600" dirty="0"/>
                    </a:p>
                  </a:txBody>
                  <a:tcPr/>
                </a:tc>
                <a:extLst>
                  <a:ext uri="{0D108BD9-81ED-4DB2-BD59-A6C34878D82A}">
                    <a16:rowId xmlns:a16="http://schemas.microsoft.com/office/drawing/2014/main" val="10006"/>
                  </a:ext>
                </a:extLst>
              </a:tr>
              <a:tr h="370840">
                <a:tc>
                  <a:txBody>
                    <a:bodyPr/>
                    <a:lstStyle/>
                    <a:p>
                      <a:r>
                        <a:rPr lang="en-US" sz="1600" b="1" dirty="0">
                          <a:solidFill>
                            <a:srgbClr val="AB263D"/>
                          </a:solidFill>
                          <a:latin typeface="Courier New" charset="0"/>
                          <a:ea typeface="Courier New" charset="0"/>
                          <a:cs typeface="Courier New" charset="0"/>
                        </a:rPr>
                        <a:t>.post</a:t>
                      </a:r>
                      <a:r>
                        <a:rPr lang="en-US" sz="1600" b="1" baseline="0" dirty="0">
                          <a:solidFill>
                            <a:srgbClr val="AB263D"/>
                          </a:solidFill>
                          <a:latin typeface="Courier New" charset="0"/>
                          <a:ea typeface="Courier New" charset="0"/>
                          <a:cs typeface="Courier New" charset="0"/>
                        </a:rPr>
                        <a:t> </a:t>
                      </a:r>
                      <a:r>
                        <a:rPr lang="en-US" sz="1600" b="1" dirty="0">
                          <a:solidFill>
                            <a:srgbClr val="AB263D"/>
                          </a:solidFill>
                          <a:latin typeface="Courier New" charset="0"/>
                          <a:ea typeface="Courier New" charset="0"/>
                          <a:cs typeface="Courier New" charset="0"/>
                        </a:rPr>
                        <a:t>+ .divider</a:t>
                      </a:r>
                    </a:p>
                  </a:txBody>
                  <a:tcPr/>
                </a:tc>
                <a:tc>
                  <a:txBody>
                    <a:bodyPr/>
                    <a:lstStyle/>
                    <a:p>
                      <a:r>
                        <a:rPr lang="en-US" sz="1600" dirty="0"/>
                        <a:t>Adjacent Sibling</a:t>
                      </a:r>
                    </a:p>
                  </a:txBody>
                  <a:tcPr/>
                </a:tc>
                <a:tc>
                  <a:txBody>
                    <a:bodyPr/>
                    <a:lstStyle/>
                    <a:p>
                      <a:r>
                        <a:rPr lang="en-US" sz="1600" dirty="0"/>
                        <a:t>All .divider that are directly after .post in</a:t>
                      </a:r>
                      <a:r>
                        <a:rPr lang="en-US" sz="1600" baseline="0" dirty="0"/>
                        <a:t> their parent.</a:t>
                      </a:r>
                      <a:endParaRPr lang="en-US" sz="1600" dirty="0"/>
                    </a:p>
                  </a:txBody>
                  <a:tcPr/>
                </a:tc>
                <a:extLst>
                  <a:ext uri="{0D108BD9-81ED-4DB2-BD59-A6C34878D82A}">
                    <a16:rowId xmlns:a16="http://schemas.microsoft.com/office/drawing/2014/main" val="10007"/>
                  </a:ext>
                </a:extLst>
              </a:tr>
              <a:tr h="370840">
                <a:tc>
                  <a:txBody>
                    <a:bodyPr/>
                    <a:lstStyle/>
                    <a:p>
                      <a:r>
                        <a:rPr lang="en-US" sz="1600" b="1" dirty="0">
                          <a:solidFill>
                            <a:srgbClr val="AB263D"/>
                          </a:solidFill>
                          <a:latin typeface="Courier New" charset="0"/>
                          <a:ea typeface="Courier New" charset="0"/>
                          <a:cs typeface="Courier New" charset="0"/>
                        </a:rPr>
                        <a:t>.post ~</a:t>
                      </a:r>
                      <a:r>
                        <a:rPr lang="en-US" sz="1600" b="1" baseline="0" dirty="0">
                          <a:solidFill>
                            <a:srgbClr val="AB263D"/>
                          </a:solidFill>
                          <a:latin typeface="Courier New" charset="0"/>
                          <a:ea typeface="Courier New" charset="0"/>
                          <a:cs typeface="Courier New" charset="0"/>
                        </a:rPr>
                        <a:t> .subtext</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General Sibling</a:t>
                      </a:r>
                    </a:p>
                  </a:txBody>
                  <a:tcPr/>
                </a:tc>
                <a:tc>
                  <a:txBody>
                    <a:bodyPr/>
                    <a:lstStyle/>
                    <a:p>
                      <a:r>
                        <a:rPr lang="en-US" sz="1600" dirty="0"/>
                        <a:t>All .</a:t>
                      </a:r>
                      <a:r>
                        <a:rPr lang="en-US" sz="1600" baseline="0" dirty="0"/>
                        <a:t>subtext that come anywhere after .post in their parent.</a:t>
                      </a:r>
                      <a:endParaRPr lang="en-US" sz="1600" dirty="0"/>
                    </a:p>
                  </a:txBody>
                  <a:tcPr/>
                </a:tc>
                <a:extLst>
                  <a:ext uri="{0D108BD9-81ED-4DB2-BD59-A6C34878D82A}">
                    <a16:rowId xmlns:a16="http://schemas.microsoft.com/office/drawing/2014/main" val="10008"/>
                  </a:ext>
                </a:extLst>
              </a:tr>
              <a:tr h="370840">
                <a:tc>
                  <a:txBody>
                    <a:bodyPr/>
                    <a:lstStyle/>
                    <a:p>
                      <a:r>
                        <a:rPr lang="en-US" sz="1600" b="1" dirty="0">
                          <a:solidFill>
                            <a:srgbClr val="AB263D"/>
                          </a:solidFill>
                          <a:latin typeface="Courier New" charset="0"/>
                          <a:ea typeface="Courier New" charset="0"/>
                          <a:cs typeface="Courier New" charset="0"/>
                        </a:rPr>
                        <a:t>.</a:t>
                      </a:r>
                      <a:r>
                        <a:rPr lang="en-US" sz="1600" b="1" dirty="0" err="1">
                          <a:solidFill>
                            <a:srgbClr val="AB263D"/>
                          </a:solidFill>
                          <a:latin typeface="Courier New" charset="0"/>
                          <a:ea typeface="Courier New" charset="0"/>
                          <a:cs typeface="Courier New" charset="0"/>
                        </a:rPr>
                        <a:t>post:pseudoclass</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Pseudo-Class</a:t>
                      </a:r>
                    </a:p>
                  </a:txBody>
                  <a:tcPr/>
                </a:tc>
                <a:tc>
                  <a:txBody>
                    <a:bodyPr/>
                    <a:lstStyle/>
                    <a:p>
                      <a:r>
                        <a:rPr lang="en-US" sz="1600" dirty="0"/>
                        <a:t>A</a:t>
                      </a:r>
                      <a:r>
                        <a:rPr lang="en-US" sz="1600" baseline="0" dirty="0"/>
                        <a:t>ll .post that have a particular </a:t>
                      </a:r>
                      <a:r>
                        <a:rPr lang="en-US" sz="1600" baseline="0" dirty="0" err="1"/>
                        <a:t>pseudoclass</a:t>
                      </a:r>
                      <a:r>
                        <a:rPr lang="en-US" sz="1600" baseline="0" dirty="0"/>
                        <a:t>.</a:t>
                      </a:r>
                      <a:endParaRPr lang="en-US" sz="1600" dirty="0"/>
                    </a:p>
                  </a:txBody>
                  <a:tcPr/>
                </a:tc>
                <a:extLst>
                  <a:ext uri="{0D108BD9-81ED-4DB2-BD59-A6C34878D82A}">
                    <a16:rowId xmlns:a16="http://schemas.microsoft.com/office/drawing/2014/main" val="10009"/>
                  </a:ext>
                </a:extLst>
              </a:tr>
              <a:tr h="370840">
                <a:tc>
                  <a:txBody>
                    <a:bodyPr/>
                    <a:lstStyle/>
                    <a:p>
                      <a:r>
                        <a:rPr lang="en-US" sz="1600" b="1" dirty="0">
                          <a:solidFill>
                            <a:srgbClr val="AB263D"/>
                          </a:solidFill>
                          <a:latin typeface="Courier New" charset="0"/>
                          <a:ea typeface="Courier New" charset="0"/>
                          <a:cs typeface="Courier New" charset="0"/>
                        </a:rPr>
                        <a:t>[role='navigation']</a:t>
                      </a:r>
                    </a:p>
                  </a:txBody>
                  <a:tcPr/>
                </a:tc>
                <a:tc>
                  <a:txBody>
                    <a:bodyPr/>
                    <a:lstStyle/>
                    <a:p>
                      <a:r>
                        <a:rPr lang="en-US" sz="1600" dirty="0"/>
                        <a:t>Attribute</a:t>
                      </a:r>
                    </a:p>
                  </a:txBody>
                  <a:tcPr/>
                </a:tc>
                <a:tc>
                  <a:txBody>
                    <a:bodyPr/>
                    <a:lstStyle/>
                    <a:p>
                      <a:r>
                        <a:rPr lang="en-US" sz="1600" dirty="0"/>
                        <a:t>All elements that have an attribute named 'role' with the value of</a:t>
                      </a:r>
                      <a:r>
                        <a:rPr lang="en-US" sz="1600" baseline="0" dirty="0"/>
                        <a:t> 'navigation'. You can do this for any attribute and value.</a:t>
                      </a:r>
                      <a:endParaRPr lang="en-US" sz="16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01361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Pseudo Classes</a:t>
            </a:r>
          </a:p>
        </p:txBody>
      </p:sp>
      <p:graphicFrame>
        <p:nvGraphicFramePr>
          <p:cNvPr id="6" name="Content Placeholder 3">
            <a:extLst>
              <a:ext uri="{FF2B5EF4-FFF2-40B4-BE49-F238E27FC236}">
                <a16:creationId xmlns:a16="http://schemas.microsoft.com/office/drawing/2014/main" id="{989CB0E0-CE2F-354D-8797-7ED501383BEA}"/>
              </a:ext>
            </a:extLst>
          </p:cNvPr>
          <p:cNvGraphicFramePr>
            <a:graphicFrameLocks/>
          </p:cNvGraphicFramePr>
          <p:nvPr>
            <p:extLst>
              <p:ext uri="{D42A27DB-BD31-4B8C-83A1-F6EECF244321}">
                <p14:modId xmlns:p14="http://schemas.microsoft.com/office/powerpoint/2010/main" val="4157831118"/>
              </p:ext>
            </p:extLst>
          </p:nvPr>
        </p:nvGraphicFramePr>
        <p:xfrm>
          <a:off x="1065052" y="1465263"/>
          <a:ext cx="10058719" cy="4160520"/>
        </p:xfrm>
        <a:graphic>
          <a:graphicData uri="http://schemas.openxmlformats.org/drawingml/2006/table">
            <a:tbl>
              <a:tblPr firstRow="1" bandRow="1">
                <a:tableStyleId>{5C22544A-7EE6-4342-B048-85BDC9FD1C3A}</a:tableStyleId>
              </a:tblPr>
              <a:tblGrid>
                <a:gridCol w="2853376">
                  <a:extLst>
                    <a:ext uri="{9D8B030D-6E8A-4147-A177-3AD203B41FA5}">
                      <a16:colId xmlns:a16="http://schemas.microsoft.com/office/drawing/2014/main" val="20000"/>
                    </a:ext>
                  </a:extLst>
                </a:gridCol>
                <a:gridCol w="7205343">
                  <a:extLst>
                    <a:ext uri="{9D8B030D-6E8A-4147-A177-3AD203B41FA5}">
                      <a16:colId xmlns:a16="http://schemas.microsoft.com/office/drawing/2014/main" val="20001"/>
                    </a:ext>
                  </a:extLst>
                </a:gridCol>
              </a:tblGrid>
              <a:tr h="370840">
                <a:tc>
                  <a:txBody>
                    <a:bodyPr/>
                    <a:lstStyle/>
                    <a:p>
                      <a:pPr algn="ctr"/>
                      <a:r>
                        <a:rPr lang="en-US" sz="1600" dirty="0"/>
                        <a:t>Pseudo</a:t>
                      </a:r>
                      <a:r>
                        <a:rPr lang="en-US" sz="1600" baseline="0" dirty="0"/>
                        <a:t> Class</a:t>
                      </a:r>
                      <a:endParaRPr lang="en-US" sz="1600" dirty="0"/>
                    </a:p>
                  </a:txBody>
                  <a:tcPr>
                    <a:solidFill>
                      <a:srgbClr val="AB263D"/>
                    </a:solidFill>
                  </a:tcPr>
                </a:tc>
                <a:tc>
                  <a:txBody>
                    <a:bodyPr/>
                    <a:lstStyle/>
                    <a:p>
                      <a:pPr algn="ctr"/>
                      <a:r>
                        <a:rPr lang="en-US" sz="1600" dirty="0"/>
                        <a:t>Selects</a:t>
                      </a:r>
                    </a:p>
                  </a:txBody>
                  <a:tcPr>
                    <a:solidFill>
                      <a:srgbClr val="AB263D"/>
                    </a:solidFill>
                  </a:tcPr>
                </a:tc>
                <a:extLst>
                  <a:ext uri="{0D108BD9-81ED-4DB2-BD59-A6C34878D82A}">
                    <a16:rowId xmlns:a16="http://schemas.microsoft.com/office/drawing/2014/main" val="10000"/>
                  </a:ext>
                </a:extLst>
              </a:tr>
              <a:tr h="370840">
                <a:tc>
                  <a:txBody>
                    <a:bodyPr/>
                    <a:lstStyle/>
                    <a:p>
                      <a:r>
                        <a:rPr lang="en-US" sz="1600" b="1" dirty="0">
                          <a:solidFill>
                            <a:srgbClr val="AB263D"/>
                          </a:solidFill>
                          <a:latin typeface="Courier New" charset="0"/>
                          <a:ea typeface="Courier New" charset="0"/>
                          <a:cs typeface="Courier New" charset="0"/>
                        </a:rPr>
                        <a:t>:first-child</a:t>
                      </a:r>
                    </a:p>
                  </a:txBody>
                  <a:tcPr/>
                </a:tc>
                <a:tc>
                  <a:txBody>
                    <a:bodyPr/>
                    <a:lstStyle/>
                    <a:p>
                      <a:r>
                        <a:rPr lang="en-US" sz="1600" dirty="0"/>
                        <a:t>The first child of a parent</a:t>
                      </a:r>
                    </a:p>
                  </a:txBody>
                  <a:tcPr/>
                </a:tc>
                <a:extLst>
                  <a:ext uri="{0D108BD9-81ED-4DB2-BD59-A6C34878D82A}">
                    <a16:rowId xmlns:a16="http://schemas.microsoft.com/office/drawing/2014/main" val="10001"/>
                  </a:ext>
                </a:extLst>
              </a:tr>
              <a:tr h="370840">
                <a:tc>
                  <a:txBody>
                    <a:bodyPr/>
                    <a:lstStyle/>
                    <a:p>
                      <a:r>
                        <a:rPr lang="en-US" sz="1600" b="1" dirty="0">
                          <a:solidFill>
                            <a:srgbClr val="AB263D"/>
                          </a:solidFill>
                          <a:latin typeface="Courier New" charset="0"/>
                          <a:ea typeface="Courier New" charset="0"/>
                          <a:cs typeface="Courier New" charset="0"/>
                        </a:rPr>
                        <a:t>:last-child</a:t>
                      </a:r>
                    </a:p>
                  </a:txBody>
                  <a:tcPr/>
                </a:tc>
                <a:tc>
                  <a:txBody>
                    <a:bodyPr/>
                    <a:lstStyle/>
                    <a:p>
                      <a:r>
                        <a:rPr lang="en-US" sz="1600" dirty="0"/>
                        <a:t>The last child of a parent</a:t>
                      </a:r>
                      <a:endParaRPr lang="en-US" sz="1600" i="1" dirty="0"/>
                    </a:p>
                  </a:txBody>
                  <a:tcPr/>
                </a:tc>
                <a:extLst>
                  <a:ext uri="{0D108BD9-81ED-4DB2-BD59-A6C34878D82A}">
                    <a16:rowId xmlns:a16="http://schemas.microsoft.com/office/drawing/2014/main" val="10002"/>
                  </a:ext>
                </a:extLst>
              </a:tr>
              <a:tr h="370840">
                <a:tc>
                  <a:txBody>
                    <a:bodyPr/>
                    <a:lstStyle/>
                    <a:p>
                      <a:r>
                        <a:rPr lang="en-US" sz="1600" b="1" dirty="0">
                          <a:solidFill>
                            <a:srgbClr val="AB263D"/>
                          </a:solidFill>
                          <a:latin typeface="Courier New" charset="0"/>
                          <a:ea typeface="Courier New" charset="0"/>
                          <a:cs typeface="Courier New" charset="0"/>
                        </a:rPr>
                        <a:t>:first-of-type</a:t>
                      </a:r>
                    </a:p>
                  </a:txBody>
                  <a:tcPr/>
                </a:tc>
                <a:tc>
                  <a:txBody>
                    <a:bodyPr/>
                    <a:lstStyle/>
                    <a:p>
                      <a:r>
                        <a:rPr lang="en-US" sz="1600" dirty="0"/>
                        <a:t>The</a:t>
                      </a:r>
                      <a:r>
                        <a:rPr lang="en-US" sz="1600" baseline="0" dirty="0"/>
                        <a:t> first element of a type, inside of a parent; does not accept a class or id.</a:t>
                      </a:r>
                      <a:endParaRPr lang="en-US" sz="1600" dirty="0"/>
                    </a:p>
                  </a:txBody>
                  <a:tcPr/>
                </a:tc>
                <a:extLst>
                  <a:ext uri="{0D108BD9-81ED-4DB2-BD59-A6C34878D82A}">
                    <a16:rowId xmlns:a16="http://schemas.microsoft.com/office/drawing/2014/main" val="10003"/>
                  </a:ext>
                </a:extLst>
              </a:tr>
              <a:tr h="370840">
                <a:tc>
                  <a:txBody>
                    <a:bodyPr/>
                    <a:lstStyle/>
                    <a:p>
                      <a:r>
                        <a:rPr lang="en-US" sz="1600" b="1" dirty="0">
                          <a:solidFill>
                            <a:srgbClr val="AB263D"/>
                          </a:solidFill>
                          <a:latin typeface="Courier New" charset="0"/>
                          <a:ea typeface="Courier New" charset="0"/>
                          <a:cs typeface="Courier New" charset="0"/>
                        </a:rPr>
                        <a:t>:last-of-type</a:t>
                      </a:r>
                    </a:p>
                  </a:txBody>
                  <a:tcPr/>
                </a:tc>
                <a:tc>
                  <a:txBody>
                    <a:bodyPr/>
                    <a:lstStyle/>
                    <a:p>
                      <a:r>
                        <a:rPr lang="en-US" sz="1600" dirty="0"/>
                        <a:t>The last element of a type, inside of a parent; does not accept a class or id.</a:t>
                      </a:r>
                    </a:p>
                  </a:txBody>
                  <a:tcPr/>
                </a:tc>
                <a:extLst>
                  <a:ext uri="{0D108BD9-81ED-4DB2-BD59-A6C34878D82A}">
                    <a16:rowId xmlns:a16="http://schemas.microsoft.com/office/drawing/2014/main" val="10004"/>
                  </a:ext>
                </a:extLst>
              </a:tr>
              <a:tr h="370840">
                <a:tc>
                  <a:txBody>
                    <a:bodyPr/>
                    <a:lstStyle/>
                    <a:p>
                      <a:r>
                        <a:rPr lang="en-US" sz="1600" b="1" dirty="0">
                          <a:solidFill>
                            <a:srgbClr val="AB263D"/>
                          </a:solidFill>
                          <a:latin typeface="Courier New" charset="0"/>
                          <a:ea typeface="Courier New" charset="0"/>
                          <a:cs typeface="Courier New" charset="0"/>
                        </a:rPr>
                        <a:t>:nth-child(</a:t>
                      </a:r>
                      <a:r>
                        <a:rPr lang="en-US" sz="1600" b="1" dirty="0" err="1">
                          <a:solidFill>
                            <a:srgbClr val="AB263D"/>
                          </a:solidFill>
                          <a:latin typeface="Courier New" charset="0"/>
                          <a:ea typeface="Courier New" charset="0"/>
                          <a:cs typeface="Courier New" charset="0"/>
                        </a:rPr>
                        <a:t>an+b</a:t>
                      </a:r>
                      <a:r>
                        <a:rPr lang="en-US" sz="1600" b="1" dirty="0">
                          <a:solidFill>
                            <a:srgbClr val="AB263D"/>
                          </a:solidFill>
                          <a:latin typeface="Courier New" charset="0"/>
                          <a:ea typeface="Courier New" charset="0"/>
                          <a:cs typeface="Courier New" charset="0"/>
                        </a:rPr>
                        <a:t>)</a:t>
                      </a:r>
                    </a:p>
                  </a:txBody>
                  <a:tcPr/>
                </a:tc>
                <a:tc>
                  <a:txBody>
                    <a:bodyPr/>
                    <a:lstStyle/>
                    <a:p>
                      <a:r>
                        <a:rPr lang="en-US" sz="1600" dirty="0"/>
                        <a:t>Selects all .child directly</a:t>
                      </a:r>
                      <a:r>
                        <a:rPr lang="en-US" sz="1600" baseline="0" dirty="0"/>
                        <a:t> inside of .parent</a:t>
                      </a:r>
                    </a:p>
                    <a:p>
                      <a:r>
                        <a:rPr lang="en-US" sz="1600" baseline="0" dirty="0"/>
                        <a:t>The formula </a:t>
                      </a:r>
                      <a:r>
                        <a:rPr lang="en-US" sz="1600" i="0" baseline="0" dirty="0"/>
                        <a:t>(</a:t>
                      </a:r>
                      <a:r>
                        <a:rPr lang="en-US" sz="1600" i="1" baseline="0" dirty="0" err="1"/>
                        <a:t>an+b</a:t>
                      </a:r>
                      <a:r>
                        <a:rPr lang="en-US" sz="1600" i="0" baseline="0" dirty="0"/>
                        <a:t>) describes which elements are targeted; elements start at index 0. (</a:t>
                      </a:r>
                      <a:r>
                        <a:rPr lang="en-US" sz="1600" i="1" baseline="0" dirty="0"/>
                        <a:t>2n+1</a:t>
                      </a:r>
                      <a:r>
                        <a:rPr lang="en-US" sz="1600" i="0" baseline="0" dirty="0"/>
                        <a:t>) would select elements at index 1, 3, 5, 7 while (</a:t>
                      </a:r>
                      <a:r>
                        <a:rPr lang="en-US" sz="1600" i="1" baseline="0" dirty="0"/>
                        <a:t>3n</a:t>
                      </a:r>
                      <a:r>
                        <a:rPr lang="en-US" sz="1600" i="0" baseline="0" dirty="0"/>
                        <a:t>) matches at index 0, 3, etc.</a:t>
                      </a:r>
                      <a:endParaRPr lang="en-US" sz="1600" i="0" dirty="0"/>
                    </a:p>
                  </a:txBody>
                  <a:tcPr/>
                </a:tc>
                <a:extLst>
                  <a:ext uri="{0D108BD9-81ED-4DB2-BD59-A6C34878D82A}">
                    <a16:rowId xmlns:a16="http://schemas.microsoft.com/office/drawing/2014/main" val="10005"/>
                  </a:ext>
                </a:extLst>
              </a:tr>
              <a:tr h="370840">
                <a:tc>
                  <a:txBody>
                    <a:bodyPr/>
                    <a:lstStyle/>
                    <a:p>
                      <a:r>
                        <a:rPr lang="en-US" sz="1600" b="1" dirty="0">
                          <a:solidFill>
                            <a:srgbClr val="AB263D"/>
                          </a:solidFill>
                          <a:latin typeface="Courier New" charset="0"/>
                          <a:ea typeface="Courier New" charset="0"/>
                          <a:cs typeface="Courier New" charset="0"/>
                        </a:rPr>
                        <a:t>:nth-last-child</a:t>
                      </a:r>
                    </a:p>
                  </a:txBody>
                  <a:tcPr/>
                </a:tc>
                <a:tc>
                  <a:txBody>
                    <a:bodyPr/>
                    <a:lstStyle/>
                    <a:p>
                      <a:r>
                        <a:rPr lang="en-US" sz="1600" dirty="0"/>
                        <a:t>Same</a:t>
                      </a:r>
                      <a:r>
                        <a:rPr lang="en-US" sz="1600" baseline="0" dirty="0"/>
                        <a:t> as :nth-child, except starts from the last element</a:t>
                      </a:r>
                      <a:endParaRPr lang="en-US" sz="1600" dirty="0"/>
                    </a:p>
                  </a:txBody>
                  <a:tcPr/>
                </a:tc>
                <a:extLst>
                  <a:ext uri="{0D108BD9-81ED-4DB2-BD59-A6C34878D82A}">
                    <a16:rowId xmlns:a16="http://schemas.microsoft.com/office/drawing/2014/main" val="10006"/>
                  </a:ext>
                </a:extLst>
              </a:tr>
              <a:tr h="370840">
                <a:tc>
                  <a:txBody>
                    <a:bodyPr/>
                    <a:lstStyle/>
                    <a:p>
                      <a:r>
                        <a:rPr lang="en-US" sz="1600" b="1" dirty="0">
                          <a:solidFill>
                            <a:srgbClr val="AB263D"/>
                          </a:solidFill>
                          <a:latin typeface="Courier New" charset="0"/>
                          <a:ea typeface="Courier New" charset="0"/>
                          <a:cs typeface="Courier New" charset="0"/>
                        </a:rPr>
                        <a:t>:nth-of-type</a:t>
                      </a:r>
                    </a:p>
                  </a:txBody>
                  <a:tcPr/>
                </a:tc>
                <a:tc>
                  <a:txBody>
                    <a:bodyPr/>
                    <a:lstStyle/>
                    <a:p>
                      <a:r>
                        <a:rPr lang="en-US" sz="1600" dirty="0"/>
                        <a:t>As</a:t>
                      </a:r>
                      <a:r>
                        <a:rPr lang="en-US" sz="1600" baseline="0" dirty="0"/>
                        <a:t> as :nth-child, except works with element types</a:t>
                      </a:r>
                      <a:endParaRPr lang="en-US" sz="1600" dirty="0"/>
                    </a:p>
                  </a:txBody>
                  <a:tcPr/>
                </a:tc>
                <a:extLst>
                  <a:ext uri="{0D108BD9-81ED-4DB2-BD59-A6C34878D82A}">
                    <a16:rowId xmlns:a16="http://schemas.microsoft.com/office/drawing/2014/main" val="10007"/>
                  </a:ext>
                </a:extLst>
              </a:tr>
              <a:tr h="370840">
                <a:tc>
                  <a:txBody>
                    <a:bodyPr/>
                    <a:lstStyle/>
                    <a:p>
                      <a:r>
                        <a:rPr lang="en-US" sz="1600" b="1" dirty="0">
                          <a:solidFill>
                            <a:srgbClr val="AB263D"/>
                          </a:solidFill>
                          <a:latin typeface="Courier New" charset="0"/>
                          <a:ea typeface="Courier New" charset="0"/>
                          <a:cs typeface="Courier New" charset="0"/>
                        </a:rPr>
                        <a:t>:empty</a:t>
                      </a:r>
                    </a:p>
                  </a:txBody>
                  <a:tcPr/>
                </a:tc>
                <a:tc>
                  <a:txBody>
                    <a:bodyPr/>
                    <a:lstStyle/>
                    <a:p>
                      <a:r>
                        <a:rPr lang="en-US" sz="1600" baseline="0" dirty="0"/>
                        <a:t>An element that has no content, including whitespace; can have comments.</a:t>
                      </a:r>
                      <a:endParaRPr lang="en-US" sz="1600" dirty="0"/>
                    </a:p>
                  </a:txBody>
                  <a:tcPr/>
                </a:tc>
                <a:extLst>
                  <a:ext uri="{0D108BD9-81ED-4DB2-BD59-A6C34878D82A}">
                    <a16:rowId xmlns:a16="http://schemas.microsoft.com/office/drawing/2014/main" val="10008"/>
                  </a:ext>
                </a:extLst>
              </a:tr>
              <a:tr h="370840">
                <a:tc>
                  <a:txBody>
                    <a:bodyPr/>
                    <a:lstStyle/>
                    <a:p>
                      <a:r>
                        <a:rPr lang="en-US" sz="1600" b="1" dirty="0">
                          <a:solidFill>
                            <a:srgbClr val="AB263D"/>
                          </a:solidFill>
                          <a:latin typeface="Courier New" charset="0"/>
                          <a:ea typeface="Courier New" charset="0"/>
                          <a:cs typeface="Courier New" charset="0"/>
                        </a:rPr>
                        <a:t>:target</a:t>
                      </a:r>
                    </a:p>
                  </a:txBody>
                  <a:tcPr/>
                </a:tc>
                <a:tc>
                  <a:txBody>
                    <a:bodyPr/>
                    <a:lstStyle/>
                    <a:p>
                      <a:r>
                        <a:rPr lang="en-US" sz="1600" dirty="0"/>
                        <a:t>The</a:t>
                      </a:r>
                      <a:r>
                        <a:rPr lang="en-US" sz="1600" baseline="0" dirty="0"/>
                        <a:t> element matching the target of your current hash.</a:t>
                      </a:r>
                      <a:endParaRPr lang="en-US"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7974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Size Units</a:t>
            </a:r>
          </a:p>
        </p:txBody>
      </p:sp>
      <p:graphicFrame>
        <p:nvGraphicFramePr>
          <p:cNvPr id="7" name="Content Placeholder 4">
            <a:extLst>
              <a:ext uri="{FF2B5EF4-FFF2-40B4-BE49-F238E27FC236}">
                <a16:creationId xmlns:a16="http://schemas.microsoft.com/office/drawing/2014/main" id="{44D8C215-86EA-2945-958A-FF800A6E451E}"/>
              </a:ext>
            </a:extLst>
          </p:cNvPr>
          <p:cNvGraphicFramePr>
            <a:graphicFrameLocks/>
          </p:cNvGraphicFramePr>
          <p:nvPr>
            <p:extLst>
              <p:ext uri="{D42A27DB-BD31-4B8C-83A1-F6EECF244321}">
                <p14:modId xmlns:p14="http://schemas.microsoft.com/office/powerpoint/2010/main" val="3005744732"/>
              </p:ext>
            </p:extLst>
          </p:nvPr>
        </p:nvGraphicFramePr>
        <p:xfrm>
          <a:off x="1532392" y="1366520"/>
          <a:ext cx="9279133" cy="4124960"/>
        </p:xfrm>
        <a:graphic>
          <a:graphicData uri="http://schemas.openxmlformats.org/drawingml/2006/table">
            <a:tbl>
              <a:tblPr firstRow="1" bandRow="1">
                <a:tableStyleId>{5C22544A-7EE6-4342-B048-85BDC9FD1C3A}</a:tableStyleId>
              </a:tblPr>
              <a:tblGrid>
                <a:gridCol w="731837">
                  <a:extLst>
                    <a:ext uri="{9D8B030D-6E8A-4147-A177-3AD203B41FA5}">
                      <a16:colId xmlns:a16="http://schemas.microsoft.com/office/drawing/2014/main" val="20000"/>
                    </a:ext>
                  </a:extLst>
                </a:gridCol>
                <a:gridCol w="1252025">
                  <a:extLst>
                    <a:ext uri="{9D8B030D-6E8A-4147-A177-3AD203B41FA5}">
                      <a16:colId xmlns:a16="http://schemas.microsoft.com/office/drawing/2014/main" val="20001"/>
                    </a:ext>
                  </a:extLst>
                </a:gridCol>
                <a:gridCol w="7295271">
                  <a:extLst>
                    <a:ext uri="{9D8B030D-6E8A-4147-A177-3AD203B41FA5}">
                      <a16:colId xmlns:a16="http://schemas.microsoft.com/office/drawing/2014/main" val="20002"/>
                    </a:ext>
                  </a:extLst>
                </a:gridCol>
              </a:tblGrid>
              <a:tr h="370840">
                <a:tc>
                  <a:txBody>
                    <a:bodyPr/>
                    <a:lstStyle/>
                    <a:p>
                      <a:pPr algn="ctr"/>
                      <a:r>
                        <a:rPr lang="en-US" sz="1600" dirty="0"/>
                        <a:t>Unit</a:t>
                      </a:r>
                    </a:p>
                  </a:txBody>
                  <a:tcPr>
                    <a:solidFill>
                      <a:srgbClr val="AB263D"/>
                    </a:solidFill>
                  </a:tcPr>
                </a:tc>
                <a:tc>
                  <a:txBody>
                    <a:bodyPr/>
                    <a:lstStyle/>
                    <a:p>
                      <a:pPr algn="ctr"/>
                      <a:r>
                        <a:rPr lang="en-US" sz="1600" dirty="0"/>
                        <a:t>Name</a:t>
                      </a:r>
                    </a:p>
                  </a:txBody>
                  <a:tcPr>
                    <a:solidFill>
                      <a:srgbClr val="AB263D"/>
                    </a:solidFill>
                  </a:tcPr>
                </a:tc>
                <a:tc>
                  <a:txBody>
                    <a:bodyPr/>
                    <a:lstStyle/>
                    <a:p>
                      <a:pPr algn="ctr"/>
                      <a:r>
                        <a:rPr lang="en-US" sz="1600" dirty="0"/>
                        <a:t>Description</a:t>
                      </a:r>
                    </a:p>
                  </a:txBody>
                  <a:tcPr>
                    <a:solidFill>
                      <a:srgbClr val="AB263D"/>
                    </a:solidFill>
                  </a:tcPr>
                </a:tc>
                <a:extLst>
                  <a:ext uri="{0D108BD9-81ED-4DB2-BD59-A6C34878D82A}">
                    <a16:rowId xmlns:a16="http://schemas.microsoft.com/office/drawing/2014/main" val="10000"/>
                  </a:ext>
                </a:extLst>
              </a:tr>
              <a:tr h="370840">
                <a:tc>
                  <a:txBody>
                    <a:bodyPr/>
                    <a:lstStyle/>
                    <a:p>
                      <a:r>
                        <a:rPr lang="en-US" sz="1600" b="1" dirty="0" err="1">
                          <a:solidFill>
                            <a:srgbClr val="AB263D"/>
                          </a:solidFill>
                          <a:latin typeface="Courier New" charset="0"/>
                          <a:ea typeface="Courier New" charset="0"/>
                          <a:cs typeface="Courier New" charset="0"/>
                        </a:rPr>
                        <a:t>px</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Pixel</a:t>
                      </a:r>
                    </a:p>
                  </a:txBody>
                  <a:tcPr/>
                </a:tc>
                <a:tc>
                  <a:txBody>
                    <a:bodyPr/>
                    <a:lstStyle/>
                    <a:p>
                      <a:r>
                        <a:rPr lang="en-US" sz="1600" dirty="0"/>
                        <a:t>Size</a:t>
                      </a:r>
                      <a:r>
                        <a:rPr lang="en-US" sz="1600" baseline="0" dirty="0"/>
                        <a:t> of a</a:t>
                      </a:r>
                      <a:r>
                        <a:rPr lang="en-US" sz="1600" dirty="0"/>
                        <a:t> pixel</a:t>
                      </a:r>
                      <a:r>
                        <a:rPr lang="en-US" sz="1600" baseline="0" dirty="0"/>
                        <a:t> on the screen</a:t>
                      </a:r>
                      <a:endParaRPr lang="en-US" sz="1600" dirty="0"/>
                    </a:p>
                  </a:txBody>
                  <a:tcPr/>
                </a:tc>
                <a:extLst>
                  <a:ext uri="{0D108BD9-81ED-4DB2-BD59-A6C34878D82A}">
                    <a16:rowId xmlns:a16="http://schemas.microsoft.com/office/drawing/2014/main" val="10001"/>
                  </a:ext>
                </a:extLst>
              </a:tr>
              <a:tr h="370840">
                <a:tc>
                  <a:txBody>
                    <a:bodyPr/>
                    <a:lstStyle/>
                    <a:p>
                      <a:r>
                        <a:rPr lang="en-US" sz="1600" b="1" dirty="0">
                          <a:solidFill>
                            <a:srgbClr val="AB263D"/>
                          </a:solidFill>
                          <a:latin typeface="Courier New" charset="0"/>
                          <a:ea typeface="Courier New" charset="0"/>
                          <a:cs typeface="Courier New" charset="0"/>
                        </a:rPr>
                        <a:t>mm</a:t>
                      </a:r>
                    </a:p>
                  </a:txBody>
                  <a:tcPr/>
                </a:tc>
                <a:tc>
                  <a:txBody>
                    <a:bodyPr/>
                    <a:lstStyle/>
                    <a:p>
                      <a:r>
                        <a:rPr lang="en-US" sz="1600" dirty="0"/>
                        <a:t>Millimeter</a:t>
                      </a:r>
                    </a:p>
                  </a:txBody>
                  <a:tcPr/>
                </a:tc>
                <a:tc>
                  <a:txBody>
                    <a:bodyPr/>
                    <a:lstStyle/>
                    <a:p>
                      <a:r>
                        <a:rPr lang="en-US" sz="1600" dirty="0"/>
                        <a:t>Size</a:t>
                      </a:r>
                      <a:r>
                        <a:rPr lang="en-US" sz="1600" baseline="0" dirty="0"/>
                        <a:t> of a</a:t>
                      </a:r>
                      <a:r>
                        <a:rPr lang="en-US" sz="1600" dirty="0"/>
                        <a:t> </a:t>
                      </a:r>
                      <a:r>
                        <a:rPr lang="en-US" sz="1600" baseline="0" dirty="0"/>
                        <a:t>millimeter</a:t>
                      </a:r>
                      <a:endParaRPr lang="en-US" sz="1600" dirty="0"/>
                    </a:p>
                  </a:txBody>
                  <a:tcPr/>
                </a:tc>
                <a:extLst>
                  <a:ext uri="{0D108BD9-81ED-4DB2-BD59-A6C34878D82A}">
                    <a16:rowId xmlns:a16="http://schemas.microsoft.com/office/drawing/2014/main" val="10002"/>
                  </a:ext>
                </a:extLst>
              </a:tr>
              <a:tr h="370840">
                <a:tc>
                  <a:txBody>
                    <a:bodyPr/>
                    <a:lstStyle/>
                    <a:p>
                      <a:r>
                        <a:rPr lang="en-US" sz="1600" b="1" dirty="0">
                          <a:solidFill>
                            <a:srgbClr val="AB263D"/>
                          </a:solidFill>
                          <a:latin typeface="Courier New" charset="0"/>
                          <a:ea typeface="Courier New" charset="0"/>
                          <a:cs typeface="Courier New" charset="0"/>
                        </a:rPr>
                        <a:t>cm</a:t>
                      </a:r>
                    </a:p>
                  </a:txBody>
                  <a:tcPr/>
                </a:tc>
                <a:tc>
                  <a:txBody>
                    <a:bodyPr/>
                    <a:lstStyle/>
                    <a:p>
                      <a:r>
                        <a:rPr lang="en-US" sz="1600" dirty="0"/>
                        <a:t>Centimeter</a:t>
                      </a:r>
                    </a:p>
                  </a:txBody>
                  <a:tcPr/>
                </a:tc>
                <a:tc>
                  <a:txBody>
                    <a:bodyPr/>
                    <a:lstStyle/>
                    <a:p>
                      <a:r>
                        <a:rPr lang="en-US" sz="1600" dirty="0"/>
                        <a:t>Size</a:t>
                      </a:r>
                      <a:r>
                        <a:rPr lang="en-US" sz="1600" baseline="0" dirty="0"/>
                        <a:t> of a </a:t>
                      </a:r>
                      <a:r>
                        <a:rPr lang="en-US" sz="1600" dirty="0"/>
                        <a:t> centimeter</a:t>
                      </a:r>
                    </a:p>
                  </a:txBody>
                  <a:tcPr/>
                </a:tc>
                <a:extLst>
                  <a:ext uri="{0D108BD9-81ED-4DB2-BD59-A6C34878D82A}">
                    <a16:rowId xmlns:a16="http://schemas.microsoft.com/office/drawing/2014/main" val="10003"/>
                  </a:ext>
                </a:extLst>
              </a:tr>
              <a:tr h="370840">
                <a:tc>
                  <a:txBody>
                    <a:bodyPr/>
                    <a:lstStyle/>
                    <a:p>
                      <a:r>
                        <a:rPr lang="en-US" sz="1600" b="1" dirty="0">
                          <a:solidFill>
                            <a:srgbClr val="AB263D"/>
                          </a:solidFill>
                          <a:latin typeface="Courier New" charset="0"/>
                          <a:ea typeface="Courier New" charset="0"/>
                          <a:cs typeface="Courier New" charset="0"/>
                        </a:rPr>
                        <a:t>in</a:t>
                      </a:r>
                    </a:p>
                  </a:txBody>
                  <a:tcPr/>
                </a:tc>
                <a:tc>
                  <a:txBody>
                    <a:bodyPr/>
                    <a:lstStyle/>
                    <a:p>
                      <a:r>
                        <a:rPr lang="en-US" sz="1600" dirty="0"/>
                        <a:t>Inch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Size of 1 Inch; generally, 96 pixels per inch</a:t>
                      </a:r>
                    </a:p>
                  </a:txBody>
                  <a:tcPr/>
                </a:tc>
                <a:extLst>
                  <a:ext uri="{0D108BD9-81ED-4DB2-BD59-A6C34878D82A}">
                    <a16:rowId xmlns:a16="http://schemas.microsoft.com/office/drawing/2014/main" val="10004"/>
                  </a:ext>
                </a:extLst>
              </a:tr>
              <a:tr h="370840">
                <a:tc>
                  <a:txBody>
                    <a:bodyPr/>
                    <a:lstStyle/>
                    <a:p>
                      <a:r>
                        <a:rPr lang="en-US" sz="1600" b="1" dirty="0" err="1">
                          <a:solidFill>
                            <a:srgbClr val="AB263D"/>
                          </a:solidFill>
                          <a:latin typeface="Courier New" charset="0"/>
                          <a:ea typeface="Courier New" charset="0"/>
                          <a:cs typeface="Courier New" charset="0"/>
                        </a:rPr>
                        <a:t>pt</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Point</a:t>
                      </a:r>
                    </a:p>
                  </a:txBody>
                  <a:tcPr/>
                </a:tc>
                <a:tc>
                  <a:txBody>
                    <a:bodyPr/>
                    <a:lstStyle/>
                    <a:p>
                      <a:r>
                        <a:rPr lang="en-US" sz="1600" dirty="0"/>
                        <a:t>Size of 1/72 inch</a:t>
                      </a:r>
                    </a:p>
                  </a:txBody>
                  <a:tcPr/>
                </a:tc>
                <a:extLst>
                  <a:ext uri="{0D108BD9-81ED-4DB2-BD59-A6C34878D82A}">
                    <a16:rowId xmlns:a16="http://schemas.microsoft.com/office/drawing/2014/main" val="10005"/>
                  </a:ext>
                </a:extLst>
              </a:tr>
              <a:tr h="370840">
                <a:tc>
                  <a:txBody>
                    <a:bodyPr/>
                    <a:lstStyle/>
                    <a:p>
                      <a:r>
                        <a:rPr lang="en-US" sz="1600" b="1" dirty="0">
                          <a:solidFill>
                            <a:srgbClr val="AB263D"/>
                          </a:solidFill>
                          <a:latin typeface="Courier New" charset="0"/>
                          <a:ea typeface="Courier New" charset="0"/>
                          <a:cs typeface="Courier New" charset="0"/>
                        </a:rPr>
                        <a:t>pc</a:t>
                      </a:r>
                    </a:p>
                  </a:txBody>
                  <a:tcPr/>
                </a:tc>
                <a:tc>
                  <a:txBody>
                    <a:bodyPr/>
                    <a:lstStyle/>
                    <a:p>
                      <a:r>
                        <a:rPr lang="en-US" sz="1600" dirty="0"/>
                        <a:t>Pica</a:t>
                      </a:r>
                    </a:p>
                  </a:txBody>
                  <a:tcPr/>
                </a:tc>
                <a:tc>
                  <a:txBody>
                    <a:bodyPr/>
                    <a:lstStyle/>
                    <a:p>
                      <a:r>
                        <a:rPr lang="en-US" sz="1600" dirty="0"/>
                        <a:t>Size of 12 Points</a:t>
                      </a:r>
                    </a:p>
                  </a:txBody>
                  <a:tcPr/>
                </a:tc>
                <a:extLst>
                  <a:ext uri="{0D108BD9-81ED-4DB2-BD59-A6C34878D82A}">
                    <a16:rowId xmlns:a16="http://schemas.microsoft.com/office/drawing/2014/main" val="10006"/>
                  </a:ext>
                </a:extLst>
              </a:tr>
              <a:tr h="370840">
                <a:tc>
                  <a:txBody>
                    <a:bodyPr/>
                    <a:lstStyle/>
                    <a:p>
                      <a:r>
                        <a:rPr lang="en-US" sz="1600" b="1" dirty="0" err="1">
                          <a:solidFill>
                            <a:srgbClr val="AB263D"/>
                          </a:solidFill>
                          <a:latin typeface="Courier New" charset="0"/>
                          <a:ea typeface="Courier New" charset="0"/>
                          <a:cs typeface="Courier New" charset="0"/>
                        </a:rPr>
                        <a:t>em</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err="1"/>
                        <a:t>em</a:t>
                      </a:r>
                      <a:endParaRPr lang="en-US" sz="1600" dirty="0"/>
                    </a:p>
                  </a:txBody>
                  <a:tcPr/>
                </a:tc>
                <a:tc>
                  <a:txBody>
                    <a:bodyPr/>
                    <a:lstStyle/>
                    <a:p>
                      <a:r>
                        <a:rPr lang="en-US" sz="1600" dirty="0"/>
                        <a:t>Calculates</a:t>
                      </a:r>
                      <a:r>
                        <a:rPr lang="en-US" sz="1600" baseline="0" dirty="0"/>
                        <a:t> the size based on the elements font size, or parent's font size. Literally, relative to the "M" in a font at a size.</a:t>
                      </a:r>
                      <a:endParaRPr lang="en-US" sz="1600" dirty="0"/>
                    </a:p>
                  </a:txBody>
                  <a:tcPr/>
                </a:tc>
                <a:extLst>
                  <a:ext uri="{0D108BD9-81ED-4DB2-BD59-A6C34878D82A}">
                    <a16:rowId xmlns:a16="http://schemas.microsoft.com/office/drawing/2014/main" val="10007"/>
                  </a:ext>
                </a:extLst>
              </a:tr>
              <a:tr h="370840">
                <a:tc>
                  <a:txBody>
                    <a:bodyPr/>
                    <a:lstStyle/>
                    <a:p>
                      <a:r>
                        <a:rPr lang="en-US" sz="1600" b="1" dirty="0">
                          <a:solidFill>
                            <a:srgbClr val="AB263D"/>
                          </a:solidFill>
                          <a:latin typeface="Courier New" charset="0"/>
                          <a:ea typeface="Courier New" charset="0"/>
                          <a:cs typeface="Courier New" charset="0"/>
                        </a:rPr>
                        <a:t>%</a:t>
                      </a:r>
                    </a:p>
                  </a:txBody>
                  <a:tcPr/>
                </a:tc>
                <a:tc>
                  <a:txBody>
                    <a:bodyPr/>
                    <a:lstStyle/>
                    <a:p>
                      <a:r>
                        <a:rPr lang="en-US" sz="1600" dirty="0"/>
                        <a:t>Percent</a:t>
                      </a:r>
                    </a:p>
                  </a:txBody>
                  <a:tcPr/>
                </a:tc>
                <a:tc>
                  <a:txBody>
                    <a:bodyPr/>
                    <a:lstStyle/>
                    <a:p>
                      <a:r>
                        <a:rPr lang="en-US" sz="1600" dirty="0"/>
                        <a:t>Calculates</a:t>
                      </a:r>
                      <a:r>
                        <a:rPr lang="en-US" sz="1600" baseline="0" dirty="0"/>
                        <a:t> the percentage of a size relative to a property on the parent element.</a:t>
                      </a:r>
                      <a:endParaRPr lang="en-US" sz="1600" dirty="0"/>
                    </a:p>
                  </a:txBody>
                  <a:tcPr/>
                </a:tc>
                <a:extLst>
                  <a:ext uri="{0D108BD9-81ED-4DB2-BD59-A6C34878D82A}">
                    <a16:rowId xmlns:a16="http://schemas.microsoft.com/office/drawing/2014/main" val="10008"/>
                  </a:ext>
                </a:extLst>
              </a:tr>
              <a:tr h="370840">
                <a:tc>
                  <a:txBody>
                    <a:bodyPr/>
                    <a:lstStyle/>
                    <a:p>
                      <a:r>
                        <a:rPr lang="en-US" sz="1600" b="1" dirty="0">
                          <a:solidFill>
                            <a:srgbClr val="AB263D"/>
                          </a:solidFill>
                          <a:latin typeface="Courier New" charset="0"/>
                          <a:ea typeface="Courier New" charset="0"/>
                          <a:cs typeface="Courier New" charset="0"/>
                        </a:rPr>
                        <a:t>rem</a:t>
                      </a:r>
                    </a:p>
                  </a:txBody>
                  <a:tcPr/>
                </a:tc>
                <a:tc>
                  <a:txBody>
                    <a:bodyPr/>
                    <a:lstStyle/>
                    <a:p>
                      <a:r>
                        <a:rPr lang="en-US" sz="1600" dirty="0"/>
                        <a:t>Rem’s</a:t>
                      </a:r>
                    </a:p>
                  </a:txBody>
                  <a:tcPr/>
                </a:tc>
                <a:tc>
                  <a:txBody>
                    <a:bodyPr/>
                    <a:lstStyle/>
                    <a:p>
                      <a:r>
                        <a:rPr lang="en-US" sz="1600" dirty="0"/>
                        <a:t>Same as </a:t>
                      </a:r>
                      <a:r>
                        <a:rPr lang="en-US" sz="1600" dirty="0" err="1"/>
                        <a:t>em</a:t>
                      </a:r>
                      <a:r>
                        <a:rPr lang="en-US" sz="1600" dirty="0"/>
                        <a:t>,</a:t>
                      </a:r>
                      <a:r>
                        <a:rPr lang="en-US" sz="1600" baseline="0" dirty="0"/>
                        <a:t> but based on the root element. Allows for very responsive layouts just by updating the root element.</a:t>
                      </a:r>
                      <a:endParaRPr lang="en-US"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1007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Color Units</a:t>
            </a:r>
          </a:p>
        </p:txBody>
      </p:sp>
      <p:graphicFrame>
        <p:nvGraphicFramePr>
          <p:cNvPr id="5" name="Content Placeholder 4">
            <a:extLst>
              <a:ext uri="{FF2B5EF4-FFF2-40B4-BE49-F238E27FC236}">
                <a16:creationId xmlns:a16="http://schemas.microsoft.com/office/drawing/2014/main" id="{C43B0810-7D49-E54A-BC04-98B72C44110A}"/>
              </a:ext>
            </a:extLst>
          </p:cNvPr>
          <p:cNvGraphicFramePr>
            <a:graphicFrameLocks/>
          </p:cNvGraphicFramePr>
          <p:nvPr>
            <p:extLst>
              <p:ext uri="{D42A27DB-BD31-4B8C-83A1-F6EECF244321}">
                <p14:modId xmlns:p14="http://schemas.microsoft.com/office/powerpoint/2010/main" val="3074649689"/>
              </p:ext>
            </p:extLst>
          </p:nvPr>
        </p:nvGraphicFramePr>
        <p:xfrm>
          <a:off x="879249" y="1430020"/>
          <a:ext cx="10058718" cy="3997960"/>
        </p:xfrm>
        <a:graphic>
          <a:graphicData uri="http://schemas.openxmlformats.org/drawingml/2006/table">
            <a:tbl>
              <a:tblPr firstRow="1" bandRow="1">
                <a:tableStyleId>{5C22544A-7EE6-4342-B048-85BDC9FD1C3A}</a:tableStyleId>
              </a:tblPr>
              <a:tblGrid>
                <a:gridCol w="2827923">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401995">
                  <a:extLst>
                    <a:ext uri="{9D8B030D-6E8A-4147-A177-3AD203B41FA5}">
                      <a16:colId xmlns:a16="http://schemas.microsoft.com/office/drawing/2014/main" val="20002"/>
                    </a:ext>
                  </a:extLst>
                </a:gridCol>
              </a:tblGrid>
              <a:tr h="370840">
                <a:tc>
                  <a:txBody>
                    <a:bodyPr/>
                    <a:lstStyle/>
                    <a:p>
                      <a:pPr algn="ctr"/>
                      <a:r>
                        <a:rPr lang="en-US" sz="1600" dirty="0"/>
                        <a:t>Color</a:t>
                      </a:r>
                    </a:p>
                  </a:txBody>
                  <a:tcPr>
                    <a:solidFill>
                      <a:srgbClr val="AB263D"/>
                    </a:solidFill>
                  </a:tcPr>
                </a:tc>
                <a:tc>
                  <a:txBody>
                    <a:bodyPr/>
                    <a:lstStyle/>
                    <a:p>
                      <a:pPr algn="ctr"/>
                      <a:r>
                        <a:rPr lang="en-US" sz="1600" dirty="0"/>
                        <a:t>Unit Name</a:t>
                      </a:r>
                    </a:p>
                  </a:txBody>
                  <a:tcPr>
                    <a:solidFill>
                      <a:srgbClr val="AB263D"/>
                    </a:solidFill>
                  </a:tcPr>
                </a:tc>
                <a:tc>
                  <a:txBody>
                    <a:bodyPr/>
                    <a:lstStyle/>
                    <a:p>
                      <a:pPr algn="ctr"/>
                      <a:r>
                        <a:rPr lang="en-US" sz="1600" dirty="0"/>
                        <a:t>Description</a:t>
                      </a:r>
                    </a:p>
                  </a:txBody>
                  <a:tcPr>
                    <a:solidFill>
                      <a:srgbClr val="AB263D"/>
                    </a:solidFill>
                  </a:tcPr>
                </a:tc>
                <a:extLst>
                  <a:ext uri="{0D108BD9-81ED-4DB2-BD59-A6C34878D82A}">
                    <a16:rowId xmlns:a16="http://schemas.microsoft.com/office/drawing/2014/main" val="10000"/>
                  </a:ext>
                </a:extLst>
              </a:tr>
              <a:tr h="370840">
                <a:tc>
                  <a:txBody>
                    <a:bodyPr/>
                    <a:lstStyle/>
                    <a:p>
                      <a:r>
                        <a:rPr lang="en-US" sz="1600" b="1" dirty="0" err="1">
                          <a:solidFill>
                            <a:srgbClr val="AB263D"/>
                          </a:solidFill>
                          <a:latin typeface="Courier New" charset="0"/>
                          <a:ea typeface="Courier New" charset="0"/>
                          <a:cs typeface="Courier New" charset="0"/>
                        </a:rPr>
                        <a:t>rgb</a:t>
                      </a:r>
                      <a:r>
                        <a:rPr lang="en-US" sz="1600" b="1" dirty="0">
                          <a:solidFill>
                            <a:srgbClr val="AB263D"/>
                          </a:solidFill>
                          <a:latin typeface="Courier New" charset="0"/>
                          <a:ea typeface="Courier New" charset="0"/>
                          <a:cs typeface="Courier New" charset="0"/>
                        </a:rPr>
                        <a:t>(255, 255,</a:t>
                      </a:r>
                      <a:r>
                        <a:rPr lang="en-US" sz="1600" b="1" baseline="0" dirty="0">
                          <a:solidFill>
                            <a:srgbClr val="AB263D"/>
                          </a:solidFill>
                          <a:latin typeface="Courier New" charset="0"/>
                          <a:ea typeface="Courier New" charset="0"/>
                          <a:cs typeface="Courier New" charset="0"/>
                        </a:rPr>
                        <a:t> 255)</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RGB</a:t>
                      </a:r>
                    </a:p>
                  </a:txBody>
                  <a:tcPr/>
                </a:tc>
                <a:tc>
                  <a:txBody>
                    <a:bodyPr/>
                    <a:lstStyle/>
                    <a:p>
                      <a:r>
                        <a:rPr lang="en-US" sz="1600" dirty="0"/>
                        <a:t>Allows you to describe</a:t>
                      </a:r>
                      <a:r>
                        <a:rPr lang="en-US" sz="1600" baseline="0" dirty="0"/>
                        <a:t> colors as how red, green, and blue they are from 0 to 255 each. Allows for </a:t>
                      </a:r>
                      <a:r>
                        <a:rPr lang="is-IS" sz="1600" dirty="0"/>
                        <a:t>16,581,375 colors.</a:t>
                      </a:r>
                      <a:endParaRPr lang="en-US" sz="1600" dirty="0"/>
                    </a:p>
                  </a:txBody>
                  <a:tcPr/>
                </a:tc>
                <a:extLst>
                  <a:ext uri="{0D108BD9-81ED-4DB2-BD59-A6C34878D82A}">
                    <a16:rowId xmlns:a16="http://schemas.microsoft.com/office/drawing/2014/main" val="10001"/>
                  </a:ext>
                </a:extLst>
              </a:tr>
              <a:tr h="370840">
                <a:tc>
                  <a:txBody>
                    <a:bodyPr/>
                    <a:lstStyle/>
                    <a:p>
                      <a:r>
                        <a:rPr lang="en-US" sz="1600" b="1" dirty="0" err="1">
                          <a:solidFill>
                            <a:srgbClr val="AB263D"/>
                          </a:solidFill>
                          <a:latin typeface="Courier New" charset="0"/>
                          <a:ea typeface="Courier New" charset="0"/>
                          <a:cs typeface="Courier New" charset="0"/>
                        </a:rPr>
                        <a:t>rgba</a:t>
                      </a:r>
                      <a:r>
                        <a:rPr lang="en-US" sz="1600" b="1" dirty="0">
                          <a:solidFill>
                            <a:srgbClr val="AB263D"/>
                          </a:solidFill>
                          <a:latin typeface="Courier New" charset="0"/>
                          <a:ea typeface="Courier New" charset="0"/>
                          <a:cs typeface="Courier New" charset="0"/>
                        </a:rPr>
                        <a:t>(0, 192,</a:t>
                      </a:r>
                      <a:r>
                        <a:rPr lang="en-US" sz="1600" b="1" baseline="0" dirty="0">
                          <a:solidFill>
                            <a:srgbClr val="AB263D"/>
                          </a:solidFill>
                          <a:latin typeface="Courier New" charset="0"/>
                          <a:ea typeface="Courier New" charset="0"/>
                          <a:cs typeface="Courier New" charset="0"/>
                        </a:rPr>
                        <a:t> 45, .5)</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RGB Alpha</a:t>
                      </a:r>
                    </a:p>
                  </a:txBody>
                  <a:tcPr/>
                </a:tc>
                <a:tc>
                  <a:txBody>
                    <a:bodyPr/>
                    <a:lstStyle/>
                    <a:p>
                      <a:r>
                        <a:rPr lang="en-US" sz="1600" dirty="0"/>
                        <a:t>Same as hex, where the last decimal is transparency</a:t>
                      </a:r>
                      <a:r>
                        <a:rPr lang="en-US" sz="1600" baseline="0" dirty="0"/>
                        <a:t> from 0 (clear) to 1.0 (solid)</a:t>
                      </a:r>
                      <a:endParaRPr lang="en-US" sz="1600" dirty="0"/>
                    </a:p>
                  </a:txBody>
                  <a:tcPr/>
                </a:tc>
                <a:extLst>
                  <a:ext uri="{0D108BD9-81ED-4DB2-BD59-A6C34878D82A}">
                    <a16:rowId xmlns:a16="http://schemas.microsoft.com/office/drawing/2014/main" val="10002"/>
                  </a:ext>
                </a:extLst>
              </a:tr>
              <a:tr h="370840">
                <a:tc>
                  <a:txBody>
                    <a:bodyPr/>
                    <a:lstStyle/>
                    <a:p>
                      <a:r>
                        <a:rPr lang="en-US" sz="1600" b="1" dirty="0">
                          <a:solidFill>
                            <a:srgbClr val="AB263D"/>
                          </a:solidFill>
                          <a:latin typeface="Courier New" charset="0"/>
                          <a:ea typeface="Courier New" charset="0"/>
                          <a:cs typeface="Courier New" charset="0"/>
                        </a:rPr>
                        <a:t>#A90BEF</a:t>
                      </a:r>
                    </a:p>
                  </a:txBody>
                  <a:tcPr/>
                </a:tc>
                <a:tc>
                  <a:txBody>
                    <a:bodyPr/>
                    <a:lstStyle/>
                    <a:p>
                      <a:r>
                        <a:rPr lang="en-US" sz="1600" dirty="0"/>
                        <a:t>Hex</a:t>
                      </a:r>
                    </a:p>
                  </a:txBody>
                  <a:tcPr/>
                </a:tc>
                <a:tc>
                  <a:txBody>
                    <a:bodyPr/>
                    <a:lstStyle/>
                    <a:p>
                      <a:r>
                        <a:rPr lang="en-US" sz="1600" dirty="0"/>
                        <a:t>A hex triplet; has</a:t>
                      </a:r>
                      <a:r>
                        <a:rPr lang="en-US" sz="1600" baseline="0" dirty="0"/>
                        <a:t> 2 hex digits representing each color (Red, Green, Blue). </a:t>
                      </a:r>
                      <a:r>
                        <a:rPr lang="en-US" sz="1600" dirty="0"/>
                        <a:t>Describes your color from Allows</a:t>
                      </a:r>
                      <a:r>
                        <a:rPr lang="en-US" sz="1600" baseline="0" dirty="0"/>
                        <a:t> for </a:t>
                      </a:r>
                      <a:r>
                        <a:rPr lang="is-IS" sz="1600" dirty="0"/>
                        <a:t>16,777,216</a:t>
                      </a:r>
                      <a:endParaRPr lang="en-US" sz="1600" dirty="0"/>
                    </a:p>
                  </a:txBody>
                  <a:tcPr/>
                </a:tc>
                <a:extLst>
                  <a:ext uri="{0D108BD9-81ED-4DB2-BD59-A6C34878D82A}">
                    <a16:rowId xmlns:a16="http://schemas.microsoft.com/office/drawing/2014/main" val="10003"/>
                  </a:ext>
                </a:extLst>
              </a:tr>
              <a:tr h="370840">
                <a:tc>
                  <a:txBody>
                    <a:bodyPr/>
                    <a:lstStyle/>
                    <a:p>
                      <a:r>
                        <a:rPr lang="en-US" sz="1600" b="1" dirty="0" err="1">
                          <a:solidFill>
                            <a:srgbClr val="AB263D"/>
                          </a:solidFill>
                          <a:latin typeface="Courier New" charset="0"/>
                          <a:ea typeface="Courier New" charset="0"/>
                          <a:cs typeface="Courier New" charset="0"/>
                        </a:rPr>
                        <a:t>hsl</a:t>
                      </a:r>
                      <a:r>
                        <a:rPr lang="en-US" sz="1600" b="1" dirty="0">
                          <a:solidFill>
                            <a:srgbClr val="AB263D"/>
                          </a:solidFill>
                          <a:latin typeface="Courier New" charset="0"/>
                          <a:ea typeface="Courier New" charset="0"/>
                          <a:cs typeface="Courier New" charset="0"/>
                        </a:rPr>
                        <a:t>(0, 20%,</a:t>
                      </a:r>
                      <a:r>
                        <a:rPr lang="en-US" sz="1600" b="1" baseline="0" dirty="0">
                          <a:solidFill>
                            <a:srgbClr val="AB263D"/>
                          </a:solidFill>
                          <a:latin typeface="Courier New" charset="0"/>
                          <a:ea typeface="Courier New" charset="0"/>
                          <a:cs typeface="Courier New" charset="0"/>
                        </a:rPr>
                        <a:t> 50%)</a:t>
                      </a:r>
                      <a:endParaRPr lang="en-US" sz="1600" b="1" dirty="0">
                        <a:solidFill>
                          <a:srgbClr val="AB263D"/>
                        </a:solidFill>
                        <a:latin typeface="Courier New" charset="0"/>
                        <a:ea typeface="Courier New" charset="0"/>
                        <a:cs typeface="Courier New" charset="0"/>
                      </a:endParaRPr>
                    </a:p>
                  </a:txBody>
                  <a:tcPr/>
                </a:tc>
                <a:tc>
                  <a:txBody>
                    <a:bodyPr/>
                    <a:lstStyle/>
                    <a:p>
                      <a:r>
                        <a:rPr lang="en-US" sz="1600" dirty="0"/>
                        <a:t>Hue, Saturation, Lightness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Takes the hue from</a:t>
                      </a:r>
                      <a:r>
                        <a:rPr lang="en-US" sz="1600" baseline="0" dirty="0"/>
                        <a:t> 0 to 360; 0/360 are red, 120 green, 240 blue.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Saturation determines what percent of that color you use.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Lightness is a mask over saturation, adding a white layer. 50% is the normal value.</a:t>
                      </a:r>
                      <a:endParaRPr lang="en-US" sz="1600" dirty="0"/>
                    </a:p>
                  </a:txBody>
                  <a:tcPr/>
                </a:tc>
                <a:extLst>
                  <a:ext uri="{0D108BD9-81ED-4DB2-BD59-A6C34878D82A}">
                    <a16:rowId xmlns:a16="http://schemas.microsoft.com/office/drawing/2014/main" val="10004"/>
                  </a:ext>
                </a:extLst>
              </a:tr>
              <a:tr h="370840">
                <a:tc>
                  <a:txBody>
                    <a:bodyPr/>
                    <a:lstStyle/>
                    <a:p>
                      <a:r>
                        <a:rPr lang="en-US" sz="1600" b="1" dirty="0" err="1">
                          <a:solidFill>
                            <a:srgbClr val="AB263D"/>
                          </a:solidFill>
                          <a:latin typeface="Courier New" charset="0"/>
                          <a:ea typeface="Courier New" charset="0"/>
                          <a:cs typeface="Courier New" charset="0"/>
                        </a:rPr>
                        <a:t>hsla</a:t>
                      </a:r>
                      <a:r>
                        <a:rPr lang="en-US" sz="1600" b="1" dirty="0">
                          <a:solidFill>
                            <a:srgbClr val="AB263D"/>
                          </a:solidFill>
                          <a:latin typeface="Courier New" charset="0"/>
                          <a:ea typeface="Courier New" charset="0"/>
                          <a:cs typeface="Courier New" charset="0"/>
                        </a:rPr>
                        <a:t>(0, 20%, 50%, .5)</a:t>
                      </a:r>
                    </a:p>
                  </a:txBody>
                  <a:tcPr/>
                </a:tc>
                <a:tc>
                  <a:txBody>
                    <a:bodyPr/>
                    <a:lstStyle/>
                    <a:p>
                      <a:r>
                        <a:rPr lang="en-US" sz="1600" dirty="0"/>
                        <a:t>Hue, Saturation, Lightness, Alpha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Same as above, where the last value is transparency.</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01500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Basic and Common Rules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97849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Text Rules</a:t>
            </a:r>
          </a:p>
        </p:txBody>
      </p:sp>
      <p:graphicFrame>
        <p:nvGraphicFramePr>
          <p:cNvPr id="6" name="Content Placeholder 3">
            <a:extLst>
              <a:ext uri="{FF2B5EF4-FFF2-40B4-BE49-F238E27FC236}">
                <a16:creationId xmlns:a16="http://schemas.microsoft.com/office/drawing/2014/main" id="{531F0DBF-79F6-A244-A27A-9EB65A59764E}"/>
              </a:ext>
            </a:extLst>
          </p:cNvPr>
          <p:cNvGraphicFramePr>
            <a:graphicFrameLocks/>
          </p:cNvGraphicFramePr>
          <p:nvPr>
            <p:extLst>
              <p:ext uri="{D42A27DB-BD31-4B8C-83A1-F6EECF244321}">
                <p14:modId xmlns:p14="http://schemas.microsoft.com/office/powerpoint/2010/main" val="3646348961"/>
              </p:ext>
            </p:extLst>
          </p:nvPr>
        </p:nvGraphicFramePr>
        <p:xfrm>
          <a:off x="1065212" y="1427480"/>
          <a:ext cx="10058400" cy="4003040"/>
        </p:xfrm>
        <a:graphic>
          <a:graphicData uri="http://schemas.openxmlformats.org/drawingml/2006/table">
            <a:tbl>
              <a:tblPr firstRow="1" bandRow="1">
                <a:tableStyleId>{5C22544A-7EE6-4342-B048-85BDC9FD1C3A}</a:tableStyleId>
              </a:tblPr>
              <a:tblGrid>
                <a:gridCol w="1557337">
                  <a:extLst>
                    <a:ext uri="{9D8B030D-6E8A-4147-A177-3AD203B41FA5}">
                      <a16:colId xmlns:a16="http://schemas.microsoft.com/office/drawing/2014/main" val="20000"/>
                    </a:ext>
                  </a:extLst>
                </a:gridCol>
                <a:gridCol w="3073400">
                  <a:extLst>
                    <a:ext uri="{9D8B030D-6E8A-4147-A177-3AD203B41FA5}">
                      <a16:colId xmlns:a16="http://schemas.microsoft.com/office/drawing/2014/main" val="20001"/>
                    </a:ext>
                  </a:extLst>
                </a:gridCol>
                <a:gridCol w="5427663">
                  <a:extLst>
                    <a:ext uri="{9D8B030D-6E8A-4147-A177-3AD203B41FA5}">
                      <a16:colId xmlns:a16="http://schemas.microsoft.com/office/drawing/2014/main" val="20002"/>
                    </a:ext>
                  </a:extLst>
                </a:gridCol>
              </a:tblGrid>
              <a:tr h="370840">
                <a:tc>
                  <a:txBody>
                    <a:bodyPr/>
                    <a:lstStyle/>
                    <a:p>
                      <a:pPr algn="ctr"/>
                      <a:r>
                        <a:rPr lang="en-US" sz="1400" dirty="0"/>
                        <a:t>Rule Name</a:t>
                      </a:r>
                    </a:p>
                  </a:txBody>
                  <a:tcPr>
                    <a:solidFill>
                      <a:srgbClr val="AB263D"/>
                    </a:solidFill>
                  </a:tcPr>
                </a:tc>
                <a:tc>
                  <a:txBody>
                    <a:bodyPr/>
                    <a:lstStyle/>
                    <a:p>
                      <a:pPr algn="ctr"/>
                      <a:r>
                        <a:rPr lang="en-US" sz="1400" dirty="0"/>
                        <a:t>Example</a:t>
                      </a:r>
                    </a:p>
                  </a:txBody>
                  <a:tcPr>
                    <a:solidFill>
                      <a:srgbClr val="AB263D"/>
                    </a:solidFill>
                  </a:tcPr>
                </a:tc>
                <a:tc>
                  <a:txBody>
                    <a:bodyPr/>
                    <a:lstStyle/>
                    <a:p>
                      <a:pPr algn="ctr"/>
                      <a:r>
                        <a:rPr lang="en-US" sz="1400" dirty="0"/>
                        <a:t>Outcome for selected element</a:t>
                      </a:r>
                    </a:p>
                  </a:txBody>
                  <a:tcPr>
                    <a:solidFill>
                      <a:srgbClr val="AB263D"/>
                    </a:solidFill>
                  </a:tcPr>
                </a:tc>
                <a:extLst>
                  <a:ext uri="{0D108BD9-81ED-4DB2-BD59-A6C34878D82A}">
                    <a16:rowId xmlns:a16="http://schemas.microsoft.com/office/drawing/2014/main" val="10000"/>
                  </a:ext>
                </a:extLst>
              </a:tr>
              <a:tr h="370840">
                <a:tc>
                  <a:txBody>
                    <a:bodyPr/>
                    <a:lstStyle/>
                    <a:p>
                      <a:r>
                        <a:rPr lang="en-US" sz="1400" b="1" dirty="0">
                          <a:solidFill>
                            <a:srgbClr val="AB263D"/>
                          </a:solidFill>
                        </a:rPr>
                        <a:t>font-family</a:t>
                      </a:r>
                    </a:p>
                  </a:txBody>
                  <a:tcPr/>
                </a:tc>
                <a:tc>
                  <a:txBody>
                    <a:bodyPr/>
                    <a:lstStyle/>
                    <a:p>
                      <a:r>
                        <a:rPr lang="en-US" sz="1400" b="1" dirty="0">
                          <a:latin typeface="Courier New" charset="0"/>
                          <a:ea typeface="Courier New" charset="0"/>
                          <a:cs typeface="Courier New" charset="0"/>
                        </a:rPr>
                        <a:t>font-family: "Open Sans",</a:t>
                      </a:r>
                      <a:r>
                        <a:rPr lang="en-US" sz="1400" b="1" baseline="0" dirty="0">
                          <a:latin typeface="Courier New" charset="0"/>
                          <a:ea typeface="Courier New" charset="0"/>
                          <a:cs typeface="Courier New" charset="0"/>
                        </a:rPr>
                        <a:t> "Helvetica", sans-serif;</a:t>
                      </a:r>
                      <a:endParaRPr lang="en-US" sz="1400" b="1" dirty="0">
                        <a:latin typeface="Courier New" charset="0"/>
                        <a:ea typeface="Courier New" charset="0"/>
                        <a:cs typeface="Courier New" charset="0"/>
                      </a:endParaRPr>
                    </a:p>
                  </a:txBody>
                  <a:tcPr/>
                </a:tc>
                <a:tc>
                  <a:txBody>
                    <a:bodyPr/>
                    <a:lstStyle/>
                    <a:p>
                      <a:r>
                        <a:rPr lang="en-US" sz="1400" dirty="0"/>
                        <a:t>If the user has Open Sans font,</a:t>
                      </a:r>
                      <a:r>
                        <a:rPr lang="en-US" sz="1400" baseline="0" dirty="0"/>
                        <a:t> will use open sans; else Helvetica; else sans-serif (generic font).</a:t>
                      </a:r>
                      <a:endParaRPr lang="en-US" sz="1400" dirty="0"/>
                    </a:p>
                  </a:txBody>
                  <a:tcPr/>
                </a:tc>
                <a:extLst>
                  <a:ext uri="{0D108BD9-81ED-4DB2-BD59-A6C34878D82A}">
                    <a16:rowId xmlns:a16="http://schemas.microsoft.com/office/drawing/2014/main" val="10001"/>
                  </a:ext>
                </a:extLst>
              </a:tr>
              <a:tr h="370840">
                <a:tc>
                  <a:txBody>
                    <a:bodyPr/>
                    <a:lstStyle/>
                    <a:p>
                      <a:r>
                        <a:rPr lang="en-US" sz="1400" b="1" dirty="0">
                          <a:solidFill>
                            <a:srgbClr val="AB263D"/>
                          </a:solidFill>
                        </a:rPr>
                        <a:t>font-size</a:t>
                      </a:r>
                    </a:p>
                  </a:txBody>
                  <a:tcPr/>
                </a:tc>
                <a:tc>
                  <a:txBody>
                    <a:bodyPr/>
                    <a:lstStyle/>
                    <a:p>
                      <a:r>
                        <a:rPr lang="en-US" sz="1400" b="1" dirty="0">
                          <a:latin typeface="Courier New" charset="0"/>
                          <a:ea typeface="Courier New" charset="0"/>
                          <a:cs typeface="Courier New" charset="0"/>
                        </a:rPr>
                        <a:t>font-size: 18pt;</a:t>
                      </a:r>
                    </a:p>
                  </a:txBody>
                  <a:tcPr/>
                </a:tc>
                <a:tc>
                  <a:txBody>
                    <a:bodyPr/>
                    <a:lstStyle/>
                    <a:p>
                      <a:r>
                        <a:rPr lang="en-US" sz="1400" dirty="0"/>
                        <a:t>Sets</a:t>
                      </a:r>
                      <a:r>
                        <a:rPr lang="en-US" sz="1400" baseline="0" dirty="0"/>
                        <a:t> font size at 18pt (about ¼ of an inch)</a:t>
                      </a:r>
                      <a:endParaRPr lang="en-US" sz="1400" dirty="0"/>
                    </a:p>
                  </a:txBody>
                  <a:tcPr/>
                </a:tc>
                <a:extLst>
                  <a:ext uri="{0D108BD9-81ED-4DB2-BD59-A6C34878D82A}">
                    <a16:rowId xmlns:a16="http://schemas.microsoft.com/office/drawing/2014/main" val="10002"/>
                  </a:ext>
                </a:extLst>
              </a:tr>
              <a:tr h="370840">
                <a:tc>
                  <a:txBody>
                    <a:bodyPr/>
                    <a:lstStyle/>
                    <a:p>
                      <a:r>
                        <a:rPr lang="en-US" sz="1400" b="1" dirty="0">
                          <a:solidFill>
                            <a:srgbClr val="AB263D"/>
                          </a:solidFill>
                        </a:rPr>
                        <a:t>line-height</a:t>
                      </a:r>
                    </a:p>
                  </a:txBody>
                  <a:tcPr/>
                </a:tc>
                <a:tc>
                  <a:txBody>
                    <a:bodyPr/>
                    <a:lstStyle/>
                    <a:p>
                      <a:r>
                        <a:rPr lang="en-US" sz="1400" b="1" dirty="0">
                          <a:latin typeface="Courier New" charset="0"/>
                          <a:ea typeface="Courier New" charset="0"/>
                          <a:cs typeface="Courier New" charset="0"/>
                        </a:rPr>
                        <a:t>line-height: 3;</a:t>
                      </a:r>
                    </a:p>
                  </a:txBody>
                  <a:tcPr/>
                </a:tc>
                <a:tc>
                  <a:txBody>
                    <a:bodyPr/>
                    <a:lstStyle/>
                    <a:p>
                      <a:r>
                        <a:rPr lang="en-US" sz="1400" dirty="0"/>
                        <a:t>Will</a:t>
                      </a:r>
                      <a:r>
                        <a:rPr lang="en-US" sz="1400" baseline="0" dirty="0"/>
                        <a:t> make each line have a height of 3x font size.</a:t>
                      </a:r>
                      <a:endParaRPr lang="en-US" sz="1400" dirty="0"/>
                    </a:p>
                  </a:txBody>
                  <a:tcPr/>
                </a:tc>
                <a:extLst>
                  <a:ext uri="{0D108BD9-81ED-4DB2-BD59-A6C34878D82A}">
                    <a16:rowId xmlns:a16="http://schemas.microsoft.com/office/drawing/2014/main" val="10003"/>
                  </a:ext>
                </a:extLst>
              </a:tr>
              <a:tr h="370840">
                <a:tc>
                  <a:txBody>
                    <a:bodyPr/>
                    <a:lstStyle/>
                    <a:p>
                      <a:r>
                        <a:rPr lang="en-US" sz="1400" b="1" dirty="0">
                          <a:solidFill>
                            <a:srgbClr val="AB263D"/>
                          </a:solidFill>
                        </a:rPr>
                        <a:t>text-decoration</a:t>
                      </a:r>
                    </a:p>
                  </a:txBody>
                  <a:tcPr/>
                </a:tc>
                <a:tc>
                  <a:txBody>
                    <a:bodyPr/>
                    <a:lstStyle/>
                    <a:p>
                      <a:r>
                        <a:rPr lang="en-US" sz="1400" b="1" dirty="0">
                          <a:latin typeface="Courier New" charset="0"/>
                          <a:ea typeface="Courier New" charset="0"/>
                          <a:cs typeface="Courier New" charset="0"/>
                        </a:rPr>
                        <a:t>text-decoration: underline;</a:t>
                      </a:r>
                    </a:p>
                  </a:txBody>
                  <a:tcPr/>
                </a:tc>
                <a:tc>
                  <a:txBody>
                    <a:bodyPr/>
                    <a:lstStyle/>
                    <a:p>
                      <a:r>
                        <a:rPr lang="en-US" sz="1400" dirty="0"/>
                        <a:t>Text will be underlined.</a:t>
                      </a:r>
                    </a:p>
                  </a:txBody>
                  <a:tcPr/>
                </a:tc>
                <a:extLst>
                  <a:ext uri="{0D108BD9-81ED-4DB2-BD59-A6C34878D82A}">
                    <a16:rowId xmlns:a16="http://schemas.microsoft.com/office/drawing/2014/main" val="10004"/>
                  </a:ext>
                </a:extLst>
              </a:tr>
              <a:tr h="370840">
                <a:tc>
                  <a:txBody>
                    <a:bodyPr/>
                    <a:lstStyle/>
                    <a:p>
                      <a:r>
                        <a:rPr lang="en-US" sz="1400" b="1" dirty="0">
                          <a:solidFill>
                            <a:srgbClr val="AB263D"/>
                          </a:solidFill>
                        </a:rPr>
                        <a:t>font-weight</a:t>
                      </a:r>
                    </a:p>
                  </a:txBody>
                  <a:tcPr/>
                </a:tc>
                <a:tc>
                  <a:txBody>
                    <a:bodyPr/>
                    <a:lstStyle/>
                    <a:p>
                      <a:r>
                        <a:rPr lang="en-US" sz="1400" b="1" dirty="0">
                          <a:latin typeface="Courier New" charset="0"/>
                          <a:ea typeface="Courier New" charset="0"/>
                          <a:cs typeface="Courier New" charset="0"/>
                        </a:rPr>
                        <a:t>font-weight:</a:t>
                      </a:r>
                      <a:r>
                        <a:rPr lang="en-US" sz="1400" b="1" baseline="0" dirty="0">
                          <a:latin typeface="Courier New" charset="0"/>
                          <a:ea typeface="Courier New" charset="0"/>
                          <a:cs typeface="Courier New" charset="0"/>
                        </a:rPr>
                        <a:t> 700;</a:t>
                      </a:r>
                      <a:endParaRPr lang="en-US" sz="1400" b="1" dirty="0">
                        <a:latin typeface="Courier New" charset="0"/>
                        <a:ea typeface="Courier New" charset="0"/>
                        <a:cs typeface="Courier New" charset="0"/>
                      </a:endParaRPr>
                    </a:p>
                  </a:txBody>
                  <a:tcPr/>
                </a:tc>
                <a:tc>
                  <a:txBody>
                    <a:bodyPr/>
                    <a:lstStyle/>
                    <a:p>
                      <a:r>
                        <a:rPr lang="en-US" sz="1400" dirty="0"/>
                        <a:t>Font will be bold; norm is 300.</a:t>
                      </a:r>
                    </a:p>
                  </a:txBody>
                  <a:tcPr/>
                </a:tc>
                <a:extLst>
                  <a:ext uri="{0D108BD9-81ED-4DB2-BD59-A6C34878D82A}">
                    <a16:rowId xmlns:a16="http://schemas.microsoft.com/office/drawing/2014/main" val="10005"/>
                  </a:ext>
                </a:extLst>
              </a:tr>
              <a:tr h="370840">
                <a:tc>
                  <a:txBody>
                    <a:bodyPr/>
                    <a:lstStyle/>
                    <a:p>
                      <a:r>
                        <a:rPr lang="en-US" sz="1400" b="1" dirty="0">
                          <a:solidFill>
                            <a:srgbClr val="AB263D"/>
                          </a:solidFill>
                        </a:rPr>
                        <a:t>text-align</a:t>
                      </a:r>
                    </a:p>
                  </a:txBody>
                  <a:tcPr/>
                </a:tc>
                <a:tc>
                  <a:txBody>
                    <a:bodyPr/>
                    <a:lstStyle/>
                    <a:p>
                      <a:r>
                        <a:rPr lang="en-US" sz="1400" b="1" dirty="0">
                          <a:latin typeface="Courier New" charset="0"/>
                          <a:ea typeface="Courier New" charset="0"/>
                          <a:cs typeface="Courier New" charset="0"/>
                        </a:rPr>
                        <a:t>text-align: center;</a:t>
                      </a:r>
                    </a:p>
                  </a:txBody>
                  <a:tcPr/>
                </a:tc>
                <a:tc>
                  <a:txBody>
                    <a:bodyPr/>
                    <a:lstStyle/>
                    <a:p>
                      <a:r>
                        <a:rPr lang="en-US" sz="1400" dirty="0"/>
                        <a:t>Text will be centered inside parent element.</a:t>
                      </a:r>
                    </a:p>
                  </a:txBody>
                  <a:tcPr/>
                </a:tc>
                <a:extLst>
                  <a:ext uri="{0D108BD9-81ED-4DB2-BD59-A6C34878D82A}">
                    <a16:rowId xmlns:a16="http://schemas.microsoft.com/office/drawing/2014/main" val="10006"/>
                  </a:ext>
                </a:extLst>
              </a:tr>
              <a:tr h="370840">
                <a:tc>
                  <a:txBody>
                    <a:bodyPr/>
                    <a:lstStyle/>
                    <a:p>
                      <a:r>
                        <a:rPr lang="en-US" sz="1400" b="1" dirty="0">
                          <a:solidFill>
                            <a:srgbClr val="AB263D"/>
                          </a:solidFill>
                        </a:rPr>
                        <a:t>font-variant</a:t>
                      </a:r>
                    </a:p>
                  </a:txBody>
                  <a:tcPr/>
                </a:tc>
                <a:tc>
                  <a:txBody>
                    <a:bodyPr/>
                    <a:lstStyle/>
                    <a:p>
                      <a:r>
                        <a:rPr lang="en-US" sz="1400" b="1" dirty="0">
                          <a:latin typeface="Courier New" charset="0"/>
                          <a:ea typeface="Courier New" charset="0"/>
                          <a:cs typeface="Courier New" charset="0"/>
                        </a:rPr>
                        <a:t>font-variant: small-caps;</a:t>
                      </a:r>
                    </a:p>
                  </a:txBody>
                  <a:tcPr/>
                </a:tc>
                <a:tc>
                  <a:txBody>
                    <a:bodyPr/>
                    <a:lstStyle/>
                    <a:p>
                      <a:r>
                        <a:rPr lang="en-US" sz="1400" dirty="0"/>
                        <a:t>Makes an element use small capitalized</a:t>
                      </a:r>
                      <a:r>
                        <a:rPr lang="en-US" sz="1400" baseline="0" dirty="0"/>
                        <a:t> letters for lowercase.</a:t>
                      </a:r>
                      <a:endParaRPr lang="en-US" sz="1400" dirty="0"/>
                    </a:p>
                  </a:txBody>
                  <a:tcPr/>
                </a:tc>
                <a:extLst>
                  <a:ext uri="{0D108BD9-81ED-4DB2-BD59-A6C34878D82A}">
                    <a16:rowId xmlns:a16="http://schemas.microsoft.com/office/drawing/2014/main" val="10007"/>
                  </a:ext>
                </a:extLst>
              </a:tr>
              <a:tr h="370840">
                <a:tc>
                  <a:txBody>
                    <a:bodyPr/>
                    <a:lstStyle/>
                    <a:p>
                      <a:r>
                        <a:rPr lang="en-US" sz="1400" b="1" dirty="0">
                          <a:solidFill>
                            <a:srgbClr val="AB263D"/>
                          </a:solidFill>
                        </a:rPr>
                        <a:t>font-style</a:t>
                      </a:r>
                    </a:p>
                  </a:txBody>
                  <a:tcPr/>
                </a:tc>
                <a:tc>
                  <a:txBody>
                    <a:bodyPr/>
                    <a:lstStyle/>
                    <a:p>
                      <a:r>
                        <a:rPr lang="en-US" sz="1400" b="1" dirty="0">
                          <a:latin typeface="Courier New" charset="0"/>
                          <a:ea typeface="Courier New" charset="0"/>
                          <a:cs typeface="Courier New" charset="0"/>
                        </a:rPr>
                        <a:t>font-style: italic;</a:t>
                      </a:r>
                    </a:p>
                  </a:txBody>
                  <a:tcPr/>
                </a:tc>
                <a:tc>
                  <a:txBody>
                    <a:bodyPr/>
                    <a:lstStyle/>
                    <a:p>
                      <a:r>
                        <a:rPr lang="en-US" sz="1400" dirty="0"/>
                        <a:t>Makes text italicized.</a:t>
                      </a:r>
                    </a:p>
                  </a:txBody>
                  <a:tcPr/>
                </a:tc>
                <a:extLst>
                  <a:ext uri="{0D108BD9-81ED-4DB2-BD59-A6C34878D82A}">
                    <a16:rowId xmlns:a16="http://schemas.microsoft.com/office/drawing/2014/main" val="10008"/>
                  </a:ext>
                </a:extLst>
              </a:tr>
              <a:tr h="370840">
                <a:tc>
                  <a:txBody>
                    <a:bodyPr/>
                    <a:lstStyle/>
                    <a:p>
                      <a:r>
                        <a:rPr lang="en-US" sz="1400" b="1" dirty="0">
                          <a:solidFill>
                            <a:srgbClr val="AB263D"/>
                          </a:solidFill>
                        </a:rPr>
                        <a:t>font</a:t>
                      </a:r>
                    </a:p>
                  </a:txBody>
                  <a:tcPr/>
                </a:tc>
                <a:tc>
                  <a:txBody>
                    <a:bodyPr/>
                    <a:lstStyle/>
                    <a:p>
                      <a:r>
                        <a:rPr lang="en-US" sz="1400" b="1" dirty="0">
                          <a:latin typeface="Courier New" charset="0"/>
                          <a:ea typeface="Courier New" charset="0"/>
                          <a:cs typeface="Courier New" charset="0"/>
                        </a:rPr>
                        <a:t>font: 2em "Open Sans", sans-serif; </a:t>
                      </a:r>
                    </a:p>
                  </a:txBody>
                  <a:tcPr/>
                </a:tc>
                <a:tc>
                  <a:txBody>
                    <a:bodyPr/>
                    <a:lstStyle/>
                    <a:p>
                      <a:r>
                        <a:rPr lang="en-US" sz="1400" dirty="0"/>
                        <a:t>Sets</a:t>
                      </a:r>
                      <a:r>
                        <a:rPr lang="en-US" sz="1400" baseline="0" dirty="0"/>
                        <a:t> font at 2em large, Open Sans (fallback to sans-serif)</a:t>
                      </a:r>
                      <a:endParaRPr lang="en-US" sz="14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01336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Color and Background</a:t>
            </a:r>
          </a:p>
        </p:txBody>
      </p:sp>
      <p:graphicFrame>
        <p:nvGraphicFramePr>
          <p:cNvPr id="5" name="Content Placeholder 3">
            <a:extLst>
              <a:ext uri="{FF2B5EF4-FFF2-40B4-BE49-F238E27FC236}">
                <a16:creationId xmlns:a16="http://schemas.microsoft.com/office/drawing/2014/main" id="{0A5E2E1E-AC81-3E4E-83C5-C405350C10B9}"/>
              </a:ext>
            </a:extLst>
          </p:cNvPr>
          <p:cNvGraphicFramePr>
            <a:graphicFrameLocks/>
          </p:cNvGraphicFramePr>
          <p:nvPr>
            <p:extLst>
              <p:ext uri="{D42A27DB-BD31-4B8C-83A1-F6EECF244321}">
                <p14:modId xmlns:p14="http://schemas.microsoft.com/office/powerpoint/2010/main" val="1649627880"/>
              </p:ext>
            </p:extLst>
          </p:nvPr>
        </p:nvGraphicFramePr>
        <p:xfrm>
          <a:off x="944563" y="1432606"/>
          <a:ext cx="10058400" cy="4297680"/>
        </p:xfrm>
        <a:graphic>
          <a:graphicData uri="http://schemas.openxmlformats.org/drawingml/2006/table">
            <a:tbl>
              <a:tblPr firstRow="1" bandRow="1">
                <a:tableStyleId>{5C22544A-7EE6-4342-B048-85BDC9FD1C3A}</a:tableStyleId>
              </a:tblPr>
              <a:tblGrid>
                <a:gridCol w="1941659">
                  <a:extLst>
                    <a:ext uri="{9D8B030D-6E8A-4147-A177-3AD203B41FA5}">
                      <a16:colId xmlns:a16="http://schemas.microsoft.com/office/drawing/2014/main" val="20000"/>
                    </a:ext>
                  </a:extLst>
                </a:gridCol>
                <a:gridCol w="3713870">
                  <a:extLst>
                    <a:ext uri="{9D8B030D-6E8A-4147-A177-3AD203B41FA5}">
                      <a16:colId xmlns:a16="http://schemas.microsoft.com/office/drawing/2014/main" val="20001"/>
                    </a:ext>
                  </a:extLst>
                </a:gridCol>
                <a:gridCol w="4402871">
                  <a:extLst>
                    <a:ext uri="{9D8B030D-6E8A-4147-A177-3AD203B41FA5}">
                      <a16:colId xmlns:a16="http://schemas.microsoft.com/office/drawing/2014/main" val="20002"/>
                    </a:ext>
                  </a:extLst>
                </a:gridCol>
              </a:tblGrid>
              <a:tr h="370840">
                <a:tc>
                  <a:txBody>
                    <a:bodyPr/>
                    <a:lstStyle/>
                    <a:p>
                      <a:pPr algn="ctr"/>
                      <a:r>
                        <a:rPr lang="en-US" sz="1400" dirty="0"/>
                        <a:t>Rule Name</a:t>
                      </a:r>
                    </a:p>
                  </a:txBody>
                  <a:tcPr>
                    <a:solidFill>
                      <a:srgbClr val="AB263D"/>
                    </a:solidFill>
                  </a:tcPr>
                </a:tc>
                <a:tc>
                  <a:txBody>
                    <a:bodyPr/>
                    <a:lstStyle/>
                    <a:p>
                      <a:pPr algn="ctr"/>
                      <a:r>
                        <a:rPr lang="en-US" sz="1400" dirty="0"/>
                        <a:t>Example</a:t>
                      </a:r>
                    </a:p>
                  </a:txBody>
                  <a:tcPr>
                    <a:solidFill>
                      <a:srgbClr val="AB263D"/>
                    </a:solidFill>
                  </a:tcPr>
                </a:tc>
                <a:tc>
                  <a:txBody>
                    <a:bodyPr/>
                    <a:lstStyle/>
                    <a:p>
                      <a:pPr algn="ctr"/>
                      <a:r>
                        <a:rPr lang="en-US" sz="1400" dirty="0"/>
                        <a:t>Outcome for selected element</a:t>
                      </a:r>
                    </a:p>
                  </a:txBody>
                  <a:tcPr>
                    <a:solidFill>
                      <a:srgbClr val="AB263D"/>
                    </a:solidFill>
                  </a:tcPr>
                </a:tc>
                <a:extLst>
                  <a:ext uri="{0D108BD9-81ED-4DB2-BD59-A6C34878D82A}">
                    <a16:rowId xmlns:a16="http://schemas.microsoft.com/office/drawing/2014/main" val="10000"/>
                  </a:ext>
                </a:extLst>
              </a:tr>
              <a:tr h="370840">
                <a:tc>
                  <a:txBody>
                    <a:bodyPr/>
                    <a:lstStyle/>
                    <a:p>
                      <a:r>
                        <a:rPr lang="en-US" sz="1400" b="1" dirty="0">
                          <a:solidFill>
                            <a:srgbClr val="AB263D"/>
                          </a:solidFill>
                        </a:rPr>
                        <a:t>color</a:t>
                      </a:r>
                    </a:p>
                  </a:txBody>
                  <a:tcPr/>
                </a:tc>
                <a:tc>
                  <a:txBody>
                    <a:bodyPr/>
                    <a:lstStyle/>
                    <a:p>
                      <a:r>
                        <a:rPr lang="en-US" sz="1400" b="1" dirty="0">
                          <a:latin typeface="Courier New" charset="0"/>
                          <a:ea typeface="Courier New" charset="0"/>
                          <a:cs typeface="Courier New" charset="0"/>
                        </a:rPr>
                        <a:t>color:</a:t>
                      </a:r>
                      <a:r>
                        <a:rPr lang="en-US" sz="1400" b="1" baseline="0" dirty="0">
                          <a:latin typeface="Courier New" charset="0"/>
                          <a:ea typeface="Courier New" charset="0"/>
                          <a:cs typeface="Courier New" charset="0"/>
                        </a:rPr>
                        <a:t> </a:t>
                      </a:r>
                      <a:r>
                        <a:rPr lang="uk-UA" sz="1400" b="1" baseline="0" dirty="0">
                          <a:latin typeface="Courier New" charset="0"/>
                          <a:ea typeface="Courier New" charset="0"/>
                          <a:cs typeface="Courier New" charset="0"/>
                        </a:rPr>
                        <a:t>#690</a:t>
                      </a:r>
                      <a:r>
                        <a:rPr lang="en-US" sz="1400" b="1" baseline="0" dirty="0">
                          <a:latin typeface="Courier New" charset="0"/>
                          <a:ea typeface="Courier New" charset="0"/>
                          <a:cs typeface="Courier New" charset="0"/>
                        </a:rPr>
                        <a:t>;</a:t>
                      </a:r>
                      <a:endParaRPr lang="en-US" sz="1400" b="1" dirty="0">
                        <a:latin typeface="Courier New" charset="0"/>
                        <a:ea typeface="Courier New" charset="0"/>
                        <a:cs typeface="Courier New" charset="0"/>
                      </a:endParaRPr>
                    </a:p>
                  </a:txBody>
                  <a:tcPr/>
                </a:tc>
                <a:tc>
                  <a:txBody>
                    <a:bodyPr/>
                    <a:lstStyle/>
                    <a:p>
                      <a:r>
                        <a:rPr lang="en-US" sz="1400" dirty="0"/>
                        <a:t>Changes</a:t>
                      </a:r>
                      <a:r>
                        <a:rPr lang="en-US" sz="1400" baseline="0" dirty="0"/>
                        <a:t> text color to a green.</a:t>
                      </a:r>
                      <a:endParaRPr lang="en-US" sz="1400" dirty="0"/>
                    </a:p>
                  </a:txBody>
                  <a:tcPr/>
                </a:tc>
                <a:extLst>
                  <a:ext uri="{0D108BD9-81ED-4DB2-BD59-A6C34878D82A}">
                    <a16:rowId xmlns:a16="http://schemas.microsoft.com/office/drawing/2014/main" val="10001"/>
                  </a:ext>
                </a:extLst>
              </a:tr>
              <a:tr h="370840">
                <a:tc>
                  <a:txBody>
                    <a:bodyPr/>
                    <a:lstStyle/>
                    <a:p>
                      <a:r>
                        <a:rPr lang="en-US" sz="1400" b="1" dirty="0">
                          <a:solidFill>
                            <a:srgbClr val="AB263D"/>
                          </a:solidFill>
                        </a:rPr>
                        <a:t>background-color</a:t>
                      </a:r>
                    </a:p>
                  </a:txBody>
                  <a:tcPr/>
                </a:tc>
                <a:tc>
                  <a:txBody>
                    <a:bodyPr/>
                    <a:lstStyle/>
                    <a:p>
                      <a:r>
                        <a:rPr lang="en-US" sz="1400" b="1" dirty="0">
                          <a:latin typeface="Courier New" charset="0"/>
                          <a:ea typeface="Courier New" charset="0"/>
                          <a:cs typeface="Courier New" charset="0"/>
                        </a:rPr>
                        <a:t>background-color: #000;</a:t>
                      </a:r>
                    </a:p>
                  </a:txBody>
                  <a:tcPr/>
                </a:tc>
                <a:tc>
                  <a:txBody>
                    <a:bodyPr/>
                    <a:lstStyle/>
                    <a:p>
                      <a:r>
                        <a:rPr lang="en-US" sz="1400" dirty="0"/>
                        <a:t>Sets background color to black.</a:t>
                      </a:r>
                    </a:p>
                  </a:txBody>
                  <a:tcPr/>
                </a:tc>
                <a:extLst>
                  <a:ext uri="{0D108BD9-81ED-4DB2-BD59-A6C34878D82A}">
                    <a16:rowId xmlns:a16="http://schemas.microsoft.com/office/drawing/2014/main" val="10002"/>
                  </a:ext>
                </a:extLst>
              </a:tr>
              <a:tr h="370840">
                <a:tc>
                  <a:txBody>
                    <a:bodyPr/>
                    <a:lstStyle/>
                    <a:p>
                      <a:r>
                        <a:rPr lang="en-US" sz="1400" b="1" dirty="0">
                          <a:solidFill>
                            <a:srgbClr val="AB263D"/>
                          </a:solidFill>
                        </a:rPr>
                        <a:t>background-image</a:t>
                      </a:r>
                    </a:p>
                  </a:txBody>
                  <a:tcPr/>
                </a:tc>
                <a:tc>
                  <a:txBody>
                    <a:bodyPr/>
                    <a:lstStyle/>
                    <a:p>
                      <a:r>
                        <a:rPr lang="en-US" sz="1400" b="1" dirty="0">
                          <a:latin typeface="Courier New" charset="0"/>
                          <a:ea typeface="Courier New" charset="0"/>
                          <a:cs typeface="Courier New" charset="0"/>
                        </a:rPr>
                        <a:t>background-image:</a:t>
                      </a:r>
                      <a:r>
                        <a:rPr lang="en-US" sz="1400" b="1" baseline="0" dirty="0">
                          <a:latin typeface="Courier New" charset="0"/>
                          <a:ea typeface="Courier New" charset="0"/>
                          <a:cs typeface="Courier New" charset="0"/>
                        </a:rPr>
                        <a:t> </a:t>
                      </a:r>
                      <a:r>
                        <a:rPr lang="en-US" sz="1400" b="1" baseline="0" dirty="0" err="1">
                          <a:latin typeface="Courier New" charset="0"/>
                          <a:ea typeface="Courier New" charset="0"/>
                          <a:cs typeface="Courier New" charset="0"/>
                        </a:rPr>
                        <a:t>url</a:t>
                      </a:r>
                      <a:r>
                        <a:rPr lang="en-US" sz="1400" b="1" baseline="0" dirty="0">
                          <a:latin typeface="Courier New" charset="0"/>
                          <a:ea typeface="Courier New" charset="0"/>
                          <a:cs typeface="Courier New" charset="0"/>
                        </a:rPr>
                        <a:t>(</a:t>
                      </a:r>
                      <a:r>
                        <a:rPr lang="en-US" sz="1400" b="1" baseline="0" dirty="0" err="1">
                          <a:latin typeface="Courier New" charset="0"/>
                          <a:ea typeface="Courier New" charset="0"/>
                          <a:cs typeface="Courier New" charset="0"/>
                        </a:rPr>
                        <a:t>gradient.png</a:t>
                      </a:r>
                      <a:r>
                        <a:rPr lang="en-US" sz="1400" b="1" baseline="0" dirty="0">
                          <a:latin typeface="Courier New" charset="0"/>
                          <a:ea typeface="Courier New" charset="0"/>
                          <a:cs typeface="Courier New" charset="0"/>
                        </a:rPr>
                        <a:t>);</a:t>
                      </a:r>
                      <a:endParaRPr lang="en-US" sz="1400" b="1" dirty="0">
                        <a:latin typeface="Courier New" charset="0"/>
                        <a:ea typeface="Courier New" charset="0"/>
                        <a:cs typeface="Courier New" charset="0"/>
                      </a:endParaRPr>
                    </a:p>
                  </a:txBody>
                  <a:tcPr/>
                </a:tc>
                <a:tc>
                  <a:txBody>
                    <a:bodyPr/>
                    <a:lstStyle/>
                    <a:p>
                      <a:r>
                        <a:rPr lang="en-US" sz="1400" dirty="0"/>
                        <a:t>Uses </a:t>
                      </a:r>
                      <a:r>
                        <a:rPr lang="en-US" sz="1400" dirty="0" err="1"/>
                        <a:t>gradient.png</a:t>
                      </a:r>
                      <a:r>
                        <a:rPr lang="en-US" sz="1400" dirty="0"/>
                        <a:t> as background for element.</a:t>
                      </a:r>
                    </a:p>
                  </a:txBody>
                  <a:tcPr/>
                </a:tc>
                <a:extLst>
                  <a:ext uri="{0D108BD9-81ED-4DB2-BD59-A6C34878D82A}">
                    <a16:rowId xmlns:a16="http://schemas.microsoft.com/office/drawing/2014/main" val="10003"/>
                  </a:ext>
                </a:extLst>
              </a:tr>
              <a:tr h="370840">
                <a:tc>
                  <a:txBody>
                    <a:bodyPr/>
                    <a:lstStyle/>
                    <a:p>
                      <a:r>
                        <a:rPr lang="en-US" sz="1400" b="1" dirty="0">
                          <a:solidFill>
                            <a:srgbClr val="AB263D"/>
                          </a:solidFill>
                        </a:rPr>
                        <a:t>background-attachment</a:t>
                      </a:r>
                    </a:p>
                  </a:txBody>
                  <a:tcPr/>
                </a:tc>
                <a:tc>
                  <a:txBody>
                    <a:bodyPr/>
                    <a:lstStyle/>
                    <a:p>
                      <a:r>
                        <a:rPr lang="en-US" sz="1400" b="1" dirty="0">
                          <a:latin typeface="Courier New" charset="0"/>
                          <a:ea typeface="Courier New" charset="0"/>
                          <a:cs typeface="Courier New" charset="0"/>
                        </a:rPr>
                        <a:t>background-attachment: fixed;</a:t>
                      </a:r>
                    </a:p>
                  </a:txBody>
                  <a:tcPr/>
                </a:tc>
                <a:tc>
                  <a:txBody>
                    <a:bodyPr/>
                    <a:lstStyle/>
                    <a:p>
                      <a:r>
                        <a:rPr lang="en-US" sz="1400" dirty="0"/>
                        <a:t>Makes the background image fixed in browser.</a:t>
                      </a:r>
                    </a:p>
                  </a:txBody>
                  <a:tcPr/>
                </a:tc>
                <a:extLst>
                  <a:ext uri="{0D108BD9-81ED-4DB2-BD59-A6C34878D82A}">
                    <a16:rowId xmlns:a16="http://schemas.microsoft.com/office/drawing/2014/main" val="10004"/>
                  </a:ext>
                </a:extLst>
              </a:tr>
              <a:tr h="370840">
                <a:tc>
                  <a:txBody>
                    <a:bodyPr/>
                    <a:lstStyle/>
                    <a:p>
                      <a:r>
                        <a:rPr lang="en-US" sz="1400" b="1" dirty="0">
                          <a:solidFill>
                            <a:srgbClr val="AB263D"/>
                          </a:solidFill>
                        </a:rPr>
                        <a:t>background-clip</a:t>
                      </a:r>
                    </a:p>
                  </a:txBody>
                  <a:tcPr/>
                </a:tc>
                <a:tc>
                  <a:txBody>
                    <a:bodyPr/>
                    <a:lstStyle/>
                    <a:p>
                      <a:r>
                        <a:rPr lang="en-US" sz="1400" b="1" dirty="0">
                          <a:latin typeface="Courier New" charset="0"/>
                          <a:ea typeface="Courier New" charset="0"/>
                          <a:cs typeface="Courier New" charset="0"/>
                        </a:rPr>
                        <a:t>background-clip: border-box;</a:t>
                      </a:r>
                    </a:p>
                  </a:txBody>
                  <a:tcPr/>
                </a:tc>
                <a:tc>
                  <a:txBody>
                    <a:bodyPr/>
                    <a:lstStyle/>
                    <a:p>
                      <a:r>
                        <a:rPr lang="en-US" sz="1400" dirty="0"/>
                        <a:t>Sets the background to fill </a:t>
                      </a:r>
                      <a:r>
                        <a:rPr lang="en-US" sz="1400" baseline="0" dirty="0"/>
                        <a:t>entire box model.</a:t>
                      </a:r>
                      <a:endParaRPr lang="en-US" sz="1400" dirty="0"/>
                    </a:p>
                  </a:txBody>
                  <a:tcPr/>
                </a:tc>
                <a:extLst>
                  <a:ext uri="{0D108BD9-81ED-4DB2-BD59-A6C34878D82A}">
                    <a16:rowId xmlns:a16="http://schemas.microsoft.com/office/drawing/2014/main" val="10005"/>
                  </a:ext>
                </a:extLst>
              </a:tr>
              <a:tr h="370840">
                <a:tc>
                  <a:txBody>
                    <a:bodyPr/>
                    <a:lstStyle/>
                    <a:p>
                      <a:r>
                        <a:rPr lang="en-US" sz="1400" b="1" dirty="0">
                          <a:solidFill>
                            <a:srgbClr val="AB263D"/>
                          </a:solidFill>
                        </a:rPr>
                        <a:t>background-position</a:t>
                      </a:r>
                    </a:p>
                  </a:txBody>
                  <a:tcPr/>
                </a:tc>
                <a:tc>
                  <a:txBody>
                    <a:bodyPr/>
                    <a:lstStyle/>
                    <a:p>
                      <a:r>
                        <a:rPr lang="en-US" sz="1400" b="1" dirty="0">
                          <a:latin typeface="Courier New" charset="0"/>
                          <a:ea typeface="Courier New" charset="0"/>
                          <a:cs typeface="Courier New" charset="0"/>
                        </a:rPr>
                        <a:t>background-position: left</a:t>
                      </a:r>
                      <a:r>
                        <a:rPr lang="en-US" sz="1400" b="1" baseline="0" dirty="0">
                          <a:latin typeface="Courier New" charset="0"/>
                          <a:ea typeface="Courier New" charset="0"/>
                          <a:cs typeface="Courier New" charset="0"/>
                        </a:rPr>
                        <a:t> center;</a:t>
                      </a:r>
                      <a:endParaRPr lang="en-US" sz="1400" b="1" dirty="0">
                        <a:latin typeface="Courier New" charset="0"/>
                        <a:ea typeface="Courier New" charset="0"/>
                        <a:cs typeface="Courier New" charset="0"/>
                      </a:endParaRPr>
                    </a:p>
                  </a:txBody>
                  <a:tcPr/>
                </a:tc>
                <a:tc>
                  <a:txBody>
                    <a:bodyPr/>
                    <a:lstStyle/>
                    <a:p>
                      <a:r>
                        <a:rPr lang="en-US" sz="1400" dirty="0"/>
                        <a:t>Positions</a:t>
                      </a:r>
                      <a:r>
                        <a:rPr lang="en-US" sz="1400" baseline="0" dirty="0"/>
                        <a:t> your background anchored to the left horizontally and center vertically.</a:t>
                      </a:r>
                      <a:endParaRPr lang="en-US" sz="1400" dirty="0"/>
                    </a:p>
                  </a:txBody>
                  <a:tcPr/>
                </a:tc>
                <a:extLst>
                  <a:ext uri="{0D108BD9-81ED-4DB2-BD59-A6C34878D82A}">
                    <a16:rowId xmlns:a16="http://schemas.microsoft.com/office/drawing/2014/main" val="10006"/>
                  </a:ext>
                </a:extLst>
              </a:tr>
              <a:tr h="370840">
                <a:tc>
                  <a:txBody>
                    <a:bodyPr/>
                    <a:lstStyle/>
                    <a:p>
                      <a:r>
                        <a:rPr lang="en-US" sz="1400" b="1" dirty="0">
                          <a:solidFill>
                            <a:srgbClr val="AB263D"/>
                          </a:solidFill>
                        </a:rPr>
                        <a:t>background-repeat</a:t>
                      </a:r>
                    </a:p>
                  </a:txBody>
                  <a:tcPr/>
                </a:tc>
                <a:tc>
                  <a:txBody>
                    <a:bodyPr/>
                    <a:lstStyle/>
                    <a:p>
                      <a:r>
                        <a:rPr lang="en-US" sz="1400" b="1" dirty="0">
                          <a:latin typeface="Courier New" charset="0"/>
                          <a:ea typeface="Courier New" charset="0"/>
                          <a:cs typeface="Courier New" charset="0"/>
                        </a:rPr>
                        <a:t>background-repeat: repeat-x;</a:t>
                      </a:r>
                    </a:p>
                  </a:txBody>
                  <a:tcPr/>
                </a:tc>
                <a:tc>
                  <a:txBody>
                    <a:bodyPr/>
                    <a:lstStyle/>
                    <a:p>
                      <a:r>
                        <a:rPr lang="en-US" sz="1400" dirty="0"/>
                        <a:t>Sets background to only repeat horizontally.</a:t>
                      </a:r>
                    </a:p>
                  </a:txBody>
                  <a:tcPr/>
                </a:tc>
                <a:extLst>
                  <a:ext uri="{0D108BD9-81ED-4DB2-BD59-A6C34878D82A}">
                    <a16:rowId xmlns:a16="http://schemas.microsoft.com/office/drawing/2014/main" val="10007"/>
                  </a:ext>
                </a:extLst>
              </a:tr>
              <a:tr h="370840">
                <a:tc>
                  <a:txBody>
                    <a:bodyPr/>
                    <a:lstStyle/>
                    <a:p>
                      <a:r>
                        <a:rPr lang="en-US" sz="1400" b="1" dirty="0">
                          <a:solidFill>
                            <a:srgbClr val="AB263D"/>
                          </a:solidFill>
                        </a:rPr>
                        <a:t>background-size</a:t>
                      </a:r>
                    </a:p>
                  </a:txBody>
                  <a:tcPr/>
                </a:tc>
                <a:tc>
                  <a:txBody>
                    <a:bodyPr/>
                    <a:lstStyle/>
                    <a:p>
                      <a:r>
                        <a:rPr lang="en-US" sz="1400" b="1" dirty="0">
                          <a:latin typeface="Courier New" charset="0"/>
                          <a:ea typeface="Courier New" charset="0"/>
                          <a:cs typeface="Courier New" charset="0"/>
                        </a:rPr>
                        <a:t>background-size: contain;</a:t>
                      </a:r>
                    </a:p>
                  </a:txBody>
                  <a:tcPr/>
                </a:tc>
                <a:tc>
                  <a:txBody>
                    <a:bodyPr/>
                    <a:lstStyle/>
                    <a:p>
                      <a:r>
                        <a:rPr lang="en-US" sz="1400" dirty="0"/>
                        <a:t>Scales the background image to</a:t>
                      </a:r>
                      <a:r>
                        <a:rPr lang="en-US" sz="1400" baseline="0" dirty="0"/>
                        <a:t> fit length or width and letterboxes.</a:t>
                      </a:r>
                      <a:endParaRPr lang="en-US" sz="1400" dirty="0"/>
                    </a:p>
                  </a:txBody>
                  <a:tcPr/>
                </a:tc>
                <a:extLst>
                  <a:ext uri="{0D108BD9-81ED-4DB2-BD59-A6C34878D82A}">
                    <a16:rowId xmlns:a16="http://schemas.microsoft.com/office/drawing/2014/main" val="10008"/>
                  </a:ext>
                </a:extLst>
              </a:tr>
              <a:tr h="370840">
                <a:tc>
                  <a:txBody>
                    <a:bodyPr/>
                    <a:lstStyle/>
                    <a:p>
                      <a:r>
                        <a:rPr lang="en-US" sz="1400" b="1" dirty="0">
                          <a:solidFill>
                            <a:srgbClr val="AB263D"/>
                          </a:solidFill>
                        </a:rPr>
                        <a:t>background</a:t>
                      </a:r>
                    </a:p>
                  </a:txBody>
                  <a:tcPr/>
                </a:tc>
                <a:tc>
                  <a:txBody>
                    <a:bodyPr/>
                    <a:lstStyle/>
                    <a:p>
                      <a:r>
                        <a:rPr lang="en-US" sz="1400" b="1" dirty="0" err="1">
                          <a:latin typeface="Courier New" charset="0"/>
                          <a:ea typeface="Courier New" charset="0"/>
                          <a:cs typeface="Courier New" charset="0"/>
                        </a:rPr>
                        <a:t>url</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gradient.png</a:t>
                      </a:r>
                      <a:r>
                        <a:rPr lang="en-US" sz="1400" b="1" dirty="0">
                          <a:latin typeface="Courier New" charset="0"/>
                          <a:ea typeface="Courier New" charset="0"/>
                          <a:cs typeface="Courier New" charset="0"/>
                        </a:rPr>
                        <a:t>)</a:t>
                      </a:r>
                      <a:r>
                        <a:rPr lang="en-US" sz="1400" b="1" baseline="0" dirty="0">
                          <a:latin typeface="Courier New" charset="0"/>
                          <a:ea typeface="Courier New" charset="0"/>
                          <a:cs typeface="Courier New" charset="0"/>
                        </a:rPr>
                        <a:t> no-repeat;</a:t>
                      </a:r>
                      <a:endParaRPr lang="en-US" sz="1400" b="1" dirty="0">
                        <a:latin typeface="Courier New" charset="0"/>
                        <a:ea typeface="Courier New" charset="0"/>
                        <a:cs typeface="Courier New" charset="0"/>
                      </a:endParaRPr>
                    </a:p>
                  </a:txBody>
                  <a:tcPr/>
                </a:tc>
                <a:tc>
                  <a:txBody>
                    <a:bodyPr/>
                    <a:lstStyle/>
                    <a:p>
                      <a:r>
                        <a:rPr lang="en-US" sz="1400" dirty="0"/>
                        <a:t>Shorthand</a:t>
                      </a:r>
                      <a:r>
                        <a:rPr lang="en-US" sz="1400" baseline="0" dirty="0"/>
                        <a:t> for multiple properties.</a:t>
                      </a:r>
                      <a:endParaRPr lang="en-US" sz="14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0711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Setting a Border</a:t>
            </a:r>
          </a:p>
        </p:txBody>
      </p:sp>
      <p:graphicFrame>
        <p:nvGraphicFramePr>
          <p:cNvPr id="6" name="Content Placeholder 3">
            <a:extLst>
              <a:ext uri="{FF2B5EF4-FFF2-40B4-BE49-F238E27FC236}">
                <a16:creationId xmlns:a16="http://schemas.microsoft.com/office/drawing/2014/main" id="{7671A5AD-6665-9848-A66F-F3E8B948E499}"/>
              </a:ext>
            </a:extLst>
          </p:cNvPr>
          <p:cNvGraphicFramePr>
            <a:graphicFrameLocks/>
          </p:cNvGraphicFramePr>
          <p:nvPr>
            <p:extLst>
              <p:ext uri="{D42A27DB-BD31-4B8C-83A1-F6EECF244321}">
                <p14:modId xmlns:p14="http://schemas.microsoft.com/office/powerpoint/2010/main" val="2030322209"/>
              </p:ext>
            </p:extLst>
          </p:nvPr>
        </p:nvGraphicFramePr>
        <p:xfrm>
          <a:off x="1096963" y="1846263"/>
          <a:ext cx="10058717" cy="2763520"/>
        </p:xfrm>
        <a:graphic>
          <a:graphicData uri="http://schemas.openxmlformats.org/drawingml/2006/table">
            <a:tbl>
              <a:tblPr firstRow="1" bandRow="1">
                <a:tableStyleId>{5C22544A-7EE6-4342-B048-85BDC9FD1C3A}</a:tableStyleId>
              </a:tblPr>
              <a:tblGrid>
                <a:gridCol w="4755197">
                  <a:extLst>
                    <a:ext uri="{9D8B030D-6E8A-4147-A177-3AD203B41FA5}">
                      <a16:colId xmlns:a16="http://schemas.microsoft.com/office/drawing/2014/main" val="20000"/>
                    </a:ext>
                  </a:extLst>
                </a:gridCol>
                <a:gridCol w="5303520">
                  <a:extLst>
                    <a:ext uri="{9D8B030D-6E8A-4147-A177-3AD203B41FA5}">
                      <a16:colId xmlns:a16="http://schemas.microsoft.com/office/drawing/2014/main" val="20001"/>
                    </a:ext>
                  </a:extLst>
                </a:gridCol>
              </a:tblGrid>
              <a:tr h="370840">
                <a:tc>
                  <a:txBody>
                    <a:bodyPr/>
                    <a:lstStyle/>
                    <a:p>
                      <a:pPr algn="ctr"/>
                      <a:r>
                        <a:rPr lang="en-US" sz="1800" dirty="0"/>
                        <a:t>Example</a:t>
                      </a:r>
                    </a:p>
                  </a:txBody>
                  <a:tcPr>
                    <a:solidFill>
                      <a:srgbClr val="AB263D"/>
                    </a:solidFill>
                  </a:tcPr>
                </a:tc>
                <a:tc>
                  <a:txBody>
                    <a:bodyPr/>
                    <a:lstStyle/>
                    <a:p>
                      <a:pPr algn="ctr"/>
                      <a:r>
                        <a:rPr lang="en-US" sz="1800" dirty="0"/>
                        <a:t>Outcome for selected element</a:t>
                      </a:r>
                    </a:p>
                  </a:txBody>
                  <a:tcPr>
                    <a:solidFill>
                      <a:srgbClr val="AB263D"/>
                    </a:solidFill>
                  </a:tcPr>
                </a:tc>
                <a:extLst>
                  <a:ext uri="{0D108BD9-81ED-4DB2-BD59-A6C34878D82A}">
                    <a16:rowId xmlns:a16="http://schemas.microsoft.com/office/drawing/2014/main" val="10000"/>
                  </a:ext>
                </a:extLst>
              </a:tr>
              <a:tr h="370840">
                <a:tc>
                  <a:txBody>
                    <a:bodyPr/>
                    <a:lstStyle/>
                    <a:p>
                      <a:r>
                        <a:rPr lang="en-US" sz="1800" b="1" dirty="0">
                          <a:solidFill>
                            <a:srgbClr val="AB263D"/>
                          </a:solidFill>
                          <a:latin typeface="Courier New" charset="0"/>
                          <a:ea typeface="Courier New" charset="0"/>
                          <a:cs typeface="Courier New" charset="0"/>
                        </a:rPr>
                        <a:t>border-left: 1px solid</a:t>
                      </a:r>
                      <a:r>
                        <a:rPr lang="en-US" sz="1800" b="1" baseline="0" dirty="0">
                          <a:solidFill>
                            <a:srgbClr val="AB263D"/>
                          </a:solidFill>
                          <a:latin typeface="Courier New" charset="0"/>
                          <a:ea typeface="Courier New" charset="0"/>
                          <a:cs typeface="Courier New" charset="0"/>
                        </a:rPr>
                        <a:t> #999;</a:t>
                      </a:r>
                      <a:endParaRPr lang="en-US" sz="1800" b="1" dirty="0">
                        <a:solidFill>
                          <a:srgbClr val="AB263D"/>
                        </a:solidFill>
                        <a:latin typeface="Courier New" charset="0"/>
                        <a:ea typeface="Courier New" charset="0"/>
                        <a:cs typeface="Courier New" charset="0"/>
                      </a:endParaRPr>
                    </a:p>
                  </a:txBody>
                  <a:tcPr/>
                </a:tc>
                <a:tc>
                  <a:txBody>
                    <a:bodyPr/>
                    <a:lstStyle/>
                    <a:p>
                      <a:r>
                        <a:rPr lang="en-US" sz="1800" dirty="0"/>
                        <a:t>Sets a 1px wide</a:t>
                      </a:r>
                      <a:r>
                        <a:rPr lang="en-US" sz="1800" baseline="0" dirty="0"/>
                        <a:t> solid border on the left; grey.</a:t>
                      </a:r>
                      <a:endParaRPr lang="en-US" sz="18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AB263D"/>
                          </a:solidFill>
                          <a:latin typeface="Courier New" charset="0"/>
                          <a:ea typeface="Courier New" charset="0"/>
                          <a:cs typeface="Courier New" charset="0"/>
                        </a:rPr>
                        <a:t>border-right: 5px dashed </a:t>
                      </a:r>
                      <a:r>
                        <a:rPr lang="it-IT" sz="1800" b="1" dirty="0">
                          <a:solidFill>
                            <a:srgbClr val="AB263D"/>
                          </a:solidFill>
                          <a:latin typeface="Courier New" charset="0"/>
                          <a:ea typeface="Courier New" charset="0"/>
                          <a:cs typeface="Courier New" charset="0"/>
                        </a:rPr>
                        <a:t>#558abb</a:t>
                      </a:r>
                      <a:r>
                        <a:rPr lang="en-US" sz="1800" b="1" baseline="0" dirty="0">
                          <a:solidFill>
                            <a:srgbClr val="AB263D"/>
                          </a:solidFill>
                          <a:latin typeface="Courier New" charset="0"/>
                          <a:ea typeface="Courier New" charset="0"/>
                          <a:cs typeface="Courier New" charset="0"/>
                        </a:rPr>
                        <a:t>;</a:t>
                      </a:r>
                      <a:endParaRPr lang="en-US" sz="1800" b="1" dirty="0">
                        <a:solidFill>
                          <a:srgbClr val="AB263D"/>
                        </a:solidFill>
                        <a:latin typeface="Courier New" charset="0"/>
                        <a:ea typeface="Courier New" charset="0"/>
                        <a:cs typeface="Courier New" charset="0"/>
                      </a:endParaRPr>
                    </a:p>
                  </a:txBody>
                  <a:tcPr/>
                </a:tc>
                <a:tc>
                  <a:txBody>
                    <a:bodyPr/>
                    <a:lstStyle/>
                    <a:p>
                      <a:r>
                        <a:rPr lang="en-US" sz="1800" dirty="0"/>
                        <a:t>Sets a 5px wide</a:t>
                      </a:r>
                      <a:r>
                        <a:rPr lang="en-US" sz="1800" baseline="0" dirty="0"/>
                        <a:t> dashed border on the right; light blue.</a:t>
                      </a:r>
                      <a:endParaRPr lang="en-US" sz="1800" dirty="0"/>
                    </a:p>
                  </a:txBody>
                  <a:tcPr/>
                </a:tc>
                <a:extLst>
                  <a:ext uri="{0D108BD9-81ED-4DB2-BD59-A6C34878D82A}">
                    <a16:rowId xmlns:a16="http://schemas.microsoft.com/office/drawing/2014/main" val="10002"/>
                  </a:ext>
                </a:extLst>
              </a:tr>
              <a:tr h="370840">
                <a:tc>
                  <a:txBody>
                    <a:bodyPr/>
                    <a:lstStyle/>
                    <a:p>
                      <a:r>
                        <a:rPr lang="en-US" sz="1800" b="1" dirty="0">
                          <a:solidFill>
                            <a:srgbClr val="AB263D"/>
                          </a:solidFill>
                          <a:latin typeface="Courier New" charset="0"/>
                          <a:ea typeface="Courier New" charset="0"/>
                          <a:cs typeface="Courier New" charset="0"/>
                        </a:rPr>
                        <a:t>border-top: 1px solid #999;</a:t>
                      </a:r>
                    </a:p>
                  </a:txBody>
                  <a:tcPr/>
                </a:tc>
                <a:tc>
                  <a:txBody>
                    <a:bodyPr/>
                    <a:lstStyle/>
                    <a:p>
                      <a:r>
                        <a:rPr lang="en-US" sz="1800" dirty="0"/>
                        <a:t>Sets a</a:t>
                      </a:r>
                      <a:r>
                        <a:rPr lang="en-US" sz="1800" baseline="0" dirty="0"/>
                        <a:t> 1px wide solid border on the top of the element; grey.</a:t>
                      </a:r>
                      <a:endParaRPr lang="en-US" sz="1800" dirty="0"/>
                    </a:p>
                  </a:txBody>
                  <a:tcPr/>
                </a:tc>
                <a:extLst>
                  <a:ext uri="{0D108BD9-81ED-4DB2-BD59-A6C34878D82A}">
                    <a16:rowId xmlns:a16="http://schemas.microsoft.com/office/drawing/2014/main" val="10003"/>
                  </a:ext>
                </a:extLst>
              </a:tr>
              <a:tr h="370840">
                <a:tc>
                  <a:txBody>
                    <a:bodyPr/>
                    <a:lstStyle/>
                    <a:p>
                      <a:r>
                        <a:rPr lang="en-US" sz="1800" b="1" dirty="0">
                          <a:solidFill>
                            <a:srgbClr val="AB263D"/>
                          </a:solidFill>
                          <a:latin typeface="Courier New" charset="0"/>
                          <a:ea typeface="Courier New" charset="0"/>
                          <a:cs typeface="Courier New" charset="0"/>
                        </a:rPr>
                        <a:t>border-bottom: 1px solid #999;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Sets a</a:t>
                      </a:r>
                      <a:r>
                        <a:rPr lang="en-US" sz="1800" baseline="0" dirty="0"/>
                        <a:t> 1px wide solid border on the bottom of the element; grey.</a:t>
                      </a:r>
                      <a:endParaRPr lang="en-US" sz="1800" dirty="0"/>
                    </a:p>
                  </a:txBody>
                  <a:tcPr/>
                </a:tc>
                <a:extLst>
                  <a:ext uri="{0D108BD9-81ED-4DB2-BD59-A6C34878D82A}">
                    <a16:rowId xmlns:a16="http://schemas.microsoft.com/office/drawing/2014/main" val="10004"/>
                  </a:ext>
                </a:extLst>
              </a:tr>
              <a:tr h="370840">
                <a:tc>
                  <a:txBody>
                    <a:bodyPr/>
                    <a:lstStyle/>
                    <a:p>
                      <a:r>
                        <a:rPr lang="en-US" sz="1800" b="1" dirty="0">
                          <a:solidFill>
                            <a:srgbClr val="AB263D"/>
                          </a:solidFill>
                          <a:latin typeface="Courier New" charset="0"/>
                          <a:ea typeface="Courier New" charset="0"/>
                          <a:cs typeface="Courier New" charset="0"/>
                        </a:rPr>
                        <a:t>border: 2px dotted</a:t>
                      </a:r>
                      <a:r>
                        <a:rPr lang="en-US" sz="1800" b="1" baseline="0" dirty="0">
                          <a:solidFill>
                            <a:srgbClr val="AB263D"/>
                          </a:solidFill>
                          <a:latin typeface="Courier New" charset="0"/>
                          <a:ea typeface="Courier New" charset="0"/>
                          <a:cs typeface="Courier New" charset="0"/>
                        </a:rPr>
                        <a:t> </a:t>
                      </a:r>
                      <a:r>
                        <a:rPr lang="it-IT" sz="1800" b="1" baseline="0" dirty="0">
                          <a:solidFill>
                            <a:srgbClr val="AB263D"/>
                          </a:solidFill>
                          <a:latin typeface="Courier New" charset="0"/>
                          <a:ea typeface="Courier New" charset="0"/>
                          <a:cs typeface="Courier New" charset="0"/>
                        </a:rPr>
                        <a:t>#558abb;</a:t>
                      </a:r>
                      <a:endParaRPr lang="en-US" sz="1800" b="1" dirty="0">
                        <a:solidFill>
                          <a:srgbClr val="AB263D"/>
                        </a:solidFill>
                        <a:latin typeface="Courier New" charset="0"/>
                        <a:ea typeface="Courier New" charset="0"/>
                        <a:cs typeface="Courier New" charset="0"/>
                      </a:endParaRPr>
                    </a:p>
                  </a:txBody>
                  <a:tcPr/>
                </a:tc>
                <a:tc>
                  <a:txBody>
                    <a:bodyPr/>
                    <a:lstStyle/>
                    <a:p>
                      <a:r>
                        <a:rPr lang="en-US" sz="1800" dirty="0"/>
                        <a:t>Sets a 2px</a:t>
                      </a:r>
                      <a:r>
                        <a:rPr lang="en-US" sz="1800" baseline="0" dirty="0"/>
                        <a:t> wide dotted border on all sides; light blue.</a:t>
                      </a:r>
                      <a:endParaRPr 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6031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Putting It All Together</a:t>
            </a:r>
          </a:p>
        </p:txBody>
      </p:sp>
      <p:graphicFrame>
        <p:nvGraphicFramePr>
          <p:cNvPr id="5" name="Content Placeholder 3">
            <a:extLst>
              <a:ext uri="{FF2B5EF4-FFF2-40B4-BE49-F238E27FC236}">
                <a16:creationId xmlns:a16="http://schemas.microsoft.com/office/drawing/2014/main" id="{E67B6A57-1CCE-1B49-A596-D65612AFC7A1}"/>
              </a:ext>
            </a:extLst>
          </p:cNvPr>
          <p:cNvGraphicFramePr>
            <a:graphicFrameLocks/>
          </p:cNvGraphicFramePr>
          <p:nvPr>
            <p:extLst>
              <p:ext uri="{D42A27DB-BD31-4B8C-83A1-F6EECF244321}">
                <p14:modId xmlns:p14="http://schemas.microsoft.com/office/powerpoint/2010/main" val="2675838437"/>
              </p:ext>
            </p:extLst>
          </p:nvPr>
        </p:nvGraphicFramePr>
        <p:xfrm>
          <a:off x="1096963" y="1846263"/>
          <a:ext cx="10058717" cy="3606800"/>
        </p:xfrm>
        <a:graphic>
          <a:graphicData uri="http://schemas.openxmlformats.org/drawingml/2006/table">
            <a:tbl>
              <a:tblPr firstRow="1" bandRow="1">
                <a:tableStyleId>{5C22544A-7EE6-4342-B048-85BDC9FD1C3A}</a:tableStyleId>
              </a:tblPr>
              <a:tblGrid>
                <a:gridCol w="3513137">
                  <a:extLst>
                    <a:ext uri="{9D8B030D-6E8A-4147-A177-3AD203B41FA5}">
                      <a16:colId xmlns:a16="http://schemas.microsoft.com/office/drawing/2014/main" val="20000"/>
                    </a:ext>
                  </a:extLst>
                </a:gridCol>
                <a:gridCol w="6545580">
                  <a:extLst>
                    <a:ext uri="{9D8B030D-6E8A-4147-A177-3AD203B41FA5}">
                      <a16:colId xmlns:a16="http://schemas.microsoft.com/office/drawing/2014/main" val="20001"/>
                    </a:ext>
                  </a:extLst>
                </a:gridCol>
              </a:tblGrid>
              <a:tr h="370840">
                <a:tc>
                  <a:txBody>
                    <a:bodyPr/>
                    <a:lstStyle/>
                    <a:p>
                      <a:pPr algn="ctr"/>
                      <a:r>
                        <a:rPr lang="en-US" sz="1400" dirty="0"/>
                        <a:t>Example</a:t>
                      </a:r>
                    </a:p>
                  </a:txBody>
                  <a:tcPr>
                    <a:solidFill>
                      <a:srgbClr val="AB263D"/>
                    </a:solidFill>
                  </a:tcPr>
                </a:tc>
                <a:tc>
                  <a:txBody>
                    <a:bodyPr/>
                    <a:lstStyle/>
                    <a:p>
                      <a:pPr algn="ctr"/>
                      <a:r>
                        <a:rPr lang="en-US" sz="1400" dirty="0"/>
                        <a:t>Outcome for selected element</a:t>
                      </a:r>
                    </a:p>
                  </a:txBody>
                  <a:tcPr>
                    <a:solidFill>
                      <a:srgbClr val="AB263D"/>
                    </a:solidFill>
                  </a:tcPr>
                </a:tc>
                <a:extLst>
                  <a:ext uri="{0D108BD9-81ED-4DB2-BD59-A6C34878D82A}">
                    <a16:rowId xmlns:a16="http://schemas.microsoft.com/office/drawing/2014/main" val="10000"/>
                  </a:ext>
                </a:extLst>
              </a:tr>
              <a:tr h="370840">
                <a:tc>
                  <a:txBody>
                    <a:bodyPr/>
                    <a:lstStyle/>
                    <a:p>
                      <a:r>
                        <a:rPr lang="en-US" b="1" dirty="0">
                          <a:solidFill>
                            <a:srgbClr val="AB263D"/>
                          </a:solidFill>
                          <a:latin typeface="Courier New" charset="0"/>
                          <a:ea typeface="Courier New" charset="0"/>
                          <a:cs typeface="Courier New" charset="0"/>
                        </a:rPr>
                        <a:t>box-size: border-box;</a:t>
                      </a:r>
                    </a:p>
                  </a:txBody>
                  <a:tcPr/>
                </a:tc>
                <a:tc>
                  <a:txBody>
                    <a:bodyPr/>
                    <a:lstStyle/>
                    <a:p>
                      <a:r>
                        <a:rPr lang="en-US" dirty="0"/>
                        <a:t>Makes your element include padding and the</a:t>
                      </a:r>
                      <a:r>
                        <a:rPr lang="en-US" baseline="0" dirty="0"/>
                        <a:t> border in width.</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AB263D"/>
                          </a:solidFill>
                          <a:latin typeface="Courier New" charset="0"/>
                          <a:ea typeface="Courier New" charset="0"/>
                          <a:cs typeface="Courier New" charset="0"/>
                        </a:rPr>
                        <a:t>padding: 5px;</a:t>
                      </a:r>
                    </a:p>
                  </a:txBody>
                  <a:tcPr/>
                </a:tc>
                <a:tc>
                  <a:txBody>
                    <a:bodyPr/>
                    <a:lstStyle/>
                    <a:p>
                      <a:r>
                        <a:rPr lang="en-US" dirty="0"/>
                        <a:t>Adds 5 pixels of padding on the element.</a:t>
                      </a:r>
                    </a:p>
                  </a:txBody>
                  <a:tcPr/>
                </a:tc>
                <a:extLst>
                  <a:ext uri="{0D108BD9-81ED-4DB2-BD59-A6C34878D82A}">
                    <a16:rowId xmlns:a16="http://schemas.microsoft.com/office/drawing/2014/main" val="10002"/>
                  </a:ext>
                </a:extLst>
              </a:tr>
              <a:tr h="370840">
                <a:tc>
                  <a:txBody>
                    <a:bodyPr/>
                    <a:lstStyle/>
                    <a:p>
                      <a:r>
                        <a:rPr lang="en-US" b="1" dirty="0">
                          <a:solidFill>
                            <a:srgbClr val="AB263D"/>
                          </a:solidFill>
                          <a:latin typeface="Courier New" charset="0"/>
                          <a:ea typeface="Courier New" charset="0"/>
                          <a:cs typeface="Courier New" charset="0"/>
                        </a:rPr>
                        <a:t>margin: 0px auto;</a:t>
                      </a:r>
                    </a:p>
                  </a:txBody>
                  <a:tcPr/>
                </a:tc>
                <a:tc>
                  <a:txBody>
                    <a:bodyPr/>
                    <a:lstStyle/>
                    <a:p>
                      <a:r>
                        <a:rPr lang="en-US" dirty="0"/>
                        <a:t>No margins on top or bottom; left and right will automatically</a:t>
                      </a:r>
                      <a:r>
                        <a:rPr lang="en-US" baseline="0" dirty="0"/>
                        <a:t> be calculated, possible centering element in parent.</a:t>
                      </a:r>
                      <a:endParaRPr lang="en-US" dirty="0"/>
                    </a:p>
                  </a:txBody>
                  <a:tcPr/>
                </a:tc>
                <a:extLst>
                  <a:ext uri="{0D108BD9-81ED-4DB2-BD59-A6C34878D82A}">
                    <a16:rowId xmlns:a16="http://schemas.microsoft.com/office/drawing/2014/main" val="10003"/>
                  </a:ext>
                </a:extLst>
              </a:tr>
              <a:tr h="370840">
                <a:tc>
                  <a:txBody>
                    <a:bodyPr/>
                    <a:lstStyle/>
                    <a:p>
                      <a:r>
                        <a:rPr lang="en-US" b="1" dirty="0">
                          <a:solidFill>
                            <a:srgbClr val="AB263D"/>
                          </a:solidFill>
                          <a:latin typeface="Courier New" charset="0"/>
                          <a:ea typeface="Courier New" charset="0"/>
                          <a:cs typeface="Courier New" charset="0"/>
                        </a:rPr>
                        <a:t>width: 75%;</a:t>
                      </a:r>
                    </a:p>
                  </a:txBody>
                  <a:tcPr/>
                </a:tc>
                <a:tc>
                  <a:txBody>
                    <a:bodyPr/>
                    <a:lstStyle/>
                    <a:p>
                      <a:r>
                        <a:rPr lang="en-US" dirty="0"/>
                        <a:t>Sets width of element to be that of 75% of the parent's width.</a:t>
                      </a:r>
                    </a:p>
                  </a:txBody>
                  <a:tcPr/>
                </a:tc>
                <a:extLst>
                  <a:ext uri="{0D108BD9-81ED-4DB2-BD59-A6C34878D82A}">
                    <a16:rowId xmlns:a16="http://schemas.microsoft.com/office/drawing/2014/main" val="10004"/>
                  </a:ext>
                </a:extLst>
              </a:tr>
              <a:tr h="370840">
                <a:tc>
                  <a:txBody>
                    <a:bodyPr/>
                    <a:lstStyle/>
                    <a:p>
                      <a:r>
                        <a:rPr lang="en-US" b="1" dirty="0">
                          <a:solidFill>
                            <a:srgbClr val="AB263D"/>
                          </a:solidFill>
                          <a:latin typeface="Courier New" charset="0"/>
                          <a:ea typeface="Courier New" charset="0"/>
                          <a:cs typeface="Courier New" charset="0"/>
                        </a:rPr>
                        <a:t>height: auto;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Height will automatically be determined by</a:t>
                      </a:r>
                      <a:r>
                        <a:rPr lang="en-US" baseline="0" dirty="0"/>
                        <a:t> content;</a:t>
                      </a:r>
                      <a:endParaRPr lang="en-US" dirty="0"/>
                    </a:p>
                  </a:txBody>
                  <a:tcPr/>
                </a:tc>
                <a:extLst>
                  <a:ext uri="{0D108BD9-81ED-4DB2-BD59-A6C34878D82A}">
                    <a16:rowId xmlns:a16="http://schemas.microsoft.com/office/drawing/2014/main" val="10005"/>
                  </a:ext>
                </a:extLst>
              </a:tr>
              <a:tr h="370840">
                <a:tc>
                  <a:txBody>
                    <a:bodyPr/>
                    <a:lstStyle/>
                    <a:p>
                      <a:r>
                        <a:rPr lang="en-US" b="1" dirty="0">
                          <a:solidFill>
                            <a:srgbClr val="AB263D"/>
                          </a:solidFill>
                          <a:latin typeface="Courier New" charset="0"/>
                          <a:ea typeface="Courier New" charset="0"/>
                          <a:cs typeface="Courier New" charset="0"/>
                        </a:rPr>
                        <a:t>max-width: 500px;</a:t>
                      </a:r>
                    </a:p>
                  </a:txBody>
                  <a:tcPr/>
                </a:tc>
                <a:tc>
                  <a:txBody>
                    <a:bodyPr/>
                    <a:lstStyle/>
                    <a:p>
                      <a:r>
                        <a:rPr lang="en-US" dirty="0"/>
                        <a:t>Element</a:t>
                      </a:r>
                      <a:r>
                        <a:rPr lang="en-US" baseline="0" dirty="0"/>
                        <a:t> will not exceed 500px wide.</a:t>
                      </a:r>
                      <a:endParaRPr lang="en-US" dirty="0"/>
                    </a:p>
                  </a:txBody>
                  <a:tcPr/>
                </a:tc>
                <a:extLst>
                  <a:ext uri="{0D108BD9-81ED-4DB2-BD59-A6C34878D82A}">
                    <a16:rowId xmlns:a16="http://schemas.microsoft.com/office/drawing/2014/main" val="10006"/>
                  </a:ext>
                </a:extLst>
              </a:tr>
              <a:tr h="370840">
                <a:tc>
                  <a:txBody>
                    <a:bodyPr/>
                    <a:lstStyle/>
                    <a:p>
                      <a:r>
                        <a:rPr lang="en-US" b="1" dirty="0">
                          <a:solidFill>
                            <a:srgbClr val="AB263D"/>
                          </a:solidFill>
                          <a:latin typeface="Courier New" charset="0"/>
                          <a:ea typeface="Courier New" charset="0"/>
                          <a:cs typeface="Courier New" charset="0"/>
                        </a:rPr>
                        <a:t>position: relative;</a:t>
                      </a:r>
                    </a:p>
                  </a:txBody>
                  <a:tcPr/>
                </a:tc>
                <a:tc>
                  <a:txBody>
                    <a:bodyPr/>
                    <a:lstStyle/>
                    <a:p>
                      <a:r>
                        <a:rPr lang="en-US" dirty="0"/>
                        <a:t>Element will be moved relative to static position.</a:t>
                      </a:r>
                    </a:p>
                  </a:txBody>
                  <a:tcPr/>
                </a:tc>
                <a:extLst>
                  <a:ext uri="{0D108BD9-81ED-4DB2-BD59-A6C34878D82A}">
                    <a16:rowId xmlns:a16="http://schemas.microsoft.com/office/drawing/2014/main" val="10007"/>
                  </a:ext>
                </a:extLst>
              </a:tr>
              <a:tr h="370840">
                <a:tc>
                  <a:txBody>
                    <a:bodyPr/>
                    <a:lstStyle/>
                    <a:p>
                      <a:r>
                        <a:rPr lang="en-US" b="1" dirty="0">
                          <a:solidFill>
                            <a:srgbClr val="AB263D"/>
                          </a:solidFill>
                          <a:latin typeface="Courier New" charset="0"/>
                          <a:ea typeface="Courier New" charset="0"/>
                          <a:cs typeface="Courier New" charset="0"/>
                        </a:rPr>
                        <a:t>top: 10px;</a:t>
                      </a:r>
                    </a:p>
                  </a:txBody>
                  <a:tcPr/>
                </a:tc>
                <a:tc>
                  <a:txBody>
                    <a:bodyPr/>
                    <a:lstStyle/>
                    <a:p>
                      <a:r>
                        <a:rPr lang="en-US" dirty="0"/>
                        <a:t>Element</a:t>
                      </a:r>
                      <a:r>
                        <a:rPr lang="en-US" baseline="0" dirty="0"/>
                        <a:t> will be 10px below where it was originally meant to be</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3801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Form Elements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435216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"HTML Forms are one of the main points of interaction between a user and a web site or application. They allow users to send data to the web site. Most of the time that data is sent to the web server, but the web page can also intercept it to use it on its own."</a:t>
            </a:r>
          </a:p>
          <a:p>
            <a:pPr lvl="1"/>
            <a:r>
              <a:rPr lang="en-US" sz="2000" dirty="0">
                <a:latin typeface="Verdana" panose="020B0604030504040204" pitchFamily="34" charset="0"/>
                <a:ea typeface="Verdana" panose="020B0604030504040204" pitchFamily="34" charset="0"/>
                <a:cs typeface="Verdana" panose="020B0604030504040204" pitchFamily="34" charset="0"/>
              </a:rPr>
              <a:t>Mozilla Developer Network</a:t>
            </a:r>
          </a:p>
          <a:p>
            <a:pPr lvl="1"/>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https://developer.mozilla.org/en-US/docs/Web/Guide/HTML/Forms/My_first_HTML_form</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 form is a collection of fields used to signify user input.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Forms allow for interactive experiences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Forms allow users to interact with the server</a:t>
            </a:r>
          </a:p>
          <a:p>
            <a:pPr lvl="1"/>
            <a:r>
              <a:rPr lang="en-US" sz="2000" dirty="0">
                <a:latin typeface="Verdana" panose="020B0604030504040204" pitchFamily="34" charset="0"/>
                <a:ea typeface="Verdana" panose="020B0604030504040204" pitchFamily="34" charset="0"/>
                <a:cs typeface="Verdana" panose="020B0604030504040204" pitchFamily="34" charset="0"/>
              </a:rPr>
              <a:t>Can submit data to server through forms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have multiple forms per page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Form?</a:t>
            </a:r>
          </a:p>
        </p:txBody>
      </p:sp>
    </p:spTree>
    <p:extLst>
      <p:ext uri="{BB962C8B-B14F-4D97-AF65-F5344CB8AC3E}">
        <p14:creationId xmlns:p14="http://schemas.microsoft.com/office/powerpoint/2010/main" val="4130521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Form Made of?</a:t>
            </a:r>
          </a:p>
        </p:txBody>
      </p:sp>
      <p:sp>
        <p:nvSpPr>
          <p:cNvPr id="7" name="Content Placeholder 2">
            <a:extLst>
              <a:ext uri="{FF2B5EF4-FFF2-40B4-BE49-F238E27FC236}">
                <a16:creationId xmlns:a16="http://schemas.microsoft.com/office/drawing/2014/main" id="{5EC3F28E-9F94-1A4F-91D2-985374A84054}"/>
              </a:ext>
            </a:extLst>
          </p:cNvPr>
          <p:cNvSpPr txBox="1">
            <a:spLocks/>
          </p:cNvSpPr>
          <p:nvPr/>
        </p:nvSpPr>
        <p:spPr>
          <a:xfrm>
            <a:off x="232470" y="1158571"/>
            <a:ext cx="493776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AB263D"/>
              </a:buClr>
              <a:buNone/>
            </a:pPr>
            <a:r>
              <a:rPr lang="en-US" sz="2000" dirty="0">
                <a:latin typeface="Verdana" panose="020B0604030504040204" pitchFamily="34" charset="0"/>
                <a:ea typeface="Verdana" panose="020B0604030504040204" pitchFamily="34" charset="0"/>
                <a:cs typeface="Verdana" panose="020B0604030504040204" pitchFamily="34" charset="0"/>
              </a:rPr>
              <a:t>Forms are made of a form element</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Has an action attribute that signifies where the form will be submitted to</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Has a method attribute that signifies how the form will be submitted (GET, POST, </a:t>
            </a:r>
            <a:r>
              <a:rPr lang="en-US" sz="1800" dirty="0" err="1">
                <a:latin typeface="Verdana" panose="020B0604030504040204" pitchFamily="34" charset="0"/>
                <a:ea typeface="Verdana" panose="020B0604030504040204" pitchFamily="34" charset="0"/>
                <a:cs typeface="Verdana" panose="020B0604030504040204" pitchFamily="34" charset="0"/>
              </a:rPr>
              <a:t>etc</a:t>
            </a:r>
            <a:r>
              <a:rPr lang="en-US" sz="1800" dirty="0">
                <a:latin typeface="Verdana" panose="020B0604030504040204" pitchFamily="34" charset="0"/>
                <a:ea typeface="Verdana" panose="020B0604030504040204" pitchFamily="34" charset="0"/>
                <a:cs typeface="Verdana" panose="020B0604030504040204" pitchFamily="34" charset="0"/>
              </a:rPr>
              <a:t>)</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Can have a name that helps identify the form through the DOM API</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Forms have one or more inputs that allow users to populate data</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This data will be submitted to the server </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This data can be accessed through the DOM API</a:t>
            </a:r>
          </a:p>
        </p:txBody>
      </p:sp>
      <p:sp>
        <p:nvSpPr>
          <p:cNvPr id="8" name="Content Placeholder 3">
            <a:extLst>
              <a:ext uri="{FF2B5EF4-FFF2-40B4-BE49-F238E27FC236}">
                <a16:creationId xmlns:a16="http://schemas.microsoft.com/office/drawing/2014/main" id="{E4CEBA88-6C1F-3548-9A60-46A7E4877C47}"/>
              </a:ext>
            </a:extLst>
          </p:cNvPr>
          <p:cNvSpPr txBox="1">
            <a:spLocks/>
          </p:cNvSpPr>
          <p:nvPr/>
        </p:nvSpPr>
        <p:spPr>
          <a:xfrm>
            <a:off x="5292633" y="2312458"/>
            <a:ext cx="6790509" cy="4023360"/>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a:latin typeface="Courier New" charset="0"/>
                <a:ea typeface="Courier New" charset="0"/>
                <a:cs typeface="Courier New" charset="0"/>
              </a:rPr>
              <a:t>&lt;form method=”POST" action=”/questions/2/"&gt;</a:t>
            </a:r>
          </a:p>
          <a:p>
            <a:pPr marL="0" indent="0">
              <a:buFont typeface="Arial"/>
              <a:buNone/>
            </a:pPr>
            <a:r>
              <a:rPr lang="en-US" sz="2000" dirty="0">
                <a:latin typeface="Courier New" charset="0"/>
                <a:ea typeface="Courier New" charset="0"/>
                <a:cs typeface="Courier New" charset="0"/>
              </a:rPr>
              <a:t>    &lt;input type="text" name=”title" /&gt;</a:t>
            </a:r>
          </a:p>
          <a:p>
            <a:pPr marL="0" indent="0">
              <a:buFont typeface="Arial"/>
              <a:buNone/>
            </a:pPr>
            <a:r>
              <a:rPr lang="en-US" sz="2000" dirty="0">
                <a:latin typeface="Courier New" charset="0"/>
                <a:ea typeface="Courier New" charset="0"/>
                <a:cs typeface="Courier New" charset="0"/>
              </a:rPr>
              <a:t>    &lt;input type="submit" value="Search" /&gt;</a:t>
            </a:r>
          </a:p>
          <a:p>
            <a:pPr marL="0" indent="0">
              <a:buFont typeface="Arial"/>
              <a:buNone/>
            </a:pPr>
            <a:r>
              <a:rPr lang="en-US" sz="2000" dirty="0">
                <a:latin typeface="Courier New" charset="0"/>
                <a:ea typeface="Courier New" charset="0"/>
                <a:cs typeface="Courier New" charset="0"/>
              </a:rPr>
              <a:t>&lt;/form&gt;</a:t>
            </a:r>
          </a:p>
        </p:txBody>
      </p:sp>
    </p:spTree>
    <p:extLst>
      <p:ext uri="{BB962C8B-B14F-4D97-AF65-F5344CB8AC3E}">
        <p14:creationId xmlns:p14="http://schemas.microsoft.com/office/powerpoint/2010/main" val="3511724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an Input?</a:t>
            </a:r>
          </a:p>
        </p:txBody>
      </p:sp>
      <p:sp>
        <p:nvSpPr>
          <p:cNvPr id="6" name="Content Placeholder 2">
            <a:extLst>
              <a:ext uri="{FF2B5EF4-FFF2-40B4-BE49-F238E27FC236}">
                <a16:creationId xmlns:a16="http://schemas.microsoft.com/office/drawing/2014/main" id="{179164FB-56BC-3345-825E-EAD6DF2D48D8}"/>
              </a:ext>
            </a:extLst>
          </p:cNvPr>
          <p:cNvSpPr txBox="1">
            <a:spLocks/>
          </p:cNvSpPr>
          <p:nvPr/>
        </p:nvSpPr>
        <p:spPr>
          <a:xfrm>
            <a:off x="389707" y="1079863"/>
            <a:ext cx="4937760" cy="4023360"/>
          </a:xfrm>
          <a:prstGeom prst="rect">
            <a:avLst/>
          </a:prstGeom>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AB263D"/>
              </a:buClr>
              <a:buNone/>
            </a:pPr>
            <a:r>
              <a:rPr lang="en-US" sz="2000" dirty="0">
                <a:latin typeface="Verdana" panose="020B0604030504040204" pitchFamily="34" charset="0"/>
                <a:ea typeface="Verdana" panose="020B0604030504040204" pitchFamily="34" charset="0"/>
                <a:cs typeface="Verdana" panose="020B0604030504040204" pitchFamily="34" charset="0"/>
              </a:rPr>
              <a:t>An input is an individual piece of data.</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Inputs have names</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Inputs can have ID's</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Inputs have values</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Some types of input can have placeholders</a:t>
            </a:r>
          </a:p>
          <a:p>
            <a:pPr marL="0" indent="0">
              <a:buClr>
                <a:srgbClr val="AB263D"/>
              </a:buClr>
              <a:buNone/>
            </a:pPr>
            <a:r>
              <a:rPr lang="en-US" sz="2000" dirty="0">
                <a:latin typeface="Verdana" panose="020B0604030504040204" pitchFamily="34" charset="0"/>
                <a:ea typeface="Verdana" panose="020B0604030504040204" pitchFamily="34" charset="0"/>
                <a:cs typeface="Verdana" panose="020B0604030504040204" pitchFamily="34" charset="0"/>
              </a:rPr>
              <a:t>The server receives data in a key-value format, where the key is the name and the value is the value.</a:t>
            </a:r>
          </a:p>
          <a:p>
            <a:pPr marL="0" indent="0">
              <a:buClr>
                <a:srgbClr val="AB263D"/>
              </a:buClr>
              <a:buNone/>
            </a:pPr>
            <a:r>
              <a:rPr lang="en-US" sz="2000" dirty="0">
                <a:latin typeface="Verdana" panose="020B0604030504040204" pitchFamily="34" charset="0"/>
                <a:ea typeface="Verdana" panose="020B0604030504040204" pitchFamily="34" charset="0"/>
                <a:cs typeface="Verdana" panose="020B0604030504040204" pitchFamily="34" charset="0"/>
              </a:rPr>
              <a:t>Names are unique on a form-level basis</a:t>
            </a:r>
          </a:p>
          <a:p>
            <a:pPr marL="0" indent="0">
              <a:buClr>
                <a:srgbClr val="AB263D"/>
              </a:buClr>
              <a:buNone/>
            </a:pPr>
            <a:r>
              <a:rPr lang="en-US" sz="2000" dirty="0">
                <a:latin typeface="Verdana" panose="020B0604030504040204" pitchFamily="34" charset="0"/>
                <a:ea typeface="Verdana" panose="020B0604030504040204" pitchFamily="34" charset="0"/>
                <a:cs typeface="Verdana" panose="020B0604030504040204" pitchFamily="34" charset="0"/>
              </a:rPr>
              <a:t>Ids are unique on a document level basis</a:t>
            </a:r>
          </a:p>
          <a:p>
            <a:pPr marL="0" indent="0">
              <a:buClr>
                <a:srgbClr val="AB263D"/>
              </a:buClr>
              <a:buNone/>
            </a:pPr>
            <a:r>
              <a:rPr lang="en-US" sz="2000" dirty="0">
                <a:latin typeface="Verdana" panose="020B0604030504040204" pitchFamily="34" charset="0"/>
                <a:ea typeface="Verdana" panose="020B0604030504040204" pitchFamily="34" charset="0"/>
                <a:cs typeface="Verdana" panose="020B0604030504040204" pitchFamily="34" charset="0"/>
              </a:rPr>
              <a:t>Many types of input use the input tag</a:t>
            </a:r>
          </a:p>
        </p:txBody>
      </p:sp>
      <p:sp>
        <p:nvSpPr>
          <p:cNvPr id="9" name="Content Placeholder 3">
            <a:extLst>
              <a:ext uri="{FF2B5EF4-FFF2-40B4-BE49-F238E27FC236}">
                <a16:creationId xmlns:a16="http://schemas.microsoft.com/office/drawing/2014/main" id="{A3ADD1F3-47F8-1A48-8876-0EE03A33A001}"/>
              </a:ext>
            </a:extLst>
          </p:cNvPr>
          <p:cNvSpPr txBox="1">
            <a:spLocks/>
          </p:cNvSpPr>
          <p:nvPr/>
        </p:nvSpPr>
        <p:spPr>
          <a:xfrm>
            <a:off x="4980006" y="2037805"/>
            <a:ext cx="7208819" cy="4023360"/>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Font typeface="Arial"/>
              <a:buNone/>
            </a:pPr>
            <a:r>
              <a:rPr lang="en-US" sz="1600" dirty="0">
                <a:latin typeface="Courier New" charset="0"/>
                <a:ea typeface="Courier New" charset="0"/>
                <a:cs typeface="Courier New" charset="0"/>
              </a:rPr>
              <a:t>&lt;label&gt; Result Name:</a:t>
            </a:r>
          </a:p>
          <a:p>
            <a:pPr marL="0" indent="0">
              <a:lnSpc>
                <a:spcPct val="110000"/>
              </a:lnSpc>
              <a:buFont typeface="Arial"/>
              <a:buNone/>
            </a:pPr>
            <a:r>
              <a:rPr lang="en-US" sz="1600" dirty="0">
                <a:latin typeface="Courier New" charset="0"/>
                <a:ea typeface="Courier New" charset="0"/>
                <a:cs typeface="Courier New" charset="0"/>
              </a:rPr>
              <a:t>&lt;input type="text" placeholder="result name" name="</a:t>
            </a:r>
            <a:r>
              <a:rPr lang="en-US" sz="1600" dirty="0" err="1">
                <a:latin typeface="Courier New" charset="0"/>
                <a:ea typeface="Courier New" charset="0"/>
                <a:cs typeface="Courier New" charset="0"/>
              </a:rPr>
              <a:t>result_name</a:t>
            </a:r>
            <a:r>
              <a:rPr lang="en-US" sz="1600" dirty="0">
                <a:latin typeface="Courier New" charset="0"/>
                <a:ea typeface="Courier New" charset="0"/>
                <a:cs typeface="Courier New" charset="0"/>
              </a:rPr>
              <a:t>" /&gt;&lt;/label&gt;&lt;</a:t>
            </a:r>
            <a:r>
              <a:rPr lang="en-US" sz="1600" dirty="0" err="1">
                <a:latin typeface="Courier New" charset="0"/>
                <a:ea typeface="Courier New" charset="0"/>
                <a:cs typeface="Courier New" charset="0"/>
              </a:rPr>
              <a:t>br</a:t>
            </a:r>
            <a:r>
              <a:rPr lang="en-US" sz="1600" dirty="0">
                <a:latin typeface="Courier New" charset="0"/>
                <a:ea typeface="Courier New" charset="0"/>
                <a:cs typeface="Courier New" charset="0"/>
              </a:rPr>
              <a:t> /&gt;</a:t>
            </a:r>
          </a:p>
          <a:p>
            <a:pPr marL="0" indent="0">
              <a:lnSpc>
                <a:spcPct val="110000"/>
              </a:lnSpc>
              <a:buFont typeface="Arial"/>
              <a:buNone/>
            </a:pPr>
            <a:r>
              <a:rPr lang="en-US" sz="1600" dirty="0">
                <a:latin typeface="Courier New" charset="0"/>
                <a:ea typeface="Courier New" charset="0"/>
                <a:cs typeface="Courier New" charset="0"/>
              </a:rPr>
              <a:t>&lt;label&gt; First Value:</a:t>
            </a:r>
          </a:p>
          <a:p>
            <a:pPr marL="0" indent="0">
              <a:lnSpc>
                <a:spcPct val="110000"/>
              </a:lnSpc>
              <a:buFont typeface="Arial"/>
              <a:buNone/>
            </a:pPr>
            <a:r>
              <a:rPr lang="en-US" sz="1600" dirty="0">
                <a:latin typeface="Courier New" charset="0"/>
                <a:ea typeface="Courier New" charset="0"/>
                <a:cs typeface="Courier New" charset="0"/>
              </a:rPr>
              <a:t>&lt;input type="number" name="</a:t>
            </a:r>
            <a:r>
              <a:rPr lang="en-US" sz="1600" dirty="0" err="1">
                <a:latin typeface="Courier New" charset="0"/>
                <a:ea typeface="Courier New" charset="0"/>
                <a:cs typeface="Courier New" charset="0"/>
              </a:rPr>
              <a:t>first_value</a:t>
            </a:r>
            <a:r>
              <a:rPr lang="en-US" sz="1600" dirty="0">
                <a:latin typeface="Courier New" charset="0"/>
                <a:ea typeface="Courier New" charset="0"/>
                <a:cs typeface="Courier New" charset="0"/>
              </a:rPr>
              <a:t>" /&gt;&lt;/label&gt;&lt;</a:t>
            </a:r>
            <a:r>
              <a:rPr lang="en-US" sz="1600" dirty="0" err="1">
                <a:latin typeface="Courier New" charset="0"/>
                <a:ea typeface="Courier New" charset="0"/>
                <a:cs typeface="Courier New" charset="0"/>
              </a:rPr>
              <a:t>br</a:t>
            </a:r>
            <a:r>
              <a:rPr lang="en-US" sz="1600" dirty="0">
                <a:latin typeface="Courier New" charset="0"/>
                <a:ea typeface="Courier New" charset="0"/>
                <a:cs typeface="Courier New" charset="0"/>
              </a:rPr>
              <a:t> /&gt;</a:t>
            </a:r>
          </a:p>
          <a:p>
            <a:pPr marL="0" indent="0">
              <a:lnSpc>
                <a:spcPct val="110000"/>
              </a:lnSpc>
              <a:buFont typeface="Arial"/>
              <a:buNone/>
            </a:pPr>
            <a:r>
              <a:rPr lang="en-US" sz="1600" dirty="0">
                <a:latin typeface="Courier New" charset="0"/>
                <a:ea typeface="Courier New" charset="0"/>
                <a:cs typeface="Courier New" charset="0"/>
              </a:rPr>
              <a:t>&lt;label&gt; Second Value:</a:t>
            </a:r>
          </a:p>
          <a:p>
            <a:pPr marL="0" indent="0">
              <a:lnSpc>
                <a:spcPct val="110000"/>
              </a:lnSpc>
              <a:buFont typeface="Arial"/>
              <a:buNone/>
            </a:pPr>
            <a:r>
              <a:rPr lang="en-US" sz="1600" dirty="0">
                <a:latin typeface="Courier New" charset="0"/>
                <a:ea typeface="Courier New" charset="0"/>
                <a:cs typeface="Courier New" charset="0"/>
              </a:rPr>
              <a:t>&lt;input type="number" name="</a:t>
            </a:r>
            <a:r>
              <a:rPr lang="en-US" sz="1600" dirty="0" err="1">
                <a:latin typeface="Courier New" charset="0"/>
                <a:ea typeface="Courier New" charset="0"/>
                <a:cs typeface="Courier New" charset="0"/>
              </a:rPr>
              <a:t>second_value</a:t>
            </a:r>
            <a:r>
              <a:rPr lang="en-US" sz="1600" dirty="0">
                <a:latin typeface="Courier New" charset="0"/>
                <a:ea typeface="Courier New" charset="0"/>
                <a:cs typeface="Courier New" charset="0"/>
              </a:rPr>
              <a:t>" /&gt;&lt;/label&gt;&lt;</a:t>
            </a:r>
            <a:r>
              <a:rPr lang="en-US" sz="1600" dirty="0" err="1">
                <a:latin typeface="Courier New" charset="0"/>
                <a:ea typeface="Courier New" charset="0"/>
                <a:cs typeface="Courier New" charset="0"/>
              </a:rPr>
              <a:t>br</a:t>
            </a:r>
            <a:r>
              <a:rPr lang="en-US" sz="1600" dirty="0">
                <a:latin typeface="Courier New" charset="0"/>
                <a:ea typeface="Courier New" charset="0"/>
                <a:cs typeface="Courier New" charset="0"/>
              </a:rPr>
              <a:t> /&gt;</a:t>
            </a:r>
          </a:p>
          <a:p>
            <a:pPr marL="0" indent="0">
              <a:lnSpc>
                <a:spcPct val="110000"/>
              </a:lnSpc>
              <a:buFont typeface="Arial"/>
              <a:buNone/>
            </a:pPr>
            <a:r>
              <a:rPr lang="en-US" sz="1600" dirty="0">
                <a:latin typeface="Courier New" charset="0"/>
                <a:ea typeface="Courier New" charset="0"/>
                <a:cs typeface="Courier New" charset="0"/>
              </a:rPr>
              <a:t>&lt;input type="submit" value="Multiply Them" /&gt;        </a:t>
            </a:r>
          </a:p>
        </p:txBody>
      </p:sp>
    </p:spTree>
    <p:extLst>
      <p:ext uri="{BB962C8B-B14F-4D97-AF65-F5344CB8AC3E}">
        <p14:creationId xmlns:p14="http://schemas.microsoft.com/office/powerpoint/2010/main" val="136179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types of input, most of them revolving around some sort of text.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most commonly use:</a:t>
            </a:r>
          </a:p>
          <a:p>
            <a:pPr lvl="1"/>
            <a:r>
              <a:rPr lang="en-US" sz="2000" dirty="0">
                <a:latin typeface="Verdana" panose="020B0604030504040204" pitchFamily="34" charset="0"/>
                <a:ea typeface="Verdana" panose="020B0604030504040204" pitchFamily="34" charset="0"/>
                <a:cs typeface="Verdana" panose="020B0604030504040204" pitchFamily="34" charset="0"/>
              </a:rPr>
              <a:t>text</a:t>
            </a:r>
          </a:p>
          <a:p>
            <a:pPr lvl="1"/>
            <a:r>
              <a:rPr lang="en-US" sz="2000" dirty="0">
                <a:latin typeface="Verdana" panose="020B0604030504040204" pitchFamily="34" charset="0"/>
                <a:ea typeface="Verdana" panose="020B0604030504040204" pitchFamily="34" charset="0"/>
                <a:cs typeface="Verdana" panose="020B0604030504040204" pitchFamily="34" charset="0"/>
              </a:rPr>
              <a:t>email</a:t>
            </a:r>
          </a:p>
          <a:p>
            <a:pPr lvl="1"/>
            <a:r>
              <a:rPr lang="en-US" sz="2000" dirty="0">
                <a:latin typeface="Verdana" panose="020B0604030504040204" pitchFamily="34" charset="0"/>
                <a:ea typeface="Verdana" panose="020B0604030504040204" pitchFamily="34" charset="0"/>
                <a:cs typeface="Verdana" panose="020B0604030504040204" pitchFamily="34" charset="0"/>
              </a:rPr>
              <a:t>number</a:t>
            </a:r>
          </a:p>
          <a:p>
            <a:pPr lvl="1"/>
            <a:r>
              <a:rPr lang="en-US" sz="2000" dirty="0">
                <a:latin typeface="Verdana" panose="020B0604030504040204" pitchFamily="34" charset="0"/>
                <a:ea typeface="Verdana" panose="020B0604030504040204" pitchFamily="34" charset="0"/>
                <a:cs typeface="Verdana" panose="020B0604030504040204" pitchFamily="34" charset="0"/>
              </a:rPr>
              <a:t>radio</a:t>
            </a:r>
          </a:p>
          <a:p>
            <a:pPr lvl="1"/>
            <a:r>
              <a:rPr lang="en-US" sz="2000" dirty="0">
                <a:latin typeface="Verdana" panose="020B0604030504040204" pitchFamily="34" charset="0"/>
                <a:ea typeface="Verdana" panose="020B0604030504040204" pitchFamily="34" charset="0"/>
                <a:cs typeface="Verdana" panose="020B0604030504040204" pitchFamily="34" charset="0"/>
              </a:rPr>
              <a:t>file</a:t>
            </a:r>
          </a:p>
          <a:p>
            <a:pPr lvl="1"/>
            <a:r>
              <a:rPr lang="en-US" sz="2000" dirty="0">
                <a:latin typeface="Verdana" panose="020B0604030504040204" pitchFamily="34" charset="0"/>
                <a:ea typeface="Verdana" panose="020B0604030504040204" pitchFamily="34" charset="0"/>
                <a:cs typeface="Verdana" panose="020B0604030504040204" pitchFamily="34" charset="0"/>
              </a:rPr>
              <a:t>checkbox</a:t>
            </a:r>
          </a:p>
          <a:p>
            <a:pPr lvl="1"/>
            <a:r>
              <a:rPr lang="en-US" sz="2000" dirty="0">
                <a:latin typeface="Verdana" panose="020B0604030504040204" pitchFamily="34" charset="0"/>
                <a:ea typeface="Verdana" panose="020B0604030504040204" pitchFamily="34" charset="0"/>
                <a:cs typeface="Verdana" panose="020B0604030504040204" pitchFamily="34" charset="0"/>
              </a:rPr>
              <a:t>select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By going to </a:t>
            </a:r>
            <a:r>
              <a:rPr lang="en-US" sz="2000" dirty="0">
                <a:latin typeface="Verdana" panose="020B0604030504040204" pitchFamily="34" charset="0"/>
                <a:ea typeface="Verdana" panose="020B0604030504040204" pitchFamily="34" charset="0"/>
                <a:cs typeface="Verdana" panose="020B0604030504040204" pitchFamily="34" charset="0"/>
                <a:hlinkClick r:id="rId2"/>
              </a:rPr>
              <a:t>https://developer.mozilla.org/en-US/docs/Web/HTML/Element/input</a:t>
            </a:r>
            <a:r>
              <a:rPr lang="en-US" sz="2000" dirty="0">
                <a:latin typeface="Verdana" panose="020B0604030504040204" pitchFamily="34" charset="0"/>
                <a:ea typeface="Verdana" panose="020B0604030504040204" pitchFamily="34" charset="0"/>
                <a:cs typeface="Verdana" panose="020B0604030504040204" pitchFamily="34" charset="0"/>
              </a:rPr>
              <a:t> you can see a list of all input types and their properties.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Types of Input Can I Have?</a:t>
            </a:r>
          </a:p>
        </p:txBody>
      </p:sp>
    </p:spTree>
    <p:extLst>
      <p:ext uri="{BB962C8B-B14F-4D97-AF65-F5344CB8AC3E}">
        <p14:creationId xmlns:p14="http://schemas.microsoft.com/office/powerpoint/2010/main" val="3848999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Text-Based Inputs</a:t>
            </a:r>
          </a:p>
        </p:txBody>
      </p:sp>
      <p:sp>
        <p:nvSpPr>
          <p:cNvPr id="6" name="Content Placeholder 2">
            <a:extLst>
              <a:ext uri="{FF2B5EF4-FFF2-40B4-BE49-F238E27FC236}">
                <a16:creationId xmlns:a16="http://schemas.microsoft.com/office/drawing/2014/main" id="{594454C2-E2EF-274D-AA84-4928359D3518}"/>
              </a:ext>
            </a:extLst>
          </p:cNvPr>
          <p:cNvSpPr txBox="1">
            <a:spLocks/>
          </p:cNvSpPr>
          <p:nvPr/>
        </p:nvSpPr>
        <p:spPr>
          <a:xfrm>
            <a:off x="150221" y="1417320"/>
            <a:ext cx="493776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types of input, most of them revolving around some sort of text. </a:t>
            </a:r>
          </a:p>
          <a:p>
            <a:pPr lvl="1">
              <a:buClr>
                <a:srgbClr val="AB263D"/>
              </a:buCl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Text can be numerical</a:t>
            </a:r>
          </a:p>
          <a:p>
            <a:pPr lvl="1">
              <a:buClr>
                <a:srgbClr val="AB263D"/>
              </a:buCl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Text can be string based</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submitting through an HTML form, this text is submitted as a string, no matter what the data type is</a:t>
            </a:r>
            <a:r>
              <a:rPr lang="en-US" dirty="0"/>
              <a:t>.</a:t>
            </a:r>
          </a:p>
        </p:txBody>
      </p:sp>
      <p:sp>
        <p:nvSpPr>
          <p:cNvPr id="9" name="Content Placeholder 3">
            <a:extLst>
              <a:ext uri="{FF2B5EF4-FFF2-40B4-BE49-F238E27FC236}">
                <a16:creationId xmlns:a16="http://schemas.microsoft.com/office/drawing/2014/main" id="{01B4B258-F690-5A4D-80EC-0DCE558C9ACF}"/>
              </a:ext>
            </a:extLst>
          </p:cNvPr>
          <p:cNvSpPr txBox="1">
            <a:spLocks/>
          </p:cNvSpPr>
          <p:nvPr/>
        </p:nvSpPr>
        <p:spPr>
          <a:xfrm>
            <a:off x="5867400" y="1530049"/>
            <a:ext cx="5984966"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Clr>
                <a:srgbClr val="E48312"/>
              </a:buClr>
              <a:buFont typeface="Arial"/>
              <a:buNone/>
            </a:pPr>
            <a:r>
              <a:rPr lang="en-US" sz="1500" dirty="0">
                <a:solidFill>
                  <a:srgbClr val="000000">
                    <a:lumMod val="75000"/>
                    <a:lumOff val="25000"/>
                  </a:srgbClr>
                </a:solidFill>
                <a:latin typeface="Courier New" charset="0"/>
                <a:ea typeface="Courier New" charset="0"/>
                <a:cs typeface="Courier New" charset="0"/>
              </a:rPr>
              <a:t>&lt;label&gt; Result Name:</a:t>
            </a:r>
          </a:p>
          <a:p>
            <a:pPr marL="0" indent="0">
              <a:lnSpc>
                <a:spcPct val="110000"/>
              </a:lnSpc>
              <a:buClr>
                <a:srgbClr val="E48312"/>
              </a:buClr>
              <a:buFont typeface="Arial"/>
              <a:buNone/>
            </a:pPr>
            <a:r>
              <a:rPr lang="en-US" sz="1500" b="1" dirty="0">
                <a:solidFill>
                  <a:srgbClr val="000000">
                    <a:lumMod val="75000"/>
                    <a:lumOff val="25000"/>
                  </a:srgbClr>
                </a:solidFill>
                <a:latin typeface="Courier New" charset="0"/>
                <a:ea typeface="Courier New" charset="0"/>
                <a:cs typeface="Courier New" charset="0"/>
              </a:rPr>
              <a:t>  &lt;input type="text" placeholder="result name" name="</a:t>
            </a:r>
            <a:r>
              <a:rPr lang="en-US" sz="1500" b="1" dirty="0" err="1">
                <a:solidFill>
                  <a:srgbClr val="000000">
                    <a:lumMod val="75000"/>
                    <a:lumOff val="25000"/>
                  </a:srgbClr>
                </a:solidFill>
                <a:latin typeface="Courier New" charset="0"/>
                <a:ea typeface="Courier New" charset="0"/>
                <a:cs typeface="Courier New" charset="0"/>
              </a:rPr>
              <a:t>result_name</a:t>
            </a:r>
            <a:r>
              <a:rPr lang="en-US" sz="1500" b="1" dirty="0">
                <a:solidFill>
                  <a:srgbClr val="000000">
                    <a:lumMod val="75000"/>
                    <a:lumOff val="25000"/>
                  </a:srgbClr>
                </a:solidFill>
                <a:latin typeface="Courier New" charset="0"/>
                <a:ea typeface="Courier New" charset="0"/>
                <a:cs typeface="Courier New" charset="0"/>
              </a:rPr>
              <a:t>" /&gt;</a:t>
            </a:r>
          </a:p>
          <a:p>
            <a:pPr marL="0" indent="0">
              <a:lnSpc>
                <a:spcPct val="110000"/>
              </a:lnSpc>
              <a:buClr>
                <a:srgbClr val="E48312"/>
              </a:buClr>
              <a:buFont typeface="Arial"/>
              <a:buNone/>
            </a:pPr>
            <a:r>
              <a:rPr lang="en-US" sz="1500" dirty="0">
                <a:solidFill>
                  <a:srgbClr val="000000">
                    <a:lumMod val="75000"/>
                    <a:lumOff val="25000"/>
                  </a:srgbClr>
                </a:solidFill>
                <a:latin typeface="Courier New" charset="0"/>
                <a:ea typeface="Courier New" charset="0"/>
                <a:cs typeface="Courier New" charset="0"/>
              </a:rPr>
              <a:t>&lt;/label&gt;</a:t>
            </a:r>
          </a:p>
          <a:p>
            <a:pPr marL="0" indent="0">
              <a:lnSpc>
                <a:spcPct val="110000"/>
              </a:lnSpc>
              <a:buClr>
                <a:srgbClr val="E48312"/>
              </a:buClr>
              <a:buFont typeface="Arial"/>
              <a:buNone/>
            </a:pPr>
            <a:r>
              <a:rPr lang="en-US" sz="1500" dirty="0">
                <a:solidFill>
                  <a:srgbClr val="000000">
                    <a:lumMod val="75000"/>
                    <a:lumOff val="25000"/>
                  </a:srgbClr>
                </a:solidFill>
                <a:latin typeface="Courier New" charset="0"/>
                <a:ea typeface="Courier New" charset="0"/>
                <a:cs typeface="Courier New" charset="0"/>
              </a:rPr>
              <a:t>&lt;</a:t>
            </a:r>
            <a:r>
              <a:rPr lang="en-US" sz="1500" dirty="0" err="1">
                <a:solidFill>
                  <a:srgbClr val="000000">
                    <a:lumMod val="75000"/>
                    <a:lumOff val="25000"/>
                  </a:srgbClr>
                </a:solidFill>
                <a:latin typeface="Courier New" charset="0"/>
                <a:ea typeface="Courier New" charset="0"/>
                <a:cs typeface="Courier New" charset="0"/>
              </a:rPr>
              <a:t>br</a:t>
            </a:r>
            <a:r>
              <a:rPr lang="en-US" sz="1500" dirty="0">
                <a:solidFill>
                  <a:srgbClr val="000000">
                    <a:lumMod val="75000"/>
                    <a:lumOff val="25000"/>
                  </a:srgbClr>
                </a:solidFill>
                <a:latin typeface="Courier New" charset="0"/>
                <a:ea typeface="Courier New" charset="0"/>
                <a:cs typeface="Courier New" charset="0"/>
              </a:rPr>
              <a:t> /&gt;</a:t>
            </a:r>
          </a:p>
          <a:p>
            <a:pPr marL="0" indent="0">
              <a:lnSpc>
                <a:spcPct val="110000"/>
              </a:lnSpc>
              <a:buClr>
                <a:srgbClr val="E48312"/>
              </a:buClr>
              <a:buFont typeface="Arial"/>
              <a:buNone/>
            </a:pPr>
            <a:r>
              <a:rPr lang="en-US" sz="1500" dirty="0">
                <a:solidFill>
                  <a:srgbClr val="000000">
                    <a:lumMod val="75000"/>
                    <a:lumOff val="25000"/>
                  </a:srgbClr>
                </a:solidFill>
                <a:latin typeface="Courier New" charset="0"/>
                <a:ea typeface="Courier New" charset="0"/>
                <a:cs typeface="Courier New" charset="0"/>
              </a:rPr>
              <a:t>&lt;label&gt; First Value:</a:t>
            </a:r>
          </a:p>
          <a:p>
            <a:pPr marL="0" indent="0">
              <a:lnSpc>
                <a:spcPct val="110000"/>
              </a:lnSpc>
              <a:buClr>
                <a:srgbClr val="E48312"/>
              </a:buClr>
              <a:buFont typeface="Arial"/>
              <a:buNone/>
            </a:pPr>
            <a:r>
              <a:rPr lang="en-US" sz="1500" b="1" dirty="0">
                <a:solidFill>
                  <a:srgbClr val="000000">
                    <a:lumMod val="75000"/>
                    <a:lumOff val="25000"/>
                  </a:srgbClr>
                </a:solidFill>
                <a:latin typeface="Courier New" charset="0"/>
                <a:ea typeface="Courier New" charset="0"/>
                <a:cs typeface="Courier New" charset="0"/>
              </a:rPr>
              <a:t>&lt;input type="number" name="</a:t>
            </a:r>
            <a:r>
              <a:rPr lang="en-US" sz="1500" b="1" dirty="0" err="1">
                <a:solidFill>
                  <a:srgbClr val="000000">
                    <a:lumMod val="75000"/>
                    <a:lumOff val="25000"/>
                  </a:srgbClr>
                </a:solidFill>
                <a:latin typeface="Courier New" charset="0"/>
                <a:ea typeface="Courier New" charset="0"/>
                <a:cs typeface="Courier New" charset="0"/>
              </a:rPr>
              <a:t>first_value</a:t>
            </a:r>
            <a:r>
              <a:rPr lang="en-US" sz="1500" b="1" dirty="0">
                <a:solidFill>
                  <a:srgbClr val="000000">
                    <a:lumMod val="75000"/>
                    <a:lumOff val="25000"/>
                  </a:srgbClr>
                </a:solidFill>
                <a:latin typeface="Courier New" charset="0"/>
                <a:ea typeface="Courier New" charset="0"/>
                <a:cs typeface="Courier New" charset="0"/>
              </a:rPr>
              <a:t>" /&gt;</a:t>
            </a:r>
          </a:p>
          <a:p>
            <a:pPr marL="0" indent="0">
              <a:lnSpc>
                <a:spcPct val="110000"/>
              </a:lnSpc>
              <a:buClr>
                <a:srgbClr val="E48312"/>
              </a:buClr>
              <a:buFont typeface="Arial"/>
              <a:buNone/>
            </a:pPr>
            <a:r>
              <a:rPr lang="en-US" sz="1500" dirty="0">
                <a:solidFill>
                  <a:srgbClr val="000000">
                    <a:lumMod val="75000"/>
                    <a:lumOff val="25000"/>
                  </a:srgbClr>
                </a:solidFill>
                <a:latin typeface="Courier New" charset="0"/>
                <a:ea typeface="Courier New" charset="0"/>
                <a:cs typeface="Courier New" charset="0"/>
              </a:rPr>
              <a:t>&lt;/label&gt;</a:t>
            </a:r>
          </a:p>
          <a:p>
            <a:pPr marL="0" indent="0">
              <a:lnSpc>
                <a:spcPct val="110000"/>
              </a:lnSpc>
              <a:buClr>
                <a:srgbClr val="E48312"/>
              </a:buClr>
              <a:buFont typeface="Arial"/>
              <a:buNone/>
            </a:pPr>
            <a:endParaRPr lang="en-US" dirty="0"/>
          </a:p>
        </p:txBody>
      </p:sp>
    </p:spTree>
    <p:extLst>
      <p:ext uri="{BB962C8B-B14F-4D97-AF65-F5344CB8AC3E}">
        <p14:creationId xmlns:p14="http://schemas.microsoft.com/office/powerpoint/2010/main" val="278742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Express and Static Files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50876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Single-Select and Radio Inputs</a:t>
            </a:r>
          </a:p>
        </p:txBody>
      </p:sp>
      <p:sp>
        <p:nvSpPr>
          <p:cNvPr id="7" name="Content Placeholder 2">
            <a:extLst>
              <a:ext uri="{FF2B5EF4-FFF2-40B4-BE49-F238E27FC236}">
                <a16:creationId xmlns:a16="http://schemas.microsoft.com/office/drawing/2014/main" id="{61908868-253A-8A45-AFF5-C4A76601CAD3}"/>
              </a:ext>
            </a:extLst>
          </p:cNvPr>
          <p:cNvSpPr txBox="1">
            <a:spLocks/>
          </p:cNvSpPr>
          <p:nvPr/>
        </p:nvSpPr>
        <p:spPr>
          <a:xfrm>
            <a:off x="302605" y="1243295"/>
            <a:ext cx="4937760" cy="4023360"/>
          </a:xfrm>
          <a:prstGeom prst="rect">
            <a:avLst/>
          </a:prstGeom>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Some types of inputs internally store strings but give a limited number of options.</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In the select example, the form will send information with query as the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key</a:t>
            </a:r>
            <a:r>
              <a:rPr lang="en-US" sz="1800" dirty="0">
                <a:latin typeface="Verdana" panose="020B0604030504040204" pitchFamily="34" charset="0"/>
                <a:ea typeface="Verdana" panose="020B0604030504040204" pitchFamily="34" charset="0"/>
                <a:cs typeface="Verdana" panose="020B0604030504040204" pitchFamily="34" charset="0"/>
              </a:rPr>
              <a:t> and whichever option you select as it's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value</a:t>
            </a:r>
            <a:r>
              <a:rPr lang="en-US" sz="1800" dirty="0">
                <a:latin typeface="Verdana" panose="020B0604030504040204" pitchFamily="34" charset="0"/>
                <a:ea typeface="Verdana" panose="020B0604030504040204" pitchFamily="34" charset="0"/>
                <a:cs typeface="Verdana" panose="020B0604030504040204" pitchFamily="34" charset="0"/>
              </a:rPr>
              <a:t>. It uses the option's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value</a:t>
            </a:r>
            <a:r>
              <a:rPr lang="en-US" sz="1800" dirty="0">
                <a:latin typeface="Verdana" panose="020B0604030504040204" pitchFamily="34" charset="0"/>
                <a:ea typeface="Verdana" panose="020B0604030504040204" pitchFamily="34" charset="0"/>
                <a:cs typeface="Verdana" panose="020B0604030504040204" pitchFamily="34" charset="0"/>
              </a:rPr>
              <a:t> field to determine what query will get, when that option is selected</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The input type="radio" example, as far as the form is concerned, puts the same data as the select example. The value of whichever radio input is checked (which changes when the user selects a new value) will become the value of query.</a:t>
            </a:r>
          </a:p>
        </p:txBody>
      </p:sp>
      <p:sp>
        <p:nvSpPr>
          <p:cNvPr id="8" name="Content Placeholder 3">
            <a:extLst>
              <a:ext uri="{FF2B5EF4-FFF2-40B4-BE49-F238E27FC236}">
                <a16:creationId xmlns:a16="http://schemas.microsoft.com/office/drawing/2014/main" id="{68107888-7A24-DA40-8258-1B979CE4A286}"/>
              </a:ext>
            </a:extLst>
          </p:cNvPr>
          <p:cNvSpPr txBox="1">
            <a:spLocks/>
          </p:cNvSpPr>
          <p:nvPr/>
        </p:nvSpPr>
        <p:spPr>
          <a:xfrm>
            <a:off x="5924006" y="2204963"/>
            <a:ext cx="4937760" cy="4023360"/>
          </a:xfrm>
          <a:prstGeom prst="rect">
            <a:avLst/>
          </a:prstGeom>
        </p:spPr>
        <p:txBody>
          <a:bodyPr>
            <a:normAutofit fontScale="77500" lnSpcReduction="20000"/>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Courier New" charset="0"/>
                <a:ea typeface="Courier New" charset="0"/>
                <a:cs typeface="Courier New" charset="0"/>
              </a:rPr>
              <a:t>&lt;select name="query"&gt;</a:t>
            </a:r>
          </a:p>
          <a:p>
            <a:pPr marL="0" indent="0">
              <a:buFont typeface="Arial"/>
              <a:buNone/>
            </a:pPr>
            <a:r>
              <a:rPr lang="en-US" dirty="0">
                <a:latin typeface="Courier New" charset="0"/>
                <a:ea typeface="Courier New" charset="0"/>
                <a:cs typeface="Courier New" charset="0"/>
              </a:rPr>
              <a:t>  &lt;option value="Austin"&gt;Austin&lt;/option&gt;</a:t>
            </a:r>
          </a:p>
          <a:p>
            <a:pPr marL="0" indent="0">
              <a:buFont typeface="Arial"/>
              <a:buNone/>
            </a:pPr>
            <a:r>
              <a:rPr lang="en-US" dirty="0">
                <a:latin typeface="Courier New" charset="0"/>
                <a:ea typeface="Courier New" charset="0"/>
                <a:cs typeface="Courier New" charset="0"/>
              </a:rPr>
              <a:t>  &lt;option value="Helvetica"&gt;Font&lt;/option&gt;</a:t>
            </a:r>
          </a:p>
          <a:p>
            <a:pPr marL="0" indent="0">
              <a:buFont typeface="Arial"/>
              <a:buNone/>
            </a:pPr>
            <a:r>
              <a:rPr lang="en-US" dirty="0">
                <a:latin typeface="Courier New" charset="0"/>
                <a:ea typeface="Courier New" charset="0"/>
                <a:cs typeface="Courier New" charset="0"/>
              </a:rPr>
              <a:t>&lt;/select&gt;</a:t>
            </a:r>
          </a:p>
          <a:p>
            <a:pPr marL="0" indent="0">
              <a:buFont typeface="Arial"/>
              <a:buNone/>
            </a:pPr>
            <a:endParaRPr lang="en-US" dirty="0">
              <a:latin typeface="Courier New" charset="0"/>
              <a:ea typeface="Courier New" charset="0"/>
              <a:cs typeface="Courier New" charset="0"/>
            </a:endParaRPr>
          </a:p>
          <a:p>
            <a:pPr marL="0" indent="0">
              <a:buFont typeface="Arial"/>
              <a:buNone/>
            </a:pPr>
            <a:br>
              <a:rPr lang="en-US" dirty="0">
                <a:latin typeface="Courier New" charset="0"/>
                <a:ea typeface="Courier New" charset="0"/>
                <a:cs typeface="Courier New" charset="0"/>
              </a:rPr>
            </a:br>
            <a:endParaRPr lang="en-US" dirty="0">
              <a:latin typeface="Courier New" charset="0"/>
              <a:ea typeface="Courier New" charset="0"/>
              <a:cs typeface="Courier New" charset="0"/>
            </a:endParaRPr>
          </a:p>
          <a:p>
            <a:pPr marL="0" indent="0">
              <a:buFont typeface="Arial"/>
              <a:buNone/>
            </a:pPr>
            <a:r>
              <a:rPr lang="en-US" dirty="0">
                <a:latin typeface="Courier New" charset="0"/>
                <a:ea typeface="Courier New" charset="0"/>
                <a:cs typeface="Courier New" charset="0"/>
              </a:rPr>
              <a:t>&lt;input type="radio" name="query" value="Austin"&gt;Austin &lt;</a:t>
            </a:r>
            <a:r>
              <a:rPr lang="en-US" dirty="0" err="1">
                <a:latin typeface="Courier New" charset="0"/>
                <a:ea typeface="Courier New" charset="0"/>
                <a:cs typeface="Courier New" charset="0"/>
              </a:rPr>
              <a:t>br</a:t>
            </a:r>
            <a:r>
              <a:rPr lang="en-US" dirty="0">
                <a:latin typeface="Courier New" charset="0"/>
                <a:ea typeface="Courier New" charset="0"/>
                <a:cs typeface="Courier New" charset="0"/>
              </a:rPr>
              <a:t> /&gt;</a:t>
            </a:r>
          </a:p>
          <a:p>
            <a:pPr marL="0" indent="0">
              <a:buFont typeface="Arial"/>
              <a:buNone/>
            </a:pPr>
            <a:r>
              <a:rPr lang="en-US" dirty="0">
                <a:latin typeface="Courier New" charset="0"/>
                <a:ea typeface="Courier New" charset="0"/>
                <a:cs typeface="Courier New" charset="0"/>
              </a:rPr>
              <a:t>&lt;input type="radio" name="query" value="Helvetica" checked&gt;A Font</a:t>
            </a:r>
          </a:p>
        </p:txBody>
      </p:sp>
    </p:spTree>
    <p:extLst>
      <p:ext uri="{BB962C8B-B14F-4D97-AF65-F5344CB8AC3E}">
        <p14:creationId xmlns:p14="http://schemas.microsoft.com/office/powerpoint/2010/main" val="489683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Multi-Select and Checkbox Inputs</a:t>
            </a:r>
          </a:p>
        </p:txBody>
      </p:sp>
      <p:sp>
        <p:nvSpPr>
          <p:cNvPr id="10" name="Content Placeholder 2">
            <a:extLst>
              <a:ext uri="{FF2B5EF4-FFF2-40B4-BE49-F238E27FC236}">
                <a16:creationId xmlns:a16="http://schemas.microsoft.com/office/drawing/2014/main" id="{4F788964-19C0-2044-8625-2C578641EA04}"/>
              </a:ext>
            </a:extLst>
          </p:cNvPr>
          <p:cNvSpPr txBox="1">
            <a:spLocks/>
          </p:cNvSpPr>
          <p:nvPr/>
        </p:nvSpPr>
        <p:spPr>
          <a:xfrm>
            <a:off x="199810" y="1546983"/>
            <a:ext cx="4937760" cy="4023360"/>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If you add the multiple attribute to a select element, you will be able to select multiple values.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order to use a series of checkboxes, you would use the checkbox input type.</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Express will automatically parse these as arrays for you, but all their values will be strings</a:t>
            </a:r>
          </a:p>
          <a:p>
            <a:endParaRPr lang="en-US" dirty="0"/>
          </a:p>
        </p:txBody>
      </p:sp>
      <p:sp>
        <p:nvSpPr>
          <p:cNvPr id="11" name="Content Placeholder 3">
            <a:extLst>
              <a:ext uri="{FF2B5EF4-FFF2-40B4-BE49-F238E27FC236}">
                <a16:creationId xmlns:a16="http://schemas.microsoft.com/office/drawing/2014/main" id="{B788A18D-87D2-5D4F-B767-726D6BDF4D2A}"/>
              </a:ext>
            </a:extLst>
          </p:cNvPr>
          <p:cNvSpPr txBox="1">
            <a:spLocks/>
          </p:cNvSpPr>
          <p:nvPr/>
        </p:nvSpPr>
        <p:spPr>
          <a:xfrm>
            <a:off x="5170229" y="1548195"/>
            <a:ext cx="7018595" cy="4023360"/>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Courier New" charset="0"/>
                <a:ea typeface="Courier New" charset="0"/>
                <a:cs typeface="Courier New" charset="0"/>
              </a:rPr>
              <a:t>&lt;select name="query" multiple&gt;</a:t>
            </a:r>
          </a:p>
          <a:p>
            <a:pPr marL="0" indent="0">
              <a:buFont typeface="Arial"/>
              <a:buNone/>
            </a:pPr>
            <a:r>
              <a:rPr lang="en-US" dirty="0">
                <a:latin typeface="Courier New" charset="0"/>
                <a:ea typeface="Courier New" charset="0"/>
                <a:cs typeface="Courier New" charset="0"/>
              </a:rPr>
              <a:t>&lt;option value="Austin"&gt;Austin&lt;/option&gt;</a:t>
            </a:r>
          </a:p>
          <a:p>
            <a:pPr marL="0" indent="0">
              <a:buFont typeface="Arial"/>
              <a:buNone/>
            </a:pPr>
            <a:r>
              <a:rPr lang="en-US" dirty="0">
                <a:latin typeface="Courier New" charset="0"/>
                <a:ea typeface="Courier New" charset="0"/>
                <a:cs typeface="Courier New" charset="0"/>
              </a:rPr>
              <a:t>&lt;option value="Helvetica"&gt;Font&lt;/option&gt;</a:t>
            </a:r>
          </a:p>
          <a:p>
            <a:pPr marL="0" indent="0">
              <a:buFont typeface="Arial"/>
              <a:buNone/>
            </a:pPr>
            <a:r>
              <a:rPr lang="en-US" dirty="0">
                <a:latin typeface="Courier New" charset="0"/>
                <a:ea typeface="Courier New" charset="0"/>
                <a:cs typeface="Courier New" charset="0"/>
              </a:rPr>
              <a:t>&lt;/select&gt;</a:t>
            </a:r>
          </a:p>
          <a:p>
            <a:pPr marL="0" indent="0">
              <a:buFont typeface="Arial"/>
              <a:buNone/>
            </a:pPr>
            <a:endParaRPr lang="en-US" dirty="0">
              <a:latin typeface="Courier New" charset="0"/>
              <a:ea typeface="Courier New" charset="0"/>
              <a:cs typeface="Courier New" charset="0"/>
            </a:endParaRPr>
          </a:p>
          <a:p>
            <a:pPr marL="0" indent="0">
              <a:buFont typeface="Arial"/>
              <a:buNone/>
            </a:pPr>
            <a:r>
              <a:rPr lang="en-US" dirty="0">
                <a:latin typeface="Courier New" charset="0"/>
                <a:ea typeface="Courier New" charset="0"/>
                <a:cs typeface="Courier New" charset="0"/>
              </a:rPr>
              <a:t>&lt;input type="checkbox" name="query" value="Austin" /&gt;Austin &lt;</a:t>
            </a:r>
            <a:r>
              <a:rPr lang="en-US" dirty="0" err="1">
                <a:latin typeface="Courier New" charset="0"/>
                <a:ea typeface="Courier New" charset="0"/>
                <a:cs typeface="Courier New" charset="0"/>
              </a:rPr>
              <a:t>br</a:t>
            </a:r>
            <a:r>
              <a:rPr lang="en-US" dirty="0">
                <a:latin typeface="Courier New" charset="0"/>
                <a:ea typeface="Courier New" charset="0"/>
                <a:cs typeface="Courier New" charset="0"/>
              </a:rPr>
              <a:t> /&gt;</a:t>
            </a:r>
          </a:p>
          <a:p>
            <a:pPr marL="0" indent="0">
              <a:buNone/>
            </a:pPr>
            <a:r>
              <a:rPr lang="en-US" dirty="0">
                <a:latin typeface="Courier New" charset="0"/>
                <a:ea typeface="Courier New" charset="0"/>
                <a:cs typeface="Courier New" charset="0"/>
              </a:rPr>
              <a:t>&lt;input type="checkbox" name="query" value="Helvetica" checked /&gt;A Font</a:t>
            </a:r>
          </a:p>
        </p:txBody>
      </p:sp>
    </p:spTree>
    <p:extLst>
      <p:ext uri="{BB962C8B-B14F-4D97-AF65-F5344CB8AC3E}">
        <p14:creationId xmlns:p14="http://schemas.microsoft.com/office/powerpoint/2010/main" val="762712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Hidden Inputs</a:t>
            </a:r>
          </a:p>
        </p:txBody>
      </p:sp>
      <p:sp>
        <p:nvSpPr>
          <p:cNvPr id="6" name="Content Placeholder 2">
            <a:extLst>
              <a:ext uri="{FF2B5EF4-FFF2-40B4-BE49-F238E27FC236}">
                <a16:creationId xmlns:a16="http://schemas.microsoft.com/office/drawing/2014/main" id="{46EB1397-0C1E-3B45-832A-96178067F83C}"/>
              </a:ext>
            </a:extLst>
          </p:cNvPr>
          <p:cNvSpPr txBox="1">
            <a:spLocks/>
          </p:cNvSpPr>
          <p:nvPr/>
        </p:nvSpPr>
        <p:spPr>
          <a:xfrm>
            <a:off x="400593" y="1417320"/>
            <a:ext cx="4937760" cy="4023360"/>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make inputs with a type of </a:t>
            </a:r>
            <a:r>
              <a:rPr lang="en-US" sz="2000" i="1" dirty="0">
                <a:latin typeface="Verdana" panose="020B0604030504040204" pitchFamily="34" charset="0"/>
                <a:ea typeface="Verdana" panose="020B0604030504040204" pitchFamily="34" charset="0"/>
                <a:cs typeface="Verdana" panose="020B0604030504040204" pitchFamily="34" charset="0"/>
              </a:rPr>
              <a:t>hidden</a:t>
            </a:r>
            <a:r>
              <a:rPr lang="en-US" sz="2000" dirty="0">
                <a:latin typeface="Verdana" panose="020B0604030504040204" pitchFamily="34" charset="0"/>
                <a:ea typeface="Verdana" panose="020B0604030504040204" pitchFamily="34" charset="0"/>
                <a:cs typeface="Verdana" panose="020B0604030504040204" pitchFamily="34" charset="0"/>
              </a:rPr>
              <a:t> that will not show up on the user’s screen.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Often, we use this to set data about a request that we don’t want a user to update.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use this to fake being able to PUT and DELETE via a browser without AJAX.</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Express will detect these inputs and serialize them into the request body.</a:t>
            </a:r>
          </a:p>
        </p:txBody>
      </p:sp>
      <p:sp>
        <p:nvSpPr>
          <p:cNvPr id="7" name="Content Placeholder 3">
            <a:extLst>
              <a:ext uri="{FF2B5EF4-FFF2-40B4-BE49-F238E27FC236}">
                <a16:creationId xmlns:a16="http://schemas.microsoft.com/office/drawing/2014/main" id="{0ACF6DA5-3F82-6640-AE27-7E733263E9CA}"/>
              </a:ext>
            </a:extLst>
          </p:cNvPr>
          <p:cNvSpPr txBox="1">
            <a:spLocks/>
          </p:cNvSpPr>
          <p:nvPr/>
        </p:nvSpPr>
        <p:spPr>
          <a:xfrm>
            <a:off x="5936754" y="1452154"/>
            <a:ext cx="5734595" cy="4023360"/>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Courier New" charset="0"/>
                <a:ea typeface="Courier New" charset="0"/>
                <a:cs typeface="Courier New" charset="0"/>
              </a:rPr>
              <a:t>&lt;input type=”hidden" name=”method" value=”PUT" /&gt;</a:t>
            </a:r>
          </a:p>
        </p:txBody>
      </p:sp>
    </p:spTree>
    <p:extLst>
      <p:ext uri="{BB962C8B-B14F-4D97-AF65-F5344CB8AC3E}">
        <p14:creationId xmlns:p14="http://schemas.microsoft.com/office/powerpoint/2010/main" val="3709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Modern browsers are able to use the input type in order to help users with their input</a:t>
            </a:r>
          </a:p>
          <a:p>
            <a:pPr lvl="1"/>
            <a:r>
              <a:rPr lang="en-US" sz="1800" dirty="0">
                <a:latin typeface="Verdana" panose="020B0604030504040204" pitchFamily="34" charset="0"/>
                <a:ea typeface="Verdana" panose="020B0604030504040204" pitchFamily="34" charset="0"/>
                <a:cs typeface="Verdana" panose="020B0604030504040204" pitchFamily="34" charset="0"/>
              </a:rPr>
              <a:t>email types of input will automatically show up as invalid with non input strings</a:t>
            </a:r>
          </a:p>
          <a:p>
            <a:pPr lvl="1"/>
            <a:r>
              <a:rPr lang="en-US" sz="1800" dirty="0">
                <a:latin typeface="Verdana" panose="020B0604030504040204" pitchFamily="34" charset="0"/>
                <a:ea typeface="Verdana" panose="020B0604030504040204" pitchFamily="34" charset="0"/>
                <a:cs typeface="Verdana" panose="020B0604030504040204" pitchFamily="34" charset="0"/>
              </a:rPr>
              <a:t>number types of input will only allow users to input numbers</a:t>
            </a:r>
          </a:p>
          <a:p>
            <a:pPr lvl="2"/>
            <a:r>
              <a:rPr lang="en-US" sz="1600" dirty="0">
                <a:latin typeface="Verdana" panose="020B0604030504040204" pitchFamily="34" charset="0"/>
                <a:ea typeface="Verdana" panose="020B0604030504040204" pitchFamily="34" charset="0"/>
                <a:cs typeface="Verdana" panose="020B0604030504040204" pitchFamily="34" charset="0"/>
              </a:rPr>
              <a:t>Smart mobile devices will only show numbers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Screen readers and other devices will be able to more intelligently comprehend your website.</a:t>
            </a: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The proper type will not be picked up by the server when submitting this data, unless submitting JSON over AJAX.  All form data comes to the server as Strings. </a:t>
            </a:r>
          </a:p>
          <a:p>
            <a:pPr lvl="1"/>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Benefit of Using the Correct Input</a:t>
            </a:r>
          </a:p>
        </p:txBody>
      </p:sp>
    </p:spTree>
    <p:extLst>
      <p:ext uri="{BB962C8B-B14F-4D97-AF65-F5344CB8AC3E}">
        <p14:creationId xmlns:p14="http://schemas.microsoft.com/office/powerpoint/2010/main" val="2256417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Labeling Your Inputs</a:t>
            </a:r>
          </a:p>
        </p:txBody>
      </p:sp>
      <p:sp>
        <p:nvSpPr>
          <p:cNvPr id="8" name="Content Placeholder 2">
            <a:extLst>
              <a:ext uri="{FF2B5EF4-FFF2-40B4-BE49-F238E27FC236}">
                <a16:creationId xmlns:a16="http://schemas.microsoft.com/office/drawing/2014/main" id="{964519D7-3DEB-D246-BBAE-1A371F67E8FB}"/>
              </a:ext>
            </a:extLst>
          </p:cNvPr>
          <p:cNvSpPr txBox="1">
            <a:spLocks/>
          </p:cNvSpPr>
          <p:nvPr/>
        </p:nvSpPr>
        <p:spPr>
          <a:xfrm>
            <a:off x="302605" y="1193703"/>
            <a:ext cx="493776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Labels describe your input, both visually and accessibility-wise.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define which input you are labeling in two ways</a:t>
            </a:r>
          </a:p>
          <a:p>
            <a:pPr lvl="1">
              <a:buClr>
                <a:srgbClr val="AB263D"/>
              </a:buCl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Wrapping the input in a label</a:t>
            </a:r>
          </a:p>
          <a:p>
            <a:pPr lvl="1">
              <a:buClr>
                <a:srgbClr val="AB263D"/>
              </a:buCl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Using the for attribute, where it has a value equal to the id of the input you are labeling.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Massively improves accessibility by allowing screen readers and other such things to describe the input in a non-visual way.</a:t>
            </a:r>
            <a:br>
              <a:rPr lang="en-US" sz="2000" dirty="0">
                <a:latin typeface="Verdana" panose="020B0604030504040204" pitchFamily="34" charset="0"/>
                <a:ea typeface="Verdana" panose="020B0604030504040204" pitchFamily="34" charset="0"/>
                <a:cs typeface="Verdana" panose="020B0604030504040204" pitchFamily="34" charset="0"/>
              </a:rPr>
            </a:b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You must use labels for your inputs for accessibility reasons.</a:t>
            </a:r>
          </a:p>
        </p:txBody>
      </p:sp>
      <p:sp>
        <p:nvSpPr>
          <p:cNvPr id="9" name="Content Placeholder 3">
            <a:extLst>
              <a:ext uri="{FF2B5EF4-FFF2-40B4-BE49-F238E27FC236}">
                <a16:creationId xmlns:a16="http://schemas.microsoft.com/office/drawing/2014/main" id="{9658ED90-4819-9A46-AB5D-10E376DEAC00}"/>
              </a:ext>
            </a:extLst>
          </p:cNvPr>
          <p:cNvSpPr txBox="1">
            <a:spLocks/>
          </p:cNvSpPr>
          <p:nvPr/>
        </p:nvSpPr>
        <p:spPr>
          <a:xfrm>
            <a:off x="5722612" y="1193703"/>
            <a:ext cx="6466213"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Courier New" charset="0"/>
                <a:ea typeface="Courier New" charset="0"/>
                <a:cs typeface="Courier New" charset="0"/>
              </a:rPr>
              <a:t>&lt;label&gt;</a:t>
            </a:r>
            <a:br>
              <a:rPr lang="en-US" dirty="0">
                <a:latin typeface="Courier New" charset="0"/>
                <a:ea typeface="Courier New" charset="0"/>
                <a:cs typeface="Courier New" charset="0"/>
              </a:rPr>
            </a:br>
            <a:r>
              <a:rPr lang="en-US" dirty="0">
                <a:latin typeface="Courier New" charset="0"/>
                <a:ea typeface="Courier New" charset="0"/>
                <a:cs typeface="Courier New" charset="0"/>
              </a:rPr>
              <a:t>  &lt;input type="checkbox" name="query" value="Helvetica" checked&gt;A Font</a:t>
            </a:r>
          </a:p>
          <a:p>
            <a:pPr marL="0" indent="0">
              <a:buFont typeface="Arial"/>
              <a:buNone/>
            </a:pPr>
            <a:r>
              <a:rPr lang="en-US" dirty="0">
                <a:latin typeface="Courier New" charset="0"/>
                <a:ea typeface="Courier New" charset="0"/>
                <a:cs typeface="Courier New" charset="0"/>
              </a:rPr>
              <a:t>&lt;/label&gt;</a:t>
            </a:r>
          </a:p>
          <a:p>
            <a:pPr marL="0" indent="0">
              <a:buFont typeface="Arial"/>
              <a:buNone/>
            </a:pPr>
            <a:endParaRPr lang="en-US" dirty="0">
              <a:latin typeface="Courier New" charset="0"/>
              <a:ea typeface="Courier New" charset="0"/>
              <a:cs typeface="Courier New" charset="0"/>
            </a:endParaRPr>
          </a:p>
          <a:p>
            <a:pPr marL="0" indent="0">
              <a:buFont typeface="Arial"/>
              <a:buNone/>
            </a:pPr>
            <a:r>
              <a:rPr lang="en-US" dirty="0">
                <a:latin typeface="Courier New" charset="0"/>
                <a:ea typeface="Courier New" charset="0"/>
                <a:cs typeface="Courier New" charset="0"/>
              </a:rPr>
              <a:t>&lt;input type="checkbox" name="query" value="single-origin coffee" checked id="</a:t>
            </a:r>
            <a:r>
              <a:rPr lang="en-US" dirty="0" err="1">
                <a:latin typeface="Courier New" charset="0"/>
                <a:ea typeface="Courier New" charset="0"/>
                <a:cs typeface="Courier New" charset="0"/>
              </a:rPr>
              <a:t>checbox</a:t>
            </a:r>
            <a:r>
              <a:rPr lang="en-US" dirty="0">
                <a:latin typeface="Courier New" charset="0"/>
                <a:ea typeface="Courier New" charset="0"/>
                <a:cs typeface="Courier New" charset="0"/>
              </a:rPr>
              <a:t>-coffee"&gt;</a:t>
            </a:r>
          </a:p>
          <a:p>
            <a:pPr marL="0" indent="0">
              <a:buFont typeface="Arial"/>
              <a:buNone/>
            </a:pPr>
            <a:r>
              <a:rPr lang="en-US" dirty="0">
                <a:latin typeface="Courier New" charset="0"/>
                <a:ea typeface="Courier New" charset="0"/>
                <a:cs typeface="Courier New" charset="0"/>
              </a:rPr>
              <a:t>&lt;label for="checkbox-coffee"&gt;Coffee&lt;/label&gt;</a:t>
            </a:r>
          </a:p>
        </p:txBody>
      </p:sp>
    </p:spTree>
    <p:extLst>
      <p:ext uri="{BB962C8B-B14F-4D97-AF65-F5344CB8AC3E}">
        <p14:creationId xmlns:p14="http://schemas.microsoft.com/office/powerpoint/2010/main" val="1272224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Submitting a Form Client-Side</a:t>
            </a:r>
          </a:p>
        </p:txBody>
      </p:sp>
      <p:sp>
        <p:nvSpPr>
          <p:cNvPr id="6" name="Content Placeholder 2">
            <a:extLst>
              <a:ext uri="{FF2B5EF4-FFF2-40B4-BE49-F238E27FC236}">
                <a16:creationId xmlns:a16="http://schemas.microsoft.com/office/drawing/2014/main" id="{4DE3A123-E888-7E41-A18A-D6A57B37D60D}"/>
              </a:ext>
            </a:extLst>
          </p:cNvPr>
          <p:cNvSpPr txBox="1">
            <a:spLocks/>
          </p:cNvSpPr>
          <p:nvPr/>
        </p:nvSpPr>
        <p:spPr>
          <a:xfrm>
            <a:off x="302605" y="971716"/>
            <a:ext cx="4937760" cy="4023360"/>
          </a:xfrm>
          <a:prstGeom prst="rect">
            <a:avLst/>
          </a:prstGeom>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submit your form to a file or location on your server.</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You submit using a button or input with type="submit" </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Can submit to same location that your form is located on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Data you fill out on that form will be submitted</a:t>
            </a:r>
          </a:p>
          <a:p>
            <a:pPr lvl="1">
              <a:buClr>
                <a:srgbClr val="AB263D"/>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If you have multiple forms, only data from the form that triggered the submission will be sent</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also use JavaScript to intercept the submission of a form and perform actions on the page, instead of sending the data to the server.</a:t>
            </a:r>
          </a:p>
        </p:txBody>
      </p:sp>
      <p:sp>
        <p:nvSpPr>
          <p:cNvPr id="7" name="Content Placeholder 3">
            <a:extLst>
              <a:ext uri="{FF2B5EF4-FFF2-40B4-BE49-F238E27FC236}">
                <a16:creationId xmlns:a16="http://schemas.microsoft.com/office/drawing/2014/main" id="{C0A293FC-449D-C542-8547-480EA5747F7F}"/>
              </a:ext>
            </a:extLst>
          </p:cNvPr>
          <p:cNvSpPr txBox="1">
            <a:spLocks/>
          </p:cNvSpPr>
          <p:nvPr/>
        </p:nvSpPr>
        <p:spPr>
          <a:xfrm>
            <a:off x="5369676" y="1417320"/>
            <a:ext cx="6301673" cy="4023360"/>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Courier New" charset="0"/>
                <a:ea typeface="Courier New" charset="0"/>
                <a:cs typeface="Courier New" charset="0"/>
              </a:rPr>
              <a:t>&lt;form method="GET" action=”/search"&gt;</a:t>
            </a:r>
          </a:p>
          <a:p>
            <a:pPr marL="0" indent="0">
              <a:buFont typeface="Arial"/>
              <a:buNone/>
            </a:pPr>
            <a:r>
              <a:rPr lang="en-US" dirty="0">
                <a:latin typeface="Courier New" charset="0"/>
                <a:ea typeface="Courier New" charset="0"/>
                <a:cs typeface="Courier New" charset="0"/>
              </a:rPr>
              <a:t>    &lt;input type="text" name="query" /&gt;</a:t>
            </a:r>
          </a:p>
          <a:p>
            <a:pPr marL="0" indent="0">
              <a:buFont typeface="Arial"/>
              <a:buNone/>
            </a:pPr>
            <a:r>
              <a:rPr lang="en-US" dirty="0">
                <a:latin typeface="Courier New" charset="0"/>
                <a:ea typeface="Courier New" charset="0"/>
                <a:cs typeface="Courier New" charset="0"/>
              </a:rPr>
              <a:t>    &lt;input type="submit" value="Search" /&gt;</a:t>
            </a:r>
          </a:p>
          <a:p>
            <a:pPr marL="0" indent="0">
              <a:buFont typeface="Arial"/>
              <a:buNone/>
            </a:pPr>
            <a:r>
              <a:rPr lang="en-US" dirty="0">
                <a:latin typeface="Courier New" charset="0"/>
                <a:ea typeface="Courier New" charset="0"/>
                <a:cs typeface="Courier New" charset="0"/>
              </a:rPr>
              <a:t>&lt;/form&gt;</a:t>
            </a:r>
          </a:p>
        </p:txBody>
      </p:sp>
    </p:spTree>
    <p:extLst>
      <p:ext uri="{BB962C8B-B14F-4D97-AF65-F5344CB8AC3E}">
        <p14:creationId xmlns:p14="http://schemas.microsoft.com/office/powerpoint/2010/main" val="1638152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58872"/>
            <a:ext cx="11585731" cy="4764536"/>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When submitting via a normal-browser form, most browsers will only send via GET or POST</a:t>
            </a:r>
          </a:p>
          <a:p>
            <a:pPr lvl="2"/>
            <a:r>
              <a:rPr lang="en-US" sz="1800" dirty="0">
                <a:latin typeface="Verdana" panose="020B0604030504040204" pitchFamily="34" charset="0"/>
                <a:ea typeface="Verdana" panose="020B0604030504040204" pitchFamily="34" charset="0"/>
                <a:cs typeface="Verdana" panose="020B0604030504040204" pitchFamily="34" charset="0"/>
              </a:rPr>
              <a:t>We can get around this with hidden inputs and middleware to change how to interpret the request</a:t>
            </a:r>
          </a:p>
          <a:p>
            <a:pPr lvl="2"/>
            <a:r>
              <a:rPr lang="en-US" sz="1800" dirty="0">
                <a:latin typeface="Verdana" panose="020B0604030504040204" pitchFamily="34" charset="0"/>
                <a:ea typeface="Verdana" panose="020B0604030504040204" pitchFamily="34" charset="0"/>
                <a:cs typeface="Verdana" panose="020B0604030504040204" pitchFamily="34" charset="0"/>
              </a:rPr>
              <a:t>Using AJAX requests we can often set the proper http verb</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Normal forms do not carry the type of input with them</a:t>
            </a:r>
          </a:p>
          <a:p>
            <a:pPr lvl="2"/>
            <a:r>
              <a:rPr lang="en-US" sz="1800" dirty="0">
                <a:latin typeface="Verdana" panose="020B0604030504040204" pitchFamily="34" charset="0"/>
                <a:ea typeface="Verdana" panose="020B0604030504040204" pitchFamily="34" charset="0"/>
                <a:cs typeface="Verdana" panose="020B0604030504040204" pitchFamily="34" charset="0"/>
              </a:rPr>
              <a:t>Form variables are sent as text via:</a:t>
            </a:r>
          </a:p>
          <a:p>
            <a:pPr lvl="3"/>
            <a:r>
              <a:rPr lang="en-US" sz="1800" dirty="0">
                <a:latin typeface="Verdana" panose="020B0604030504040204" pitchFamily="34" charset="0"/>
                <a:ea typeface="Verdana" panose="020B0604030504040204" pitchFamily="34" charset="0"/>
                <a:cs typeface="Verdana" panose="020B0604030504040204" pitchFamily="34" charset="0"/>
              </a:rPr>
              <a:t>application/x-www-form-</a:t>
            </a:r>
            <a:r>
              <a:rPr lang="en-US" sz="1800" dirty="0" err="1">
                <a:latin typeface="Verdana" panose="020B0604030504040204" pitchFamily="34" charset="0"/>
                <a:ea typeface="Verdana" panose="020B0604030504040204" pitchFamily="34" charset="0"/>
                <a:cs typeface="Verdana" panose="020B0604030504040204" pitchFamily="34" charset="0"/>
              </a:rPr>
              <a:t>urlencoded</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3"/>
            <a:r>
              <a:rPr lang="en-US" sz="1800" dirty="0">
                <a:latin typeface="Verdana" panose="020B0604030504040204" pitchFamily="34" charset="0"/>
                <a:ea typeface="Verdana" panose="020B0604030504040204" pitchFamily="34" charset="0"/>
                <a:cs typeface="Verdana" panose="020B0604030504040204" pitchFamily="34" charset="0"/>
              </a:rPr>
              <a:t>multipart/form-data</a:t>
            </a:r>
          </a:p>
          <a:p>
            <a:pPr lvl="3"/>
            <a:r>
              <a:rPr lang="en-US" sz="1800" dirty="0">
                <a:latin typeface="Verdana" panose="020B0604030504040204" pitchFamily="34" charset="0"/>
                <a:ea typeface="Verdana" panose="020B0604030504040204" pitchFamily="34" charset="0"/>
                <a:cs typeface="Verdana" panose="020B0604030504040204" pitchFamily="34" charset="0"/>
              </a:rPr>
              <a:t>text/plain</a:t>
            </a:r>
          </a:p>
          <a:p>
            <a:pPr marL="457200" lvl="1" indent="0">
              <a:buNone/>
            </a:pPr>
            <a:r>
              <a:rPr lang="en-US" sz="1800" dirty="0">
                <a:latin typeface="Verdana" panose="020B0604030504040204" pitchFamily="34" charset="0"/>
                <a:ea typeface="Verdana" panose="020B0604030504040204" pitchFamily="34" charset="0"/>
                <a:cs typeface="Verdana" panose="020B0604030504040204" pitchFamily="34" charset="0"/>
              </a:rPr>
              <a:t>Your server will therefore get every data type as a string, even if it</a:t>
            </a:r>
            <a:r>
              <a:rPr lang="uk-UA" sz="1800" dirty="0">
                <a:latin typeface="Verdana" panose="020B0604030504040204" pitchFamily="34" charset="0"/>
                <a:ea typeface="Verdana" panose="020B0604030504040204" pitchFamily="34" charset="0"/>
                <a:cs typeface="Verdana" panose="020B0604030504040204" pitchFamily="34" charset="0"/>
              </a:rPr>
              <a:t>’</a:t>
            </a:r>
            <a:r>
              <a:rPr lang="en-US" sz="1800" dirty="0">
                <a:latin typeface="Verdana" panose="020B0604030504040204" pitchFamily="34" charset="0"/>
                <a:ea typeface="Verdana" panose="020B0604030504040204" pitchFamily="34" charset="0"/>
                <a:cs typeface="Verdana" panose="020B0604030504040204" pitchFamily="34" charset="0"/>
              </a:rPr>
              <a:t>s a number or </a:t>
            </a:r>
            <a:r>
              <a:rPr lang="en-US" sz="1800" dirty="0" err="1">
                <a:latin typeface="Verdana" panose="020B0604030504040204" pitchFamily="34" charset="0"/>
                <a:ea typeface="Verdana" panose="020B0604030504040204" pitchFamily="34" charset="0"/>
                <a:cs typeface="Verdana" panose="020B0604030504040204" pitchFamily="34" charset="0"/>
              </a:rPr>
              <a:t>boolean</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sz="1800" dirty="0">
                <a:latin typeface="Verdana" panose="020B0604030504040204" pitchFamily="34" charset="0"/>
                <a:ea typeface="Verdana" panose="020B0604030504040204" pitchFamily="34" charset="0"/>
                <a:cs typeface="Verdana" panose="020B0604030504040204" pitchFamily="34" charset="0"/>
              </a:rPr>
              <a:t>We can get around this by submitting JSON encoded data using an AJAX request, which will allow us to get JS primitives of the proper type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Issues Submitting Forms</a:t>
            </a:r>
          </a:p>
        </p:txBody>
      </p:sp>
    </p:spTree>
    <p:extLst>
      <p:ext uri="{BB962C8B-B14F-4D97-AF65-F5344CB8AC3E}">
        <p14:creationId xmlns:p14="http://schemas.microsoft.com/office/powerpoint/2010/main" val="3777903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Accepting Form Input</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1800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5887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Generally, forms are submitted via the browser natively making HTTP requests or setting up an AJAX request.</a:t>
            </a:r>
          </a:p>
          <a:p>
            <a:pPr lvl="1"/>
            <a:r>
              <a:rPr lang="en-US" sz="2000" dirty="0">
                <a:latin typeface="Verdana" panose="020B0604030504040204" pitchFamily="34" charset="0"/>
                <a:ea typeface="Verdana" panose="020B0604030504040204" pitchFamily="34" charset="0"/>
                <a:cs typeface="Verdana" panose="020B0604030504040204" pitchFamily="34" charset="0"/>
              </a:rPr>
              <a:t>By default, form data is sent either via a </a:t>
            </a:r>
            <a:r>
              <a:rPr lang="en-US" sz="2000" dirty="0" err="1">
                <a:latin typeface="Verdana" panose="020B0604030504040204" pitchFamily="34" charset="0"/>
                <a:ea typeface="Verdana" panose="020B0604030504040204" pitchFamily="34" charset="0"/>
                <a:cs typeface="Verdana" panose="020B0604030504040204" pitchFamily="34" charset="0"/>
              </a:rPr>
              <a:t>Querystring</a:t>
            </a:r>
            <a:r>
              <a:rPr lang="en-US" sz="2000" dirty="0">
                <a:latin typeface="Verdana" panose="020B0604030504040204" pitchFamily="34" charset="0"/>
                <a:ea typeface="Verdana" panose="020B0604030504040204" pitchFamily="34" charset="0"/>
                <a:cs typeface="Verdana" panose="020B0604030504040204" pitchFamily="34" charset="0"/>
              </a:rPr>
              <a:t> (when we set the method to GET) or the request body (POST)</a:t>
            </a:r>
          </a:p>
          <a:p>
            <a:pPr lvl="1"/>
            <a:r>
              <a:rPr lang="en-US" sz="2000" dirty="0">
                <a:latin typeface="Verdana" panose="020B0604030504040204" pitchFamily="34" charset="0"/>
                <a:ea typeface="Verdana" panose="020B0604030504040204" pitchFamily="34" charset="0"/>
                <a:cs typeface="Verdana" panose="020B0604030504040204" pitchFamily="34" charset="0"/>
              </a:rPr>
              <a:t>PUT and DELETE data have to be faked when the browser is natively making that request.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see all of our form data being used all over in </a:t>
            </a:r>
            <a:r>
              <a:rPr lang="en-US" sz="2000" i="1" dirty="0">
                <a:latin typeface="Verdana" panose="020B0604030504040204" pitchFamily="34" charset="0"/>
                <a:ea typeface="Verdana" panose="020B0604030504040204" pitchFamily="34" charset="0"/>
                <a:cs typeface="Verdana" panose="020B0604030504040204" pitchFamily="34" charset="0"/>
              </a:rPr>
              <a:t>routes/</a:t>
            </a:r>
            <a:r>
              <a:rPr lang="en-US" sz="2000" i="1" dirty="0" err="1">
                <a:latin typeface="Verdana" panose="020B0604030504040204" pitchFamily="34" charset="0"/>
                <a:ea typeface="Verdana" panose="020B0604030504040204" pitchFamily="34" charset="0"/>
                <a:cs typeface="Verdana" panose="020B0604030504040204" pitchFamily="34" charset="0"/>
              </a:rPr>
              <a:t>calculator.js</a:t>
            </a:r>
            <a:r>
              <a:rPr lang="en-US" sz="2000" dirty="0">
                <a:latin typeface="Verdana" panose="020B0604030504040204" pitchFamily="34" charset="0"/>
                <a:ea typeface="Verdana" panose="020B0604030504040204" pitchFamily="34" charset="0"/>
                <a:cs typeface="Verdana" panose="020B0604030504040204" pitchFamily="34" charset="0"/>
              </a:rPr>
              <a:t>; the </a:t>
            </a:r>
            <a:r>
              <a:rPr lang="en-US" sz="2000" i="1" dirty="0" err="1">
                <a:latin typeface="Verdana" panose="020B0604030504040204" pitchFamily="34" charset="0"/>
                <a:ea typeface="Verdana" panose="020B0604030504040204" pitchFamily="34" charset="0"/>
                <a:cs typeface="Verdana" panose="020B0604030504040204" pitchFamily="34" charset="0"/>
              </a:rPr>
              <a:t>request.body</a:t>
            </a:r>
            <a:r>
              <a:rPr lang="en-US" sz="2000" dirty="0">
                <a:latin typeface="Verdana" panose="020B0604030504040204" pitchFamily="34" charset="0"/>
                <a:ea typeface="Verdana" panose="020B0604030504040204" pitchFamily="34" charset="0"/>
                <a:cs typeface="Verdana" panose="020B0604030504040204" pitchFamily="34" charset="0"/>
              </a:rPr>
              <a:t> will have a formatted object describing any submitted data.</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Accepting Form Data</a:t>
            </a:r>
          </a:p>
        </p:txBody>
      </p:sp>
    </p:spTree>
    <p:extLst>
      <p:ext uri="{BB962C8B-B14F-4D97-AF65-F5344CB8AC3E}">
        <p14:creationId xmlns:p14="http://schemas.microsoft.com/office/powerpoint/2010/main" val="3408662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5887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 have provided a simple middleware that will look for hidden inputs and allow normal HTML forms to be routed into PUT and DELETE routes. While we will not be covering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 until later on, however you may find it interesting to look.</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Faking PUT, PATCH, DELETE</a:t>
            </a:r>
          </a:p>
        </p:txBody>
      </p:sp>
    </p:spTree>
    <p:extLst>
      <p:ext uri="{BB962C8B-B14F-4D97-AF65-F5344CB8AC3E}">
        <p14:creationId xmlns:p14="http://schemas.microsoft.com/office/powerpoint/2010/main" val="93008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0" y="1288988"/>
            <a:ext cx="12188825" cy="449835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Lately, we have seen servers that were setup to send different content based on what route was requested.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web vernacular, an asset is something that your page uses:</a:t>
            </a:r>
          </a:p>
          <a:p>
            <a:pPr lvl="1"/>
            <a:r>
              <a:rPr lang="en-US" sz="2000" dirty="0">
                <a:latin typeface="Verdana" panose="020B0604030504040204" pitchFamily="34" charset="0"/>
                <a:ea typeface="Verdana" panose="020B0604030504040204" pitchFamily="34" charset="0"/>
                <a:cs typeface="Verdana" panose="020B0604030504040204" pitchFamily="34" charset="0"/>
              </a:rPr>
              <a:t>CSS stylesheets</a:t>
            </a:r>
          </a:p>
          <a:p>
            <a:pPr lvl="1"/>
            <a:r>
              <a:rPr lang="en-US" sz="2000" dirty="0">
                <a:latin typeface="Verdana" panose="020B0604030504040204" pitchFamily="34" charset="0"/>
                <a:ea typeface="Verdana" panose="020B0604030504040204" pitchFamily="34" charset="0"/>
                <a:cs typeface="Verdana" panose="020B0604030504040204" pitchFamily="34" charset="0"/>
              </a:rPr>
              <a:t>JavaScript files</a:t>
            </a:r>
          </a:p>
          <a:p>
            <a:pPr lvl="1"/>
            <a:r>
              <a:rPr lang="en-US" sz="2000" dirty="0">
                <a:latin typeface="Verdana" panose="020B0604030504040204" pitchFamily="34" charset="0"/>
                <a:ea typeface="Verdana" panose="020B0604030504040204" pitchFamily="34" charset="0"/>
                <a:cs typeface="Verdana" panose="020B0604030504040204" pitchFamily="34" charset="0"/>
              </a:rPr>
              <a:t>Images</a:t>
            </a:r>
          </a:p>
          <a:p>
            <a:pPr lvl="1"/>
            <a:r>
              <a:rPr lang="en-US" sz="2000" dirty="0">
                <a:latin typeface="Verdana" panose="020B0604030504040204" pitchFamily="34" charset="0"/>
                <a:ea typeface="Verdana" panose="020B0604030504040204" pitchFamily="34" charset="0"/>
                <a:cs typeface="Verdana" panose="020B0604030504040204" pitchFamily="34" charset="0"/>
              </a:rPr>
              <a:t>Fonts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Static assets are, simply, assets that don’t change. This means that they are not dynamic content. You will often need many static assets to build out your web page.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are Static Assets?</a:t>
            </a:r>
          </a:p>
        </p:txBody>
      </p:sp>
    </p:spTree>
    <p:extLst>
      <p:ext uri="{BB962C8B-B14F-4D97-AF65-F5344CB8AC3E}">
        <p14:creationId xmlns:p14="http://schemas.microsoft.com/office/powerpoint/2010/main" val="3516849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5887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While we can check for errors on the client side, we must also check for errors on the server side</a:t>
            </a:r>
          </a:p>
          <a:p>
            <a:pPr lvl="2"/>
            <a:r>
              <a:rPr lang="en-US" sz="1800" dirty="0">
                <a:latin typeface="Verdana" panose="020B0604030504040204" pitchFamily="34" charset="0"/>
                <a:ea typeface="Verdana" panose="020B0604030504040204" pitchFamily="34" charset="0"/>
                <a:cs typeface="Verdana" panose="020B0604030504040204" pitchFamily="34" charset="0"/>
              </a:rPr>
              <a:t>You can submit HTTP requests without a browser – this makes client site validation easy to circumvent.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a number of ways to handle errors. The simplest way is to send a failing status code and a message to the user. We can also redirect to an error page.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also take the error and pass it to the same page as the form, as well as passing back the data they already filled out.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Common errors:</a:t>
            </a:r>
          </a:p>
          <a:p>
            <a:pPr lvl="2"/>
            <a:r>
              <a:rPr lang="en-US" sz="1800" dirty="0">
                <a:latin typeface="Verdana" panose="020B0604030504040204" pitchFamily="34" charset="0"/>
                <a:ea typeface="Verdana" panose="020B0604030504040204" pitchFamily="34" charset="0"/>
                <a:cs typeface="Verdana" panose="020B0604030504040204" pitchFamily="34" charset="0"/>
              </a:rPr>
              <a:t>Assuming input will be a type (</a:t>
            </a:r>
            <a:r>
              <a:rPr lang="en-US" sz="1800" dirty="0" err="1">
                <a:latin typeface="Verdana" panose="020B0604030504040204" pitchFamily="34" charset="0"/>
                <a:ea typeface="Verdana" panose="020B0604030504040204" pitchFamily="34" charset="0"/>
                <a:cs typeface="Verdana" panose="020B0604030504040204" pitchFamily="34" charset="0"/>
              </a:rPr>
              <a:t>ie</a:t>
            </a:r>
            <a:r>
              <a:rPr lang="en-US" sz="1800" dirty="0">
                <a:latin typeface="Verdana" panose="020B0604030504040204" pitchFamily="34" charset="0"/>
                <a:ea typeface="Verdana" panose="020B0604030504040204" pitchFamily="34" charset="0"/>
                <a:cs typeface="Verdana" panose="020B0604030504040204" pitchFamily="34" charset="0"/>
              </a:rPr>
              <a:t>: number) when it is a string</a:t>
            </a:r>
          </a:p>
          <a:p>
            <a:pPr lvl="3"/>
            <a:r>
              <a:rPr lang="en-US" sz="1800" dirty="0">
                <a:latin typeface="Verdana" panose="020B0604030504040204" pitchFamily="34" charset="0"/>
                <a:ea typeface="Verdana" panose="020B0604030504040204" pitchFamily="34" charset="0"/>
                <a:cs typeface="Verdana" panose="020B0604030504040204" pitchFamily="34" charset="0"/>
              </a:rPr>
              <a:t>Try to parse it into the proper type first!</a:t>
            </a:r>
          </a:p>
          <a:p>
            <a:pPr lvl="2"/>
            <a:r>
              <a:rPr lang="en-US" sz="1800" dirty="0">
                <a:latin typeface="Verdana" panose="020B0604030504040204" pitchFamily="34" charset="0"/>
                <a:ea typeface="Verdana" panose="020B0604030504040204" pitchFamily="34" charset="0"/>
                <a:cs typeface="Verdana" panose="020B0604030504040204" pitchFamily="34" charset="0"/>
              </a:rPr>
              <a:t>Assuming input exists at all!</a:t>
            </a:r>
          </a:p>
          <a:p>
            <a:pPr lvl="2"/>
            <a:r>
              <a:rPr lang="en-US" sz="1800" dirty="0">
                <a:latin typeface="Verdana" panose="020B0604030504040204" pitchFamily="34" charset="0"/>
                <a:ea typeface="Verdana" panose="020B0604030504040204" pitchFamily="34" charset="0"/>
                <a:cs typeface="Verdana" panose="020B0604030504040204" pitchFamily="34" charset="0"/>
              </a:rPr>
              <a:t>Assuming input is “within bounds” (</a:t>
            </a:r>
            <a:r>
              <a:rPr lang="en-US" sz="1800" dirty="0" err="1">
                <a:latin typeface="Verdana" panose="020B0604030504040204" pitchFamily="34" charset="0"/>
                <a:ea typeface="Verdana" panose="020B0604030504040204" pitchFamily="34" charset="0"/>
                <a:cs typeface="Verdana" panose="020B0604030504040204" pitchFamily="34" charset="0"/>
              </a:rPr>
              <a:t>ie</a:t>
            </a:r>
            <a:r>
              <a:rPr lang="en-US" sz="1800" dirty="0">
                <a:latin typeface="Verdana" panose="020B0604030504040204" pitchFamily="34" charset="0"/>
                <a:ea typeface="Verdana" panose="020B0604030504040204" pitchFamily="34" charset="0"/>
                <a:cs typeface="Verdana" panose="020B0604030504040204" pitchFamily="34" charset="0"/>
              </a:rPr>
              <a:t>: expected a number between 1-10)</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 Checking</a:t>
            </a:r>
          </a:p>
        </p:txBody>
      </p:sp>
    </p:spTree>
    <p:extLst>
      <p:ext uri="{BB962C8B-B14F-4D97-AF65-F5344CB8AC3E}">
        <p14:creationId xmlns:p14="http://schemas.microsoft.com/office/powerpoint/2010/main" val="3496207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5887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now, we will be passing the error to the same page that the user filled out the form in.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Later on, we will configure middleware that will take input and automatically convert form data to normal objects; we will also make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 to determine whether or not these objects are sent in the proper bounds.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Even further on, we will dynamically inform the user about errors with AJAX calls.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Explaining Errors to the User</a:t>
            </a:r>
          </a:p>
        </p:txBody>
      </p:sp>
    </p:spTree>
    <p:extLst>
      <p:ext uri="{BB962C8B-B14F-4D97-AF65-F5344CB8AC3E}">
        <p14:creationId xmlns:p14="http://schemas.microsoft.com/office/powerpoint/2010/main" val="262503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42</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Templating in Node</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791800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5887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Web applications would be very limited and boring if you could only view static files that never changed unless the files were updated. </a:t>
            </a: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Templating</a:t>
            </a:r>
            <a:r>
              <a:rPr lang="en-US" sz="2000" dirty="0">
                <a:latin typeface="Verdana" panose="020B0604030504040204" pitchFamily="34" charset="0"/>
                <a:ea typeface="Verdana" panose="020B0604030504040204" pitchFamily="34" charset="0"/>
                <a:cs typeface="Verdana" panose="020B0604030504040204" pitchFamily="34" charset="0"/>
              </a:rPr>
              <a:t> is the process of passing data into a file that describes what HTML should be generated based on the data you provide.</a:t>
            </a:r>
          </a:p>
          <a:p>
            <a:pPr lvl="2"/>
            <a:r>
              <a:rPr lang="en-US" sz="1800" dirty="0">
                <a:latin typeface="Verdana" panose="020B0604030504040204" pitchFamily="34" charset="0"/>
                <a:ea typeface="Verdana" panose="020B0604030504040204" pitchFamily="34" charset="0"/>
                <a:cs typeface="Verdana" panose="020B0604030504040204" pitchFamily="34" charset="0"/>
              </a:rPr>
              <a:t>To display a blog post, rather than saving one file per blog post, you would query your database for the blog post and pass it to a template file, which will generate the HTML from the template and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Web development would be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very</a:t>
            </a:r>
            <a:r>
              <a:rPr lang="en-US" sz="2000" dirty="0">
                <a:latin typeface="Verdana" panose="020B0604030504040204" pitchFamily="34" charset="0"/>
                <a:ea typeface="Verdana" panose="020B0604030504040204" pitchFamily="34" charset="0"/>
                <a:cs typeface="Verdana" panose="020B0604030504040204" pitchFamily="34" charset="0"/>
              </a:rPr>
              <a:t> painful if you had to manually concatenate HTML strings in the middle of all your controller logic.</a:t>
            </a:r>
          </a:p>
          <a:p>
            <a:pPr lvl="2"/>
            <a:r>
              <a:rPr lang="en-US" sz="1800" dirty="0">
                <a:latin typeface="Verdana" panose="020B0604030504040204" pitchFamily="34" charset="0"/>
                <a:ea typeface="Verdana" panose="020B0604030504040204" pitchFamily="34" charset="0"/>
                <a:cs typeface="Verdana" panose="020B0604030504040204" pitchFamily="34" charset="0"/>
              </a:rPr>
              <a:t>See: PHP without an MVC framework</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With that in mind, Express gives an easy way to template: template engines.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Templating?</a:t>
            </a:r>
          </a:p>
        </p:txBody>
      </p:sp>
    </p:spTree>
    <p:extLst>
      <p:ext uri="{BB962C8B-B14F-4D97-AF65-F5344CB8AC3E}">
        <p14:creationId xmlns:p14="http://schemas.microsoft.com/office/powerpoint/2010/main" val="2311777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5887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Template engines are modules that can be hooked into Express. These modules will then allow you to take static files that have special markup and replace said markup with data that you provide.</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order to have express respond with a rendered template, you will use the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response.render</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method instead of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response.json</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Template Engine?</a:t>
            </a:r>
          </a:p>
        </p:txBody>
      </p:sp>
    </p:spTree>
    <p:extLst>
      <p:ext uri="{BB962C8B-B14F-4D97-AF65-F5344CB8AC3E}">
        <p14:creationId xmlns:p14="http://schemas.microsoft.com/office/powerpoint/2010/main" val="3510860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5887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will be using the </a:t>
            </a:r>
            <a:r>
              <a:rPr lang="en-US" sz="2000" i="1" dirty="0">
                <a:latin typeface="Verdana" panose="020B0604030504040204" pitchFamily="34" charset="0"/>
                <a:ea typeface="Verdana" panose="020B0604030504040204" pitchFamily="34" charset="0"/>
                <a:cs typeface="Verdana" panose="020B0604030504040204" pitchFamily="34" charset="0"/>
              </a:rPr>
              <a:t>express-handlebars </a:t>
            </a:r>
            <a:r>
              <a:rPr lang="en-US" sz="2000" dirty="0">
                <a:latin typeface="Verdana" panose="020B0604030504040204" pitchFamily="34" charset="0"/>
                <a:ea typeface="Verdana" panose="020B0604030504040204" pitchFamily="34" charset="0"/>
                <a:cs typeface="Verdana" panose="020B0604030504040204" pitchFamily="34" charset="0"/>
              </a:rPr>
              <a:t>module as our templating engine</a:t>
            </a:r>
          </a:p>
          <a:p>
            <a:pPr lvl="2"/>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https://github.com/ericf/express-handlebars</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lvl="2"/>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http://handlebarsjs.com/</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express-handlebars engine will allow us to perform many common template tasks:</a:t>
            </a:r>
          </a:p>
          <a:p>
            <a:pPr lvl="2"/>
            <a:r>
              <a:rPr lang="en-US" sz="1800" dirty="0">
                <a:latin typeface="Verdana" panose="020B0604030504040204" pitchFamily="34" charset="0"/>
                <a:ea typeface="Verdana" panose="020B0604030504040204" pitchFamily="34" charset="0"/>
                <a:cs typeface="Verdana" panose="020B0604030504040204" pitchFamily="34" charset="0"/>
              </a:rPr>
              <a:t>Print variables</a:t>
            </a:r>
          </a:p>
          <a:p>
            <a:pPr lvl="2"/>
            <a:r>
              <a:rPr lang="en-US" sz="1800" dirty="0">
                <a:latin typeface="Verdana" panose="020B0604030504040204" pitchFamily="34" charset="0"/>
                <a:ea typeface="Verdana" panose="020B0604030504040204" pitchFamily="34" charset="0"/>
                <a:cs typeface="Verdana" panose="020B0604030504040204" pitchFamily="34" charset="0"/>
              </a:rPr>
              <a:t>Iterate over arrays</a:t>
            </a:r>
          </a:p>
          <a:p>
            <a:pPr lvl="2"/>
            <a:r>
              <a:rPr lang="en-US" sz="1800" dirty="0">
                <a:latin typeface="Verdana" panose="020B0604030504040204" pitchFamily="34" charset="0"/>
                <a:ea typeface="Verdana" panose="020B0604030504040204" pitchFamily="34" charset="0"/>
                <a:cs typeface="Verdana" panose="020B0604030504040204" pitchFamily="34" charset="0"/>
              </a:rPr>
              <a:t>Create a single layout that all views inherit from</a:t>
            </a:r>
          </a:p>
          <a:p>
            <a:pPr lvl="2"/>
            <a:r>
              <a:rPr lang="en-US" sz="1800" dirty="0">
                <a:latin typeface="Verdana" panose="020B0604030504040204" pitchFamily="34" charset="0"/>
                <a:ea typeface="Verdana" panose="020B0604030504040204" pitchFamily="34" charset="0"/>
                <a:cs typeface="Verdana" panose="020B0604030504040204" pitchFamily="34" charset="0"/>
              </a:rPr>
              <a:t>Add partial views</a:t>
            </a:r>
          </a:p>
          <a:p>
            <a:pPr lvl="1"/>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45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Our Template Engine?</a:t>
            </a:r>
          </a:p>
        </p:txBody>
      </p:sp>
    </p:spTree>
    <p:extLst>
      <p:ext uri="{BB962C8B-B14F-4D97-AF65-F5344CB8AC3E}">
        <p14:creationId xmlns:p14="http://schemas.microsoft.com/office/powerpoint/2010/main" val="372656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46</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93820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08781"/>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Express has pricelessly one inbuilt middleware for you to use: the static middleware.</a:t>
            </a:r>
          </a:p>
          <a:p>
            <a:pPr lvl="1"/>
            <a:r>
              <a:rPr lang="en-US" sz="2000" dirty="0">
                <a:latin typeface="Verdana" panose="020B0604030504040204" pitchFamily="34" charset="0"/>
                <a:ea typeface="Verdana" panose="020B0604030504040204" pitchFamily="34" charset="0"/>
                <a:cs typeface="Verdana" panose="020B0604030504040204" pitchFamily="34" charset="0"/>
              </a:rPr>
              <a:t>A middleware is a function that runs and modifies a request before it hits a route.</a:t>
            </a:r>
          </a:p>
          <a:p>
            <a:pPr marL="457200" lvl="1"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see the usage of the static middleware in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for the lecture code.</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will allow you to access your static assets by going to the following path:</a:t>
            </a:r>
          </a:p>
          <a:p>
            <a:pPr lvl="1"/>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/assets/path/to/</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file.ext</a:t>
            </a: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Express is seeing that you match the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/assets</a:t>
            </a:r>
            <a:r>
              <a:rPr lang="en-US" sz="2000" b="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path, then navigating inside your asset folder until it finds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/path/to/</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file.ext</a:t>
            </a:r>
            <a:r>
              <a:rPr lang="en-US" sz="2000" dirty="0">
                <a:latin typeface="Verdana" panose="020B0604030504040204" pitchFamily="34" charset="0"/>
                <a:ea typeface="Verdana" panose="020B0604030504040204" pitchFamily="34" charset="0"/>
                <a:cs typeface="Verdana" panose="020B0604030504040204" pitchFamily="34" charset="0"/>
              </a:rPr>
              <a:t>; if it finds it, it will serve the file.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Setting Up Express to Serve Assets</a:t>
            </a:r>
          </a:p>
        </p:txBody>
      </p:sp>
    </p:spTree>
    <p:extLst>
      <p:ext uri="{BB962C8B-B14F-4D97-AF65-F5344CB8AC3E}">
        <p14:creationId xmlns:p14="http://schemas.microsoft.com/office/powerpoint/2010/main" val="141424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6044"/>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Sometimes, you want to simply return a file that’s not a necessarily asset. Some reasons are:</a:t>
            </a:r>
          </a:p>
          <a:p>
            <a:pPr lvl="1"/>
            <a:r>
              <a:rPr lang="en-US" sz="2000" dirty="0">
                <a:latin typeface="Verdana" panose="020B0604030504040204" pitchFamily="34" charset="0"/>
                <a:ea typeface="Verdana" panose="020B0604030504040204" pitchFamily="34" charset="0"/>
                <a:cs typeface="Verdana" panose="020B0604030504040204" pitchFamily="34" charset="0"/>
              </a:rPr>
              <a:t>Serving different HTML pages or CSS files to different users</a:t>
            </a:r>
          </a:p>
          <a:p>
            <a:pPr lvl="1"/>
            <a:r>
              <a:rPr lang="en-US" sz="2000" dirty="0">
                <a:latin typeface="Verdana" panose="020B0604030504040204" pitchFamily="34" charset="0"/>
                <a:ea typeface="Verdana" panose="020B0604030504040204" pitchFamily="34" charset="0"/>
                <a:cs typeface="Verdana" panose="020B0604030504040204" pitchFamily="34" charset="0"/>
              </a:rPr>
              <a:t>Using a pretty URL to represent a file that has to be downloaded</a:t>
            </a:r>
          </a:p>
          <a:p>
            <a:pPr lvl="1"/>
            <a:r>
              <a:rPr lang="en-US" sz="2000" dirty="0">
                <a:latin typeface="Verdana" panose="020B0604030504040204" pitchFamily="34" charset="0"/>
                <a:ea typeface="Verdana" panose="020B0604030504040204" pitchFamily="34" charset="0"/>
                <a:cs typeface="Verdana" panose="020B0604030504040204" pitchFamily="34" charset="0"/>
              </a:rPr>
              <a:t>Proxying content and manipulating it</a:t>
            </a:r>
          </a:p>
          <a:p>
            <a:pPr marL="457200" lvl="1"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this, you can use two methods on the response object:</a:t>
            </a:r>
          </a:p>
          <a:p>
            <a:pPr lvl="1"/>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response.sendFile</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file.ext</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this method will send a file to the user’s browser; if the browser can render it, it will render it; else it will ask the user to download it.</a:t>
            </a:r>
          </a:p>
          <a:p>
            <a:pPr lvl="2"/>
            <a:r>
              <a:rPr lang="en-US" sz="2000" dirty="0">
                <a:latin typeface="Verdana" panose="020B0604030504040204" pitchFamily="34" charset="0"/>
                <a:ea typeface="Verdana" panose="020B0604030504040204" pitchFamily="34" charset="0"/>
                <a:cs typeface="Verdana" panose="020B0604030504040204" pitchFamily="34" charset="0"/>
              </a:rPr>
              <a:t>Useful for sending HTML, CSS, image, </a:t>
            </a:r>
            <a:r>
              <a:rPr lang="en-US" sz="2000" dirty="0" err="1">
                <a:latin typeface="Verdana" panose="020B0604030504040204" pitchFamily="34" charset="0"/>
                <a:ea typeface="Verdana" panose="020B0604030504040204" pitchFamily="34" charset="0"/>
                <a:cs typeface="Verdana" panose="020B0604030504040204" pitchFamily="34" charset="0"/>
              </a:rPr>
              <a:t>etc</a:t>
            </a:r>
            <a:r>
              <a:rPr lang="en-US" sz="2000" dirty="0">
                <a:latin typeface="Verdana" panose="020B0604030504040204" pitchFamily="34" charset="0"/>
                <a:ea typeface="Verdana" panose="020B0604030504040204" pitchFamily="34" charset="0"/>
                <a:cs typeface="Verdana" panose="020B0604030504040204" pitchFamily="34" charset="0"/>
              </a:rPr>
              <a:t> files</a:t>
            </a:r>
          </a:p>
          <a:p>
            <a:pPr lvl="1"/>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res.download</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file.ext</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this method will send a file to the user to be downloaded.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Sending a File Through a Route</a:t>
            </a:r>
          </a:p>
        </p:txBody>
      </p:sp>
    </p:spTree>
    <p:extLst>
      <p:ext uri="{BB962C8B-B14F-4D97-AF65-F5344CB8AC3E}">
        <p14:creationId xmlns:p14="http://schemas.microsoft.com/office/powerpoint/2010/main" val="80673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9652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16295"/>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CSS is the language that we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style</a:t>
            </a:r>
            <a:r>
              <a:rPr lang="en-US" sz="2000" dirty="0">
                <a:latin typeface="Verdana" panose="020B0604030504040204" pitchFamily="34" charset="0"/>
                <a:ea typeface="Verdana" panose="020B0604030504040204" pitchFamily="34" charset="0"/>
                <a:cs typeface="Verdana" panose="020B0604030504040204" pitchFamily="34" charset="0"/>
              </a:rPr>
              <a:t> HTML documents with.</a:t>
            </a:r>
          </a:p>
          <a:p>
            <a:pPr lvl="1"/>
            <a:r>
              <a:rPr lang="en-US" sz="2000" dirty="0">
                <a:latin typeface="Verdana" panose="020B0604030504040204" pitchFamily="34" charset="0"/>
                <a:ea typeface="Verdana" panose="020B0604030504040204" pitchFamily="34" charset="0"/>
                <a:cs typeface="Verdana" panose="020B0604030504040204" pitchFamily="34" charset="0"/>
              </a:rPr>
              <a:t>Cascading</a:t>
            </a:r>
          </a:p>
          <a:p>
            <a:pPr lvl="1"/>
            <a:r>
              <a:rPr lang="en-US" sz="2000" dirty="0">
                <a:latin typeface="Verdana" panose="020B0604030504040204" pitchFamily="34" charset="0"/>
                <a:ea typeface="Verdana" panose="020B0604030504040204" pitchFamily="34" charset="0"/>
                <a:cs typeface="Verdana" panose="020B0604030504040204" pitchFamily="34" charset="0"/>
              </a:rPr>
              <a:t>Style</a:t>
            </a:r>
          </a:p>
          <a:p>
            <a:pPr lvl="1"/>
            <a:r>
              <a:rPr lang="en-US" sz="2000" dirty="0">
                <a:latin typeface="Verdana" panose="020B0604030504040204" pitchFamily="34" charset="0"/>
                <a:ea typeface="Verdana" panose="020B0604030504040204" pitchFamily="34" charset="0"/>
                <a:cs typeface="Verdana" panose="020B0604030504040204" pitchFamily="34" charset="0"/>
              </a:rPr>
              <a:t>Sheets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CSS allows you to define rule-sets, which are selectors (identifiers that target HTML Elements) and rules (rules that define visual properties)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use CSS to describe how a document is presented in different contexts</a:t>
            </a:r>
          </a:p>
          <a:p>
            <a:pPr lvl="1"/>
            <a:r>
              <a:rPr lang="en-US" sz="2000" dirty="0">
                <a:latin typeface="Verdana" panose="020B0604030504040204" pitchFamily="34" charset="0"/>
                <a:ea typeface="Verdana" panose="020B0604030504040204" pitchFamily="34" charset="0"/>
                <a:cs typeface="Verdana" panose="020B0604030504040204" pitchFamily="34" charset="0"/>
              </a:rPr>
              <a:t>In a browser</a:t>
            </a:r>
          </a:p>
          <a:p>
            <a:pPr lvl="1"/>
            <a:r>
              <a:rPr lang="en-US" sz="2000" dirty="0">
                <a:latin typeface="Verdana" panose="020B0604030504040204" pitchFamily="34" charset="0"/>
                <a:ea typeface="Verdana" panose="020B0604030504040204" pitchFamily="34" charset="0"/>
                <a:cs typeface="Verdana" panose="020B0604030504040204" pitchFamily="34" charset="0"/>
              </a:rPr>
              <a:t>On a projector</a:t>
            </a:r>
          </a:p>
          <a:p>
            <a:pPr lvl="1"/>
            <a:r>
              <a:rPr lang="en-US" sz="2000" dirty="0">
                <a:latin typeface="Verdana" panose="020B0604030504040204" pitchFamily="34" charset="0"/>
                <a:ea typeface="Verdana" panose="020B0604030504040204" pitchFamily="34" charset="0"/>
                <a:cs typeface="Verdana" panose="020B0604030504040204" pitchFamily="34" charset="0"/>
              </a:rPr>
              <a:t>When printed</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allows you to take your documents and make them look like fully designed pages.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CSS?</a:t>
            </a:r>
          </a:p>
        </p:txBody>
      </p:sp>
    </p:spTree>
    <p:extLst>
      <p:ext uri="{BB962C8B-B14F-4D97-AF65-F5344CB8AC3E}">
        <p14:creationId xmlns:p14="http://schemas.microsoft.com/office/powerpoint/2010/main" val="352784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675110"/>
            <a:ext cx="11585731" cy="4764536"/>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It is very easy to add a CSS stylesheet to your HTML document.</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In the</a:t>
            </a:r>
            <a:r>
              <a:rPr lang="en-US" sz="1800" b="1" dirty="0">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head</a:t>
            </a:r>
            <a:r>
              <a:rPr lang="en-US" sz="1800" dirty="0">
                <a:latin typeface="Verdana" panose="020B0604030504040204" pitchFamily="34" charset="0"/>
                <a:ea typeface="Verdana" panose="020B0604030504040204" pitchFamily="34" charset="0"/>
                <a:cs typeface="Verdana" panose="020B0604030504040204" pitchFamily="34" charset="0"/>
              </a:rPr>
              <a:t> element, you add a </a:t>
            </a:r>
            <a:r>
              <a:rPr lang="en-US" sz="1800" i="1" dirty="0">
                <a:latin typeface="Verdana" panose="020B0604030504040204" pitchFamily="34" charset="0"/>
                <a:ea typeface="Verdana" panose="020B0604030504040204" pitchFamily="34" charset="0"/>
                <a:cs typeface="Verdana" panose="020B0604030504040204" pitchFamily="34" charset="0"/>
              </a:rPr>
              <a:t>link</a:t>
            </a:r>
            <a:r>
              <a:rPr lang="en-US" sz="1800" dirty="0">
                <a:latin typeface="Verdana" panose="020B0604030504040204" pitchFamily="34" charset="0"/>
                <a:ea typeface="Verdana" panose="020B0604030504040204" pitchFamily="34" charset="0"/>
                <a:cs typeface="Verdana" panose="020B0604030504040204" pitchFamily="34" charset="0"/>
              </a:rPr>
              <a:t> element like such:</a:t>
            </a:r>
          </a:p>
          <a:p>
            <a:pPr lvl="1"/>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&lt;link </a:t>
            </a:r>
            <a:r>
              <a:rPr lang="en-US" sz="1800" b="1" dirty="0" err="1">
                <a:solidFill>
                  <a:srgbClr val="AB263D"/>
                </a:solidFill>
                <a:latin typeface="Verdana" panose="020B0604030504040204" pitchFamily="34" charset="0"/>
                <a:ea typeface="Verdana" panose="020B0604030504040204" pitchFamily="34" charset="0"/>
                <a:cs typeface="Verdana" panose="020B0604030504040204" pitchFamily="34" charset="0"/>
              </a:rPr>
              <a:t>rel</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="stylesheet" </a:t>
            </a:r>
            <a:r>
              <a:rPr lang="en-US" sz="1800" b="1" dirty="0" err="1">
                <a:solidFill>
                  <a:srgbClr val="AB263D"/>
                </a:solidFill>
                <a:latin typeface="Verdana" panose="020B0604030504040204" pitchFamily="34" charset="0"/>
                <a:ea typeface="Verdana" panose="020B0604030504040204" pitchFamily="34" charset="0"/>
                <a:cs typeface="Verdana" panose="020B0604030504040204" pitchFamily="34" charset="0"/>
              </a:rPr>
              <a:t>href</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=“/path/to/</a:t>
            </a:r>
            <a:r>
              <a:rPr lang="en-US" sz="1800" b="1" dirty="0" err="1">
                <a:solidFill>
                  <a:srgbClr val="AB263D"/>
                </a:solidFill>
                <a:latin typeface="Verdana" panose="020B0604030504040204" pitchFamily="34" charset="0"/>
                <a:ea typeface="Verdana" panose="020B0604030504040204" pitchFamily="34" charset="0"/>
                <a:cs typeface="Verdana" panose="020B0604030504040204" pitchFamily="34" charset="0"/>
              </a:rPr>
              <a:t>style.css</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”&gt;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Adding CSS</a:t>
            </a:r>
          </a:p>
        </p:txBody>
      </p:sp>
    </p:spTree>
    <p:extLst>
      <p:ext uri="{BB962C8B-B14F-4D97-AF65-F5344CB8AC3E}">
        <p14:creationId xmlns:p14="http://schemas.microsoft.com/office/powerpoint/2010/main" val="371749071"/>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53084</TotalTime>
  <Words>4272</Words>
  <Application>Microsoft Macintosh PowerPoint</Application>
  <PresentationFormat>Custom</PresentationFormat>
  <Paragraphs>514</Paragraphs>
  <Slides>46</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46</vt:i4>
      </vt:variant>
    </vt:vector>
  </HeadingPairs>
  <TitlesOfParts>
    <vt:vector size="61" baseType="lpstr">
      <vt:lpstr>Arial</vt:lpstr>
      <vt:lpstr>Calibri</vt:lpstr>
      <vt:lpstr>Century Gothic</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are Static Assets?</vt:lpstr>
      <vt:lpstr>Setting Up Express to Serve Assets</vt:lpstr>
      <vt:lpstr>Sending a File Through a Route</vt:lpstr>
      <vt:lpstr>PowerPoint Presentation</vt:lpstr>
      <vt:lpstr>What is CSS?</vt:lpstr>
      <vt:lpstr>Adding CSS</vt:lpstr>
      <vt:lpstr>How Does CSS Work?</vt:lpstr>
      <vt:lpstr>CSS Syntax/Example Rule-Sets</vt:lpstr>
      <vt:lpstr>What Can We Change with CSS?</vt:lpstr>
      <vt:lpstr>Design In This Course</vt:lpstr>
      <vt:lpstr>PowerPoint Presentation</vt:lpstr>
      <vt:lpstr>Selectors</vt:lpstr>
      <vt:lpstr>Pseudo Classes</vt:lpstr>
      <vt:lpstr>Size Units</vt:lpstr>
      <vt:lpstr>Color Units</vt:lpstr>
      <vt:lpstr>PowerPoint Presentation</vt:lpstr>
      <vt:lpstr>Text Rules</vt:lpstr>
      <vt:lpstr>Color and Background</vt:lpstr>
      <vt:lpstr>Setting a Border</vt:lpstr>
      <vt:lpstr>Putting It All Together</vt:lpstr>
      <vt:lpstr>PowerPoint Presentation</vt:lpstr>
      <vt:lpstr>What Is a Form?</vt:lpstr>
      <vt:lpstr>What Is a Form Made of?</vt:lpstr>
      <vt:lpstr>What Is an Input?</vt:lpstr>
      <vt:lpstr>What Types of Input Can I Have?</vt:lpstr>
      <vt:lpstr>Text-Based Inputs</vt:lpstr>
      <vt:lpstr>Single-Select and Radio Inputs</vt:lpstr>
      <vt:lpstr>Multi-Select and Checkbox Inputs</vt:lpstr>
      <vt:lpstr>Hidden Inputs</vt:lpstr>
      <vt:lpstr>Benefit of Using the Correct Input</vt:lpstr>
      <vt:lpstr>Labeling Your Inputs</vt:lpstr>
      <vt:lpstr>Submitting a Form Client-Side</vt:lpstr>
      <vt:lpstr>Issues Submitting Forms</vt:lpstr>
      <vt:lpstr>PowerPoint Presentation</vt:lpstr>
      <vt:lpstr>Accepting Form Data</vt:lpstr>
      <vt:lpstr>Faking PUT, PATCH, DELETE</vt:lpstr>
      <vt:lpstr>Error Checking</vt:lpstr>
      <vt:lpstr>Explaining Errors to the User</vt:lpstr>
      <vt:lpstr>PowerPoint Presentation</vt:lpstr>
      <vt:lpstr>What is Templating?</vt:lpstr>
      <vt:lpstr>What is a Template Engine?</vt:lpstr>
      <vt:lpstr>What is Our Template Engine?</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1521</cp:revision>
  <cp:lastPrinted>2016-08-09T14:57:31Z</cp:lastPrinted>
  <dcterms:created xsi:type="dcterms:W3CDTF">2013-11-01T14:42:31Z</dcterms:created>
  <dcterms:modified xsi:type="dcterms:W3CDTF">2020-03-24T23:12:47Z</dcterms:modified>
</cp:coreProperties>
</file>