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42"/>
  </p:notesMasterIdLst>
  <p:handoutMasterIdLst>
    <p:handoutMasterId r:id="rId43"/>
  </p:handoutMasterIdLst>
  <p:sldIdLst>
    <p:sldId id="293" r:id="rId10"/>
    <p:sldId id="292" r:id="rId11"/>
    <p:sldId id="324" r:id="rId12"/>
    <p:sldId id="329" r:id="rId13"/>
    <p:sldId id="389" r:id="rId14"/>
    <p:sldId id="390" r:id="rId15"/>
    <p:sldId id="333" r:id="rId16"/>
    <p:sldId id="391" r:id="rId17"/>
    <p:sldId id="392" r:id="rId18"/>
    <p:sldId id="393" r:id="rId19"/>
    <p:sldId id="394" r:id="rId20"/>
    <p:sldId id="395" r:id="rId21"/>
    <p:sldId id="396" r:id="rId22"/>
    <p:sldId id="397" r:id="rId23"/>
    <p:sldId id="409" r:id="rId24"/>
    <p:sldId id="410" r:id="rId25"/>
    <p:sldId id="411" r:id="rId26"/>
    <p:sldId id="412" r:id="rId27"/>
    <p:sldId id="398" r:id="rId28"/>
    <p:sldId id="413" r:id="rId29"/>
    <p:sldId id="415" r:id="rId30"/>
    <p:sldId id="414" r:id="rId31"/>
    <p:sldId id="388" r:id="rId32"/>
    <p:sldId id="400" r:id="rId33"/>
    <p:sldId id="402" r:id="rId34"/>
    <p:sldId id="403" r:id="rId35"/>
    <p:sldId id="404" r:id="rId36"/>
    <p:sldId id="405" r:id="rId37"/>
    <p:sldId id="406" r:id="rId38"/>
    <p:sldId id="407" r:id="rId39"/>
    <p:sldId id="408" r:id="rId40"/>
    <p:sldId id="401"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9" autoAdjust="0"/>
    <p:restoredTop sz="50000" autoAdjust="0"/>
  </p:normalViewPr>
  <p:slideViewPr>
    <p:cSldViewPr snapToGrid="0">
      <p:cViewPr varScale="1">
        <p:scale>
          <a:sx n="114" d="100"/>
          <a:sy n="114" d="100"/>
        </p:scale>
        <p:origin x="200" y="728"/>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4/16/20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4/16/20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a:t>
            </a:fld>
            <a:endParaRPr lang="en-US"/>
          </a:p>
        </p:txBody>
      </p:sp>
    </p:spTree>
    <p:extLst>
      <p:ext uri="{BB962C8B-B14F-4D97-AF65-F5344CB8AC3E}">
        <p14:creationId xmlns:p14="http://schemas.microsoft.com/office/powerpoint/2010/main" val="349982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10</a:t>
            </a:fld>
            <a:endParaRPr lang="en-US"/>
          </a:p>
        </p:txBody>
      </p:sp>
    </p:spTree>
    <p:extLst>
      <p:ext uri="{BB962C8B-B14F-4D97-AF65-F5344CB8AC3E}">
        <p14:creationId xmlns:p14="http://schemas.microsoft.com/office/powerpoint/2010/main" val="757558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11</a:t>
            </a:fld>
            <a:endParaRPr lang="en-US"/>
          </a:p>
        </p:txBody>
      </p:sp>
    </p:spTree>
    <p:extLst>
      <p:ext uri="{BB962C8B-B14F-4D97-AF65-F5344CB8AC3E}">
        <p14:creationId xmlns:p14="http://schemas.microsoft.com/office/powerpoint/2010/main" val="1068562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12</a:t>
            </a:fld>
            <a:endParaRPr lang="en-US"/>
          </a:p>
        </p:txBody>
      </p:sp>
    </p:spTree>
    <p:extLst>
      <p:ext uri="{BB962C8B-B14F-4D97-AF65-F5344CB8AC3E}">
        <p14:creationId xmlns:p14="http://schemas.microsoft.com/office/powerpoint/2010/main" val="54193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13</a:t>
            </a:fld>
            <a:endParaRPr lang="en-US"/>
          </a:p>
        </p:txBody>
      </p:sp>
    </p:spTree>
    <p:extLst>
      <p:ext uri="{BB962C8B-B14F-4D97-AF65-F5344CB8AC3E}">
        <p14:creationId xmlns:p14="http://schemas.microsoft.com/office/powerpoint/2010/main" val="1849920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14</a:t>
            </a:fld>
            <a:endParaRPr lang="en-US"/>
          </a:p>
        </p:txBody>
      </p:sp>
    </p:spTree>
    <p:extLst>
      <p:ext uri="{BB962C8B-B14F-4D97-AF65-F5344CB8AC3E}">
        <p14:creationId xmlns:p14="http://schemas.microsoft.com/office/powerpoint/2010/main" val="235262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15</a:t>
            </a:fld>
            <a:endParaRPr lang="en-US"/>
          </a:p>
        </p:txBody>
      </p:sp>
    </p:spTree>
    <p:extLst>
      <p:ext uri="{BB962C8B-B14F-4D97-AF65-F5344CB8AC3E}">
        <p14:creationId xmlns:p14="http://schemas.microsoft.com/office/powerpoint/2010/main" val="3452512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16</a:t>
            </a:fld>
            <a:endParaRPr lang="en-US"/>
          </a:p>
        </p:txBody>
      </p:sp>
    </p:spTree>
    <p:extLst>
      <p:ext uri="{BB962C8B-B14F-4D97-AF65-F5344CB8AC3E}">
        <p14:creationId xmlns:p14="http://schemas.microsoft.com/office/powerpoint/2010/main" val="4020348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17</a:t>
            </a:fld>
            <a:endParaRPr lang="en-US"/>
          </a:p>
        </p:txBody>
      </p:sp>
    </p:spTree>
    <p:extLst>
      <p:ext uri="{BB962C8B-B14F-4D97-AF65-F5344CB8AC3E}">
        <p14:creationId xmlns:p14="http://schemas.microsoft.com/office/powerpoint/2010/main" val="3896008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18</a:t>
            </a:fld>
            <a:endParaRPr lang="en-US"/>
          </a:p>
        </p:txBody>
      </p:sp>
    </p:spTree>
    <p:extLst>
      <p:ext uri="{BB962C8B-B14F-4D97-AF65-F5344CB8AC3E}">
        <p14:creationId xmlns:p14="http://schemas.microsoft.com/office/powerpoint/2010/main" val="2268534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19</a:t>
            </a:fld>
            <a:endParaRPr lang="en-US"/>
          </a:p>
        </p:txBody>
      </p:sp>
    </p:spTree>
    <p:extLst>
      <p:ext uri="{BB962C8B-B14F-4D97-AF65-F5344CB8AC3E}">
        <p14:creationId xmlns:p14="http://schemas.microsoft.com/office/powerpoint/2010/main" val="89606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a:t>
            </a:fld>
            <a:endParaRPr lang="en-US"/>
          </a:p>
        </p:txBody>
      </p:sp>
    </p:spTree>
    <p:extLst>
      <p:ext uri="{BB962C8B-B14F-4D97-AF65-F5344CB8AC3E}">
        <p14:creationId xmlns:p14="http://schemas.microsoft.com/office/powerpoint/2010/main" val="3133731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20</a:t>
            </a:fld>
            <a:endParaRPr lang="en-US"/>
          </a:p>
        </p:txBody>
      </p:sp>
    </p:spTree>
    <p:extLst>
      <p:ext uri="{BB962C8B-B14F-4D97-AF65-F5344CB8AC3E}">
        <p14:creationId xmlns:p14="http://schemas.microsoft.com/office/powerpoint/2010/main" val="4057971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21</a:t>
            </a:fld>
            <a:endParaRPr lang="en-US"/>
          </a:p>
        </p:txBody>
      </p:sp>
    </p:spTree>
    <p:extLst>
      <p:ext uri="{BB962C8B-B14F-4D97-AF65-F5344CB8AC3E}">
        <p14:creationId xmlns:p14="http://schemas.microsoft.com/office/powerpoint/2010/main" val="88626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22</a:t>
            </a:fld>
            <a:endParaRPr lang="en-US"/>
          </a:p>
        </p:txBody>
      </p:sp>
    </p:spTree>
    <p:extLst>
      <p:ext uri="{BB962C8B-B14F-4D97-AF65-F5344CB8AC3E}">
        <p14:creationId xmlns:p14="http://schemas.microsoft.com/office/powerpoint/2010/main" val="20081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23</a:t>
            </a:fld>
            <a:endParaRPr lang="en-US"/>
          </a:p>
        </p:txBody>
      </p:sp>
    </p:spTree>
    <p:extLst>
      <p:ext uri="{BB962C8B-B14F-4D97-AF65-F5344CB8AC3E}">
        <p14:creationId xmlns:p14="http://schemas.microsoft.com/office/powerpoint/2010/main" val="213370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24</a:t>
            </a:fld>
            <a:endParaRPr lang="en-US"/>
          </a:p>
        </p:txBody>
      </p:sp>
    </p:spTree>
    <p:extLst>
      <p:ext uri="{BB962C8B-B14F-4D97-AF65-F5344CB8AC3E}">
        <p14:creationId xmlns:p14="http://schemas.microsoft.com/office/powerpoint/2010/main" val="1626912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25</a:t>
            </a:fld>
            <a:endParaRPr lang="en-US"/>
          </a:p>
        </p:txBody>
      </p:sp>
    </p:spTree>
    <p:extLst>
      <p:ext uri="{BB962C8B-B14F-4D97-AF65-F5344CB8AC3E}">
        <p14:creationId xmlns:p14="http://schemas.microsoft.com/office/powerpoint/2010/main" val="2823526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26</a:t>
            </a:fld>
            <a:endParaRPr lang="en-US"/>
          </a:p>
        </p:txBody>
      </p:sp>
    </p:spTree>
    <p:extLst>
      <p:ext uri="{BB962C8B-B14F-4D97-AF65-F5344CB8AC3E}">
        <p14:creationId xmlns:p14="http://schemas.microsoft.com/office/powerpoint/2010/main" val="1921340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27</a:t>
            </a:fld>
            <a:endParaRPr lang="en-US"/>
          </a:p>
        </p:txBody>
      </p:sp>
    </p:spTree>
    <p:extLst>
      <p:ext uri="{BB962C8B-B14F-4D97-AF65-F5344CB8AC3E}">
        <p14:creationId xmlns:p14="http://schemas.microsoft.com/office/powerpoint/2010/main" val="3543970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28</a:t>
            </a:fld>
            <a:endParaRPr lang="en-US"/>
          </a:p>
        </p:txBody>
      </p:sp>
    </p:spTree>
    <p:extLst>
      <p:ext uri="{BB962C8B-B14F-4D97-AF65-F5344CB8AC3E}">
        <p14:creationId xmlns:p14="http://schemas.microsoft.com/office/powerpoint/2010/main" val="450576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29</a:t>
            </a:fld>
            <a:endParaRPr lang="en-US"/>
          </a:p>
        </p:txBody>
      </p:sp>
    </p:spTree>
    <p:extLst>
      <p:ext uri="{BB962C8B-B14F-4D97-AF65-F5344CB8AC3E}">
        <p14:creationId xmlns:p14="http://schemas.microsoft.com/office/powerpoint/2010/main" val="368948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a:t>
            </a:fld>
            <a:endParaRPr lang="en-US"/>
          </a:p>
        </p:txBody>
      </p:sp>
    </p:spTree>
    <p:extLst>
      <p:ext uri="{BB962C8B-B14F-4D97-AF65-F5344CB8AC3E}">
        <p14:creationId xmlns:p14="http://schemas.microsoft.com/office/powerpoint/2010/main" val="3357410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30</a:t>
            </a:fld>
            <a:endParaRPr lang="en-US"/>
          </a:p>
        </p:txBody>
      </p:sp>
    </p:spTree>
    <p:extLst>
      <p:ext uri="{BB962C8B-B14F-4D97-AF65-F5344CB8AC3E}">
        <p14:creationId xmlns:p14="http://schemas.microsoft.com/office/powerpoint/2010/main" val="807686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31</a:t>
            </a:fld>
            <a:endParaRPr lang="en-US"/>
          </a:p>
        </p:txBody>
      </p:sp>
    </p:spTree>
    <p:extLst>
      <p:ext uri="{BB962C8B-B14F-4D97-AF65-F5344CB8AC3E}">
        <p14:creationId xmlns:p14="http://schemas.microsoft.com/office/powerpoint/2010/main" val="2605245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32</a:t>
            </a:fld>
            <a:endParaRPr lang="en-US"/>
          </a:p>
        </p:txBody>
      </p:sp>
    </p:spTree>
    <p:extLst>
      <p:ext uri="{BB962C8B-B14F-4D97-AF65-F5344CB8AC3E}">
        <p14:creationId xmlns:p14="http://schemas.microsoft.com/office/powerpoint/2010/main" val="246092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a:t>
            </a:fld>
            <a:endParaRPr lang="en-US"/>
          </a:p>
        </p:txBody>
      </p:sp>
    </p:spTree>
    <p:extLst>
      <p:ext uri="{BB962C8B-B14F-4D97-AF65-F5344CB8AC3E}">
        <p14:creationId xmlns:p14="http://schemas.microsoft.com/office/powerpoint/2010/main" val="378313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a:t>
            </a:fld>
            <a:endParaRPr lang="en-US"/>
          </a:p>
        </p:txBody>
      </p:sp>
    </p:spTree>
    <p:extLst>
      <p:ext uri="{BB962C8B-B14F-4D97-AF65-F5344CB8AC3E}">
        <p14:creationId xmlns:p14="http://schemas.microsoft.com/office/powerpoint/2010/main" val="2689735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6</a:t>
            </a:fld>
            <a:endParaRPr lang="en-US"/>
          </a:p>
        </p:txBody>
      </p:sp>
    </p:spTree>
    <p:extLst>
      <p:ext uri="{BB962C8B-B14F-4D97-AF65-F5344CB8AC3E}">
        <p14:creationId xmlns:p14="http://schemas.microsoft.com/office/powerpoint/2010/main" val="267324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7</a:t>
            </a:fld>
            <a:endParaRPr lang="en-US"/>
          </a:p>
        </p:txBody>
      </p:sp>
    </p:spTree>
    <p:extLst>
      <p:ext uri="{BB962C8B-B14F-4D97-AF65-F5344CB8AC3E}">
        <p14:creationId xmlns:p14="http://schemas.microsoft.com/office/powerpoint/2010/main" val="431821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8</a:t>
            </a:fld>
            <a:endParaRPr lang="en-US"/>
          </a:p>
        </p:txBody>
      </p:sp>
    </p:spTree>
    <p:extLst>
      <p:ext uri="{BB962C8B-B14F-4D97-AF65-F5344CB8AC3E}">
        <p14:creationId xmlns:p14="http://schemas.microsoft.com/office/powerpoint/2010/main" val="2983692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9</a:t>
            </a:fld>
            <a:endParaRPr lang="en-US"/>
          </a:p>
        </p:txBody>
      </p:sp>
    </p:spTree>
    <p:extLst>
      <p:ext uri="{BB962C8B-B14F-4D97-AF65-F5344CB8AC3E}">
        <p14:creationId xmlns:p14="http://schemas.microsoft.com/office/powerpoint/2010/main" val="1960911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Patrick.Hill@stevens.edu"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mailto:patrickhill@stevens.edu"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hyperlink" Target="mailto:PATRICKHILL@steVens.edu" TargetMode="External"/><Relationship Id="rId4" Type="http://schemas.openxmlformats.org/officeDocument/2006/relationships/hyperlink" Target="mailto:PaTriCkHill@stevens.edu"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Middleware and Authentication </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strategies to authenticate an HTTP Request. We will fully explore cookie-based authentication in a later section.</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Some other common authentication strategies: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Token based authentication; passing an API token in the </a:t>
            </a:r>
            <a:r>
              <a:rPr lang="en-US" sz="1800" dirty="0" err="1">
                <a:latin typeface="Verdana" panose="020B0604030504040204" pitchFamily="34" charset="0"/>
                <a:ea typeface="Verdana" panose="020B0604030504040204" pitchFamily="34" charset="0"/>
                <a:cs typeface="Verdana" panose="020B0604030504040204" pitchFamily="34" charset="0"/>
              </a:rPr>
              <a:t>querystring</a:t>
            </a:r>
            <a:r>
              <a:rPr lang="en-US" sz="1800" dirty="0">
                <a:latin typeface="Verdana" panose="020B0604030504040204" pitchFamily="34" charset="0"/>
                <a:ea typeface="Verdana" panose="020B0604030504040204" pitchFamily="34" charset="0"/>
                <a:cs typeface="Verdana" panose="020B0604030504040204" pitchFamily="34" charset="0"/>
              </a:rPr>
              <a:t> to validate that you are a particular user</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Basic Access Authentication; providing a username and password on every HTTP request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JWT Tokens being used for authentication</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are the Ways We Can Authenticate? </a:t>
            </a:r>
          </a:p>
        </p:txBody>
      </p:sp>
    </p:spTree>
    <p:extLst>
      <p:ext uri="{BB962C8B-B14F-4D97-AF65-F5344CB8AC3E}">
        <p14:creationId xmlns:p14="http://schemas.microsoft.com/office/powerpoint/2010/main" val="203399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Each route can have many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 applied to it, allowing us to add a sequence of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 that block access to that route unless a user should have access to that route.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For example, let us say that there are two routes on the server, /</a:t>
            </a:r>
            <a:r>
              <a:rPr lang="en-US" sz="2000" dirty="0" err="1">
                <a:latin typeface="Verdana" panose="020B0604030504040204" pitchFamily="34" charset="0"/>
                <a:ea typeface="Verdana" panose="020B0604030504040204" pitchFamily="34" charset="0"/>
                <a:cs typeface="Verdana" panose="020B0604030504040204" pitchFamily="34" charset="0"/>
              </a:rPr>
              <a:t>SubmitGrades</a:t>
            </a:r>
            <a:r>
              <a:rPr lang="en-US" sz="2000" dirty="0">
                <a:latin typeface="Verdana" panose="020B0604030504040204" pitchFamily="34" charset="0"/>
                <a:ea typeface="Verdana" panose="020B0604030504040204" pitchFamily="34" charset="0"/>
                <a:cs typeface="Verdana" panose="020B0604030504040204" pitchFamily="34" charset="0"/>
              </a:rPr>
              <a:t> and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t>
            </a:r>
            <a:r>
              <a:rPr lang="en-US" sz="2000" dirty="0" err="1">
                <a:latin typeface="Verdana" panose="020B0604030504040204" pitchFamily="34" charset="0"/>
                <a:ea typeface="Verdana" panose="020B0604030504040204" pitchFamily="34" charset="0"/>
                <a:cs typeface="Verdana" panose="020B0604030504040204" pitchFamily="34" charset="0"/>
              </a:rPr>
              <a:t>SeeClassesInSemester</a:t>
            </a:r>
            <a:r>
              <a:rPr lang="en-US" sz="2000" dirty="0">
                <a:latin typeface="Verdana" panose="020B0604030504040204" pitchFamily="34" charset="0"/>
                <a:ea typeface="Verdana" panose="020B0604030504040204" pitchFamily="34" charset="0"/>
                <a:cs typeface="Verdana" panose="020B0604030504040204" pitchFamily="34" charset="0"/>
              </a:rPr>
              <a:t>. Let us say Faculty can access /</a:t>
            </a:r>
            <a:r>
              <a:rPr lang="en-US" sz="2000" dirty="0" err="1">
                <a:latin typeface="Verdana" panose="020B0604030504040204" pitchFamily="34" charset="0"/>
                <a:ea typeface="Verdana" panose="020B0604030504040204" pitchFamily="34" charset="0"/>
                <a:cs typeface="Verdana" panose="020B0604030504040204" pitchFamily="34" charset="0"/>
              </a:rPr>
              <a:t>SubmitGrades</a:t>
            </a:r>
            <a:r>
              <a:rPr lang="en-US" sz="2000" dirty="0">
                <a:latin typeface="Verdana" panose="020B0604030504040204" pitchFamily="34" charset="0"/>
                <a:ea typeface="Verdana" panose="020B0604030504040204" pitchFamily="34" charset="0"/>
                <a:cs typeface="Verdana" panose="020B0604030504040204" pitchFamily="34" charset="0"/>
              </a:rPr>
              <a:t>, and Students or Faculty can see /</a:t>
            </a:r>
            <a:r>
              <a:rPr lang="en-US" sz="2000" dirty="0" err="1">
                <a:latin typeface="Verdana" panose="020B0604030504040204" pitchFamily="34" charset="0"/>
                <a:ea typeface="Verdana" panose="020B0604030504040204" pitchFamily="34" charset="0"/>
                <a:cs typeface="Verdana" panose="020B0604030504040204" pitchFamily="34" charset="0"/>
              </a:rPr>
              <a:t>SeeClassesInSemester</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To the /</a:t>
            </a:r>
            <a:r>
              <a:rPr lang="en-US" sz="2000" dirty="0" err="1">
                <a:latin typeface="Verdana" panose="020B0604030504040204" pitchFamily="34" charset="0"/>
                <a:ea typeface="Verdana" panose="020B0604030504040204" pitchFamily="34" charset="0"/>
                <a:cs typeface="Verdana" panose="020B0604030504040204" pitchFamily="34" charset="0"/>
              </a:rPr>
              <a:t>SubmitGrades</a:t>
            </a:r>
            <a:r>
              <a:rPr lang="en-US" sz="2000" dirty="0">
                <a:latin typeface="Verdana" panose="020B0604030504040204" pitchFamily="34" charset="0"/>
                <a:ea typeface="Verdana" panose="020B0604030504040204" pitchFamily="34" charset="0"/>
                <a:cs typeface="Verdana" panose="020B0604030504040204" pitchFamily="34" charset="0"/>
              </a:rPr>
              <a:t> route, you would apply the following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to authenticate the user; if no user is authenticated, respond with a status code of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403</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Next, to check if the user is a faculty member; if not, respond with a status code of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403</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To the /</a:t>
            </a:r>
            <a:r>
              <a:rPr lang="en-US" sz="2000" dirty="0" err="1">
                <a:latin typeface="Verdana" panose="020B0604030504040204" pitchFamily="34" charset="0"/>
                <a:ea typeface="Verdana" panose="020B0604030504040204" pitchFamily="34" charset="0"/>
                <a:cs typeface="Verdana" panose="020B0604030504040204" pitchFamily="34" charset="0"/>
              </a:rPr>
              <a:t>SeeClassesInSemester</a:t>
            </a:r>
            <a:r>
              <a:rPr lang="en-US" sz="2000" dirty="0">
                <a:latin typeface="Verdana" panose="020B0604030504040204" pitchFamily="34" charset="0"/>
                <a:ea typeface="Verdana" panose="020B0604030504040204" pitchFamily="34" charset="0"/>
                <a:cs typeface="Verdana" panose="020B0604030504040204" pitchFamily="34" charset="0"/>
              </a:rPr>
              <a:t> route, you would apply the following </a:t>
            </a: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to authenticate the user; if no user is authenticated, respond with a status code of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403</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Next, check if user is faculty or a student; if not, respond with a status code of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403</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Can We Authorize Requests?</a:t>
            </a:r>
          </a:p>
        </p:txBody>
      </p:sp>
    </p:spTree>
    <p:extLst>
      <p:ext uri="{BB962C8B-B14F-4D97-AF65-F5344CB8AC3E}">
        <p14:creationId xmlns:p14="http://schemas.microsoft.com/office/powerpoint/2010/main" val="34417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12</a:t>
            </a:fld>
            <a:endParaRPr lang="en-US"/>
          </a:p>
        </p:txBody>
      </p:sp>
      <p:sp>
        <p:nvSpPr>
          <p:cNvPr id="4" name="Text Placeholder 3"/>
          <p:cNvSpPr>
            <a:spLocks noGrp="1"/>
          </p:cNvSpPr>
          <p:nvPr>
            <p:ph type="body" sz="quarter" idx="12"/>
          </p:nvPr>
        </p:nvSpPr>
        <p:spPr>
          <a:xfrm>
            <a:off x="854765" y="2138947"/>
            <a:ext cx="9944299"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Using Cookies</a:t>
            </a: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1037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No, not this kind!</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Cookie?</a:t>
            </a:r>
          </a:p>
        </p:txBody>
      </p:sp>
      <p:pic>
        <p:nvPicPr>
          <p:cNvPr id="6" name="Picture 5" descr="A close up of a plate of food&#10;&#10;Description automatically generated">
            <a:extLst>
              <a:ext uri="{FF2B5EF4-FFF2-40B4-BE49-F238E27FC236}">
                <a16:creationId xmlns:a16="http://schemas.microsoft.com/office/drawing/2014/main" id="{F3DC988C-69D7-AC4D-97DD-ACCE8EBCD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412" y="1549400"/>
            <a:ext cx="3810000" cy="3759200"/>
          </a:xfrm>
          <a:prstGeom prst="rect">
            <a:avLst/>
          </a:prstGeom>
        </p:spPr>
      </p:pic>
    </p:spTree>
    <p:extLst>
      <p:ext uri="{BB962C8B-B14F-4D97-AF65-F5344CB8AC3E}">
        <p14:creationId xmlns:p14="http://schemas.microsoft.com/office/powerpoint/2010/main" val="299520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An HTTP Cookie is a small piece of data that is shared between the server and the client.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Can be read or set in client or server</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Ultimately, sent back and forth as string data</a:t>
            </a:r>
          </a:p>
          <a:p>
            <a:pPr marL="0" indent="0">
              <a:buClr>
                <a:srgbClr val="C00000"/>
              </a:buClr>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Cookies are sent through headers.</a:t>
            </a:r>
          </a:p>
          <a:p>
            <a:pPr marL="0" indent="0">
              <a:buClr>
                <a:srgbClr val="C00000"/>
              </a:buClr>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HTTP Cookies cannot be deleted, but can be expired</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After their expiration date, they will automatically be removed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Cookies will be sent back to the server on every request automatically; only new or updated cookies will be sent in a response.</a:t>
            </a:r>
          </a:p>
          <a:p>
            <a:pPr marL="0" indent="0">
              <a:buClr>
                <a:srgbClr val="C00000"/>
              </a:buClr>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Cookies are a browser concept</a:t>
            </a:r>
            <a:r>
              <a:rPr lang="en-US" sz="2000" dirty="0">
                <a:latin typeface="Verdana" panose="020B0604030504040204" pitchFamily="34" charset="0"/>
                <a:ea typeface="Verdana" panose="020B0604030504040204" pitchFamily="34" charset="0"/>
                <a:cs typeface="Verdana" panose="020B0604030504040204" pitchFamily="34" charset="0"/>
              </a:rPr>
              <a:t>, and they are rarely passed back and forth when you are writing APIs or requesting resources programmatically.</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Cookie?</a:t>
            </a:r>
          </a:p>
        </p:txBody>
      </p:sp>
    </p:spTree>
    <p:extLst>
      <p:ext uri="{BB962C8B-B14F-4D97-AF65-F5344CB8AC3E}">
        <p14:creationId xmlns:p14="http://schemas.microsoft.com/office/powerpoint/2010/main" val="29072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There are two different ways we can deal with cookies.  We can use traditional cookies and then parse through them using the cookie-parser middleware or we can use express sessions to deal with cookies.  Let’s take a look at using the cookie-parser first. </a:t>
            </a:r>
          </a:p>
          <a:p>
            <a:pPr marL="0" indent="0">
              <a:buClr>
                <a:srgbClr val="C00000"/>
              </a:buClr>
              <a:buNone/>
            </a:pP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Cookie?</a:t>
            </a:r>
          </a:p>
        </p:txBody>
      </p:sp>
    </p:spTree>
    <p:extLst>
      <p:ext uri="{BB962C8B-B14F-4D97-AF65-F5344CB8AC3E}">
        <p14:creationId xmlns:p14="http://schemas.microsoft.com/office/powerpoint/2010/main" val="241883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will be using the cookie-parser middleware in order to easily handle our cookies as an object. </a:t>
            </a:r>
          </a:p>
          <a:p>
            <a:pPr marL="0" indent="0">
              <a:buNone/>
            </a:pPr>
            <a:r>
              <a:rPr lang="en-US" sz="2000" dirty="0" err="1">
                <a:latin typeface="Verdana" panose="020B0604030504040204" pitchFamily="34" charset="0"/>
                <a:ea typeface="Verdana" panose="020B0604030504040204" pitchFamily="34" charset="0"/>
                <a:cs typeface="Verdana" panose="020B0604030504040204" pitchFamily="34" charset="0"/>
              </a:rPr>
              <a:t>npm</a:t>
            </a:r>
            <a:r>
              <a:rPr lang="en-US" sz="2000" dirty="0">
                <a:latin typeface="Verdana" panose="020B0604030504040204" pitchFamily="34" charset="0"/>
                <a:ea typeface="Verdana" panose="020B0604030504040204" pitchFamily="34" charset="0"/>
                <a:cs typeface="Verdana" panose="020B0604030504040204" pitchFamily="34" charset="0"/>
              </a:rPr>
              <a:t> install cookie-parser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then apply the cookie-parser as a middleware, without a route path so that it applies to the whole application. </a:t>
            </a:r>
          </a:p>
          <a:p>
            <a:pPr marL="0" indent="0">
              <a:buClr>
                <a:srgbClr val="C00000"/>
              </a:buClr>
              <a:buNone/>
            </a:pP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Installing the cookie-parser Package </a:t>
            </a:r>
            <a:endParaRPr lang="en-US" sz="4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456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Using Cookies with the cookie-parser</a:t>
            </a:r>
            <a:endParaRPr lang="en-US" sz="4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7" name="object 3">
            <a:extLst>
              <a:ext uri="{FF2B5EF4-FFF2-40B4-BE49-F238E27FC236}">
                <a16:creationId xmlns:a16="http://schemas.microsoft.com/office/drawing/2014/main" id="{D5DCB1E2-3E1E-1849-A167-0B6A61007F06}"/>
              </a:ext>
            </a:extLst>
          </p:cNvPr>
          <p:cNvSpPr txBox="1">
            <a:spLocks/>
          </p:cNvSpPr>
          <p:nvPr/>
        </p:nvSpPr>
        <p:spPr>
          <a:xfrm>
            <a:off x="562701" y="1348195"/>
            <a:ext cx="4867910" cy="4656403"/>
          </a:xfrm>
          <a:prstGeom prst="rect">
            <a:avLst/>
          </a:prstGeom>
        </p:spPr>
        <p:txBody>
          <a:bodyPr vert="horz" wrap="square" lIns="0" tIns="11430" rIns="0" bIns="0" rtlCol="0">
            <a:sp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90"/>
              </a:spcBef>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CLIENT SIDE</a:t>
            </a:r>
          </a:p>
          <a:p>
            <a:pPr marL="12700">
              <a:lnSpc>
                <a:spcPts val="2160"/>
              </a:lnSpc>
              <a:spcBef>
                <a:spcPts val="175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set by setting </a:t>
            </a:r>
            <a:r>
              <a:rPr lang="en-US" sz="2000" i="1" dirty="0" err="1">
                <a:solidFill>
                  <a:srgbClr val="404040"/>
                </a:solidFill>
                <a:latin typeface="Verdana" panose="020B0604030504040204" pitchFamily="34" charset="0"/>
                <a:ea typeface="Verdana" panose="020B0604030504040204" pitchFamily="34" charset="0"/>
                <a:cs typeface="Verdana" panose="020B0604030504040204" pitchFamily="34" charset="0"/>
              </a:rPr>
              <a:t>document.cookies</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“key=value”</a:t>
            </a:r>
          </a:p>
          <a:p>
            <a:pPr marL="12700" marR="33655">
              <a:lnSpc>
                <a:spcPct val="80000"/>
              </a:lnSpc>
              <a:spcBef>
                <a:spcPts val="1395"/>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Even though you are re-assigning, it will simply add it to your list of cookies.</a:t>
            </a:r>
          </a:p>
          <a:p>
            <a:pPr marL="12700" marR="24130">
              <a:lnSpc>
                <a:spcPct val="80000"/>
              </a:lnSpc>
              <a:spcBef>
                <a:spcPts val="1415"/>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get a list of all your cookies and their  values using the </a:t>
            </a:r>
            <a:r>
              <a:rPr lang="en-US" sz="2000" i="1" dirty="0" err="1">
                <a:solidFill>
                  <a:srgbClr val="404040"/>
                </a:solidFill>
                <a:latin typeface="Verdana" panose="020B0604030504040204" pitchFamily="34" charset="0"/>
                <a:ea typeface="Verdana" panose="020B0604030504040204" pitchFamily="34" charset="0"/>
                <a:cs typeface="Verdana" panose="020B0604030504040204" pitchFamily="34" charset="0"/>
              </a:rPr>
              <a:t>document.cookies</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and parsing it to find the cookie of your choice.</a:t>
            </a:r>
          </a:p>
          <a:p>
            <a:pPr marL="12700" marR="5080">
              <a:lnSpc>
                <a:spcPts val="1920"/>
              </a:lnSpc>
              <a:spcBef>
                <a:spcPts val="1375"/>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Deleting cookies requires that you set the  cookie with an expiration; </a:t>
            </a: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ie</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i="1" dirty="0" err="1">
                <a:solidFill>
                  <a:srgbClr val="404040"/>
                </a:solidFill>
                <a:latin typeface="Verdana" panose="020B0604030504040204" pitchFamily="34" charset="0"/>
                <a:ea typeface="Verdana" panose="020B0604030504040204" pitchFamily="34" charset="0"/>
                <a:cs typeface="Verdana" panose="020B0604030504040204" pitchFamily="34" charset="0"/>
              </a:rPr>
              <a:t>document.cookies</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=“key=value; expires=Thu, 01 Jan 1970 00:00:00 UTC";</a:t>
            </a:r>
          </a:p>
        </p:txBody>
      </p:sp>
      <p:sp>
        <p:nvSpPr>
          <p:cNvPr id="8" name="object 4">
            <a:extLst>
              <a:ext uri="{FF2B5EF4-FFF2-40B4-BE49-F238E27FC236}">
                <a16:creationId xmlns:a16="http://schemas.microsoft.com/office/drawing/2014/main" id="{222977A2-9C66-F24E-A660-67DD473B08A8}"/>
              </a:ext>
            </a:extLst>
          </p:cNvPr>
          <p:cNvSpPr txBox="1">
            <a:spLocks/>
          </p:cNvSpPr>
          <p:nvPr/>
        </p:nvSpPr>
        <p:spPr>
          <a:xfrm>
            <a:off x="6006727" y="1353432"/>
            <a:ext cx="5346956" cy="4151136"/>
          </a:xfrm>
          <a:prstGeom prst="rect">
            <a:avLst/>
          </a:prstGeom>
        </p:spPr>
        <p:txBody>
          <a:bodyPr vert="horz" wrap="square" lIns="0" tIns="11430" rIns="0" bIns="0" rtlCol="0">
            <a:sp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90"/>
              </a:spcBef>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SERVER SIDE</a:t>
            </a:r>
          </a:p>
          <a:p>
            <a:pPr>
              <a:spcBef>
                <a:spcPts val="30"/>
              </a:spcBef>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12700" marR="798830">
              <a:lnSpc>
                <a:spcPts val="2160"/>
              </a:lnSpc>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set cookies by calling the </a:t>
            </a:r>
            <a:r>
              <a:rPr lang="en-US" sz="2000" i="1" dirty="0" err="1">
                <a:solidFill>
                  <a:srgbClr val="404040"/>
                </a:solidFill>
                <a:latin typeface="Verdana" panose="020B0604030504040204" pitchFamily="34" charset="0"/>
                <a:ea typeface="Verdana" panose="020B0604030504040204" pitchFamily="34" charset="0"/>
                <a:cs typeface="Verdana" panose="020B0604030504040204" pitchFamily="34" charset="0"/>
              </a:rPr>
              <a:t>response.cookies</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(name, value, options)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function.</a:t>
            </a:r>
          </a:p>
          <a:p>
            <a:pPr marL="12700" marR="5080">
              <a:lnSpc>
                <a:spcPts val="2160"/>
              </a:lnSpc>
              <a:spcBef>
                <a:spcPts val="1395"/>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get cookies by referencing the  </a:t>
            </a:r>
            <a:r>
              <a:rPr lang="en-US" sz="2000" i="1" dirty="0" err="1">
                <a:solidFill>
                  <a:srgbClr val="404040"/>
                </a:solidFill>
                <a:latin typeface="Verdana" panose="020B0604030504040204" pitchFamily="34" charset="0"/>
                <a:ea typeface="Verdana" panose="020B0604030504040204" pitchFamily="34" charset="0"/>
                <a:cs typeface="Verdana" panose="020B0604030504040204" pitchFamily="34" charset="0"/>
              </a:rPr>
              <a:t>request.cookies</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object, which will have cookies  keyed by name.</a:t>
            </a:r>
          </a:p>
          <a:p>
            <a:pPr marL="12700" marR="12700">
              <a:lnSpc>
                <a:spcPts val="2160"/>
              </a:lnSpc>
              <a:spcBef>
                <a:spcPts val="1415"/>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Deleting cookies requires you to expire the  cookies, which we can do by setting the cookie  with the </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expires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option set to any time in the  past, then calling </a:t>
            </a:r>
            <a:r>
              <a:rPr lang="en-US" sz="2000" i="1" dirty="0" err="1">
                <a:solidFill>
                  <a:srgbClr val="404040"/>
                </a:solidFill>
                <a:latin typeface="Verdana" panose="020B0604030504040204" pitchFamily="34" charset="0"/>
                <a:ea typeface="Verdana" panose="020B0604030504040204" pitchFamily="34" charset="0"/>
                <a:cs typeface="Verdana" panose="020B0604030504040204" pitchFamily="34" charset="0"/>
              </a:rPr>
              <a:t>response.clearCookie</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(name)</a:t>
            </a:r>
          </a:p>
        </p:txBody>
      </p:sp>
    </p:spTree>
    <p:extLst>
      <p:ext uri="{BB962C8B-B14F-4D97-AF65-F5344CB8AC3E}">
        <p14:creationId xmlns:p14="http://schemas.microsoft.com/office/powerpoint/2010/main" val="718079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18</a:t>
            </a:fld>
            <a:endParaRPr lang="en-US"/>
          </a:p>
        </p:txBody>
      </p:sp>
      <p:sp>
        <p:nvSpPr>
          <p:cNvPr id="4" name="Text Placeholder 3"/>
          <p:cNvSpPr>
            <a:spLocks noGrp="1"/>
          </p:cNvSpPr>
          <p:nvPr>
            <p:ph type="body" sz="quarter" idx="12"/>
          </p:nvPr>
        </p:nvSpPr>
        <p:spPr>
          <a:xfrm>
            <a:off x="854765" y="2138947"/>
            <a:ext cx="9944299"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Express-session</a:t>
            </a: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75484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will be using the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express-session</a:t>
            </a:r>
            <a:r>
              <a:rPr lang="en-US" sz="2000" dirty="0">
                <a:latin typeface="Verdana" panose="020B0604030504040204" pitchFamily="34" charset="0"/>
                <a:ea typeface="Verdana" panose="020B0604030504040204" pitchFamily="34" charset="0"/>
                <a:cs typeface="Verdana" panose="020B0604030504040204" pitchFamily="34" charset="0"/>
              </a:rPr>
              <a:t> middleware for lab 10 in order to easily handle our cookies.</a:t>
            </a:r>
          </a:p>
          <a:p>
            <a:pPr marL="0" indent="0">
              <a:buClr>
                <a:srgbClr val="C00000"/>
              </a:buClr>
              <a:buNone/>
            </a:pP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 express-session </a:t>
            </a:r>
            <a:r>
              <a:rPr lang="en-US" sz="2000" dirty="0">
                <a:latin typeface="Verdana" panose="020B0604030504040204" pitchFamily="34" charset="0"/>
                <a:ea typeface="Verdana" panose="020B0604030504040204" pitchFamily="34" charset="0"/>
                <a:cs typeface="Verdana" panose="020B0604030504040204" pitchFamily="34" charset="0"/>
              </a:rPr>
              <a:t>We then use it in our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like so:</a:t>
            </a: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r>
              <a:rPr lang="en-US" b="1" dirty="0" err="1">
                <a:solidFill>
                  <a:srgbClr val="001080"/>
                </a:solidFill>
                <a:latin typeface="Courier New" panose="02070309020205020404" pitchFamily="49" charset="0"/>
                <a:cs typeface="Courier New" panose="02070309020205020404" pitchFamily="49" charset="0"/>
              </a:rPr>
              <a:t>app</a:t>
            </a:r>
            <a:r>
              <a:rPr lang="en-US" b="1" dirty="0" err="1">
                <a:solidFill>
                  <a:srgbClr val="000000"/>
                </a:solidFill>
                <a:latin typeface="Courier New" panose="02070309020205020404" pitchFamily="49" charset="0"/>
                <a:cs typeface="Courier New" panose="02070309020205020404" pitchFamily="49" charset="0"/>
              </a:rPr>
              <a:t>.</a:t>
            </a:r>
            <a:r>
              <a:rPr lang="en-US" b="1" dirty="0" err="1">
                <a:solidFill>
                  <a:srgbClr val="795E26"/>
                </a:solidFill>
                <a:latin typeface="Courier New" panose="02070309020205020404" pitchFamily="49" charset="0"/>
                <a:cs typeface="Courier New" panose="02070309020205020404" pitchFamily="49" charset="0"/>
              </a:rPr>
              <a:t>use</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795E26"/>
                </a:solidFill>
                <a:latin typeface="Courier New" panose="02070309020205020404" pitchFamily="49" charset="0"/>
                <a:cs typeface="Courier New" panose="02070309020205020404" pitchFamily="49" charset="0"/>
              </a:rPr>
              <a:t>  session</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001080"/>
                </a:solidFill>
                <a:latin typeface="Courier New" panose="02070309020205020404" pitchFamily="49" charset="0"/>
                <a:cs typeface="Courier New" panose="02070309020205020404" pitchFamily="49" charset="0"/>
              </a:rPr>
              <a:t>    name:</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A31515"/>
                </a:solidFill>
                <a:latin typeface="Courier New" panose="02070309020205020404" pitchFamily="49" charset="0"/>
                <a:cs typeface="Courier New" panose="02070309020205020404" pitchFamily="49" charset="0"/>
              </a:rPr>
              <a:t>"</a:t>
            </a:r>
            <a:r>
              <a:rPr lang="en-US" b="1" dirty="0" err="1">
                <a:solidFill>
                  <a:srgbClr val="A31515"/>
                </a:solidFill>
                <a:latin typeface="Courier New" panose="02070309020205020404" pitchFamily="49" charset="0"/>
                <a:cs typeface="Courier New" panose="02070309020205020404" pitchFamily="49" charset="0"/>
              </a:rPr>
              <a:t>AuthCookie</a:t>
            </a:r>
            <a:r>
              <a:rPr lang="en-US" b="1" dirty="0">
                <a:solidFill>
                  <a:srgbClr val="A31515"/>
                </a:solidFill>
                <a:latin typeface="Courier New" panose="02070309020205020404" pitchFamily="49" charset="0"/>
                <a:cs typeface="Courier New" panose="02070309020205020404" pitchFamily="49" charset="0"/>
              </a:rPr>
              <a:t>"</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001080"/>
                </a:solidFill>
                <a:latin typeface="Courier New" panose="02070309020205020404" pitchFamily="49" charset="0"/>
                <a:cs typeface="Courier New" panose="02070309020205020404" pitchFamily="49" charset="0"/>
              </a:rPr>
              <a:t>    secret:</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A31515"/>
                </a:solidFill>
                <a:latin typeface="Courier New" panose="02070309020205020404" pitchFamily="49" charset="0"/>
                <a:cs typeface="Courier New" panose="02070309020205020404" pitchFamily="49" charset="0"/>
              </a:rPr>
              <a:t>"some secret string!"</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001080"/>
                </a:solidFill>
                <a:latin typeface="Courier New" panose="02070309020205020404" pitchFamily="49" charset="0"/>
                <a:cs typeface="Courier New" panose="02070309020205020404" pitchFamily="49" charset="0"/>
              </a:rPr>
              <a:t>    resave:</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false</a:t>
            </a:r>
            <a:r>
              <a:rPr lang="en-US" b="1" dirty="0">
                <a:solidFill>
                  <a:srgbClr val="000000"/>
                </a:solidFill>
                <a:latin typeface="Courier New" panose="02070309020205020404" pitchFamily="49" charset="0"/>
                <a:cs typeface="Courier New" panose="02070309020205020404" pitchFamily="49" charset="0"/>
              </a:rPr>
              <a:t>,</a:t>
            </a:r>
          </a:p>
          <a:p>
            <a:pPr marL="0" indent="0">
              <a:buNone/>
            </a:pPr>
            <a:r>
              <a:rPr lang="en-US" b="1" dirty="0">
                <a:solidFill>
                  <a:srgbClr val="001080"/>
                </a:solidFill>
                <a:latin typeface="Courier New" panose="02070309020205020404" pitchFamily="49" charset="0"/>
                <a:cs typeface="Courier New" panose="02070309020205020404" pitchFamily="49" charset="0"/>
              </a:rPr>
              <a:t>    </a:t>
            </a:r>
            <a:r>
              <a:rPr lang="en-US" b="1" dirty="0" err="1">
                <a:solidFill>
                  <a:srgbClr val="001080"/>
                </a:solidFill>
                <a:latin typeface="Courier New" panose="02070309020205020404" pitchFamily="49" charset="0"/>
                <a:cs typeface="Courier New" panose="02070309020205020404" pitchFamily="49" charset="0"/>
              </a:rPr>
              <a:t>saveUninitialized</a:t>
            </a:r>
            <a:r>
              <a:rPr lang="en-US" b="1" dirty="0">
                <a:solidFill>
                  <a:srgbClr val="001080"/>
                </a:solidFill>
                <a:latin typeface="Courier New" panose="02070309020205020404" pitchFamily="49" charset="0"/>
                <a:cs typeface="Courier New" panose="02070309020205020404" pitchFamily="49" charset="0"/>
              </a:rPr>
              <a:t>:</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true</a:t>
            </a:r>
            <a:endParaRPr lang="en-US" b="1" dirty="0">
              <a:solidFill>
                <a:srgbClr val="000000"/>
              </a:solidFill>
              <a:latin typeface="Courier New" panose="02070309020205020404" pitchFamily="49" charset="0"/>
              <a:cs typeface="Courier New" panose="02070309020205020404" pitchFamily="49" charset="0"/>
            </a:endParaRPr>
          </a:p>
          <a:p>
            <a:pPr marL="0" indent="0">
              <a:buNone/>
            </a:pPr>
            <a:r>
              <a:rPr lang="en-US" b="1" dirty="0">
                <a:solidFill>
                  <a:srgbClr val="000000"/>
                </a:solidFill>
                <a:latin typeface="Courier New" panose="02070309020205020404" pitchFamily="49" charset="0"/>
                <a:cs typeface="Courier New" panose="02070309020205020404" pitchFamily="49" charset="0"/>
              </a:rPr>
              <a:t>  })</a:t>
            </a:r>
          </a:p>
          <a:p>
            <a:pPr marL="0" indent="0">
              <a:buNone/>
            </a:pPr>
            <a:r>
              <a:rPr lang="en-US" b="1" dirty="0">
                <a:solidFill>
                  <a:srgbClr val="000000"/>
                </a:solidFill>
                <a:latin typeface="Courier New" panose="02070309020205020404" pitchFamily="49" charset="0"/>
                <a:cs typeface="Courier New" panose="02070309020205020404" pitchFamily="49" charset="0"/>
              </a:rPr>
              <a:t>);</a:t>
            </a:r>
          </a:p>
          <a:p>
            <a:pPr marL="0" indent="0">
              <a:buClr>
                <a:srgbClr val="C00000"/>
              </a:buClr>
              <a:buNone/>
            </a:pP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Clr>
                <a:srgbClr val="C00000"/>
              </a:buClr>
              <a:buNone/>
            </a:pP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express-session to Handle Cookies</a:t>
            </a:r>
          </a:p>
        </p:txBody>
      </p:sp>
    </p:spTree>
    <p:extLst>
      <p:ext uri="{BB962C8B-B14F-4D97-AF65-F5344CB8AC3E}">
        <p14:creationId xmlns:p14="http://schemas.microsoft.com/office/powerpoint/2010/main" val="20664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Patrick.Hill@stevens.edu</a:t>
            </a:r>
            <a:endParaRPr lang="en-US">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Express-session allows us to easily handle cookies.  We just use the </a:t>
            </a:r>
            <a:r>
              <a:rPr lang="en-US" sz="2000" dirty="0" err="1">
                <a:latin typeface="Verdana" panose="020B0604030504040204" pitchFamily="34" charset="0"/>
                <a:ea typeface="Verdana" panose="020B0604030504040204" pitchFamily="34" charset="0"/>
                <a:cs typeface="Verdana" panose="020B0604030504040204" pitchFamily="34" charset="0"/>
              </a:rPr>
              <a:t>req.session</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dirty="0" err="1">
                <a:latin typeface="Verdana" panose="020B0604030504040204" pitchFamily="34" charset="0"/>
                <a:ea typeface="Verdana" panose="020B0604030504040204" pitchFamily="34" charset="0"/>
                <a:cs typeface="Verdana" panose="020B0604030504040204" pitchFamily="34" charset="0"/>
              </a:rPr>
              <a:t>res.session</a:t>
            </a:r>
            <a:r>
              <a:rPr lang="en-US" sz="2000" dirty="0">
                <a:latin typeface="Verdana" panose="020B0604030504040204" pitchFamily="34" charset="0"/>
                <a:ea typeface="Verdana" panose="020B0604030504040204" pitchFamily="34" charset="0"/>
                <a:cs typeface="Verdana" panose="020B0604030504040204" pitchFamily="34" charset="0"/>
              </a:rPr>
              <a:t> objects.  </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When we use express-session, we can add things very easily to the cookie. </a:t>
            </a:r>
          </a:p>
          <a:p>
            <a:pPr marL="0" indent="0">
              <a:buClr>
                <a:srgbClr val="C00000"/>
              </a:buClr>
              <a:buNone/>
            </a:pPr>
            <a:endPar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It’s very easy to set a cookie using express-session. You would simply do </a:t>
            </a:r>
            <a:r>
              <a:rPr lang="en-US" sz="2000" dirty="0" err="1">
                <a:latin typeface="Verdana" panose="020B0604030504040204" pitchFamily="34" charset="0"/>
                <a:ea typeface="Verdana" panose="020B0604030504040204" pitchFamily="34" charset="0"/>
                <a:cs typeface="Verdana" panose="020B0604030504040204" pitchFamily="34" charset="0"/>
              </a:rPr>
              <a:t>req.session.field_name</a:t>
            </a:r>
            <a:r>
              <a:rPr lang="en-US" sz="2000" dirty="0">
                <a:latin typeface="Verdana" panose="020B0604030504040204" pitchFamily="34" charset="0"/>
                <a:ea typeface="Verdana" panose="020B0604030504040204" pitchFamily="34" charset="0"/>
                <a:cs typeface="Verdana" panose="020B0604030504040204" pitchFamily="34" charset="0"/>
              </a:rPr>
              <a:t> = ‘foo’.  You can also invalidate a piece of data by setting it to be undefined: </a:t>
            </a:r>
            <a:r>
              <a:rPr lang="en-US" sz="2000" dirty="0" err="1">
                <a:latin typeface="Verdana" panose="020B0604030504040204" pitchFamily="34" charset="0"/>
                <a:ea typeface="Verdana" panose="020B0604030504040204" pitchFamily="34" charset="0"/>
                <a:cs typeface="Verdana" panose="020B0604030504040204" pitchFamily="34" charset="0"/>
              </a:rPr>
              <a:t>req.session.field_name</a:t>
            </a:r>
            <a:r>
              <a:rPr lang="en-US" sz="2000" dirty="0">
                <a:latin typeface="Verdana" panose="020B0604030504040204" pitchFamily="34" charset="0"/>
                <a:ea typeface="Verdana" panose="020B0604030504040204" pitchFamily="34" charset="0"/>
                <a:cs typeface="Verdana" panose="020B0604030504040204" pitchFamily="34" charset="0"/>
              </a:rPr>
              <a:t> = undefined</a:t>
            </a:r>
          </a:p>
          <a:p>
            <a:pPr marL="0" indent="0">
              <a:buClr>
                <a:srgbClr val="C00000"/>
              </a:buClr>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express-session to Handle Cookies</a:t>
            </a:r>
          </a:p>
        </p:txBody>
      </p:sp>
    </p:spTree>
    <p:extLst>
      <p:ext uri="{BB962C8B-B14F-4D97-AF65-F5344CB8AC3E}">
        <p14:creationId xmlns:p14="http://schemas.microsoft.com/office/powerpoint/2010/main" val="27421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On the server side, if you need to set a cookie, in your route, you would do the same thing.  </a:t>
            </a:r>
            <a:r>
              <a:rPr lang="en-US" sz="2000" dirty="0" err="1">
                <a:latin typeface="Verdana" panose="020B0604030504040204" pitchFamily="34" charset="0"/>
                <a:ea typeface="Verdana" panose="020B0604030504040204" pitchFamily="34" charset="0"/>
                <a:cs typeface="Verdana" panose="020B0604030504040204" pitchFamily="34" charset="0"/>
              </a:rPr>
              <a:t>req.session.field_name</a:t>
            </a:r>
            <a:r>
              <a:rPr lang="en-US" sz="2000" dirty="0">
                <a:latin typeface="Verdana" panose="020B0604030504040204" pitchFamily="34" charset="0"/>
                <a:ea typeface="Verdana" panose="020B0604030504040204" pitchFamily="34" charset="0"/>
                <a:cs typeface="Verdana" panose="020B0604030504040204" pitchFamily="34" charset="0"/>
              </a:rPr>
              <a:t> = ‘bar’</a:t>
            </a:r>
          </a:p>
          <a:p>
            <a:pPr marL="0" indent="0">
              <a:buClr>
                <a:srgbClr val="C00000"/>
              </a:buClr>
              <a:buNone/>
            </a:pPr>
            <a:endParaRPr lang="en-US" sz="2000" i="1"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Important Note:  ALL sessions are destroyed when/if the server reboots/restarts</a:t>
            </a:r>
          </a:p>
          <a:p>
            <a:pPr marL="0" indent="0">
              <a:buClr>
                <a:srgbClr val="C00000"/>
              </a:buClr>
              <a:buNone/>
            </a:pP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express-session to Handle Cookies</a:t>
            </a:r>
          </a:p>
        </p:txBody>
      </p:sp>
      <p:pic>
        <p:nvPicPr>
          <p:cNvPr id="6" name="Picture 5" descr="A close up of a sign&#10;&#10;Description automatically generated">
            <a:extLst>
              <a:ext uri="{FF2B5EF4-FFF2-40B4-BE49-F238E27FC236}">
                <a16:creationId xmlns:a16="http://schemas.microsoft.com/office/drawing/2014/main" id="{BA895F64-B4DE-5646-8C40-B7C4ED04E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651" y="3711497"/>
            <a:ext cx="6090539" cy="1450848"/>
          </a:xfrm>
          <a:prstGeom prst="rect">
            <a:avLst/>
          </a:prstGeom>
        </p:spPr>
      </p:pic>
    </p:spTree>
    <p:extLst>
      <p:ext uri="{BB962C8B-B14F-4D97-AF65-F5344CB8AC3E}">
        <p14:creationId xmlns:p14="http://schemas.microsoft.com/office/powerpoint/2010/main" val="2050696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Expiring a cookie with express-session.  As mentioned in the previous slide, we can just set the data for that cookie to be undefined.  We can also set it to expire using </a:t>
            </a:r>
            <a:r>
              <a:rPr lang="en-US" sz="2000" dirty="0" err="1">
                <a:latin typeface="Verdana" panose="020B0604030504040204" pitchFamily="34" charset="0"/>
                <a:ea typeface="Verdana" panose="020B0604030504040204" pitchFamily="34" charset="0"/>
                <a:cs typeface="Verdana" panose="020B0604030504040204" pitchFamily="34" charset="0"/>
              </a:rPr>
              <a:t>req.session.cookie.expires</a:t>
            </a:r>
            <a:r>
              <a:rPr lang="en-US" sz="2000" dirty="0">
                <a:latin typeface="Verdana" panose="020B0604030504040204" pitchFamily="34" charset="0"/>
                <a:ea typeface="Verdana" panose="020B0604030504040204" pitchFamily="34" charset="0"/>
                <a:cs typeface="Verdana" panose="020B0604030504040204" pitchFamily="34" charset="0"/>
              </a:rPr>
              <a:t> and setting that to a date/time.</a:t>
            </a:r>
          </a:p>
          <a:p>
            <a:pPr marL="0" indent="0">
              <a:buClr>
                <a:srgbClr val="C00000"/>
              </a:buClr>
              <a:buNone/>
            </a:pPr>
            <a:endPar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endPar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endPar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endPar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You can also destroy the session completely by using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req.session.destroy</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a:t>
            </a:r>
          </a:p>
          <a:p>
            <a:pPr marL="0" indent="0">
              <a:buClr>
                <a:srgbClr val="C00000"/>
              </a:buClr>
              <a:buNone/>
            </a:pPr>
            <a:endPar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express-session to Handle Cookies</a:t>
            </a:r>
          </a:p>
        </p:txBody>
      </p:sp>
      <p:pic>
        <p:nvPicPr>
          <p:cNvPr id="6" name="Picture 5" descr="A screen shot of a computer&#10;&#10;Description automatically generated">
            <a:extLst>
              <a:ext uri="{FF2B5EF4-FFF2-40B4-BE49-F238E27FC236}">
                <a16:creationId xmlns:a16="http://schemas.microsoft.com/office/drawing/2014/main" id="{EA9D6CF2-B921-3543-9597-6894B1EAB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932" y="2324890"/>
            <a:ext cx="5607939" cy="1499616"/>
          </a:xfrm>
          <a:prstGeom prst="rect">
            <a:avLst/>
          </a:prstGeom>
        </p:spPr>
      </p:pic>
    </p:spTree>
    <p:extLst>
      <p:ext uri="{BB962C8B-B14F-4D97-AF65-F5344CB8AC3E}">
        <p14:creationId xmlns:p14="http://schemas.microsoft.com/office/powerpoint/2010/main" val="1568720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Session Based Authentication using Express, Middleware, and MongoDB</a:t>
            </a: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142024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Authentication is the act of confirming the identity of a person, group, or entity.  In web technology, this often means creating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user login system</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use a combination of data in order to identify a user.</a:t>
            </a:r>
          </a:p>
          <a:p>
            <a:pPr marL="0" indent="0">
              <a:buClr>
                <a:srgbClr val="C00000"/>
              </a:buClr>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other forms of authentication in web technology:</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can make an authentication system that allows you to limit API Access</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Force users to have a token</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Allow users a certain number of access hits a month</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can selectively allow or dis-allow access to resources based on user login state</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Authentication </a:t>
            </a:r>
          </a:p>
        </p:txBody>
      </p:sp>
    </p:spTree>
    <p:extLst>
      <p:ext uri="{BB962C8B-B14F-4D97-AF65-F5344CB8AC3E}">
        <p14:creationId xmlns:p14="http://schemas.microsoft.com/office/powerpoint/2010/main" val="1635776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In order to implement authentication and create a user login system, we will be breaking down  the task into several steps: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Creating and storing users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Allowing users to login via a form</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Storing session data in a cookie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Validating the data stored in the cookie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Storing the user as part of the request object.</a:t>
            </a:r>
          </a:p>
          <a:p>
            <a:pPr marL="0" indent="0">
              <a:buClr>
                <a:srgbClr val="C00000"/>
              </a:buClr>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Let’s walk through this process.</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Implementing Authentication </a:t>
            </a:r>
          </a:p>
        </p:txBody>
      </p:sp>
    </p:spTree>
    <p:extLst>
      <p:ext uri="{BB962C8B-B14F-4D97-AF65-F5344CB8AC3E}">
        <p14:creationId xmlns:p14="http://schemas.microsoft.com/office/powerpoint/2010/main" val="3539097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159108"/>
            <a:ext cx="11585731" cy="5280538"/>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 first step of authentication is very, very easy; you have to create, and store users.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There are some things you’ll be storing, and some things you’ll be storing in a very specific way</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First off, you will never store a plaintext password. You will be using the </a:t>
            </a:r>
            <a:r>
              <a:rPr lang="en-US" sz="1800" dirty="0" err="1">
                <a:latin typeface="Verdana" panose="020B0604030504040204" pitchFamily="34" charset="0"/>
                <a:ea typeface="Verdana" panose="020B0604030504040204" pitchFamily="34" charset="0"/>
                <a:cs typeface="Verdana" panose="020B0604030504040204" pitchFamily="34" charset="0"/>
              </a:rPr>
              <a:t>bcrypt</a:t>
            </a:r>
            <a:r>
              <a:rPr lang="en-US" sz="1800" dirty="0">
                <a:latin typeface="Verdana" panose="020B0604030504040204" pitchFamily="34" charset="0"/>
                <a:ea typeface="Verdana" panose="020B0604030504040204" pitchFamily="34" charset="0"/>
                <a:cs typeface="Verdana" panose="020B0604030504040204" pitchFamily="34" charset="0"/>
              </a:rPr>
              <a:t> package in order to create a hash of the password</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For the sake of authentication, you’re going to be adding an array for users that will keep track of multiple session identifiers. These session identifiers will allow you to keep track of logged in browser  sessions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will need to create a form to allow users to signup, where you will need to check for:</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Duplicate username/emails/other non-duplicatable data</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Mixed case of username/email addresses </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hlinkClick r:id="rId3"/>
              </a:rPr>
              <a:t>patrickhill@stevens.edu</a:t>
            </a:r>
            <a:r>
              <a:rPr lang="en-US" sz="1600" dirty="0">
                <a:latin typeface="Verdana" panose="020B0604030504040204" pitchFamily="34" charset="0"/>
                <a:ea typeface="Verdana" panose="020B0604030504040204" pitchFamily="34" charset="0"/>
                <a:cs typeface="Verdana" panose="020B0604030504040204" pitchFamily="34" charset="0"/>
              </a:rPr>
              <a:t> should be treated the same as </a:t>
            </a:r>
            <a:r>
              <a:rPr lang="en-US" sz="1600" dirty="0">
                <a:latin typeface="Verdana" panose="020B0604030504040204" pitchFamily="34" charset="0"/>
                <a:ea typeface="Verdana" panose="020B0604030504040204" pitchFamily="34" charset="0"/>
                <a:cs typeface="Verdana" panose="020B0604030504040204" pitchFamily="34" charset="0"/>
                <a:hlinkClick r:id="rId4"/>
              </a:rPr>
              <a:t>PaTriCkHill@stevens.edu</a:t>
            </a:r>
            <a:r>
              <a:rPr lang="en-US" sz="1600" dirty="0">
                <a:latin typeface="Verdana" panose="020B0604030504040204" pitchFamily="34" charset="0"/>
                <a:ea typeface="Verdana" panose="020B0604030504040204" pitchFamily="34" charset="0"/>
                <a:cs typeface="Verdana" panose="020B0604030504040204" pitchFamily="34" charset="0"/>
              </a:rPr>
              <a:t> and </a:t>
            </a:r>
            <a:r>
              <a:rPr lang="en-US" sz="1600" dirty="0">
                <a:latin typeface="Verdana" panose="020B0604030504040204" pitchFamily="34" charset="0"/>
                <a:ea typeface="Verdana" panose="020B0604030504040204" pitchFamily="34" charset="0"/>
                <a:cs typeface="Verdana" panose="020B0604030504040204" pitchFamily="34" charset="0"/>
                <a:hlinkClick r:id="rId5"/>
              </a:rPr>
              <a:t>PATRICKHILL@steVens.edu</a:t>
            </a:r>
            <a:r>
              <a:rPr lang="en-US" sz="1600" dirty="0">
                <a:latin typeface="Verdana" panose="020B0604030504040204" pitchFamily="34" charset="0"/>
                <a:ea typeface="Verdana" panose="020B0604030504040204" pitchFamily="34" charset="0"/>
                <a:cs typeface="Verdana" panose="020B0604030504040204" pitchFamily="34" charset="0"/>
              </a:rPr>
              <a:t> same for usernames: </a:t>
            </a:r>
            <a:r>
              <a:rPr lang="en-US" sz="1600" dirty="0" err="1">
                <a:latin typeface="Verdana" panose="020B0604030504040204" pitchFamily="34" charset="0"/>
                <a:ea typeface="Verdana" panose="020B0604030504040204" pitchFamily="34" charset="0"/>
                <a:cs typeface="Verdana" panose="020B0604030504040204" pitchFamily="34" charset="0"/>
              </a:rPr>
              <a:t>phill</a:t>
            </a:r>
            <a:r>
              <a:rPr lang="en-US" sz="1600" dirty="0">
                <a:latin typeface="Verdana" panose="020B0604030504040204" pitchFamily="34" charset="0"/>
                <a:ea typeface="Verdana" panose="020B0604030504040204" pitchFamily="34" charset="0"/>
                <a:cs typeface="Verdana" panose="020B0604030504040204" pitchFamily="34" charset="0"/>
              </a:rPr>
              <a:t>, PHILL, </a:t>
            </a:r>
            <a:r>
              <a:rPr lang="en-US" sz="1600" dirty="0" err="1">
                <a:latin typeface="Verdana" panose="020B0604030504040204" pitchFamily="34" charset="0"/>
                <a:ea typeface="Verdana" panose="020B0604030504040204" pitchFamily="34" charset="0"/>
                <a:cs typeface="Verdana" panose="020B0604030504040204" pitchFamily="34" charset="0"/>
              </a:rPr>
              <a:t>Phill</a:t>
            </a:r>
            <a:r>
              <a:rPr lang="en-US" sz="1600" dirty="0">
                <a:latin typeface="Verdana" panose="020B0604030504040204" pitchFamily="34" charset="0"/>
                <a:ea typeface="Verdana" panose="020B0604030504040204" pitchFamily="34" charset="0"/>
                <a:cs typeface="Verdana" panose="020B0604030504040204" pitchFamily="34" charset="0"/>
              </a:rPr>
              <a:t> should be treated as equal. </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Existence of passwords</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Creating and Storing Users</a:t>
            </a:r>
          </a:p>
        </p:txBody>
      </p:sp>
    </p:spTree>
    <p:extLst>
      <p:ext uri="{BB962C8B-B14F-4D97-AF65-F5344CB8AC3E}">
        <p14:creationId xmlns:p14="http://schemas.microsoft.com/office/powerpoint/2010/main" val="3107730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This step is extremely easy!</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will need to provide users with some way to actually perform a login. You will need to setup a form that allows users to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their username and password to a route.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This route will need to validate the username and password provided against entries in the database.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retrieve the user with that matching username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use </a:t>
            </a:r>
            <a:r>
              <a:rPr lang="en-US" sz="18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bcrypt</a:t>
            </a:r>
            <a:r>
              <a:rPr lang="en-US" sz="1800" dirty="0">
                <a:latin typeface="Verdana" panose="020B0604030504040204" pitchFamily="34" charset="0"/>
                <a:ea typeface="Verdana" panose="020B0604030504040204" pitchFamily="34" charset="0"/>
                <a:cs typeface="Verdana" panose="020B0604030504040204" pitchFamily="34" charset="0"/>
              </a:rPr>
              <a:t> to compare if their supplied password is a match to their hashed password that is stored in the database</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I have created a simple file, </a:t>
            </a:r>
            <a:r>
              <a:rPr lang="en-US" sz="16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bcrypt_example.js</a:t>
            </a:r>
            <a:r>
              <a:rPr lang="en-US" sz="16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to demonstrate how to use </a:t>
            </a:r>
            <a:r>
              <a:rPr lang="en-US" sz="16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bcrypt</a:t>
            </a:r>
            <a:r>
              <a:rPr lang="en-US" sz="1600" dirty="0">
                <a:latin typeface="Verdana" panose="020B0604030504040204" pitchFamily="34" charset="0"/>
                <a:ea typeface="Verdana" panose="020B0604030504040204" pitchFamily="34" charset="0"/>
                <a:cs typeface="Verdana" panose="020B0604030504040204" pitchFamily="34" charset="0"/>
              </a:rPr>
              <a:t> to create and compare hashes.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If there is a match, you can proceed; if not, you will simply not allow the request to continue and display an error to the user.</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Allowing Users to Login via a Form</a:t>
            </a:r>
          </a:p>
        </p:txBody>
      </p:sp>
    </p:spTree>
    <p:extLst>
      <p:ext uri="{BB962C8B-B14F-4D97-AF65-F5344CB8AC3E}">
        <p14:creationId xmlns:p14="http://schemas.microsoft.com/office/powerpoint/2010/main" val="512644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If the user logged in with proper credentials, you will then create a session ID (is using normal cookies, if using express-session there is an id property that contains the session ID </a:t>
            </a:r>
            <a:r>
              <a:rPr lang="en-US" sz="2000" dirty="0" err="1">
                <a:latin typeface="Verdana" panose="020B0604030504040204" pitchFamily="34" charset="0"/>
                <a:ea typeface="Verdana" panose="020B0604030504040204" pitchFamily="34" charset="0"/>
                <a:cs typeface="Verdana" panose="020B0604030504040204" pitchFamily="34" charset="0"/>
              </a:rPr>
              <a:t>req.session.id</a:t>
            </a:r>
            <a:r>
              <a:rPr lang="en-US" sz="2000" dirty="0">
                <a:latin typeface="Verdana" panose="020B0604030504040204" pitchFamily="34" charset="0"/>
                <a:ea typeface="Verdana" panose="020B0604030504040204" pitchFamily="34" charset="0"/>
                <a:cs typeface="Verdana" panose="020B0604030504040204" pitchFamily="34" charset="0"/>
              </a:rPr>
              <a:t>)  This session ID should be some sort of very long identifier, such as a GUID.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Rather than storing the user ID or username, and password in cookies, we instead are opting to store a session ID so that the username or password cannot be intercepted.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This session ID will be passed to the user via-cookie and will also be stored as one of many session ID’s on the user in the database. So when the user logins in, the server can generate the GUID, store that in an array of session ID’s in the user document and send that back as a cookie to the client in response. </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Storing Session Data in a Cookie</a:t>
            </a:r>
          </a:p>
        </p:txBody>
      </p:sp>
    </p:spTree>
    <p:extLst>
      <p:ext uri="{BB962C8B-B14F-4D97-AF65-F5344CB8AC3E}">
        <p14:creationId xmlns:p14="http://schemas.microsoft.com/office/powerpoint/2010/main" val="516340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It is now time to make your middleware!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Your middleware should run on each request, and will check for a cookie containing a session ID</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If it contains a session ID, you will check the database for a single user that has that session ID stored in their session ID field</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If there is a match, you’ve found your user!</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If not, your request is coming from an unauthenticated source; expire their cookie.</a:t>
            </a:r>
          </a:p>
          <a:p>
            <a:pPr marL="0" indent="0">
              <a:buClr>
                <a:srgbClr val="C00000"/>
              </a:buClr>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If not, your request is coming from an unauthenticated source.</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a:p>
        </p:txBody>
      </p:sp>
      <p:sp>
        <p:nvSpPr>
          <p:cNvPr id="4" name="Title 3"/>
          <p:cNvSpPr>
            <a:spLocks noGrp="1"/>
          </p:cNvSpPr>
          <p:nvPr>
            <p:ph type="title"/>
          </p:nvPr>
        </p:nvSpPr>
        <p:spPr>
          <a:xfrm>
            <a:off x="302605" y="418354"/>
            <a:ext cx="11051078"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Validating the Data Stored in the Cookie/Session</a:t>
            </a:r>
          </a:p>
        </p:txBody>
      </p:sp>
    </p:spTree>
    <p:extLst>
      <p:ext uri="{BB962C8B-B14F-4D97-AF65-F5344CB8AC3E}">
        <p14:creationId xmlns:p14="http://schemas.microsoft.com/office/powerpoint/2010/main" val="380471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Middleware</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55249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In your middleware, you have access to the request and the response objects, and you can add properties to them easily.</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If you are able to associate a session ID with a user, you may define a property on the request (or response!) object that stores the user, or some representation of them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just storing the user ID).</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 data you store will be accessible: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In middleware that are defined after the authentication middleware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In your routes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If you define middleware after your authentication middleware, you can attach them to  particular paths (such as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/user</a:t>
            </a:r>
            <a:r>
              <a:rPr lang="en-US" sz="2000" dirty="0">
                <a:latin typeface="Verdana" panose="020B0604030504040204" pitchFamily="34" charset="0"/>
                <a:ea typeface="Verdana" panose="020B0604030504040204" pitchFamily="34" charset="0"/>
                <a:cs typeface="Verdana" panose="020B0604030504040204" pitchFamily="34" charset="0"/>
              </a:rPr>
              <a:t>) and, if a user is not logged in, you can redirect them. You can also do things such as check on other paths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/admin</a:t>
            </a:r>
            <a:r>
              <a:rPr lang="en-US" sz="2000" dirty="0">
                <a:latin typeface="Verdana" panose="020B0604030504040204" pitchFamily="34" charset="0"/>
                <a:ea typeface="Verdana" panose="020B0604030504040204" pitchFamily="34" charset="0"/>
                <a:cs typeface="Verdana" panose="020B0604030504040204" pitchFamily="34" charset="0"/>
              </a:rPr>
              <a:t>) to see if the user has permission to access those paths, and redirect if not.</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Storing the User in the Request Object</a:t>
            </a:r>
          </a:p>
        </p:txBody>
      </p:sp>
    </p:spTree>
    <p:extLst>
      <p:ext uri="{BB962C8B-B14F-4D97-AF65-F5344CB8AC3E}">
        <p14:creationId xmlns:p14="http://schemas.microsoft.com/office/powerpoint/2010/main" val="1388964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36795"/>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Logging out is extremely easy, and only has two steps!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After hitting a logout route, you will expire the cookie for the session ID (or set it to undefined when using express-session, or simply destroy </a:t>
            </a:r>
            <a:r>
              <a:rPr lang="en-US" sz="1800">
                <a:latin typeface="Verdana" panose="020B0604030504040204" pitchFamily="34" charset="0"/>
                <a:ea typeface="Verdana" panose="020B0604030504040204" pitchFamily="34" charset="0"/>
                <a:cs typeface="Verdana" panose="020B0604030504040204" pitchFamily="34" charset="0"/>
              </a:rPr>
              <a:t>the session)</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remove the session ID from the user’s session ID list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will invalidate any other cookies that are relevant to the user.</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By doing both of those, you will have successfully invalidated the session and the user will no longer be authenticated.</a:t>
            </a: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Logging Out</a:t>
            </a:r>
          </a:p>
        </p:txBody>
      </p:sp>
    </p:spTree>
    <p:extLst>
      <p:ext uri="{BB962C8B-B14F-4D97-AF65-F5344CB8AC3E}">
        <p14:creationId xmlns:p14="http://schemas.microsoft.com/office/powerpoint/2010/main" val="131458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32345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 middleware is a function that has access to the request and response objects.  These functions can:</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Execute any code.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Make changes to the request and the response objects.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End the request-response cycle.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Call the next middleware function in the stack.</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can apply middleware to the entire application, or portions of the application</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You can apply it to a portion of the application by supplying a path as the first parameter to the middleware function</a:t>
            </a:r>
          </a:p>
          <a:p>
            <a:pPr lvl="1">
              <a:buClr>
                <a:srgbClr val="C00000"/>
              </a:buCl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It is called a middleware because it sits in the middle of the response and the request.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Middleware?</a:t>
            </a:r>
          </a:p>
        </p:txBody>
      </p:sp>
    </p:spTree>
    <p:extLst>
      <p:ext uri="{BB962C8B-B14F-4D97-AF65-F5344CB8AC3E}">
        <p14:creationId xmlns:p14="http://schemas.microsoft.com/office/powerpoint/2010/main" val="206059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err="1">
                <a:latin typeface="Verdana" panose="020B0604030504040204" pitchFamily="34" charset="0"/>
                <a:ea typeface="Verdana" panose="020B0604030504040204" pitchFamily="34" charset="0"/>
                <a:cs typeface="Verdana" panose="020B0604030504040204" pitchFamily="34" charset="0"/>
              </a:rPr>
              <a:t>Middlewares</a:t>
            </a:r>
            <a:r>
              <a:rPr lang="en-US" sz="2000" dirty="0">
                <a:latin typeface="Verdana" panose="020B0604030504040204" pitchFamily="34" charset="0"/>
                <a:ea typeface="Verdana" panose="020B0604030504040204" pitchFamily="34" charset="0"/>
                <a:cs typeface="Verdana" panose="020B0604030504040204" pitchFamily="34" charset="0"/>
              </a:rPr>
              <a:t> are useful for a number of reasons, and have many common uses such as: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Logging requests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Authentication</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Access control</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Caching data</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Serialization</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Practical Uses for Middleware</a:t>
            </a:r>
          </a:p>
        </p:txBody>
      </p:sp>
    </p:spTree>
    <p:extLst>
      <p:ext uri="{BB962C8B-B14F-4D97-AF65-F5344CB8AC3E}">
        <p14:creationId xmlns:p14="http://schemas.microsoft.com/office/powerpoint/2010/main" val="182902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Writing a middleware is extremely easy</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Register your middleware, optionally providing a path to apply that middleware to</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Have your middleware perform a task and when done:</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Have your middleware end the response</a:t>
            </a:r>
          </a:p>
          <a:p>
            <a:pPr lvl="2">
              <a:buClr>
                <a:srgbClr val="C00000"/>
              </a:buClr>
            </a:pPr>
            <a:r>
              <a:rPr lang="en-US" sz="1600" dirty="0">
                <a:latin typeface="Verdana" panose="020B0604030504040204" pitchFamily="34" charset="0"/>
                <a:ea typeface="Verdana" panose="020B0604030504040204" pitchFamily="34" charset="0"/>
                <a:cs typeface="Verdana" panose="020B0604030504040204" pitchFamily="34" charset="0"/>
              </a:rPr>
              <a:t>Have your middleware call the next middleware</a:t>
            </a:r>
          </a:p>
          <a:p>
            <a:pPr marL="0" indent="0">
              <a:buClr>
                <a:srgbClr val="C00000"/>
              </a:buClr>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As an example, see the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file, which has several middleware functions:</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which will count the number of requests made to your website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which will count the number of requests that have been made to the current path</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which will log the last time the user has made a request and store it in a cookie.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One which will deny all users access to the </a:t>
            </a:r>
            <a:r>
              <a:rPr lang="en-US" sz="1800" b="1" i="1" dirty="0">
                <a:solidFill>
                  <a:srgbClr val="AB263D"/>
                </a:solidFill>
                <a:latin typeface="Verdana" panose="020B0604030504040204" pitchFamily="34" charset="0"/>
                <a:ea typeface="Verdana" panose="020B0604030504040204" pitchFamily="34" charset="0"/>
                <a:cs typeface="Verdana" panose="020B0604030504040204" pitchFamily="34" charset="0"/>
              </a:rPr>
              <a:t>/admin </a:t>
            </a:r>
            <a:r>
              <a:rPr lang="en-US" sz="1800" dirty="0">
                <a:latin typeface="Verdana" panose="020B0604030504040204" pitchFamily="34" charset="0"/>
                <a:ea typeface="Verdana" panose="020B0604030504040204" pitchFamily="34" charset="0"/>
                <a:cs typeface="Verdana" panose="020B0604030504040204" pitchFamily="34" charset="0"/>
              </a:rPr>
              <a:t>path.</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Writing a Middleware</a:t>
            </a:r>
          </a:p>
        </p:txBody>
      </p:sp>
    </p:spTree>
    <p:extLst>
      <p:ext uri="{BB962C8B-B14F-4D97-AF65-F5344CB8AC3E}">
        <p14:creationId xmlns:p14="http://schemas.microsoft.com/office/powerpoint/2010/main" val="304336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7</a:t>
            </a:fld>
            <a:endParaRPr lang="en-US"/>
          </a:p>
        </p:txBody>
      </p:sp>
      <p:sp>
        <p:nvSpPr>
          <p:cNvPr id="4" name="Text Placeholder 3"/>
          <p:cNvSpPr>
            <a:spLocks noGrp="1"/>
          </p:cNvSpPr>
          <p:nvPr>
            <p:ph type="body" sz="quarter" idx="12"/>
          </p:nvPr>
        </p:nvSpPr>
        <p:spPr>
          <a:xfrm>
            <a:off x="854765" y="2138947"/>
            <a:ext cx="9944299"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Authentication and Authorization</a:t>
            </a: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666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Authentication is the process of verifying what user is currently operating in a system. You would be most familiar with it through the use of usernames and passwords.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For example, on </a:t>
            </a:r>
            <a:r>
              <a:rPr lang="en-US" sz="2000" dirty="0" err="1">
                <a:latin typeface="Verdana" panose="020B0604030504040204" pitchFamily="34" charset="0"/>
                <a:ea typeface="Verdana" panose="020B0604030504040204" pitchFamily="34" charset="0"/>
                <a:cs typeface="Verdana" panose="020B0604030504040204" pitchFamily="34" charset="0"/>
              </a:rPr>
              <a:t>MyStevens</a:t>
            </a:r>
            <a:r>
              <a:rPr lang="en-US" sz="2000" dirty="0">
                <a:latin typeface="Verdana" panose="020B0604030504040204" pitchFamily="34" charset="0"/>
                <a:ea typeface="Verdana" panose="020B0604030504040204" pitchFamily="34" charset="0"/>
                <a:cs typeface="Verdana" panose="020B0604030504040204" pitchFamily="34" charset="0"/>
              </a:rPr>
              <a:t>, you are authenticated by supplying your Stevens username and password. By providing this data, the system sends a Cookie to your browser that stores a session ID that associates your requests to your user account.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Authentication? </a:t>
            </a:r>
          </a:p>
        </p:txBody>
      </p:sp>
    </p:spTree>
    <p:extLst>
      <p:ext uri="{BB962C8B-B14F-4D97-AF65-F5344CB8AC3E}">
        <p14:creationId xmlns:p14="http://schemas.microsoft.com/office/powerpoint/2010/main" val="92278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Authorization and authentication are often confused. While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authentication</a:t>
            </a:r>
            <a:r>
              <a:rPr lang="en-US" sz="2000" dirty="0">
                <a:latin typeface="Verdana" panose="020B0604030504040204" pitchFamily="34" charset="0"/>
                <a:ea typeface="Verdana" panose="020B0604030504040204" pitchFamily="34" charset="0"/>
                <a:cs typeface="Verdana" panose="020B0604030504040204" pitchFamily="34" charset="0"/>
              </a:rPr>
              <a:t> handles who you are,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authorization</a:t>
            </a:r>
            <a:r>
              <a:rPr lang="en-US" sz="2000" dirty="0">
                <a:latin typeface="Verdana" panose="020B0604030504040204" pitchFamily="34" charset="0"/>
                <a:ea typeface="Verdana" panose="020B0604030504040204" pitchFamily="34" charset="0"/>
                <a:cs typeface="Verdana" panose="020B0604030504040204" pitchFamily="34" charset="0"/>
              </a:rPr>
              <a:t> is the process of validating what you can access.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For example, as a faculty member, my user account is authorized to input grades to student accounts, whereas student accounts are not.</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Even more granular, I am authorized in the system for CS-546 grades, but not MGT-671</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Authorization comes in many forms; typically, you will see three or more layers of authorization</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Public facing pages; even users that are not authenticated can see these pages. For example, your homepage or login page would be public facing</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Authenticated only pages; pages that all authenticated users can see</a:t>
            </a:r>
          </a:p>
          <a:p>
            <a:pPr lvl="1">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Role or claim based pages; pages that users can only see if they have certain account types, such as  faculty being able to access grading features whereas students cannot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Authorization? </a:t>
            </a:r>
          </a:p>
        </p:txBody>
      </p:sp>
    </p:spTree>
    <p:extLst>
      <p:ext uri="{BB962C8B-B14F-4D97-AF65-F5344CB8AC3E}">
        <p14:creationId xmlns:p14="http://schemas.microsoft.com/office/powerpoint/2010/main" val="4217774376"/>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51716</TotalTime>
  <Words>2570</Words>
  <Application>Microsoft Macintosh PowerPoint</Application>
  <PresentationFormat>Custom</PresentationFormat>
  <Paragraphs>245</Paragraphs>
  <Slides>32</Slides>
  <Notes>32</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32</vt:i4>
      </vt:variant>
    </vt:vector>
  </HeadingPairs>
  <TitlesOfParts>
    <vt:vector size="47" baseType="lpstr">
      <vt:lpstr>Arial</vt:lpstr>
      <vt:lpstr>Calibri</vt:lpstr>
      <vt:lpstr>Century Gothic</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is Middleware?</vt:lpstr>
      <vt:lpstr>Practical Uses for Middleware</vt:lpstr>
      <vt:lpstr>Writing a Middleware</vt:lpstr>
      <vt:lpstr>PowerPoint Presentation</vt:lpstr>
      <vt:lpstr>What is Authentication? </vt:lpstr>
      <vt:lpstr>What is Authorization? </vt:lpstr>
      <vt:lpstr>What are the Ways We Can Authenticate? </vt:lpstr>
      <vt:lpstr>How Can We Authorize Requests?</vt:lpstr>
      <vt:lpstr>PowerPoint Presentation</vt:lpstr>
      <vt:lpstr>What is a Cookie?</vt:lpstr>
      <vt:lpstr>What is a Cookie?</vt:lpstr>
      <vt:lpstr>What is a Cookie?</vt:lpstr>
      <vt:lpstr>Installing the cookie-parser Package </vt:lpstr>
      <vt:lpstr>Using Cookies with the cookie-parser</vt:lpstr>
      <vt:lpstr>PowerPoint Presentation</vt:lpstr>
      <vt:lpstr>Using express-session to Handle Cookies</vt:lpstr>
      <vt:lpstr>Using express-session to Handle Cookies</vt:lpstr>
      <vt:lpstr>Using express-session to Handle Cookies</vt:lpstr>
      <vt:lpstr>Using express-session to Handle Cookies</vt:lpstr>
      <vt:lpstr>PowerPoint Presentation</vt:lpstr>
      <vt:lpstr>Authentication </vt:lpstr>
      <vt:lpstr>Implementing Authentication </vt:lpstr>
      <vt:lpstr>Creating and Storing Users</vt:lpstr>
      <vt:lpstr>Allowing Users to Login via a Form</vt:lpstr>
      <vt:lpstr>Storing Session Data in a Cookie</vt:lpstr>
      <vt:lpstr>Validating the Data Stored in the Cookie/Session</vt:lpstr>
      <vt:lpstr>Storing the User in the Request Object</vt:lpstr>
      <vt:lpstr>Logging Out</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1399</cp:revision>
  <cp:lastPrinted>2016-08-09T14:57:31Z</cp:lastPrinted>
  <dcterms:created xsi:type="dcterms:W3CDTF">2013-11-01T14:42:31Z</dcterms:created>
  <dcterms:modified xsi:type="dcterms:W3CDTF">2020-04-17T13:53:37Z</dcterms:modified>
</cp:coreProperties>
</file>