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8.xml" ContentType="application/vnd.openxmlformats-officedocument.theme+xml"/>
  <Override PartName="/ppt/slideLayouts/slideLayout3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41"/>
  </p:notesMasterIdLst>
  <p:handoutMasterIdLst>
    <p:handoutMasterId r:id="rId42"/>
  </p:handoutMasterIdLst>
  <p:sldIdLst>
    <p:sldId id="293" r:id="rId10"/>
    <p:sldId id="292" r:id="rId11"/>
    <p:sldId id="392" r:id="rId12"/>
    <p:sldId id="294" r:id="rId13"/>
    <p:sldId id="331" r:id="rId14"/>
    <p:sldId id="297" r:id="rId15"/>
    <p:sldId id="296" r:id="rId16"/>
    <p:sldId id="298" r:id="rId17"/>
    <p:sldId id="303" r:id="rId18"/>
    <p:sldId id="332" r:id="rId19"/>
    <p:sldId id="299" r:id="rId20"/>
    <p:sldId id="300" r:id="rId21"/>
    <p:sldId id="390" r:id="rId22"/>
    <p:sldId id="301" r:id="rId23"/>
    <p:sldId id="302" r:id="rId24"/>
    <p:sldId id="304" r:id="rId25"/>
    <p:sldId id="305" r:id="rId26"/>
    <p:sldId id="393" r:id="rId27"/>
    <p:sldId id="309" r:id="rId28"/>
    <p:sldId id="307" r:id="rId29"/>
    <p:sldId id="308" r:id="rId30"/>
    <p:sldId id="310" r:id="rId31"/>
    <p:sldId id="329" r:id="rId32"/>
    <p:sldId id="330" r:id="rId33"/>
    <p:sldId id="311" r:id="rId34"/>
    <p:sldId id="313" r:id="rId35"/>
    <p:sldId id="395" r:id="rId36"/>
    <p:sldId id="394" r:id="rId37"/>
    <p:sldId id="398" r:id="rId38"/>
    <p:sldId id="399" r:id="rId39"/>
    <p:sldId id="400" r:id="rId4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262E"/>
    <a:srgbClr val="AB263D"/>
    <a:srgbClr val="8A0028"/>
    <a:srgbClr val="AB192E"/>
    <a:srgbClr val="A0192E"/>
    <a:srgbClr val="901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0" autoAdjust="0"/>
    <p:restoredTop sz="50000" autoAdjust="0"/>
  </p:normalViewPr>
  <p:slideViewPr>
    <p:cSldViewPr snapToGrid="0">
      <p:cViewPr varScale="1">
        <p:scale>
          <a:sx n="140" d="100"/>
          <a:sy n="140" d="100"/>
        </p:scale>
        <p:origin x="688" y="184"/>
      </p:cViewPr>
      <p:guideLst>
        <p:guide orient="horz" pos="2160"/>
        <p:guide pos="288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commentAuthors" Target="commentAuthor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theme" Target="theme/theme1.xml"/><Relationship Id="rId20" Type="http://schemas.openxmlformats.org/officeDocument/2006/relationships/slide" Target="slides/slide11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909B4-0034-084A-82BA-DE59354427DE}" type="datetime1">
              <a:rPr lang="en-US" smtClean="0"/>
              <a:t>4/25/20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EE3B6-A6CF-1B42-910E-8E290E739F0F}" type="datetime1">
              <a:rPr lang="en-US" smtClean="0"/>
              <a:t>4/25/20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1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23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29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92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0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65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41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67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84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23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00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88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86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22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39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82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7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98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250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118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50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57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3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85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76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42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58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21" name="Rectangle 20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9726309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168248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342900" indent="-34290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+mj-lt"/>
              <a:buAutoNum type="arabicPeriod"/>
              <a:defRPr sz="1600" b="0" i="0">
                <a:latin typeface="Arial"/>
                <a:cs typeface="Arial"/>
              </a:defRPr>
            </a:lvl1pPr>
            <a:lvl2pPr marL="800100" indent="-34290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+mj-lt"/>
              <a:buAutoNum type="arabicPeriod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+mj-lt"/>
              <a:buAutoNum type="arabicPeriod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+mj-lt"/>
              <a:buAutoNum type="arabicPeriod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+mj-lt"/>
              <a:buAutoNum type="arabicPeriod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2"/>
            <a:ext cx="11585731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11585731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6" y="1709352"/>
            <a:ext cx="561794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11585731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159098" y="1709352"/>
            <a:ext cx="5691148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112109"/>
            <a:ext cx="11585731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6" y="1112109"/>
            <a:ext cx="5663697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214002" y="1112109"/>
            <a:ext cx="5663697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7" y="82958"/>
            <a:ext cx="3346704" cy="1646578"/>
          </a:xfrm>
          <a:prstGeom prst="rect">
            <a:avLst/>
          </a:prstGeom>
        </p:spPr>
      </p:pic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3619500"/>
            <a:ext cx="12188825" cy="27875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74316" y="2392946"/>
            <a:ext cx="11296984" cy="109955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446842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Slide - 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" y="5092180"/>
            <a:ext cx="12188825" cy="1765820"/>
            <a:chOff x="-1" y="5092180"/>
            <a:chExt cx="12188825" cy="176582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8129945" y="5092180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" y="5092922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" y="5128391"/>
              <a:ext cx="12188825" cy="1729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828324" y="5240939"/>
            <a:ext cx="8532178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1521" y="4263995"/>
            <a:ext cx="2438400" cy="368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3520" y="681016"/>
            <a:ext cx="3245314" cy="302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4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4824" y="-1"/>
            <a:ext cx="9144001" cy="6858001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4825" y="0"/>
            <a:ext cx="9143999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5465" y="0"/>
            <a:ext cx="9103360" cy="682752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18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14782" y="2237110"/>
            <a:ext cx="11737153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82075" y="6584950"/>
            <a:ext cx="29337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1" y="4919822"/>
            <a:ext cx="12188825" cy="19381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88825" cy="4895273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14782" y="5545997"/>
            <a:ext cx="10510190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4875418"/>
            <a:ext cx="12188825" cy="1238113"/>
            <a:chOff x="0" y="6662"/>
            <a:chExt cx="9144000" cy="92882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t="13018" r="68665"/>
            <a:stretch/>
          </p:blipFill>
          <p:spPr>
            <a:xfrm>
              <a:off x="8323018" y="6662"/>
              <a:ext cx="588774" cy="928827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82075" y="6584950"/>
            <a:ext cx="29337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991552" y="1570618"/>
            <a:ext cx="10227600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412102" y="5206138"/>
            <a:ext cx="7419101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21" y="1561545"/>
            <a:ext cx="743664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1090865" y="4701328"/>
            <a:ext cx="743664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882117" y="1578919"/>
            <a:ext cx="5006220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882118" y="5766677"/>
            <a:ext cx="5006219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578920"/>
            <a:ext cx="5654546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754517" y="1573230"/>
            <a:ext cx="246843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9361927" y="1573230"/>
            <a:ext cx="2452019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754517" y="3914119"/>
            <a:ext cx="246843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9361927" y="3914119"/>
            <a:ext cx="2452019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572055"/>
            <a:ext cx="5654546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319232" y="1578919"/>
            <a:ext cx="6075064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510381" y="3690748"/>
            <a:ext cx="2960142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6510381" y="1578920"/>
            <a:ext cx="2960142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9605955" y="1572055"/>
            <a:ext cx="2292963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19232" y="2004541"/>
            <a:ext cx="3027859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319836" y="1586342"/>
            <a:ext cx="3017581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3535724" y="1585784"/>
            <a:ext cx="8319357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8829448" y="2004541"/>
            <a:ext cx="3027859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830052" y="1586342"/>
            <a:ext cx="3017581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305502" y="1585784"/>
            <a:ext cx="8319357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302605" y="1585784"/>
            <a:ext cx="1130579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825" y="0"/>
            <a:ext cx="5334000" cy="682752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25" name="Rectangle 2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28906" y="1578920"/>
            <a:ext cx="562179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8904" y="5043715"/>
            <a:ext cx="5621796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6228651" y="1572054"/>
            <a:ext cx="5622210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229065" y="5043715"/>
            <a:ext cx="5621796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" y="5092180"/>
            <a:ext cx="12188825" cy="1765820"/>
            <a:chOff x="-1" y="5092180"/>
            <a:chExt cx="12188825" cy="176582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8129945" y="5092180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" y="5092922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" y="5128391"/>
              <a:ext cx="12188825" cy="1729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828324" y="5240939"/>
            <a:ext cx="8532178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7528" y="678405"/>
            <a:ext cx="3580638" cy="30590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71521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94" y="0"/>
            <a:ext cx="5362631" cy="6864167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94" y="0"/>
            <a:ext cx="5362631" cy="6864167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24" name="Rectangle 23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7714" y="1196775"/>
            <a:ext cx="5199888" cy="566928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6773094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4" y="3496385"/>
            <a:ext cx="6753633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</a:t>
            </a:r>
            <a:br>
              <a:rPr lang="en-US" dirty="0"/>
            </a:br>
            <a:r>
              <a:rPr lang="en-US" dirty="0"/>
              <a:t>needs to be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2" y="2155151"/>
            <a:ext cx="8529783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6" name="Rectangle 15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8726"/>
            <a:ext cx="11585731" cy="4385167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6479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0.emf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emf"/><Relationship Id="rId5" Type="http://schemas.openxmlformats.org/officeDocument/2006/relationships/image" Target="../media/image2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0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10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3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  <p:sldLayoutId id="2147483806" r:id="rId7"/>
    <p:sldLayoutId id="2147483807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1" name="Rectangle 20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1" name="Rectangle 20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k.Hill@stevens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xs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view_story?file=my_story.tx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my_hacker_site.com/my_attack_vector.txt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499552" y="1973452"/>
            <a:ext cx="9189720" cy="1265048"/>
          </a:xfrm>
        </p:spPr>
        <p:txBody>
          <a:bodyPr/>
          <a:lstStyle/>
          <a:p>
            <a:pPr algn="ctr"/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 546 – Web Programming I</a:t>
            </a:r>
          </a:p>
          <a:p>
            <a:pPr algn="ctr"/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AJAX and Security</a:t>
            </a:r>
          </a:p>
          <a:p>
            <a:pPr algn="ctr"/>
            <a:endParaRPr lang="en-US" dirty="0"/>
          </a:p>
        </p:txBody>
      </p:sp>
      <p:pic>
        <p:nvPicPr>
          <p:cNvPr id="6" name="Picture Placeholder 5" descr="nanotechnology-173305070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84670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1546" y="1363662"/>
            <a:ext cx="11585731" cy="438516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Smaller payloads; you can only send down data that the user cares about.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split up your code into a more modular setup.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keep updating one page, rather than re-requesting entirely new pages all the time!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Since one page is updating, you will not have to re-request and re-render the same resources such as stylesheets and JS files, making your application often perform much better.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Benefits of Using AJAX</a:t>
            </a:r>
          </a:p>
        </p:txBody>
      </p:sp>
    </p:spTree>
    <p:extLst>
      <p:ext uri="{BB962C8B-B14F-4D97-AF65-F5344CB8AC3E}">
        <p14:creationId xmlns:p14="http://schemas.microsoft.com/office/powerpoint/2010/main" val="217147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605" y="1236416"/>
            <a:ext cx="11585731" cy="438516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Harder to handle search crawlers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more your app requires JavaScript, generally, without a prerendering setup, the worse your SEO becomes.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 edge cases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more you rely on the client and their browser, the more combinations of things can go wrong; from them having a Chrome extension that somehow interferes with your page, to them losing internet, once it's in their hands anything can happen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Forces you to manually keep track of the state of your app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Have to rebind your event handlers constantly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See the advanced jQuery section for a note about this!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Downsides of Using AJAX</a:t>
            </a:r>
          </a:p>
        </p:txBody>
      </p:sp>
    </p:spTree>
    <p:extLst>
      <p:ext uri="{BB962C8B-B14F-4D97-AF65-F5344CB8AC3E}">
        <p14:creationId xmlns:p14="http://schemas.microsoft.com/office/powerpoint/2010/main" val="405579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605" y="1046585"/>
            <a:ext cx="11585731" cy="493380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AJAX excels at all situations where you have to send small payloads back and forth between the user and the server. 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Single Page Applications essentially require AJAX to function; AJAX allows you to send data without leaving the page. This allows the user to keep do things like click a button to save progress but immediately keep working while the progress is still being stored.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pages that require real time updates, AJAX allows you to successfully stay on one page and just keep updating small bits of data constantly, delivering a seamless user experience.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Would I Use AJAX?</a:t>
            </a:r>
          </a:p>
        </p:txBody>
      </p:sp>
    </p:spTree>
    <p:extLst>
      <p:ext uri="{BB962C8B-B14F-4D97-AF65-F5344CB8AC3E}">
        <p14:creationId xmlns:p14="http://schemas.microsoft.com/office/powerpoint/2010/main" val="352177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6343" y="2138947"/>
            <a:ext cx="11522671" cy="1099553"/>
          </a:xfrm>
        </p:spPr>
        <p:txBody>
          <a:bodyPr/>
          <a:lstStyle/>
          <a:p>
            <a:pPr algn="ctr"/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AJAX jQuery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Placeholder 5" descr="nanotechnology-173305070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69934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605" y="1171388"/>
            <a:ext cx="11585731" cy="493731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are several ways of making AJAX requests, however they are all simply shorthand for the </a:t>
            </a:r>
            <a:r>
              <a:rPr lang="en-US" sz="2000" b="1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$.ajax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which we will see in our lecture code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AJAX requests return promises, as they are asynchronous! The AJAX request method takes an object that allows you to easily POST data to a server. 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the AJAX detects a JSON response, it will automatically serialize it to a JavaScript object.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Making an AJAX Request Using jQuery</a:t>
            </a:r>
          </a:p>
        </p:txBody>
      </p:sp>
    </p:spTree>
    <p:extLst>
      <p:ext uri="{BB962C8B-B14F-4D97-AF65-F5344CB8AC3E}">
        <p14:creationId xmlns:p14="http://schemas.microsoft.com/office/powerpoint/2010/main" val="2831349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605" y="1362924"/>
            <a:ext cx="11585731" cy="438516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Sometimes, you need to store arbitrary data on your elements, such as an identifier that corresponds to a database entry for that piece of data.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use the </a:t>
            </a:r>
            <a:r>
              <a:rPr lang="en-US" sz="2000" b="1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$(“selector”).data(“key-name”)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get this data, and </a:t>
            </a:r>
            <a:r>
              <a:rPr lang="en-US" sz="2000" b="1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$(“selector”).data(“key-name”, “new value”)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set it.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Storing Data Attributes</a:t>
            </a:r>
          </a:p>
        </p:txBody>
      </p:sp>
    </p:spTree>
    <p:extLst>
      <p:ext uri="{BB962C8B-B14F-4D97-AF65-F5344CB8AC3E}">
        <p14:creationId xmlns:p14="http://schemas.microsoft.com/office/powerpoint/2010/main" val="239074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605" y="1361888"/>
            <a:ext cx="11585731" cy="438516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your server responds with HTML, you can easily target an element and set its HTML.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allows you to have server-side rendering that is then placed on the page.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Adding HTML to a Page</a:t>
            </a:r>
          </a:p>
        </p:txBody>
      </p:sp>
    </p:spTree>
    <p:extLst>
      <p:ext uri="{BB962C8B-B14F-4D97-AF65-F5344CB8AC3E}">
        <p14:creationId xmlns:p14="http://schemas.microsoft.com/office/powerpoint/2010/main" val="290128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1546" y="1544768"/>
            <a:ext cx="11585731" cy="438516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curious thing you may notice is that pieces of data that are added to the page after the page loads may not have their events bound!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because when you bind events, it binds them to elements that exist; it literally attaches event listeners to each DOM object! 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Therefore, you may have to rebind events after adding new content to the page. (We will see an example of this in the lecture code)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Rebinding Events</a:t>
            </a:r>
          </a:p>
        </p:txBody>
      </p:sp>
    </p:spTree>
    <p:extLst>
      <p:ext uri="{BB962C8B-B14F-4D97-AF65-F5344CB8AC3E}">
        <p14:creationId xmlns:p14="http://schemas.microsoft.com/office/powerpoint/2010/main" val="3910668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6343" y="2138947"/>
            <a:ext cx="11522671" cy="1099553"/>
          </a:xfrm>
        </p:spPr>
        <p:txBody>
          <a:bodyPr/>
          <a:lstStyle/>
          <a:p>
            <a:pPr algn="ctr"/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Security Concerns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Placeholder 5" descr="nanotechnology-173305070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482731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29184" y="1339343"/>
            <a:ext cx="11585731" cy="438516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Due to the public nature of web applications, there are a number of security concerns we face when dealing with Web Programming. 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 common ones are: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XSS Attack (Cross Site Scripting Attack)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 / DDOS (Denial Of Service / Distributed Denial Of Service)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 Injections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Phishing attempts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Brute Forces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 Inclusion Vulnerabilities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Types of Concerns</a:t>
            </a:r>
          </a:p>
        </p:txBody>
      </p:sp>
    </p:spTree>
    <p:extLst>
      <p:ext uri="{BB962C8B-B14F-4D97-AF65-F5344CB8AC3E}">
        <p14:creationId xmlns:p14="http://schemas.microsoft.com/office/powerpoint/2010/main" val="60799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Patrick Hill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Adjunct Professor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Computer Science Department</a:t>
            </a:r>
          </a:p>
          <a:p>
            <a:r>
              <a:rPr lang="en-US" dirty="0">
                <a:solidFill>
                  <a:srgbClr val="AB2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Patrick.Hill@stevens.edu</a:t>
            </a:r>
            <a:endParaRPr lang="en-US" dirty="0">
              <a:solidFill>
                <a:srgbClr val="AB26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697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605" y="1361888"/>
            <a:ext cx="11585731" cy="438516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most attacks, tools and strategies have been developed for handling the attacks as best you can. Some of these attacks target users directly, such as Phishing attempts; some of them attack your own system.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your job as a web developer to be mindful of these security issues and preemptively protect against them as best you can.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Can We Do About It?</a:t>
            </a:r>
          </a:p>
        </p:txBody>
      </p:sp>
    </p:spTree>
    <p:extLst>
      <p:ext uri="{BB962C8B-B14F-4D97-AF65-F5344CB8AC3E}">
        <p14:creationId xmlns:p14="http://schemas.microsoft.com/office/powerpoint/2010/main" val="3292059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605" y="1361888"/>
            <a:ext cx="11585731" cy="438516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XSS Attack is an injection attack, where a malicious user manages to inject content(typically, JavaScript) into your website. 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prevent XSS attacks by never displaying raw input that any user on your site may submit; you must always sanitize it and strip HTML from it. 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It's always safer to deny all HTML except for a whitelisted set of tags and attributes, rather than reject tags and attributes that you think should not be allowed.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use the </a:t>
            </a:r>
            <a:r>
              <a:rPr lang="en-US" sz="2000" b="1" i="1" dirty="0" err="1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xss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package to help protect yourself</a:t>
            </a:r>
          </a:p>
          <a:p>
            <a:pPr lvl="2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https://www.npmjs.com/package/xss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XSS Attacks</a:t>
            </a:r>
          </a:p>
        </p:txBody>
      </p:sp>
    </p:spTree>
    <p:extLst>
      <p:ext uri="{BB962C8B-B14F-4D97-AF65-F5344CB8AC3E}">
        <p14:creationId xmlns:p14="http://schemas.microsoft.com/office/powerpoint/2010/main" val="478566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2605" y="418354"/>
            <a:ext cx="10123657" cy="535863"/>
          </a:xfrm>
        </p:spPr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DDOS Attack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605" y="1361888"/>
            <a:ext cx="11585731" cy="438516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DDOS attack is a Distributed Denial of Service attack. 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general, a DOS is when some form of attack renders a server unable to respond in a timely manner.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DDOS attack is when many machines are being used simultaneously to access a website / server, causing it to fall under such heavy load that it cannot keep up with any of the requests. This renders the server unusable; all requests will timeout.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mitigate a DDOS attack by: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Temporarily upping your available bandwidth to ride it out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use a service such as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CloudFlare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handle incoming traffic and prevent suspected DDOSs.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5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1546" y="1515816"/>
            <a:ext cx="11585731" cy="438516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SQL Injection is when you allow for a user to sneak their own SQL statements into SQL you're sending to the server. This allows them to attain unauthorized access to your database.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prevent this by: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Sanitizing all strings used as input</a:t>
            </a:r>
          </a:p>
          <a:p>
            <a:pPr lvl="1"/>
            <a:r>
              <a:rPr lang="en-US" sz="1800" b="1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prepared statements</a:t>
            </a:r>
          </a:p>
          <a:p>
            <a:pPr marL="0" indent="0">
              <a:buNone/>
            </a:pPr>
            <a:endParaRPr lang="en-US" sz="2000" b="1" dirty="0">
              <a:solidFill>
                <a:srgbClr val="AB262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our course, as we use MongoDB, we do not have to worry about SQL Injections.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MongoDB is vulnerable to other injection attacks, but they are much more involved and rely on server exploits beyond the scope of this course.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2605" y="418354"/>
            <a:ext cx="10779923" cy="535863"/>
          </a:xfrm>
        </p:spPr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 Injections</a:t>
            </a:r>
          </a:p>
        </p:txBody>
      </p:sp>
    </p:spTree>
    <p:extLst>
      <p:ext uri="{BB962C8B-B14F-4D97-AF65-F5344CB8AC3E}">
        <p14:creationId xmlns:p14="http://schemas.microsoft.com/office/powerpoint/2010/main" val="1588472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1546" y="1142742"/>
            <a:ext cx="11585731" cy="438516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 Brute Force Attack is when a user attempts to find information about your system / resources in your system (such as users) by providing a constant stream of values.</a:t>
            </a:r>
          </a:p>
          <a:p>
            <a:pPr marL="0" indent="0">
              <a:buNone/>
            </a:pPr>
            <a:r>
              <a:rPr lang="en-US" sz="2000" dirty="0"/>
              <a:t>User logins are particularly vulnerable to Brute Force Attacks.</a:t>
            </a:r>
          </a:p>
          <a:p>
            <a:pPr lvl="1"/>
            <a:r>
              <a:rPr lang="en-US" sz="1800" dirty="0"/>
              <a:t>A malicious user would target your login form</a:t>
            </a:r>
          </a:p>
          <a:p>
            <a:pPr lvl="1"/>
            <a:r>
              <a:rPr lang="en-US" sz="1800" dirty="0"/>
              <a:t>They would write a script to submit to that form with known usernames and the most common 10,000 passwords.</a:t>
            </a:r>
          </a:p>
          <a:p>
            <a:pPr lvl="1"/>
            <a:r>
              <a:rPr lang="en-US" sz="1800" dirty="0"/>
              <a:t>In time, they would be able to successfully harvest usernames and passwords</a:t>
            </a:r>
          </a:p>
          <a:p>
            <a:pPr marL="0" indent="0">
              <a:buNone/>
            </a:pPr>
            <a:r>
              <a:rPr lang="en-US" sz="2000" dirty="0"/>
              <a:t>You can prevent your system from brute force attacks by:</a:t>
            </a:r>
          </a:p>
          <a:p>
            <a:pPr lvl="1"/>
            <a:r>
              <a:rPr lang="en-US" sz="1800" dirty="0"/>
              <a:t>Tracking the IP of every form submission and limiting based on that</a:t>
            </a:r>
          </a:p>
          <a:p>
            <a:pPr lvl="1"/>
            <a:r>
              <a:rPr lang="en-US" sz="1800" dirty="0"/>
              <a:t>Lock accounts after some number of failed attempts to access.</a:t>
            </a:r>
          </a:p>
          <a:p>
            <a:pPr lvl="1"/>
            <a:r>
              <a:rPr lang="en-US" sz="1800" dirty="0"/>
              <a:t>On password login attempts, you can purposefully stall your responses so that the attacker has to wait longer and longer, reducing the effectiveness of their attack.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2605" y="418354"/>
            <a:ext cx="10779923" cy="535863"/>
          </a:xfrm>
        </p:spPr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Brute Force Attacks</a:t>
            </a:r>
          </a:p>
        </p:txBody>
      </p:sp>
    </p:spTree>
    <p:extLst>
      <p:ext uri="{BB962C8B-B14F-4D97-AF65-F5344CB8AC3E}">
        <p14:creationId xmlns:p14="http://schemas.microsoft.com/office/powerpoint/2010/main" val="2782344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605" y="1361888"/>
            <a:ext cx="11585731" cy="438516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you allow users access to resources that are stored in files, you may be tempted to give them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urls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that have paths to the files stored in the GET string, like so: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http://localhost:3000/view_story?file=my_story.txt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leaves you open to a Local File Inclusion!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change </a:t>
            </a:r>
            <a:r>
              <a:rPr lang="en-US" sz="18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my_story.txt</a:t>
            </a:r>
            <a:r>
              <a:rPr lang="en-US" sz="1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be </a:t>
            </a:r>
            <a:r>
              <a:rPr lang="en-US" sz="1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../../</a:t>
            </a:r>
            <a:r>
              <a:rPr lang="en-US" sz="18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database_credentials.txt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 something similar to access local files, if you do not allow users to select from a limited set of filenames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You're also vulnerable to a Remote File Inclusion!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change </a:t>
            </a:r>
            <a:r>
              <a:rPr lang="en-US" sz="18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my_file.png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be </a:t>
            </a:r>
            <a:r>
              <a:rPr lang="en-US" sz="1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http://my_hacker_site.com/my_attack_vector.txt</a:t>
            </a:r>
            <a:r>
              <a:rPr lang="en-US" sz="1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order to execute your own scripts inside their page, which would allow you to gain access to their system!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prevent these types of attacks by: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Referencing resources by ids, that you then lookup files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 allowing known, acceptable resource to be included.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2605" y="418354"/>
            <a:ext cx="9818857" cy="535863"/>
          </a:xfrm>
        </p:spPr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 Inclusion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124397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605" y="1361888"/>
            <a:ext cx="11585731" cy="438516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have to be constantly aware of these issues, and many more. You are responsible for your </a:t>
            </a:r>
            <a:r>
              <a:rPr lang="en-US" sz="2000" dirty="0"/>
              <a:t>users and their data; you should make your best efforts to be secure.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2605" y="418354"/>
            <a:ext cx="9818857" cy="535863"/>
          </a:xfrm>
        </p:spPr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Concerned Do We Have to Be?</a:t>
            </a:r>
          </a:p>
        </p:txBody>
      </p:sp>
    </p:spTree>
    <p:extLst>
      <p:ext uri="{BB962C8B-B14F-4D97-AF65-F5344CB8AC3E}">
        <p14:creationId xmlns:p14="http://schemas.microsoft.com/office/powerpoint/2010/main" val="2655629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6343" y="2138947"/>
            <a:ext cx="11522671" cy="1099553"/>
          </a:xfrm>
        </p:spPr>
        <p:txBody>
          <a:bodyPr/>
          <a:lstStyle/>
          <a:p>
            <a:pPr algn="ctr"/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Making a Dynamic Page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Placeholder 5" descr="nanotechnology-173305070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920013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605" y="1361888"/>
            <a:ext cx="11585731" cy="438516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Dynamic HTML Page is any page that manipulates itself after the client has received it.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Until now, we have used a small amount of JavaScript in order to interact with the page. We have also been creating APIs that are not particularly useful for a user.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</a:t>
            </a:r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 combine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these two things to start creating robust, single page applications.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2605" y="418354"/>
            <a:ext cx="9818857" cy="535863"/>
          </a:xfrm>
        </p:spPr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a Dynamic HTML Page?</a:t>
            </a:r>
          </a:p>
        </p:txBody>
      </p:sp>
    </p:spTree>
    <p:extLst>
      <p:ext uri="{BB962C8B-B14F-4D97-AF65-F5344CB8AC3E}">
        <p14:creationId xmlns:p14="http://schemas.microsoft.com/office/powerpoint/2010/main" val="953238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605" y="1361888"/>
            <a:ext cx="11585731" cy="438516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you make a new status on Facebook, you never leave the page; instead it just shows up at the top of your page.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Tumblr, when you scroll down far enough, the page automatically queries new data to show you.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reddit, when you upvote or downvote a post, it submits that action without leaving the page.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Gmail, all actions are done via AJAX! You never actually leave the main page, it's all clever JavaScript.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2605" y="418354"/>
            <a:ext cx="9818857" cy="535863"/>
          </a:xfrm>
        </p:spPr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Dynamic Pages We’re Familiar With</a:t>
            </a:r>
          </a:p>
        </p:txBody>
      </p:sp>
    </p:spTree>
    <p:extLst>
      <p:ext uri="{BB962C8B-B14F-4D97-AF65-F5344CB8AC3E}">
        <p14:creationId xmlns:p14="http://schemas.microsoft.com/office/powerpoint/2010/main" val="79906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6343" y="2138947"/>
            <a:ext cx="11522671" cy="1099553"/>
          </a:xfrm>
        </p:spPr>
        <p:txBody>
          <a:bodyPr/>
          <a:lstStyle/>
          <a:p>
            <a:pPr algn="ctr"/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AJAX</a:t>
            </a:r>
            <a:endParaRPr lang="en-US" sz="4000" dirty="0"/>
          </a:p>
        </p:txBody>
      </p:sp>
      <p:pic>
        <p:nvPicPr>
          <p:cNvPr id="6" name="Picture Placeholder 5" descr="nanotechnology-173305070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988308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605" y="1361888"/>
            <a:ext cx="11585731" cy="438516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order to create dynamic pages easily, you're going to want to start on your server's side by creating API routes that allow you to easily interact with your application; this is generally anything you would submit a form to, or data that you can request.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that's done, you setup the parts of your website that don't change, such as the main layout.</a:t>
            </a:r>
          </a:p>
          <a:p>
            <a:pPr marL="0" indent="0">
              <a:buNone/>
            </a:pP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then write your dynamic parts in a JavaScript file, such as: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page load, request data to populate the page.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a form submission, validate the form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a successful form submission, POST it to the server via AJAX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the response to show an error message if there was an error, and show the error on screen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there is no error, query the new data to show it on the page.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2605" y="418354"/>
            <a:ext cx="9818857" cy="535863"/>
          </a:xfrm>
        </p:spPr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Setting Up a Dynamic Page </a:t>
            </a:r>
          </a:p>
        </p:txBody>
      </p:sp>
    </p:spTree>
    <p:extLst>
      <p:ext uri="{BB962C8B-B14F-4D97-AF65-F5344CB8AC3E}">
        <p14:creationId xmlns:p14="http://schemas.microsoft.com/office/powerpoint/2010/main" val="4153677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6343" y="2138947"/>
            <a:ext cx="11522671" cy="1099553"/>
          </a:xfrm>
        </p:spPr>
        <p:txBody>
          <a:bodyPr/>
          <a:lstStyle/>
          <a:p>
            <a:pPr algn="ctr"/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Questions?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Placeholder 5" descr="nanotechnology-173305070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4839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605" y="1354501"/>
            <a:ext cx="11585731" cy="438516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AJAX (asynchronous JavaScript and XML) is a series of techniques used to have clients execute JavaScript code in order to request resources without leaving their current page.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means that you can write code that makes network requests on the client's behalf to access data on your server.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will be using jQuery to perform our AJAX requests.</a:t>
            </a:r>
          </a:p>
          <a:p>
            <a:pPr marL="0" indent="0">
              <a:buNone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AJAX?</a:t>
            </a:r>
          </a:p>
        </p:txBody>
      </p:sp>
    </p:spTree>
    <p:extLst>
      <p:ext uri="{BB962C8B-B14F-4D97-AF65-F5344CB8AC3E}">
        <p14:creationId xmlns:p14="http://schemas.microsoft.com/office/powerpoint/2010/main" val="222300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605" y="1187733"/>
            <a:ext cx="11585731" cy="438516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jQuery, we would use the 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$.ajax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to create an </a:t>
            </a:r>
            <a:r>
              <a:rPr lang="en-US" sz="2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XMLHttpRequest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each resource request you want to make. 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will see an example of how to GET and POST using AJAX and jQuery.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monitor these requests in our browser's developer consoles, to see what data we send and see the responses.</a:t>
            </a:r>
          </a:p>
          <a:p>
            <a:pPr marL="0" indent="0">
              <a:buNone/>
            </a:pPr>
            <a:endParaRPr lang="en-US" sz="2000" dirty="0">
              <a:solidFill>
                <a:srgbClr val="AB26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Do I Use AJAX?</a:t>
            </a:r>
          </a:p>
        </p:txBody>
      </p:sp>
    </p:spTree>
    <p:extLst>
      <p:ext uri="{BB962C8B-B14F-4D97-AF65-F5344CB8AC3E}">
        <p14:creationId xmlns:p14="http://schemas.microsoft.com/office/powerpoint/2010/main" val="261735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0489" y="1051396"/>
            <a:ext cx="11585731" cy="438516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AJAX calls are inherently asynchronous; you do not know when they will complete, so they pass data through callbacks.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request is made on a background thread that does not block the UI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request can finish anytime after it is sent, so you want to hook into your event listener before the request is sent; a request could theoretically complete before you listen for the response.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request may not ever complete successfully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Does Asynchronous Mean?</a:t>
            </a:r>
          </a:p>
        </p:txBody>
      </p:sp>
    </p:spTree>
    <p:extLst>
      <p:ext uri="{BB962C8B-B14F-4D97-AF65-F5344CB8AC3E}">
        <p14:creationId xmlns:p14="http://schemas.microsoft.com/office/powerpoint/2010/main" val="255468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605" y="1328676"/>
            <a:ext cx="11583615" cy="542779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Express, having a route return JSON is very easy. 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easily request and use JSON data by: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an AJAX request to a route that sends JSON in its response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Listen for a callback state change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 the data to see what you should do (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ie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was it successful? Then render; otherwise, show error)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Manipulate and use the data as needed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Requesting Data (JSON)</a:t>
            </a:r>
          </a:p>
        </p:txBody>
      </p:sp>
    </p:spTree>
    <p:extLst>
      <p:ext uri="{BB962C8B-B14F-4D97-AF65-F5344CB8AC3E}">
        <p14:creationId xmlns:p14="http://schemas.microsoft.com/office/powerpoint/2010/main" val="328743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1546" y="1236416"/>
            <a:ext cx="11585731" cy="438516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Nothing says you </a:t>
            </a:r>
            <a:r>
              <a:rPr lang="en-US" sz="2000" b="1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have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render your HTML with a full HTML layout -- you can actually just return a portion of markup that is intended on being inserted into a page that already exists.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basic way to request this data is: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an AJAX request to a route that renders HTML for the requested resource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Listen for a callback state change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successful, insert it into the page!</a:t>
            </a:r>
          </a:p>
          <a:p>
            <a:pPr marL="457200" lvl="1" indent="0">
              <a:buNone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Manipulating data when you send HTML is hard, but the performance is higher as you don’t have to generate HTML on your client; your mileage may vary. Sometimes you want to do one, sometimes the other!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Requesting Data (HTML)</a:t>
            </a:r>
          </a:p>
        </p:txBody>
      </p:sp>
    </p:spTree>
    <p:extLst>
      <p:ext uri="{BB962C8B-B14F-4D97-AF65-F5344CB8AC3E}">
        <p14:creationId xmlns:p14="http://schemas.microsoft.com/office/powerpoint/2010/main" val="20371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1546" y="1236416"/>
            <a:ext cx="11585731" cy="494848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post JSON, as well! This is particularly useful, as you can finally start sending numbers and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booleans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well as strings by sending JSON.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order to POST data in JSON format, you format your request and pass JSON in the body of the request. 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the </a:t>
            </a:r>
            <a:r>
              <a:rPr lang="en-US" sz="2000" b="1" dirty="0" err="1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express.json</a:t>
            </a:r>
            <a:r>
              <a:rPr lang="en-US" sz="2000" b="1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middleware allows you to have this JSON easily parsed into our request body field in our Express routes and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middlewares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2605" y="418354"/>
            <a:ext cx="10505603" cy="535863"/>
          </a:xfrm>
        </p:spPr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Submitting JSON</a:t>
            </a:r>
          </a:p>
        </p:txBody>
      </p:sp>
    </p:spTree>
    <p:extLst>
      <p:ext uri="{BB962C8B-B14F-4D97-AF65-F5344CB8AC3E}">
        <p14:creationId xmlns:p14="http://schemas.microsoft.com/office/powerpoint/2010/main" val="158107681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E406F"/>
      </a:accent1>
      <a:accent2>
        <a:srgbClr val="EEA42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51660</TotalTime>
  <Words>2322</Words>
  <Application>Microsoft Macintosh PowerPoint</Application>
  <PresentationFormat>Custom</PresentationFormat>
  <Paragraphs>204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Arial</vt:lpstr>
      <vt:lpstr>Calibri</vt:lpstr>
      <vt:lpstr>Century Gothic</vt:lpstr>
      <vt:lpstr>Times New Roman</vt:lpstr>
      <vt:lpstr>Verdana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PowerPoint Presentation</vt:lpstr>
      <vt:lpstr>PowerPoint Presentation</vt:lpstr>
      <vt:lpstr>What is AJAX?</vt:lpstr>
      <vt:lpstr>How Do I Use AJAX?</vt:lpstr>
      <vt:lpstr>What Does Asynchronous Mean?</vt:lpstr>
      <vt:lpstr>Requesting Data (JSON)</vt:lpstr>
      <vt:lpstr>Requesting Data (HTML)</vt:lpstr>
      <vt:lpstr>Submitting JSON</vt:lpstr>
      <vt:lpstr>Benefits of Using AJAX</vt:lpstr>
      <vt:lpstr>Downsides of Using AJAX</vt:lpstr>
      <vt:lpstr>When Would I Use AJAX?</vt:lpstr>
      <vt:lpstr>PowerPoint Presentation</vt:lpstr>
      <vt:lpstr>Making an AJAX Request Using jQuery</vt:lpstr>
      <vt:lpstr>Storing Data Attributes</vt:lpstr>
      <vt:lpstr>Adding HTML to a Page</vt:lpstr>
      <vt:lpstr>Rebinding Events</vt:lpstr>
      <vt:lpstr>PowerPoint Presentation</vt:lpstr>
      <vt:lpstr>Types of Concerns</vt:lpstr>
      <vt:lpstr>What Can We Do About It?</vt:lpstr>
      <vt:lpstr>XSS Attacks</vt:lpstr>
      <vt:lpstr>DDOS Attack</vt:lpstr>
      <vt:lpstr>SQL Injections</vt:lpstr>
      <vt:lpstr>Brute Force Attacks</vt:lpstr>
      <vt:lpstr>File Inclusion Vulnerabilities</vt:lpstr>
      <vt:lpstr>How Concerned Do We Have to Be?</vt:lpstr>
      <vt:lpstr>PowerPoint Presentation</vt:lpstr>
      <vt:lpstr>What Is a Dynamic HTML Page?</vt:lpstr>
      <vt:lpstr>Dynamic Pages We’re Familiar With</vt:lpstr>
      <vt:lpstr>Setting Up a Dynamic Page 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Patrick Hill</cp:lastModifiedBy>
  <cp:revision>1271</cp:revision>
  <cp:lastPrinted>2016-08-09T14:57:31Z</cp:lastPrinted>
  <dcterms:created xsi:type="dcterms:W3CDTF">2013-11-01T14:42:31Z</dcterms:created>
  <dcterms:modified xsi:type="dcterms:W3CDTF">2020-04-25T16:48:12Z</dcterms:modified>
</cp:coreProperties>
</file>