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5.xml" ContentType="application/vnd.openxmlformats-officedocument.theme+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7.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8.xml" ContentType="application/vnd.openxmlformats-officedocument.theme+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 id="2147483675" r:id="rId2"/>
    <p:sldMasterId id="2147483716" r:id="rId3"/>
    <p:sldMasterId id="2147483705" r:id="rId4"/>
    <p:sldMasterId id="2147483707" r:id="rId5"/>
    <p:sldMasterId id="2147483699" r:id="rId6"/>
    <p:sldMasterId id="2147483688" r:id="rId7"/>
    <p:sldMasterId id="2147483697" r:id="rId8"/>
    <p:sldMasterId id="2147483761" r:id="rId9"/>
  </p:sldMasterIdLst>
  <p:notesMasterIdLst>
    <p:notesMasterId r:id="rId70"/>
  </p:notesMasterIdLst>
  <p:handoutMasterIdLst>
    <p:handoutMasterId r:id="rId71"/>
  </p:handoutMasterIdLst>
  <p:sldIdLst>
    <p:sldId id="293" r:id="rId10"/>
    <p:sldId id="292" r:id="rId11"/>
    <p:sldId id="392" r:id="rId12"/>
    <p:sldId id="294" r:id="rId13"/>
    <p:sldId id="331" r:id="rId14"/>
    <p:sldId id="297" r:id="rId15"/>
    <p:sldId id="296" r:id="rId16"/>
    <p:sldId id="303" r:id="rId17"/>
    <p:sldId id="400" r:id="rId18"/>
    <p:sldId id="332" r:id="rId19"/>
    <p:sldId id="299" r:id="rId20"/>
    <p:sldId id="301" r:id="rId21"/>
    <p:sldId id="302" r:id="rId22"/>
    <p:sldId id="309" r:id="rId23"/>
    <p:sldId id="307" r:id="rId24"/>
    <p:sldId id="308" r:id="rId25"/>
    <p:sldId id="310" r:id="rId26"/>
    <p:sldId id="329" r:id="rId27"/>
    <p:sldId id="394" r:id="rId28"/>
    <p:sldId id="398" r:id="rId29"/>
    <p:sldId id="402" r:id="rId30"/>
    <p:sldId id="401" r:id="rId31"/>
    <p:sldId id="403" r:id="rId32"/>
    <p:sldId id="404" r:id="rId33"/>
    <p:sldId id="405" r:id="rId34"/>
    <p:sldId id="406" r:id="rId35"/>
    <p:sldId id="408" r:id="rId36"/>
    <p:sldId id="412" r:id="rId37"/>
    <p:sldId id="409" r:id="rId38"/>
    <p:sldId id="410" r:id="rId39"/>
    <p:sldId id="411" r:id="rId40"/>
    <p:sldId id="413" r:id="rId41"/>
    <p:sldId id="415" r:id="rId42"/>
    <p:sldId id="416" r:id="rId43"/>
    <p:sldId id="417" r:id="rId44"/>
    <p:sldId id="421" r:id="rId45"/>
    <p:sldId id="418" r:id="rId46"/>
    <p:sldId id="419" r:id="rId47"/>
    <p:sldId id="422" r:id="rId48"/>
    <p:sldId id="420" r:id="rId49"/>
    <p:sldId id="423" r:id="rId50"/>
    <p:sldId id="424" r:id="rId51"/>
    <p:sldId id="425" r:id="rId52"/>
    <p:sldId id="426" r:id="rId53"/>
    <p:sldId id="414" r:id="rId54"/>
    <p:sldId id="427" r:id="rId55"/>
    <p:sldId id="428" r:id="rId56"/>
    <p:sldId id="429" r:id="rId57"/>
    <p:sldId id="430" r:id="rId58"/>
    <p:sldId id="431" r:id="rId59"/>
    <p:sldId id="432" r:id="rId60"/>
    <p:sldId id="442" r:id="rId61"/>
    <p:sldId id="433" r:id="rId62"/>
    <p:sldId id="434" r:id="rId63"/>
    <p:sldId id="435" r:id="rId64"/>
    <p:sldId id="439" r:id="rId65"/>
    <p:sldId id="436" r:id="rId66"/>
    <p:sldId id="440" r:id="rId67"/>
    <p:sldId id="441" r:id="rId68"/>
    <p:sldId id="443" r:id="rId6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cey Greene" initials="" lastIdx="11" clrIdx="0"/>
  <p:cmAuthor id="1" name="Jason Rodriguez" initials="" lastIdx="0" clrIdx="1"/>
  <p:cmAuthor id="2" name="Michael Hofmann" initials="" lastIdx="2" clrIdx="2"/>
  <p:cmAuthor id="3" name="Anastasia Greene" initials="" lastIdx="2" clrIdx="3"/>
  <p:cmAuthor id="4" name="Rebecca Turner" initials="RT"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62E"/>
    <a:srgbClr val="AB263D"/>
    <a:srgbClr val="8A0028"/>
    <a:srgbClr val="AB192E"/>
    <a:srgbClr val="A0192E"/>
    <a:srgbClr val="9015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73" autoAdjust="0"/>
    <p:restoredTop sz="50000" autoAdjust="0"/>
  </p:normalViewPr>
  <p:slideViewPr>
    <p:cSldViewPr snapToGrid="0">
      <p:cViewPr varScale="1">
        <p:scale>
          <a:sx n="137" d="100"/>
          <a:sy n="137" d="100"/>
        </p:scale>
        <p:origin x="760" y="200"/>
      </p:cViewPr>
      <p:guideLst>
        <p:guide orient="horz" pos="2160"/>
        <p:guide pos="2880"/>
        <p:guide pos="383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D7909B4-0034-084A-82BA-DE59354427DE}" type="datetime1">
              <a:rPr lang="en-US" smtClean="0"/>
              <a:t>5/2/20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74A7536-799B-F143-BC53-9CC169B5E1DE}" type="slidenum">
              <a:rPr lang="en-US" smtClean="0"/>
              <a:t>‹#›</a:t>
            </a:fld>
            <a:endParaRPr lang="en-US"/>
          </a:p>
        </p:txBody>
      </p:sp>
    </p:spTree>
    <p:extLst>
      <p:ext uri="{BB962C8B-B14F-4D97-AF65-F5344CB8AC3E}">
        <p14:creationId xmlns:p14="http://schemas.microsoft.com/office/powerpoint/2010/main" val="3224247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AEE3B6-A6CF-1B42-910E-8E290E739F0F}" type="datetime1">
              <a:rPr lang="en-US" smtClean="0"/>
              <a:t>5/2/20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61DC2-A28F-4C81-9966-8D7B3191DD23}" type="slidenum">
              <a:rPr lang="en-US" smtClean="0"/>
              <a:t>‹#›</a:t>
            </a:fld>
            <a:endParaRPr lang="en-US"/>
          </a:p>
        </p:txBody>
      </p:sp>
    </p:spTree>
    <p:extLst>
      <p:ext uri="{BB962C8B-B14F-4D97-AF65-F5344CB8AC3E}">
        <p14:creationId xmlns:p14="http://schemas.microsoft.com/office/powerpoint/2010/main" val="19044143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a:t>
            </a:fld>
            <a:endParaRPr lang="en-US"/>
          </a:p>
        </p:txBody>
      </p:sp>
    </p:spTree>
    <p:extLst>
      <p:ext uri="{BB962C8B-B14F-4D97-AF65-F5344CB8AC3E}">
        <p14:creationId xmlns:p14="http://schemas.microsoft.com/office/powerpoint/2010/main" val="2992287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10</a:t>
            </a:fld>
            <a:endParaRPr lang="en-US"/>
          </a:p>
        </p:txBody>
      </p:sp>
    </p:spTree>
    <p:extLst>
      <p:ext uri="{BB962C8B-B14F-4D97-AF65-F5344CB8AC3E}">
        <p14:creationId xmlns:p14="http://schemas.microsoft.com/office/powerpoint/2010/main" val="382155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11</a:t>
            </a:fld>
            <a:endParaRPr lang="en-US"/>
          </a:p>
        </p:txBody>
      </p:sp>
    </p:spTree>
    <p:extLst>
      <p:ext uri="{BB962C8B-B14F-4D97-AF65-F5344CB8AC3E}">
        <p14:creationId xmlns:p14="http://schemas.microsoft.com/office/powerpoint/2010/main" val="3004921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12</a:t>
            </a:fld>
            <a:endParaRPr lang="en-US"/>
          </a:p>
        </p:txBody>
      </p:sp>
    </p:spTree>
    <p:extLst>
      <p:ext uri="{BB962C8B-B14F-4D97-AF65-F5344CB8AC3E}">
        <p14:creationId xmlns:p14="http://schemas.microsoft.com/office/powerpoint/2010/main" val="3296008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13</a:t>
            </a:fld>
            <a:endParaRPr lang="en-US"/>
          </a:p>
        </p:txBody>
      </p:sp>
    </p:spTree>
    <p:extLst>
      <p:ext uri="{BB962C8B-B14F-4D97-AF65-F5344CB8AC3E}">
        <p14:creationId xmlns:p14="http://schemas.microsoft.com/office/powerpoint/2010/main" val="263307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14</a:t>
            </a:fld>
            <a:endParaRPr lang="en-US"/>
          </a:p>
        </p:txBody>
      </p:sp>
    </p:spTree>
    <p:extLst>
      <p:ext uri="{BB962C8B-B14F-4D97-AF65-F5344CB8AC3E}">
        <p14:creationId xmlns:p14="http://schemas.microsoft.com/office/powerpoint/2010/main" val="1627226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15</a:t>
            </a:fld>
            <a:endParaRPr lang="en-US"/>
          </a:p>
        </p:txBody>
      </p:sp>
    </p:spTree>
    <p:extLst>
      <p:ext uri="{BB962C8B-B14F-4D97-AF65-F5344CB8AC3E}">
        <p14:creationId xmlns:p14="http://schemas.microsoft.com/office/powerpoint/2010/main" val="1337163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16</a:t>
            </a:fld>
            <a:endParaRPr lang="en-US"/>
          </a:p>
        </p:txBody>
      </p:sp>
    </p:spTree>
    <p:extLst>
      <p:ext uri="{BB962C8B-B14F-4D97-AF65-F5344CB8AC3E}">
        <p14:creationId xmlns:p14="http://schemas.microsoft.com/office/powerpoint/2010/main" val="4020645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17</a:t>
            </a:fld>
            <a:endParaRPr lang="en-US"/>
          </a:p>
        </p:txBody>
      </p:sp>
    </p:spTree>
    <p:extLst>
      <p:ext uri="{BB962C8B-B14F-4D97-AF65-F5344CB8AC3E}">
        <p14:creationId xmlns:p14="http://schemas.microsoft.com/office/powerpoint/2010/main" val="1475684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18</a:t>
            </a:fld>
            <a:endParaRPr lang="en-US"/>
          </a:p>
        </p:txBody>
      </p:sp>
    </p:spTree>
    <p:extLst>
      <p:ext uri="{BB962C8B-B14F-4D97-AF65-F5344CB8AC3E}">
        <p14:creationId xmlns:p14="http://schemas.microsoft.com/office/powerpoint/2010/main" val="1072888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19</a:t>
            </a:fld>
            <a:endParaRPr lang="en-US"/>
          </a:p>
        </p:txBody>
      </p:sp>
    </p:spTree>
    <p:extLst>
      <p:ext uri="{BB962C8B-B14F-4D97-AF65-F5344CB8AC3E}">
        <p14:creationId xmlns:p14="http://schemas.microsoft.com/office/powerpoint/2010/main" val="4275054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a:t>
            </a:fld>
            <a:endParaRPr lang="en-US"/>
          </a:p>
        </p:txBody>
      </p:sp>
    </p:spTree>
    <p:extLst>
      <p:ext uri="{BB962C8B-B14F-4D97-AF65-F5344CB8AC3E}">
        <p14:creationId xmlns:p14="http://schemas.microsoft.com/office/powerpoint/2010/main" val="22261837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20</a:t>
            </a:fld>
            <a:endParaRPr lang="en-US"/>
          </a:p>
        </p:txBody>
      </p:sp>
    </p:spTree>
    <p:extLst>
      <p:ext uri="{BB962C8B-B14F-4D97-AF65-F5344CB8AC3E}">
        <p14:creationId xmlns:p14="http://schemas.microsoft.com/office/powerpoint/2010/main" val="4124301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21</a:t>
            </a:fld>
            <a:endParaRPr lang="en-US"/>
          </a:p>
        </p:txBody>
      </p:sp>
    </p:spTree>
    <p:extLst>
      <p:ext uri="{BB962C8B-B14F-4D97-AF65-F5344CB8AC3E}">
        <p14:creationId xmlns:p14="http://schemas.microsoft.com/office/powerpoint/2010/main" val="1815953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22</a:t>
            </a:fld>
            <a:endParaRPr lang="en-US"/>
          </a:p>
        </p:txBody>
      </p:sp>
    </p:spTree>
    <p:extLst>
      <p:ext uri="{BB962C8B-B14F-4D97-AF65-F5344CB8AC3E}">
        <p14:creationId xmlns:p14="http://schemas.microsoft.com/office/powerpoint/2010/main" val="2746314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23</a:t>
            </a:fld>
            <a:endParaRPr lang="en-US"/>
          </a:p>
        </p:txBody>
      </p:sp>
    </p:spTree>
    <p:extLst>
      <p:ext uri="{BB962C8B-B14F-4D97-AF65-F5344CB8AC3E}">
        <p14:creationId xmlns:p14="http://schemas.microsoft.com/office/powerpoint/2010/main" val="624028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24</a:t>
            </a:fld>
            <a:endParaRPr lang="en-US"/>
          </a:p>
        </p:txBody>
      </p:sp>
    </p:spTree>
    <p:extLst>
      <p:ext uri="{BB962C8B-B14F-4D97-AF65-F5344CB8AC3E}">
        <p14:creationId xmlns:p14="http://schemas.microsoft.com/office/powerpoint/2010/main" val="1191341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25</a:t>
            </a:fld>
            <a:endParaRPr lang="en-US"/>
          </a:p>
        </p:txBody>
      </p:sp>
    </p:spTree>
    <p:extLst>
      <p:ext uri="{BB962C8B-B14F-4D97-AF65-F5344CB8AC3E}">
        <p14:creationId xmlns:p14="http://schemas.microsoft.com/office/powerpoint/2010/main" val="3430671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26</a:t>
            </a:fld>
            <a:endParaRPr lang="en-US"/>
          </a:p>
        </p:txBody>
      </p:sp>
    </p:spTree>
    <p:extLst>
      <p:ext uri="{BB962C8B-B14F-4D97-AF65-F5344CB8AC3E}">
        <p14:creationId xmlns:p14="http://schemas.microsoft.com/office/powerpoint/2010/main" val="2682662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27</a:t>
            </a:fld>
            <a:endParaRPr lang="en-US"/>
          </a:p>
        </p:txBody>
      </p:sp>
    </p:spTree>
    <p:extLst>
      <p:ext uri="{BB962C8B-B14F-4D97-AF65-F5344CB8AC3E}">
        <p14:creationId xmlns:p14="http://schemas.microsoft.com/office/powerpoint/2010/main" val="3019338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28</a:t>
            </a:fld>
            <a:endParaRPr lang="en-US"/>
          </a:p>
        </p:txBody>
      </p:sp>
    </p:spTree>
    <p:extLst>
      <p:ext uri="{BB962C8B-B14F-4D97-AF65-F5344CB8AC3E}">
        <p14:creationId xmlns:p14="http://schemas.microsoft.com/office/powerpoint/2010/main" val="35960280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29</a:t>
            </a:fld>
            <a:endParaRPr lang="en-US"/>
          </a:p>
        </p:txBody>
      </p:sp>
    </p:spTree>
    <p:extLst>
      <p:ext uri="{BB962C8B-B14F-4D97-AF65-F5344CB8AC3E}">
        <p14:creationId xmlns:p14="http://schemas.microsoft.com/office/powerpoint/2010/main" val="1542221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a:t>
            </a:fld>
            <a:endParaRPr lang="en-US"/>
          </a:p>
        </p:txBody>
      </p:sp>
    </p:spTree>
    <p:extLst>
      <p:ext uri="{BB962C8B-B14F-4D97-AF65-F5344CB8AC3E}">
        <p14:creationId xmlns:p14="http://schemas.microsoft.com/office/powerpoint/2010/main" val="19863416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30</a:t>
            </a:fld>
            <a:endParaRPr lang="en-US"/>
          </a:p>
        </p:txBody>
      </p:sp>
    </p:spTree>
    <p:extLst>
      <p:ext uri="{BB962C8B-B14F-4D97-AF65-F5344CB8AC3E}">
        <p14:creationId xmlns:p14="http://schemas.microsoft.com/office/powerpoint/2010/main" val="2347118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31</a:t>
            </a:fld>
            <a:endParaRPr lang="en-US"/>
          </a:p>
        </p:txBody>
      </p:sp>
    </p:spTree>
    <p:extLst>
      <p:ext uri="{BB962C8B-B14F-4D97-AF65-F5344CB8AC3E}">
        <p14:creationId xmlns:p14="http://schemas.microsoft.com/office/powerpoint/2010/main" val="38691051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32</a:t>
            </a:fld>
            <a:endParaRPr lang="en-US"/>
          </a:p>
        </p:txBody>
      </p:sp>
    </p:spTree>
    <p:extLst>
      <p:ext uri="{BB962C8B-B14F-4D97-AF65-F5344CB8AC3E}">
        <p14:creationId xmlns:p14="http://schemas.microsoft.com/office/powerpoint/2010/main" val="3790372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33</a:t>
            </a:fld>
            <a:endParaRPr lang="en-US"/>
          </a:p>
        </p:txBody>
      </p:sp>
    </p:spTree>
    <p:extLst>
      <p:ext uri="{BB962C8B-B14F-4D97-AF65-F5344CB8AC3E}">
        <p14:creationId xmlns:p14="http://schemas.microsoft.com/office/powerpoint/2010/main" val="5487002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34</a:t>
            </a:fld>
            <a:endParaRPr lang="en-US"/>
          </a:p>
        </p:txBody>
      </p:sp>
    </p:spTree>
    <p:extLst>
      <p:ext uri="{BB962C8B-B14F-4D97-AF65-F5344CB8AC3E}">
        <p14:creationId xmlns:p14="http://schemas.microsoft.com/office/powerpoint/2010/main" val="796258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35</a:t>
            </a:fld>
            <a:endParaRPr lang="en-US"/>
          </a:p>
        </p:txBody>
      </p:sp>
    </p:spTree>
    <p:extLst>
      <p:ext uri="{BB962C8B-B14F-4D97-AF65-F5344CB8AC3E}">
        <p14:creationId xmlns:p14="http://schemas.microsoft.com/office/powerpoint/2010/main" val="7264982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36</a:t>
            </a:fld>
            <a:endParaRPr lang="en-US"/>
          </a:p>
        </p:txBody>
      </p:sp>
    </p:spTree>
    <p:extLst>
      <p:ext uri="{BB962C8B-B14F-4D97-AF65-F5344CB8AC3E}">
        <p14:creationId xmlns:p14="http://schemas.microsoft.com/office/powerpoint/2010/main" val="19972008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37</a:t>
            </a:fld>
            <a:endParaRPr lang="en-US"/>
          </a:p>
        </p:txBody>
      </p:sp>
    </p:spTree>
    <p:extLst>
      <p:ext uri="{BB962C8B-B14F-4D97-AF65-F5344CB8AC3E}">
        <p14:creationId xmlns:p14="http://schemas.microsoft.com/office/powerpoint/2010/main" val="21298108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38</a:t>
            </a:fld>
            <a:endParaRPr lang="en-US"/>
          </a:p>
        </p:txBody>
      </p:sp>
    </p:spTree>
    <p:extLst>
      <p:ext uri="{BB962C8B-B14F-4D97-AF65-F5344CB8AC3E}">
        <p14:creationId xmlns:p14="http://schemas.microsoft.com/office/powerpoint/2010/main" val="321696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39</a:t>
            </a:fld>
            <a:endParaRPr lang="en-US"/>
          </a:p>
        </p:txBody>
      </p:sp>
    </p:spTree>
    <p:extLst>
      <p:ext uri="{BB962C8B-B14F-4D97-AF65-F5344CB8AC3E}">
        <p14:creationId xmlns:p14="http://schemas.microsoft.com/office/powerpoint/2010/main" val="549728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4</a:t>
            </a:fld>
            <a:endParaRPr lang="en-US"/>
          </a:p>
        </p:txBody>
      </p:sp>
    </p:spTree>
    <p:extLst>
      <p:ext uri="{BB962C8B-B14F-4D97-AF65-F5344CB8AC3E}">
        <p14:creationId xmlns:p14="http://schemas.microsoft.com/office/powerpoint/2010/main" val="2731249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40</a:t>
            </a:fld>
            <a:endParaRPr lang="en-US"/>
          </a:p>
        </p:txBody>
      </p:sp>
    </p:spTree>
    <p:extLst>
      <p:ext uri="{BB962C8B-B14F-4D97-AF65-F5344CB8AC3E}">
        <p14:creationId xmlns:p14="http://schemas.microsoft.com/office/powerpoint/2010/main" val="7565592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41</a:t>
            </a:fld>
            <a:endParaRPr lang="en-US"/>
          </a:p>
        </p:txBody>
      </p:sp>
    </p:spTree>
    <p:extLst>
      <p:ext uri="{BB962C8B-B14F-4D97-AF65-F5344CB8AC3E}">
        <p14:creationId xmlns:p14="http://schemas.microsoft.com/office/powerpoint/2010/main" val="26775500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42</a:t>
            </a:fld>
            <a:endParaRPr lang="en-US"/>
          </a:p>
        </p:txBody>
      </p:sp>
    </p:spTree>
    <p:extLst>
      <p:ext uri="{BB962C8B-B14F-4D97-AF65-F5344CB8AC3E}">
        <p14:creationId xmlns:p14="http://schemas.microsoft.com/office/powerpoint/2010/main" val="4320837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43</a:t>
            </a:fld>
            <a:endParaRPr lang="en-US"/>
          </a:p>
        </p:txBody>
      </p:sp>
    </p:spTree>
    <p:extLst>
      <p:ext uri="{BB962C8B-B14F-4D97-AF65-F5344CB8AC3E}">
        <p14:creationId xmlns:p14="http://schemas.microsoft.com/office/powerpoint/2010/main" val="35442765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44</a:t>
            </a:fld>
            <a:endParaRPr lang="en-US"/>
          </a:p>
        </p:txBody>
      </p:sp>
    </p:spTree>
    <p:extLst>
      <p:ext uri="{BB962C8B-B14F-4D97-AF65-F5344CB8AC3E}">
        <p14:creationId xmlns:p14="http://schemas.microsoft.com/office/powerpoint/2010/main" val="23808810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45</a:t>
            </a:fld>
            <a:endParaRPr lang="en-US"/>
          </a:p>
        </p:txBody>
      </p:sp>
    </p:spTree>
    <p:extLst>
      <p:ext uri="{BB962C8B-B14F-4D97-AF65-F5344CB8AC3E}">
        <p14:creationId xmlns:p14="http://schemas.microsoft.com/office/powerpoint/2010/main" val="4204002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46</a:t>
            </a:fld>
            <a:endParaRPr lang="en-US"/>
          </a:p>
        </p:txBody>
      </p:sp>
    </p:spTree>
    <p:extLst>
      <p:ext uri="{BB962C8B-B14F-4D97-AF65-F5344CB8AC3E}">
        <p14:creationId xmlns:p14="http://schemas.microsoft.com/office/powerpoint/2010/main" val="38663816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47</a:t>
            </a:fld>
            <a:endParaRPr lang="en-US"/>
          </a:p>
        </p:txBody>
      </p:sp>
    </p:spTree>
    <p:extLst>
      <p:ext uri="{BB962C8B-B14F-4D97-AF65-F5344CB8AC3E}">
        <p14:creationId xmlns:p14="http://schemas.microsoft.com/office/powerpoint/2010/main" val="37756644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48</a:t>
            </a:fld>
            <a:endParaRPr lang="en-US"/>
          </a:p>
        </p:txBody>
      </p:sp>
    </p:spTree>
    <p:extLst>
      <p:ext uri="{BB962C8B-B14F-4D97-AF65-F5344CB8AC3E}">
        <p14:creationId xmlns:p14="http://schemas.microsoft.com/office/powerpoint/2010/main" val="11547347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49</a:t>
            </a:fld>
            <a:endParaRPr lang="en-US"/>
          </a:p>
        </p:txBody>
      </p:sp>
    </p:spTree>
    <p:extLst>
      <p:ext uri="{BB962C8B-B14F-4D97-AF65-F5344CB8AC3E}">
        <p14:creationId xmlns:p14="http://schemas.microsoft.com/office/powerpoint/2010/main" val="363734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5</a:t>
            </a:fld>
            <a:endParaRPr lang="en-US"/>
          </a:p>
        </p:txBody>
      </p:sp>
    </p:spTree>
    <p:extLst>
      <p:ext uri="{BB962C8B-B14F-4D97-AF65-F5344CB8AC3E}">
        <p14:creationId xmlns:p14="http://schemas.microsoft.com/office/powerpoint/2010/main" val="37157979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50</a:t>
            </a:fld>
            <a:endParaRPr lang="en-US"/>
          </a:p>
        </p:txBody>
      </p:sp>
    </p:spTree>
    <p:extLst>
      <p:ext uri="{BB962C8B-B14F-4D97-AF65-F5344CB8AC3E}">
        <p14:creationId xmlns:p14="http://schemas.microsoft.com/office/powerpoint/2010/main" val="39313705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51</a:t>
            </a:fld>
            <a:endParaRPr lang="en-US"/>
          </a:p>
        </p:txBody>
      </p:sp>
    </p:spTree>
    <p:extLst>
      <p:ext uri="{BB962C8B-B14F-4D97-AF65-F5344CB8AC3E}">
        <p14:creationId xmlns:p14="http://schemas.microsoft.com/office/powerpoint/2010/main" val="247156385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52</a:t>
            </a:fld>
            <a:endParaRPr lang="en-US"/>
          </a:p>
        </p:txBody>
      </p:sp>
    </p:spTree>
    <p:extLst>
      <p:ext uri="{BB962C8B-B14F-4D97-AF65-F5344CB8AC3E}">
        <p14:creationId xmlns:p14="http://schemas.microsoft.com/office/powerpoint/2010/main" val="39375261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53</a:t>
            </a:fld>
            <a:endParaRPr lang="en-US"/>
          </a:p>
        </p:txBody>
      </p:sp>
    </p:spTree>
    <p:extLst>
      <p:ext uri="{BB962C8B-B14F-4D97-AF65-F5344CB8AC3E}">
        <p14:creationId xmlns:p14="http://schemas.microsoft.com/office/powerpoint/2010/main" val="22104747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54</a:t>
            </a:fld>
            <a:endParaRPr lang="en-US"/>
          </a:p>
        </p:txBody>
      </p:sp>
    </p:spTree>
    <p:extLst>
      <p:ext uri="{BB962C8B-B14F-4D97-AF65-F5344CB8AC3E}">
        <p14:creationId xmlns:p14="http://schemas.microsoft.com/office/powerpoint/2010/main" val="26552690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55</a:t>
            </a:fld>
            <a:endParaRPr lang="en-US"/>
          </a:p>
        </p:txBody>
      </p:sp>
    </p:spTree>
    <p:extLst>
      <p:ext uri="{BB962C8B-B14F-4D97-AF65-F5344CB8AC3E}">
        <p14:creationId xmlns:p14="http://schemas.microsoft.com/office/powerpoint/2010/main" val="4784285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56</a:t>
            </a:fld>
            <a:endParaRPr lang="en-US"/>
          </a:p>
        </p:txBody>
      </p:sp>
    </p:spTree>
    <p:extLst>
      <p:ext uri="{BB962C8B-B14F-4D97-AF65-F5344CB8AC3E}">
        <p14:creationId xmlns:p14="http://schemas.microsoft.com/office/powerpoint/2010/main" val="70677307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57</a:t>
            </a:fld>
            <a:endParaRPr lang="en-US"/>
          </a:p>
        </p:txBody>
      </p:sp>
    </p:spTree>
    <p:extLst>
      <p:ext uri="{BB962C8B-B14F-4D97-AF65-F5344CB8AC3E}">
        <p14:creationId xmlns:p14="http://schemas.microsoft.com/office/powerpoint/2010/main" val="33860059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58</a:t>
            </a:fld>
            <a:endParaRPr lang="en-US"/>
          </a:p>
        </p:txBody>
      </p:sp>
    </p:spTree>
    <p:extLst>
      <p:ext uri="{BB962C8B-B14F-4D97-AF65-F5344CB8AC3E}">
        <p14:creationId xmlns:p14="http://schemas.microsoft.com/office/powerpoint/2010/main" val="15380952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59</a:t>
            </a:fld>
            <a:endParaRPr lang="en-US"/>
          </a:p>
        </p:txBody>
      </p:sp>
    </p:spTree>
    <p:extLst>
      <p:ext uri="{BB962C8B-B14F-4D97-AF65-F5344CB8AC3E}">
        <p14:creationId xmlns:p14="http://schemas.microsoft.com/office/powerpoint/2010/main" val="1303339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6</a:t>
            </a:fld>
            <a:endParaRPr lang="en-US"/>
          </a:p>
        </p:txBody>
      </p:sp>
    </p:spTree>
    <p:extLst>
      <p:ext uri="{BB962C8B-B14F-4D97-AF65-F5344CB8AC3E}">
        <p14:creationId xmlns:p14="http://schemas.microsoft.com/office/powerpoint/2010/main" val="7916968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60</a:t>
            </a:fld>
            <a:endParaRPr lang="en-US"/>
          </a:p>
        </p:txBody>
      </p:sp>
    </p:spTree>
    <p:extLst>
      <p:ext uri="{BB962C8B-B14F-4D97-AF65-F5344CB8AC3E}">
        <p14:creationId xmlns:p14="http://schemas.microsoft.com/office/powerpoint/2010/main" val="4179789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7</a:t>
            </a:fld>
            <a:endParaRPr lang="en-US"/>
          </a:p>
        </p:txBody>
      </p:sp>
    </p:spTree>
    <p:extLst>
      <p:ext uri="{BB962C8B-B14F-4D97-AF65-F5344CB8AC3E}">
        <p14:creationId xmlns:p14="http://schemas.microsoft.com/office/powerpoint/2010/main" val="3208268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8</a:t>
            </a:fld>
            <a:endParaRPr lang="en-US"/>
          </a:p>
        </p:txBody>
      </p:sp>
    </p:spTree>
    <p:extLst>
      <p:ext uri="{BB962C8B-B14F-4D97-AF65-F5344CB8AC3E}">
        <p14:creationId xmlns:p14="http://schemas.microsoft.com/office/powerpoint/2010/main" val="1934399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6961DC2-A28F-4C81-9966-8D7B3191DD23}" type="slidenum">
              <a:rPr lang="en-US" smtClean="0"/>
              <a:t>9</a:t>
            </a:fld>
            <a:endParaRPr lang="en-US"/>
          </a:p>
        </p:txBody>
      </p:sp>
    </p:spTree>
    <p:extLst>
      <p:ext uri="{BB962C8B-B14F-4D97-AF65-F5344CB8AC3E}">
        <p14:creationId xmlns:p14="http://schemas.microsoft.com/office/powerpoint/2010/main" val="2667740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5.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6.jpg"/><Relationship Id="rId1" Type="http://schemas.openxmlformats.org/officeDocument/2006/relationships/slideMaster" Target="../slideMasters/slideMaster3.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emf"/><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8.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evens Seal">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6"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7"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8"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2" name="Group 1"/>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21" name="Rectangle 20"/>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634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bhead w/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11"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5" y="1006103"/>
            <a:ext cx="9726309"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5" name="Text Placeholder 2"/>
          <p:cNvSpPr>
            <a:spLocks noGrp="1"/>
          </p:cNvSpPr>
          <p:nvPr>
            <p:ph type="body" sz="quarter" idx="16" hasCustomPrompt="1"/>
          </p:nvPr>
        </p:nvSpPr>
        <p:spPr>
          <a:xfrm>
            <a:off x="6168248" y="1709351"/>
            <a:ext cx="5654546" cy="4384542"/>
          </a:xfrm>
          <a:prstGeom prst="rect">
            <a:avLst/>
          </a:prstGeom>
        </p:spPr>
        <p:txBody>
          <a:bodyPr vert="horz"/>
          <a:lstStyle>
            <a:lvl1pPr marL="342900" indent="-342900">
              <a:spcBef>
                <a:spcPts val="0"/>
              </a:spcBef>
              <a:spcAft>
                <a:spcPts val="1200"/>
              </a:spcAft>
              <a:buClr>
                <a:srgbClr val="AB262E"/>
              </a:buClr>
              <a:buFont typeface="+mj-lt"/>
              <a:buAutoNum type="arabicPeriod"/>
              <a:defRPr sz="1600" b="0" i="0">
                <a:latin typeface="Arial"/>
                <a:cs typeface="Arial"/>
              </a:defRPr>
            </a:lvl1pPr>
            <a:lvl2pPr marL="800100" indent="-342900">
              <a:spcBef>
                <a:spcPts val="0"/>
              </a:spcBef>
              <a:spcAft>
                <a:spcPts val="1200"/>
              </a:spcAft>
              <a:buClr>
                <a:srgbClr val="AB262E"/>
              </a:buClr>
              <a:buFont typeface="+mj-lt"/>
              <a:buAutoNum type="arabicPeriod"/>
              <a:defRPr sz="1400" b="0" i="0">
                <a:latin typeface="Arial"/>
                <a:cs typeface="Arial"/>
              </a:defRPr>
            </a:lvl2pPr>
            <a:lvl3pPr marL="1143000" indent="-228600">
              <a:spcBef>
                <a:spcPts val="0"/>
              </a:spcBef>
              <a:spcAft>
                <a:spcPts val="1200"/>
              </a:spcAft>
              <a:buClr>
                <a:srgbClr val="AB262E"/>
              </a:buClr>
              <a:buFont typeface="+mj-lt"/>
              <a:buAutoNum type="arabicPeriod"/>
              <a:defRPr sz="1200" b="0" i="0" baseline="0">
                <a:latin typeface="Arial"/>
                <a:cs typeface="Arial"/>
              </a:defRPr>
            </a:lvl3pPr>
            <a:lvl4pPr marL="1657350" indent="-285750">
              <a:spcBef>
                <a:spcPts val="0"/>
              </a:spcBef>
              <a:spcAft>
                <a:spcPts val="1200"/>
              </a:spcAft>
              <a:buClr>
                <a:srgbClr val="AB262E"/>
              </a:buClr>
              <a:buFont typeface="+mj-lt"/>
              <a:buAutoNum type="arabicPeriod"/>
              <a:defRPr sz="1000" b="0" i="0" baseline="0">
                <a:latin typeface="Arial"/>
                <a:cs typeface="Arial"/>
              </a:defRPr>
            </a:lvl4pPr>
            <a:lvl5pPr marL="2057400" indent="-228600">
              <a:spcBef>
                <a:spcPts val="0"/>
              </a:spcBef>
              <a:spcAft>
                <a:spcPts val="1200"/>
              </a:spcAft>
              <a:buClr>
                <a:srgbClr val="AB262E"/>
              </a:buClr>
              <a:buFont typeface="+mj-lt"/>
              <a:buAutoNum type="arabicPeriod"/>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7261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bhead w/ No Bullets">
    <p:spTree>
      <p:nvGrpSpPr>
        <p:cNvPr id="1" name=""/>
        <p:cNvGrpSpPr/>
        <p:nvPr/>
      </p:nvGrpSpPr>
      <p:grpSpPr>
        <a:xfrm>
          <a:off x="0" y="0"/>
          <a:ext cx="0" cy="0"/>
          <a:chOff x="0" y="0"/>
          <a:chExt cx="0" cy="0"/>
        </a:xfrm>
      </p:grpSpPr>
      <p:sp>
        <p:nvSpPr>
          <p:cNvPr id="11" name="Text Placeholder 2"/>
          <p:cNvSpPr>
            <a:spLocks noGrp="1"/>
          </p:cNvSpPr>
          <p:nvPr>
            <p:ph type="body" sz="quarter" idx="12" hasCustomPrompt="1"/>
          </p:nvPr>
        </p:nvSpPr>
        <p:spPr>
          <a:xfrm>
            <a:off x="302605" y="1709352"/>
            <a:ext cx="11585731"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3"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4" name="Slide Number Placeholder 3"/>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217288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head w/ No Bullets 2 col">
    <p:spTree>
      <p:nvGrpSpPr>
        <p:cNvPr id="1" name=""/>
        <p:cNvGrpSpPr/>
        <p:nvPr/>
      </p:nvGrpSpPr>
      <p:grpSpPr>
        <a:xfrm>
          <a:off x="0" y="0"/>
          <a:ext cx="0" cy="0"/>
          <a:chOff x="0" y="0"/>
          <a:chExt cx="0" cy="0"/>
        </a:xfrm>
      </p:grpSpPr>
      <p:sp>
        <p:nvSpPr>
          <p:cNvPr id="2" name="Slide Number Placeholder 1"/>
          <p:cNvSpPr>
            <a:spLocks noGrp="1"/>
          </p:cNvSpPr>
          <p:nvPr>
            <p:ph type="sldNum" sz="quarter" idx="15"/>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ext Placeholder 2"/>
          <p:cNvSpPr>
            <a:spLocks noGrp="1"/>
          </p:cNvSpPr>
          <p:nvPr>
            <p:ph type="body" sz="quarter" idx="12" hasCustomPrompt="1"/>
          </p:nvPr>
        </p:nvSpPr>
        <p:spPr>
          <a:xfrm>
            <a:off x="302606" y="1709352"/>
            <a:ext cx="5617943"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10"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2" name="Text Placeholder 4"/>
          <p:cNvSpPr>
            <a:spLocks noGrp="1"/>
          </p:cNvSpPr>
          <p:nvPr>
            <p:ph type="body" sz="quarter" idx="13" hasCustomPrompt="1"/>
          </p:nvPr>
        </p:nvSpPr>
        <p:spPr>
          <a:xfrm>
            <a:off x="302605" y="1006103"/>
            <a:ext cx="11585731"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14" name="Text Placeholder 2"/>
          <p:cNvSpPr>
            <a:spLocks noGrp="1"/>
          </p:cNvSpPr>
          <p:nvPr>
            <p:ph type="body" sz="quarter" idx="16" hasCustomPrompt="1"/>
          </p:nvPr>
        </p:nvSpPr>
        <p:spPr>
          <a:xfrm>
            <a:off x="6159098" y="1709352"/>
            <a:ext cx="5691148" cy="438454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9692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with no Subhead">
    <p:spTree>
      <p:nvGrpSpPr>
        <p:cNvPr id="1" name=""/>
        <p:cNvGrpSpPr/>
        <p:nvPr/>
      </p:nvGrpSpPr>
      <p:grpSpPr>
        <a:xfrm>
          <a:off x="0" y="0"/>
          <a:ext cx="0" cy="0"/>
          <a:chOff x="0" y="0"/>
          <a:chExt cx="0" cy="0"/>
        </a:xfrm>
      </p:grpSpPr>
      <p:sp>
        <p:nvSpPr>
          <p:cNvPr id="3" name="Slide Number Placeholder 2"/>
          <p:cNvSpPr>
            <a:spLocks noGrp="1"/>
          </p:cNvSpPr>
          <p:nvPr>
            <p:ph type="sldNum" sz="quarter" idx="13"/>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5" y="1112109"/>
            <a:ext cx="11585731"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8"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Tree>
    <p:extLst>
      <p:ext uri="{BB962C8B-B14F-4D97-AF65-F5344CB8AC3E}">
        <p14:creationId xmlns:p14="http://schemas.microsoft.com/office/powerpoint/2010/main" val="3512360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with no Subhead 2 col">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6" name="Text Placeholder 2"/>
          <p:cNvSpPr>
            <a:spLocks noGrp="1"/>
          </p:cNvSpPr>
          <p:nvPr>
            <p:ph type="body" sz="quarter" idx="12" hasCustomPrompt="1"/>
          </p:nvPr>
        </p:nvSpPr>
        <p:spPr>
          <a:xfrm>
            <a:off x="302606"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2"/>
          <p:cNvSpPr>
            <a:spLocks noGrp="1"/>
          </p:cNvSpPr>
          <p:nvPr>
            <p:ph type="body" sz="quarter" idx="15" hasCustomPrompt="1"/>
          </p:nvPr>
        </p:nvSpPr>
        <p:spPr>
          <a:xfrm>
            <a:off x="6214002" y="1112109"/>
            <a:ext cx="5663697" cy="4981786"/>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387771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S">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9567" y="82958"/>
            <a:ext cx="3346704" cy="1646578"/>
          </a:xfrm>
          <a:prstGeom prst="rect">
            <a:avLst/>
          </a:prstGeom>
        </p:spPr>
      </p:pic>
      <p:sp>
        <p:nvSpPr>
          <p:cNvPr id="8" name="Picture Placeholder 2"/>
          <p:cNvSpPr>
            <a:spLocks noGrp="1"/>
          </p:cNvSpPr>
          <p:nvPr>
            <p:ph type="pic" sz="quarter" idx="13" hasCustomPrompt="1"/>
          </p:nvPr>
        </p:nvSpPr>
        <p:spPr>
          <a:xfrm>
            <a:off x="-1" y="3619500"/>
            <a:ext cx="12188825" cy="2787570"/>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11" name="Text Placeholder 2"/>
          <p:cNvSpPr>
            <a:spLocks noGrp="1"/>
          </p:cNvSpPr>
          <p:nvPr>
            <p:ph type="body" sz="quarter" idx="12" hasCustomPrompt="1"/>
          </p:nvPr>
        </p:nvSpPr>
        <p:spPr>
          <a:xfrm>
            <a:off x="374316" y="2392946"/>
            <a:ext cx="11296984" cy="1099553"/>
          </a:xfrm>
          <a:prstGeom prst="rect">
            <a:avLst/>
          </a:prstGeom>
        </p:spPr>
        <p:txBody>
          <a:bodyPr vert="horz"/>
          <a:lstStyle>
            <a:lvl1pPr marL="0" indent="0">
              <a:spcBef>
                <a:spcPts val="0"/>
              </a:spcBef>
              <a:spcAft>
                <a:spcPts val="1200"/>
              </a:spcAft>
              <a:buFontTx/>
              <a:buNone/>
              <a:defRPr sz="1600" b="0" i="0">
                <a:latin typeface="Arial"/>
                <a:cs typeface="Arial"/>
              </a:defRPr>
            </a:lvl1pPr>
            <a:lvl2pPr marL="457200" indent="0">
              <a:spcBef>
                <a:spcPts val="0"/>
              </a:spcBef>
              <a:spcAft>
                <a:spcPts val="1200"/>
              </a:spcAft>
              <a:buFontTx/>
              <a:buNone/>
              <a:defRPr sz="1600" b="0" i="0">
                <a:latin typeface="Arial"/>
                <a:cs typeface="Arial"/>
              </a:defRPr>
            </a:lvl2pPr>
            <a:lvl3pPr marL="914400" indent="0">
              <a:spcBef>
                <a:spcPts val="0"/>
              </a:spcBef>
              <a:spcAft>
                <a:spcPts val="1200"/>
              </a:spcAft>
              <a:buFontTx/>
              <a:buNone/>
              <a:defRPr sz="1400" b="0" i="0" baseline="0">
                <a:latin typeface="Arial"/>
                <a:cs typeface="Arial"/>
              </a:defRPr>
            </a:lvl3pPr>
            <a:lvl4pPr marL="1371600" indent="0">
              <a:spcBef>
                <a:spcPts val="0"/>
              </a:spcBef>
              <a:spcAft>
                <a:spcPts val="1200"/>
              </a:spcAft>
              <a:buFontTx/>
              <a:buNone/>
              <a:defRPr sz="1200" b="0" i="0" baseline="0">
                <a:latin typeface="Arial"/>
                <a:cs typeface="Arial"/>
              </a:defRPr>
            </a:lvl4pPr>
            <a:lvl5pPr marL="1828800" indent="0">
              <a:spcBef>
                <a:spcPts val="0"/>
              </a:spcBef>
              <a:spcAft>
                <a:spcPts val="1200"/>
              </a:spcAft>
              <a:buFontTx/>
              <a:buNone/>
              <a:defRPr sz="1000" b="0" i="0">
                <a:latin typeface="Arial"/>
                <a:cs typeface="Arial"/>
              </a:defRPr>
            </a:lvl5pPr>
          </a:lstStyle>
          <a:p>
            <a:pPr lvl="0"/>
            <a:r>
              <a:rPr lang="en-US" dirty="0"/>
              <a:t>Insert Text Here</a:t>
            </a:r>
          </a:p>
        </p:txBody>
      </p:sp>
    </p:spTree>
    <p:extLst>
      <p:ext uri="{BB962C8B-B14F-4D97-AF65-F5344CB8AC3E}">
        <p14:creationId xmlns:p14="http://schemas.microsoft.com/office/powerpoint/2010/main" val="1446842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Slide - SES">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5" name="Picture 4"/>
          <p:cNvPicPr>
            <a:picLocks noChangeAspect="1"/>
          </p:cNvPicPr>
          <p:nvPr userDrawn="1"/>
        </p:nvPicPr>
        <p:blipFill>
          <a:blip r:embed="rId2"/>
          <a:stretch>
            <a:fillRect/>
          </a:stretch>
        </p:blipFill>
        <p:spPr>
          <a:xfrm>
            <a:off x="4871521" y="4263995"/>
            <a:ext cx="2438400" cy="368300"/>
          </a:xfrm>
          <a:prstGeom prst="rect">
            <a:avLst/>
          </a:prstGeom>
        </p:spPr>
      </p:pic>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3520" y="681016"/>
            <a:ext cx="3245314" cy="3022779"/>
          </a:xfrm>
          <a:prstGeom prst="rect">
            <a:avLst/>
          </a:prstGeom>
        </p:spPr>
      </p:pic>
    </p:spTree>
    <p:extLst>
      <p:ext uri="{BB962C8B-B14F-4D97-AF65-F5344CB8AC3E}">
        <p14:creationId xmlns:p14="http://schemas.microsoft.com/office/powerpoint/2010/main" val="98414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AS">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4" y="-1"/>
            <a:ext cx="9144001" cy="6858001"/>
          </a:xfrm>
          <a:prstGeom prst="rect">
            <a:avLst/>
          </a:prstGeom>
        </p:spPr>
      </p:pic>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userDrawn="1">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itle 1"/>
          <p:cNvSpPr>
            <a:spLocks noGrp="1"/>
          </p:cNvSpPr>
          <p:nvPr userDrawn="1">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9" name="Text Placeholder 4"/>
          <p:cNvSpPr>
            <a:spLocks noGrp="1"/>
          </p:cNvSpPr>
          <p:nvPr userDrawn="1">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57889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4825" y="0"/>
            <a:ext cx="9143999" cy="6858000"/>
          </a:xfrm>
          <a:prstGeom prst="rect">
            <a:avLst/>
          </a:prstGeom>
        </p:spPr>
      </p:pic>
      <p:sp>
        <p:nvSpPr>
          <p:cNvPr id="16" name="Rectangle 15"/>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30" name="Picture 29"/>
          <p:cNvPicPr>
            <a:picLocks noChangeAspect="1"/>
          </p:cNvPicPr>
          <p:nvPr userDrawn="1"/>
        </p:nvPicPr>
        <p:blipFill>
          <a:blip r:embed="rId3"/>
          <a:stretch>
            <a:fillRect/>
          </a:stretch>
        </p:blipFill>
        <p:spPr>
          <a:xfrm>
            <a:off x="8435975" y="6584950"/>
            <a:ext cx="2933700" cy="127000"/>
          </a:xfrm>
          <a:prstGeom prst="rect">
            <a:avLst/>
          </a:prstGeom>
        </p:spPr>
      </p:pic>
      <p:sp>
        <p:nvSpPr>
          <p:cNvPr id="17"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20"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18" name="Group 17"/>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827050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YC">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85465" y="0"/>
            <a:ext cx="9103360" cy="6827520"/>
          </a:xfrm>
          <a:prstGeom prst="rect">
            <a:avLst/>
          </a:prstGeom>
        </p:spPr>
      </p:pic>
      <p:sp>
        <p:nvSpPr>
          <p:cNvPr id="18" name="Rectangle 17"/>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userDrawn="1"/>
        </p:nvPicPr>
        <p:blipFill>
          <a:blip r:embed="rId3"/>
          <a:stretch>
            <a:fillRect/>
          </a:stretch>
        </p:blipFill>
        <p:spPr>
          <a:xfrm>
            <a:off x="8435975" y="6584950"/>
            <a:ext cx="2933700" cy="127000"/>
          </a:xfrm>
          <a:prstGeom prst="rect">
            <a:avLst/>
          </a:prstGeom>
        </p:spPr>
      </p:pic>
      <p:sp>
        <p:nvSpPr>
          <p:cNvPr id="12" name="Text Placeholder 2"/>
          <p:cNvSpPr>
            <a:spLocks noGrp="1"/>
          </p:cNvSpPr>
          <p:nvPr>
            <p:ph type="body" sz="quarter" idx="12" hasCustomPrompt="1"/>
          </p:nvPr>
        </p:nvSpPr>
        <p:spPr>
          <a:xfrm>
            <a:off x="302605" y="1709351"/>
            <a:ext cx="5654546" cy="4384542"/>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7"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grpSp>
        <p:nvGrpSpPr>
          <p:cNvPr id="20" name="Group 19"/>
          <p:cNvGrpSpPr/>
          <p:nvPr userDrawn="1"/>
        </p:nvGrpSpPr>
        <p:grpSpPr>
          <a:xfrm>
            <a:off x="-1" y="-8881"/>
            <a:ext cx="12188825" cy="1238113"/>
            <a:chOff x="0" y="0"/>
            <a:chExt cx="9144000" cy="928827"/>
          </a:xfrm>
        </p:grpSpPr>
        <p:cxnSp>
          <p:nvCxnSpPr>
            <p:cNvPr id="21" name="Straight Connector 2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rotWithShape="1">
            <a:blip r:embed="rId4"/>
            <a:srcRect t="13018" r="68665"/>
            <a:stretch/>
          </p:blipFill>
          <p:spPr>
            <a:xfrm>
              <a:off x="8323018" y="0"/>
              <a:ext cx="588774" cy="928827"/>
            </a:xfrm>
            <a:prstGeom prst="rect">
              <a:avLst/>
            </a:prstGeom>
          </p:spPr>
        </p:pic>
      </p:gr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75254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evens Cloc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18"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9"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20"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7" name="Group 16"/>
          <p:cNvGrpSpPr/>
          <p:nvPr userDrawn="1"/>
        </p:nvGrpSpPr>
        <p:grpSpPr>
          <a:xfrm>
            <a:off x="-1" y="17762"/>
            <a:ext cx="12188825" cy="742"/>
            <a:chOff x="-1" y="1761975"/>
            <a:chExt cx="12188825" cy="742"/>
          </a:xfrm>
        </p:grpSpPr>
        <p:cxnSp>
          <p:nvCxnSpPr>
            <p:cNvPr id="21" name="Straight Connector 20"/>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2" name="Picture 11"/>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217304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393828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6" name="Text Placeholder 17"/>
          <p:cNvSpPr>
            <a:spLocks noGrp="1"/>
          </p:cNvSpPr>
          <p:nvPr>
            <p:ph type="body" sz="quarter" idx="13" hasCustomPrompt="1"/>
          </p:nvPr>
        </p:nvSpPr>
        <p:spPr>
          <a:xfrm>
            <a:off x="214782" y="2237110"/>
            <a:ext cx="11737153" cy="1907234"/>
          </a:xfrm>
          <a:prstGeom prst="rect">
            <a:avLst/>
          </a:prstGeom>
        </p:spPr>
        <p:txBody>
          <a:bodyPr anchor="ctr"/>
          <a:lstStyle>
            <a:lvl1pPr marL="0" indent="0" algn="ctr">
              <a:lnSpc>
                <a:spcPct val="100000"/>
              </a:lnSpc>
              <a:buNone/>
              <a:defRPr sz="3000" b="1" i="0">
                <a:latin typeface="Arial"/>
                <a:cs typeface="Arial"/>
              </a:defRPr>
            </a:lvl1pPr>
          </a:lstStyle>
          <a:p>
            <a:pPr lvl="0"/>
            <a:r>
              <a:rPr lang="en-US" dirty="0">
                <a:solidFill>
                  <a:schemeClr val="tx1"/>
                </a:solidFill>
              </a:rPr>
              <a:t>Section Break Line 1</a:t>
            </a:r>
            <a:br>
              <a:rPr lang="en-US" dirty="0">
                <a:solidFill>
                  <a:schemeClr val="tx1"/>
                </a:solidFill>
              </a:rPr>
            </a:br>
            <a:r>
              <a:rPr lang="en-US" dirty="0">
                <a:solidFill>
                  <a:schemeClr val="tx1"/>
                </a:solidFill>
              </a:rPr>
              <a:t>Section Break Line 2</a:t>
            </a:r>
            <a:endParaRPr lang="en-US" dirty="0"/>
          </a:p>
        </p:txBody>
      </p:sp>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2"/>
            <a:srcRect t="13018" r="68665"/>
            <a:stretch/>
          </p:blipFill>
          <p:spPr>
            <a:xfrm>
              <a:off x="8323018" y="0"/>
              <a:ext cx="588774" cy="928827"/>
            </a:xfrm>
            <a:prstGeom prst="rect">
              <a:avLst/>
            </a:prstGeom>
          </p:spPr>
        </p:pic>
      </p:grpSp>
      <p:sp>
        <p:nvSpPr>
          <p:cNvPr id="24" name="Rectangle 23"/>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7" name="Picture 26"/>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38466832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 Image">
    <p:spTree>
      <p:nvGrpSpPr>
        <p:cNvPr id="1" name=""/>
        <p:cNvGrpSpPr/>
        <p:nvPr/>
      </p:nvGrpSpPr>
      <p:grpSpPr>
        <a:xfrm>
          <a:off x="0" y="0"/>
          <a:ext cx="0" cy="0"/>
          <a:chOff x="0" y="0"/>
          <a:chExt cx="0" cy="0"/>
        </a:xfrm>
      </p:grpSpPr>
      <p:sp>
        <p:nvSpPr>
          <p:cNvPr id="14" name="Rectangle 13"/>
          <p:cNvSpPr/>
          <p:nvPr userDrawn="1"/>
        </p:nvSpPr>
        <p:spPr>
          <a:xfrm>
            <a:off x="-1" y="4919822"/>
            <a:ext cx="12188825" cy="1938178"/>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2" hasCustomPrompt="1"/>
          </p:nvPr>
        </p:nvSpPr>
        <p:spPr>
          <a:xfrm>
            <a:off x="0" y="0"/>
            <a:ext cx="12188825" cy="4895273"/>
          </a:xfrm>
          <a:prstGeom prst="rect">
            <a:avLst/>
          </a:prstGeom>
          <a:noFill/>
        </p:spPr>
        <p:txBody>
          <a:bodyPr vert="horz" anchor="ctr"/>
          <a:lstStyle>
            <a:lvl1pPr marL="0" indent="0" algn="ctr">
              <a:buNone/>
              <a:defRPr sz="1600" b="0" i="0" baseline="0">
                <a:solidFill>
                  <a:schemeClr val="tx1"/>
                </a:solidFill>
                <a:latin typeface="Arial"/>
                <a:cs typeface="Arial"/>
              </a:defRPr>
            </a:lvl1pPr>
          </a:lstStyle>
          <a:p>
            <a:r>
              <a:rPr lang="en-US" dirty="0"/>
              <a:t>Click to Insert Image</a:t>
            </a:r>
          </a:p>
        </p:txBody>
      </p:sp>
      <p:sp>
        <p:nvSpPr>
          <p:cNvPr id="6" name="Text Placeholder 17"/>
          <p:cNvSpPr>
            <a:spLocks noGrp="1"/>
          </p:cNvSpPr>
          <p:nvPr>
            <p:ph type="body" sz="quarter" idx="13" hasCustomPrompt="1"/>
          </p:nvPr>
        </p:nvSpPr>
        <p:spPr>
          <a:xfrm>
            <a:off x="214782" y="5545997"/>
            <a:ext cx="10510190" cy="717178"/>
          </a:xfrm>
          <a:prstGeom prst="rect">
            <a:avLst/>
          </a:prstGeom>
        </p:spPr>
        <p:txBody>
          <a:bodyPr anchor="t" anchorCtr="0"/>
          <a:lstStyle>
            <a:lvl1pPr marL="0" indent="0" algn="l">
              <a:lnSpc>
                <a:spcPct val="100000"/>
              </a:lnSpc>
              <a:spcBef>
                <a:spcPts val="0"/>
              </a:spcBef>
              <a:buNone/>
              <a:defRPr sz="3000" b="1" i="0">
                <a:latin typeface="Arial"/>
                <a:cs typeface="Arial"/>
              </a:defRPr>
            </a:lvl1pPr>
          </a:lstStyle>
          <a:p>
            <a:pPr lvl="0"/>
            <a:r>
              <a:rPr lang="en-US" dirty="0">
                <a:solidFill>
                  <a:schemeClr val="tx1"/>
                </a:solidFill>
              </a:rPr>
              <a:t>Section Break Line</a:t>
            </a:r>
            <a:endParaRPr lang="en-US" dirty="0"/>
          </a:p>
        </p:txBody>
      </p:sp>
      <p:grpSp>
        <p:nvGrpSpPr>
          <p:cNvPr id="8" name="Group 7"/>
          <p:cNvGrpSpPr/>
          <p:nvPr userDrawn="1"/>
        </p:nvGrpSpPr>
        <p:grpSpPr>
          <a:xfrm>
            <a:off x="-1" y="4875418"/>
            <a:ext cx="12188825" cy="1238113"/>
            <a:chOff x="0" y="6662"/>
            <a:chExt cx="9144000" cy="928827"/>
          </a:xfrm>
        </p:grpSpPr>
        <p:cxnSp>
          <p:nvCxnSpPr>
            <p:cNvPr id="11" name="Straight Connector 10"/>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p:nvPicPr>
          <p:blipFill rotWithShape="1">
            <a:blip r:embed="rId2"/>
            <a:srcRect t="13018" r="68665"/>
            <a:stretch/>
          </p:blipFill>
          <p:spPr>
            <a:xfrm>
              <a:off x="8323018" y="6662"/>
              <a:ext cx="588774" cy="928827"/>
            </a:xfrm>
            <a:prstGeom prst="rect">
              <a:avLst/>
            </a:prstGeom>
          </p:spPr>
        </p:pic>
      </p:grpSp>
      <p:pic>
        <p:nvPicPr>
          <p:cNvPr id="10" name="Picture 9"/>
          <p:cNvPicPr>
            <a:picLocks noChangeAspect="1"/>
          </p:cNvPicPr>
          <p:nvPr userDrawn="1"/>
        </p:nvPicPr>
        <p:blipFill>
          <a:blip r:embed="rId3"/>
          <a:stretch>
            <a:fillRect/>
          </a:stretch>
        </p:blipFill>
        <p:spPr>
          <a:xfrm>
            <a:off x="8982075" y="6584950"/>
            <a:ext cx="2933700" cy="127000"/>
          </a:xfrm>
          <a:prstGeom prst="rect">
            <a:avLst/>
          </a:prstGeom>
        </p:spPr>
      </p:pic>
    </p:spTree>
    <p:extLst>
      <p:ext uri="{BB962C8B-B14F-4D97-AF65-F5344CB8AC3E}">
        <p14:creationId xmlns:p14="http://schemas.microsoft.com/office/powerpoint/2010/main" val="444024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2" hasCustomPrompt="1"/>
          </p:nvPr>
        </p:nvSpPr>
        <p:spPr>
          <a:xfrm>
            <a:off x="991552" y="1570618"/>
            <a:ext cx="10227600" cy="3490253"/>
          </a:xfrm>
          <a:prstGeom prst="rect">
            <a:avLst/>
          </a:prstGeom>
        </p:spPr>
        <p:txBody>
          <a:bodyPr vert="horz" anchor="ctr"/>
          <a:lstStyle>
            <a:lvl1pPr marL="0" indent="0" algn="ctr">
              <a:buNone/>
              <a:defRPr sz="3600" b="0" i="1" baseline="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Insert Quote or Excerpt Here</a:t>
            </a:r>
          </a:p>
        </p:txBody>
      </p:sp>
      <p:sp>
        <p:nvSpPr>
          <p:cNvPr id="17" name="Text Placeholder 16"/>
          <p:cNvSpPr>
            <a:spLocks noGrp="1"/>
          </p:cNvSpPr>
          <p:nvPr>
            <p:ph type="body" sz="quarter" idx="13" hasCustomPrompt="1"/>
          </p:nvPr>
        </p:nvSpPr>
        <p:spPr>
          <a:xfrm>
            <a:off x="4412102" y="5206138"/>
            <a:ext cx="7419101" cy="897659"/>
          </a:xfrm>
          <a:prstGeom prst="rect">
            <a:avLst/>
          </a:prstGeom>
        </p:spPr>
        <p:txBody>
          <a:bodyPr vert="horz"/>
          <a:lstStyle>
            <a:lvl1pPr marL="0" indent="0" algn="r">
              <a:buNone/>
              <a:defRPr sz="1600" b="0" i="0" baseline="0">
                <a:latin typeface="Arial"/>
                <a:cs typeface="Arial"/>
              </a:defRPr>
            </a:lvl1pPr>
          </a:lstStyle>
          <a:p>
            <a:pPr lvl="0"/>
            <a:r>
              <a:rPr lang="en-US" dirty="0"/>
              <a:t>Insert Quote Attribution Here</a:t>
            </a:r>
          </a:p>
        </p:txBody>
      </p:sp>
      <p:pic>
        <p:nvPicPr>
          <p:cNvPr id="21" name="Picture 20"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04721" y="1561545"/>
            <a:ext cx="743664" cy="371928"/>
          </a:xfrm>
          <a:prstGeom prst="rect">
            <a:avLst/>
          </a:prstGeom>
        </p:spPr>
      </p:pic>
      <p:pic>
        <p:nvPicPr>
          <p:cNvPr id="22" name="Picture 21" descr="OpenQuote.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rot="10800000">
            <a:off x="11090865" y="4701328"/>
            <a:ext cx="743664" cy="371928"/>
          </a:xfrm>
          <a:prstGeom prst="rect">
            <a:avLst/>
          </a:prstGeom>
        </p:spPr>
      </p:pic>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4185593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s and 1 Photo w/ Caption">
    <p:spTree>
      <p:nvGrpSpPr>
        <p:cNvPr id="1" name=""/>
        <p:cNvGrpSpPr/>
        <p:nvPr/>
      </p:nvGrpSpPr>
      <p:grpSpPr>
        <a:xfrm>
          <a:off x="0" y="0"/>
          <a:ext cx="0" cy="0"/>
          <a:chOff x="0" y="0"/>
          <a:chExt cx="0" cy="0"/>
        </a:xfrm>
      </p:grpSpPr>
      <p:sp>
        <p:nvSpPr>
          <p:cNvPr id="3" name="Picture Placeholder 2"/>
          <p:cNvSpPr>
            <a:spLocks noGrp="1"/>
          </p:cNvSpPr>
          <p:nvPr>
            <p:ph type="pic" sz="quarter" idx="15" hasCustomPrompt="1"/>
          </p:nvPr>
        </p:nvSpPr>
        <p:spPr>
          <a:xfrm>
            <a:off x="6882117" y="1578919"/>
            <a:ext cx="5006220" cy="4094769"/>
          </a:xfrm>
          <a:prstGeom prst="rect">
            <a:avLst/>
          </a:prstGeom>
        </p:spPr>
        <p:txBody>
          <a:bodyPr anchor="ctr"/>
          <a:lstStyle>
            <a:lvl1pPr marL="0" indent="0" algn="ctr">
              <a:buNone/>
              <a:defRPr sz="1600" b="0" i="0">
                <a:latin typeface="Arial"/>
                <a:cs typeface="Arial"/>
              </a:defRPr>
            </a:lvl1pPr>
          </a:lstStyle>
          <a:p>
            <a:r>
              <a:rPr lang="en-US" dirty="0"/>
              <a:t>Click to Insert Image</a:t>
            </a:r>
          </a:p>
        </p:txBody>
      </p:sp>
      <p:sp>
        <p:nvSpPr>
          <p:cNvPr id="9" name="Text Placeholder 3"/>
          <p:cNvSpPr>
            <a:spLocks noGrp="1"/>
          </p:cNvSpPr>
          <p:nvPr>
            <p:ph type="body" sz="quarter" idx="28" hasCustomPrompt="1"/>
          </p:nvPr>
        </p:nvSpPr>
        <p:spPr>
          <a:xfrm>
            <a:off x="6882118" y="5766677"/>
            <a:ext cx="5006219" cy="327216"/>
          </a:xfrm>
          <a:prstGeom prst="rect">
            <a:avLst/>
          </a:prstGeom>
        </p:spPr>
        <p:txBody>
          <a:bodyPr vert="horz"/>
          <a:lstStyle>
            <a:lvl1pPr marL="0" indent="0" algn="ctr">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10" name="Text Placeholder 2"/>
          <p:cNvSpPr>
            <a:spLocks noGrp="1"/>
          </p:cNvSpPr>
          <p:nvPr>
            <p:ph type="body" sz="quarter" idx="12" hasCustomPrompt="1"/>
          </p:nvPr>
        </p:nvSpPr>
        <p:spPr>
          <a:xfrm>
            <a:off x="302605" y="1578920"/>
            <a:ext cx="5654546" cy="4514974"/>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4" name="Text Placeholder 4"/>
          <p:cNvSpPr>
            <a:spLocks noGrp="1"/>
          </p:cNvSpPr>
          <p:nvPr>
            <p:ph type="body" sz="quarter" idx="13" hasCustomPrompt="1"/>
          </p:nvPr>
        </p:nvSpPr>
        <p:spPr>
          <a:xfrm>
            <a:off x="302606" y="1006103"/>
            <a:ext cx="9754090"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
        <p:nvSpPr>
          <p:cNvPr id="4" name="Slide Number Placeholder 3"/>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702348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s and 4 Photos">
    <p:spTree>
      <p:nvGrpSpPr>
        <p:cNvPr id="1" name=""/>
        <p:cNvGrpSpPr/>
        <p:nvPr/>
      </p:nvGrpSpPr>
      <p:grpSpPr>
        <a:xfrm>
          <a:off x="0" y="0"/>
          <a:ext cx="0" cy="0"/>
          <a:chOff x="0" y="0"/>
          <a:chExt cx="0" cy="0"/>
        </a:xfrm>
      </p:grpSpPr>
      <p:sp>
        <p:nvSpPr>
          <p:cNvPr id="9" name="Picture Placeholder 7"/>
          <p:cNvSpPr>
            <a:spLocks noGrp="1" noChangeAspect="1"/>
          </p:cNvSpPr>
          <p:nvPr>
            <p:ph type="pic" sz="quarter" idx="18" hasCustomPrompt="1"/>
          </p:nvPr>
        </p:nvSpPr>
        <p:spPr>
          <a:xfrm>
            <a:off x="6754517" y="1573230"/>
            <a:ext cx="2468433"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20" name="Picture Placeholder 7"/>
          <p:cNvSpPr>
            <a:spLocks noGrp="1" noChangeAspect="1"/>
          </p:cNvSpPr>
          <p:nvPr>
            <p:ph type="pic" sz="quarter" idx="19" hasCustomPrompt="1"/>
          </p:nvPr>
        </p:nvSpPr>
        <p:spPr>
          <a:xfrm>
            <a:off x="9361927" y="1573230"/>
            <a:ext cx="2452019" cy="2236639"/>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3" name="Picture Placeholder 7"/>
          <p:cNvSpPr>
            <a:spLocks noGrp="1" noChangeAspect="1"/>
          </p:cNvSpPr>
          <p:nvPr>
            <p:ph type="pic" sz="quarter" idx="20" hasCustomPrompt="1"/>
          </p:nvPr>
        </p:nvSpPr>
        <p:spPr>
          <a:xfrm>
            <a:off x="6754517" y="3914119"/>
            <a:ext cx="2468433"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5" name="Picture Placeholder 7"/>
          <p:cNvSpPr>
            <a:spLocks noGrp="1" noChangeAspect="1"/>
          </p:cNvSpPr>
          <p:nvPr>
            <p:ph type="pic" sz="quarter" idx="21" hasCustomPrompt="1"/>
          </p:nvPr>
        </p:nvSpPr>
        <p:spPr>
          <a:xfrm>
            <a:off x="9361927" y="3914119"/>
            <a:ext cx="2452019" cy="2189253"/>
          </a:xfrm>
          <a:prstGeom prst="rect">
            <a:avLst/>
          </a:prstGeom>
          <a:noFill/>
        </p:spPr>
        <p:txBody>
          <a:bodyPr anchor="ctr"/>
          <a:lstStyle>
            <a:lvl1pPr marL="0" indent="0" algn="ctr">
              <a:buNone/>
              <a:defRPr sz="1600" b="0">
                <a:solidFill>
                  <a:schemeClr val="tx1"/>
                </a:solidFill>
                <a:effectLst/>
                <a:latin typeface="Arial"/>
                <a:cs typeface="Arial"/>
              </a:defRPr>
            </a:lvl1pPr>
          </a:lstStyle>
          <a:p>
            <a:r>
              <a:rPr lang="en-US" dirty="0"/>
              <a:t>Click to Insert Image</a:t>
            </a:r>
          </a:p>
        </p:txBody>
      </p:sp>
      <p:sp>
        <p:nvSpPr>
          <p:cNvPr id="10" name="Text Placeholder 2"/>
          <p:cNvSpPr>
            <a:spLocks noGrp="1"/>
          </p:cNvSpPr>
          <p:nvPr>
            <p:ph type="body" sz="quarter" idx="12" hasCustomPrompt="1"/>
          </p:nvPr>
        </p:nvSpPr>
        <p:spPr>
          <a:xfrm>
            <a:off x="302605" y="1572055"/>
            <a:ext cx="5654546" cy="4521839"/>
          </a:xfrm>
          <a:prstGeom prst="rect">
            <a:avLst/>
          </a:prstGeom>
        </p:spPr>
        <p:txBody>
          <a:bodyPr vert="horz"/>
          <a:lstStyle>
            <a:lvl1pPr marL="285750" indent="-285750">
              <a:spcBef>
                <a:spcPts val="0"/>
              </a:spcBef>
              <a:spcAft>
                <a:spcPts val="1200"/>
              </a:spcAft>
              <a:buFont typeface="Arial" panose="020B0604020202020204" pitchFamily="34" charset="0"/>
              <a:buChar char="•"/>
              <a:defRPr sz="1600" b="0" i="0">
                <a:latin typeface="Arial"/>
                <a:cs typeface="Arial"/>
              </a:defRPr>
            </a:lvl1pPr>
            <a:lvl2pPr marL="742950" indent="-285750">
              <a:spcBef>
                <a:spcPts val="0"/>
              </a:spcBef>
              <a:spcAft>
                <a:spcPts val="1200"/>
              </a:spcAft>
              <a:buFont typeface="Arial"/>
              <a:buChar char="•"/>
              <a:defRPr sz="1400" b="0" i="0">
                <a:latin typeface="Arial"/>
                <a:cs typeface="Arial"/>
              </a:defRPr>
            </a:lvl2pPr>
            <a:lvl3pPr marL="1143000" indent="-228600">
              <a:spcBef>
                <a:spcPts val="0"/>
              </a:spcBef>
              <a:spcAft>
                <a:spcPts val="1200"/>
              </a:spcAft>
              <a:buFont typeface="Arial"/>
              <a:buChar char="•"/>
              <a:defRPr sz="1200" b="0" i="0" baseline="0">
                <a:latin typeface="Arial"/>
                <a:cs typeface="Arial"/>
              </a:defRPr>
            </a:lvl3pPr>
            <a:lvl4pPr marL="1657350" indent="-285750">
              <a:spcBef>
                <a:spcPts val="0"/>
              </a:spcBef>
              <a:spcAft>
                <a:spcPts val="1200"/>
              </a:spcAft>
              <a:buFont typeface="Arial"/>
              <a:buChar char="•"/>
              <a:defRPr sz="1000" b="0" i="0" baseline="0">
                <a:latin typeface="Arial"/>
                <a:cs typeface="Arial"/>
              </a:defRPr>
            </a:lvl4pPr>
            <a:lvl5pPr marL="2057400" indent="-228600">
              <a:spcBef>
                <a:spcPts val="0"/>
              </a:spcBef>
              <a:spcAft>
                <a:spcPts val="1200"/>
              </a:spcAft>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2"/>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24002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Photo Grid w/ Caption">
    <p:spTree>
      <p:nvGrpSpPr>
        <p:cNvPr id="1" name=""/>
        <p:cNvGrpSpPr/>
        <p:nvPr/>
      </p:nvGrpSpPr>
      <p:grpSpPr>
        <a:xfrm>
          <a:off x="0" y="0"/>
          <a:ext cx="0" cy="0"/>
          <a:chOff x="0" y="0"/>
          <a:chExt cx="0" cy="0"/>
        </a:xfrm>
      </p:grpSpPr>
      <p:sp>
        <p:nvSpPr>
          <p:cNvPr id="14" name="Picture Placeholder 7"/>
          <p:cNvSpPr>
            <a:spLocks noGrp="1" noChangeAspect="1"/>
          </p:cNvSpPr>
          <p:nvPr>
            <p:ph type="pic" sz="quarter" idx="14" hasCustomPrompt="1"/>
          </p:nvPr>
        </p:nvSpPr>
        <p:spPr>
          <a:xfrm>
            <a:off x="319232" y="1578919"/>
            <a:ext cx="6075064" cy="4382344"/>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5" name="Picture Placeholder 7"/>
          <p:cNvSpPr>
            <a:spLocks noGrp="1"/>
          </p:cNvSpPr>
          <p:nvPr>
            <p:ph type="pic" sz="quarter" idx="24" hasCustomPrompt="1"/>
          </p:nvPr>
        </p:nvSpPr>
        <p:spPr>
          <a:xfrm>
            <a:off x="6510381" y="3690748"/>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36" name="Picture Placeholder 7"/>
          <p:cNvSpPr>
            <a:spLocks noGrp="1"/>
          </p:cNvSpPr>
          <p:nvPr>
            <p:ph type="pic" sz="quarter" idx="25" hasCustomPrompt="1"/>
          </p:nvPr>
        </p:nvSpPr>
        <p:spPr>
          <a:xfrm>
            <a:off x="6510381" y="1578920"/>
            <a:ext cx="2960142" cy="2271611"/>
          </a:xfrm>
          <a:prstGeom prst="rect">
            <a:avLst/>
          </a:prstGeom>
          <a:noFill/>
        </p:spPr>
        <p:txBody>
          <a:bodyPr anchor="ctr"/>
          <a:lstStyle>
            <a:lvl1pPr marL="0" indent="0" algn="ctr">
              <a:buNone/>
              <a:defRPr sz="1600" b="0" i="0" baseline="0">
                <a:solidFill>
                  <a:schemeClr val="tx1"/>
                </a:solidFill>
                <a:effectLst/>
                <a:latin typeface="Arial"/>
                <a:cs typeface="Arial"/>
              </a:defRPr>
            </a:lvl1pPr>
          </a:lstStyle>
          <a:p>
            <a:r>
              <a:rPr lang="en-US" dirty="0"/>
              <a:t>Click to Insert Image</a:t>
            </a:r>
          </a:p>
        </p:txBody>
      </p:sp>
      <p:sp>
        <p:nvSpPr>
          <p:cNvPr id="4" name="Text Placeholder 3"/>
          <p:cNvSpPr>
            <a:spLocks noGrp="1"/>
          </p:cNvSpPr>
          <p:nvPr>
            <p:ph type="body" sz="quarter" idx="28" hasCustomPrompt="1"/>
          </p:nvPr>
        </p:nvSpPr>
        <p:spPr>
          <a:xfrm>
            <a:off x="9605955" y="1572055"/>
            <a:ext cx="2292963" cy="3567597"/>
          </a:xfrm>
          <a:prstGeom prst="rect">
            <a:avLst/>
          </a:prstGeom>
        </p:spPr>
        <p:txBody>
          <a:bodyPr vert="horz"/>
          <a:lstStyle>
            <a:lvl1pPr marL="0" indent="0" algn="l">
              <a:buFontTx/>
              <a:buNone/>
              <a:defRPr sz="1100" b="0" i="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photo caption(s) here.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29"/>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700996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ubhead and Chart w/ Caption Left">
    <p:spTree>
      <p:nvGrpSpPr>
        <p:cNvPr id="1" name=""/>
        <p:cNvGrpSpPr/>
        <p:nvPr/>
      </p:nvGrpSpPr>
      <p:grpSpPr>
        <a:xfrm>
          <a:off x="0" y="0"/>
          <a:ext cx="0" cy="0"/>
          <a:chOff x="0" y="0"/>
          <a:chExt cx="0" cy="0"/>
        </a:xfrm>
      </p:grpSpPr>
      <p:sp>
        <p:nvSpPr>
          <p:cNvPr id="10" name="Text Placeholder 3"/>
          <p:cNvSpPr>
            <a:spLocks noGrp="1"/>
          </p:cNvSpPr>
          <p:nvPr>
            <p:ph type="body" sz="quarter" idx="28" hasCustomPrompt="1"/>
          </p:nvPr>
        </p:nvSpPr>
        <p:spPr>
          <a:xfrm>
            <a:off x="319232"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1" name="Text Placeholder 3"/>
          <p:cNvSpPr>
            <a:spLocks noGrp="1"/>
          </p:cNvSpPr>
          <p:nvPr>
            <p:ph type="body" sz="quarter" idx="29" hasCustomPrompt="1"/>
          </p:nvPr>
        </p:nvSpPr>
        <p:spPr>
          <a:xfrm>
            <a:off x="319836"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4" name="Content Placeholder 3"/>
          <p:cNvSpPr>
            <a:spLocks noGrp="1"/>
          </p:cNvSpPr>
          <p:nvPr>
            <p:ph sz="half" idx="13"/>
          </p:nvPr>
        </p:nvSpPr>
        <p:spPr>
          <a:xfrm>
            <a:off x="3535724"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3" name="Slide Number Placeholder 2"/>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9184976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ubhead and Chart w/ Caption Righ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8" name="Text Placeholder 3"/>
          <p:cNvSpPr>
            <a:spLocks noGrp="1"/>
          </p:cNvSpPr>
          <p:nvPr>
            <p:ph type="body" sz="quarter" idx="28" hasCustomPrompt="1"/>
          </p:nvPr>
        </p:nvSpPr>
        <p:spPr>
          <a:xfrm>
            <a:off x="8829448" y="2004541"/>
            <a:ext cx="3027859" cy="3639701"/>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ext Placeholder 3"/>
          <p:cNvSpPr>
            <a:spLocks noGrp="1"/>
          </p:cNvSpPr>
          <p:nvPr>
            <p:ph type="body" sz="quarter" idx="29" hasCustomPrompt="1"/>
          </p:nvPr>
        </p:nvSpPr>
        <p:spPr>
          <a:xfrm>
            <a:off x="8830052" y="1586342"/>
            <a:ext cx="3017581" cy="276225"/>
          </a:xfrm>
          <a:prstGeom prst="rect">
            <a:avLst/>
          </a:prstGeom>
        </p:spPr>
        <p:txBody>
          <a:bodyPr vert="horz" anchor="ctr"/>
          <a:lstStyle>
            <a:lvl1pPr marL="0" indent="0">
              <a:buNone/>
              <a:defRPr sz="1600" b="1" baseline="0">
                <a:latin typeface="Arial"/>
                <a:cs typeface="Arial"/>
              </a:defRPr>
            </a:lvl1pPr>
          </a:lstStyle>
          <a:p>
            <a:pPr lvl="0"/>
            <a:r>
              <a:rPr lang="en-US" dirty="0"/>
              <a:t>Figure Title</a:t>
            </a:r>
          </a:p>
        </p:txBody>
      </p:sp>
      <p:sp>
        <p:nvSpPr>
          <p:cNvPr id="12" name="Content Placeholder 3"/>
          <p:cNvSpPr>
            <a:spLocks noGrp="1"/>
          </p:cNvSpPr>
          <p:nvPr>
            <p:ph sz="half" idx="13"/>
          </p:nvPr>
        </p:nvSpPr>
        <p:spPr>
          <a:xfrm>
            <a:off x="305502" y="1585784"/>
            <a:ext cx="8319357" cy="453720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2" name="Slide Number Placeholder 1"/>
          <p:cNvSpPr>
            <a:spLocks noGrp="1"/>
          </p:cNvSpPr>
          <p:nvPr>
            <p:ph type="sldNum" sz="quarter" idx="30"/>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210053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gure Only">
    <p:spTree>
      <p:nvGrpSpPr>
        <p:cNvPr id="1" name=""/>
        <p:cNvGrpSpPr/>
        <p:nvPr/>
      </p:nvGrpSpPr>
      <p:grpSpPr>
        <a:xfrm>
          <a:off x="0" y="0"/>
          <a:ext cx="0" cy="0"/>
          <a:chOff x="0" y="0"/>
          <a:chExt cx="0" cy="0"/>
        </a:xfrm>
      </p:grpSpPr>
      <p:sp>
        <p:nvSpPr>
          <p:cNvPr id="5" name="Content Placeholder 3"/>
          <p:cNvSpPr>
            <a:spLocks noGrp="1"/>
          </p:cNvSpPr>
          <p:nvPr>
            <p:ph sz="half" idx="13"/>
          </p:nvPr>
        </p:nvSpPr>
        <p:spPr>
          <a:xfrm>
            <a:off x="302605" y="1585784"/>
            <a:ext cx="11305796" cy="4496172"/>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endParaRPr lang="en-US" dirty="0"/>
          </a:p>
          <a:p>
            <a:pPr lvl="0"/>
            <a:endParaRPr lang="en-US" dirty="0"/>
          </a:p>
          <a:p>
            <a:pPr lvl="0"/>
            <a:endParaRPr lang="en-US" dirty="0"/>
          </a:p>
          <a:p>
            <a:pPr lvl="0"/>
            <a:endParaRPr lang="en-US" dirty="0"/>
          </a:p>
          <a:p>
            <a:pPr lvl="0"/>
            <a:endParaRPr lang="en-US" dirty="0"/>
          </a:p>
          <a:p>
            <a:pPr lvl="0"/>
            <a:endParaRPr lang="en-US" dirty="0"/>
          </a:p>
          <a:p>
            <a:pPr lvl="0"/>
            <a:r>
              <a:rPr lang="en-US" dirty="0"/>
              <a:t>Click to Insert Chart or Table</a:t>
            </a:r>
          </a:p>
        </p:txBody>
      </p:sp>
      <p:sp>
        <p:nvSpPr>
          <p:cNvPr id="8"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14"/>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68506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evens Founta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4825" y="0"/>
            <a:ext cx="5334000" cy="682752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24" name="Group 23"/>
          <p:cNvGrpSpPr/>
          <p:nvPr userDrawn="1"/>
        </p:nvGrpSpPr>
        <p:grpSpPr>
          <a:xfrm>
            <a:off x="-1" y="6406187"/>
            <a:ext cx="12188825" cy="451813"/>
            <a:chOff x="-1" y="6406187"/>
            <a:chExt cx="12188825" cy="451813"/>
          </a:xfrm>
        </p:grpSpPr>
        <p:sp>
          <p:nvSpPr>
            <p:cNvPr id="25" name="Rectangle 2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922323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bhead and Data Comparison w/ Caption Bottom">
    <p:spTree>
      <p:nvGrpSpPr>
        <p:cNvPr id="1" name=""/>
        <p:cNvGrpSpPr/>
        <p:nvPr/>
      </p:nvGrpSpPr>
      <p:grpSpPr>
        <a:xfrm>
          <a:off x="0" y="0"/>
          <a:ext cx="0" cy="0"/>
          <a:chOff x="0" y="0"/>
          <a:chExt cx="0" cy="0"/>
        </a:xfrm>
      </p:grpSpPr>
      <p:sp>
        <p:nvSpPr>
          <p:cNvPr id="8" name="Content Placeholder 3"/>
          <p:cNvSpPr>
            <a:spLocks noGrp="1"/>
          </p:cNvSpPr>
          <p:nvPr>
            <p:ph sz="half" idx="13" hasCustomPrompt="1"/>
          </p:nvPr>
        </p:nvSpPr>
        <p:spPr>
          <a:xfrm>
            <a:off x="328906" y="1578920"/>
            <a:ext cx="5621794" cy="3245019"/>
          </a:xfrm>
          <a:prstGeom prst="rect">
            <a:avLst/>
          </a:prstGeom>
        </p:spPr>
        <p:txBody>
          <a:bodyPr>
            <a:noAutofit/>
          </a:bodyPr>
          <a:lstStyle>
            <a:lvl1pPr marL="0" indent="0" algn="ctr">
              <a:buNone/>
              <a:defRPr sz="180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1</a:t>
            </a:r>
          </a:p>
        </p:txBody>
      </p:sp>
      <p:sp>
        <p:nvSpPr>
          <p:cNvPr id="9" name="Text Placeholder 3"/>
          <p:cNvSpPr>
            <a:spLocks noGrp="1"/>
          </p:cNvSpPr>
          <p:nvPr>
            <p:ph type="body" sz="quarter" idx="28" hasCustomPrompt="1"/>
          </p:nvPr>
        </p:nvSpPr>
        <p:spPr>
          <a:xfrm>
            <a:off x="328904"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5" name="Content Placeholder 3"/>
          <p:cNvSpPr>
            <a:spLocks noGrp="1"/>
          </p:cNvSpPr>
          <p:nvPr>
            <p:ph sz="half" idx="29" hasCustomPrompt="1"/>
          </p:nvPr>
        </p:nvSpPr>
        <p:spPr>
          <a:xfrm>
            <a:off x="6228651" y="1572054"/>
            <a:ext cx="5622210" cy="3251884"/>
          </a:xfrm>
          <a:prstGeom prst="rect">
            <a:avLst/>
          </a:prstGeom>
        </p:spPr>
        <p:txBody>
          <a:bodyPr>
            <a:noAutofit/>
          </a:bodyPr>
          <a:lstStyle>
            <a:lvl1pPr marL="0" indent="0" algn="ctr">
              <a:buNone/>
              <a:defRPr sz="1800" baseline="0">
                <a:latin typeface="Arial"/>
                <a:cs typeface="Arial"/>
              </a:defRPr>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Comparative Data 2</a:t>
            </a:r>
          </a:p>
        </p:txBody>
      </p:sp>
      <p:sp>
        <p:nvSpPr>
          <p:cNvPr id="16" name="Text Placeholder 3"/>
          <p:cNvSpPr>
            <a:spLocks noGrp="1"/>
          </p:cNvSpPr>
          <p:nvPr>
            <p:ph type="body" sz="quarter" idx="30" hasCustomPrompt="1"/>
          </p:nvPr>
        </p:nvSpPr>
        <p:spPr>
          <a:xfrm>
            <a:off x="6229065" y="5043715"/>
            <a:ext cx="5621796" cy="1069133"/>
          </a:xfrm>
          <a:prstGeom prst="rect">
            <a:avLst/>
          </a:prstGeom>
        </p:spPr>
        <p:txBody>
          <a:bodyPr vert="horz"/>
          <a:lstStyle>
            <a:lvl1pPr marL="0" indent="0" algn="l">
              <a:buFontTx/>
              <a:buNone/>
              <a:defRPr sz="1100" baseline="0">
                <a:latin typeface="Arial"/>
                <a:cs typeface="Arial"/>
              </a:defRPr>
            </a:lvl1pPr>
            <a:lvl2pPr marL="457200" indent="0" algn="l">
              <a:buFontTx/>
              <a:buNone/>
              <a:defRPr sz="1100"/>
            </a:lvl2pPr>
            <a:lvl3pPr marL="914400" indent="0" algn="l">
              <a:buFontTx/>
              <a:buNone/>
              <a:defRPr sz="1100"/>
            </a:lvl3pPr>
            <a:lvl4pPr marL="1371600" indent="0" algn="l">
              <a:buFontTx/>
              <a:buNone/>
              <a:defRPr sz="1100"/>
            </a:lvl4pPr>
            <a:lvl5pPr marL="1828800" indent="0" algn="l">
              <a:buFontTx/>
              <a:buNone/>
              <a:defRPr sz="1100"/>
            </a:lvl5pPr>
          </a:lstStyle>
          <a:p>
            <a:pPr lvl="0"/>
            <a:r>
              <a:rPr lang="en-US" dirty="0"/>
              <a:t>Insert data caption(s) here.</a:t>
            </a:r>
          </a:p>
        </p:txBody>
      </p:sp>
      <p:sp>
        <p:nvSpPr>
          <p:cNvPr id="10" name="Title 1"/>
          <p:cNvSpPr>
            <a:spLocks noGrp="1"/>
          </p:cNvSpPr>
          <p:nvPr>
            <p:ph type="title" hasCustomPrompt="1"/>
          </p:nvPr>
        </p:nvSpPr>
        <p:spPr>
          <a:xfrm>
            <a:off x="302605" y="418353"/>
            <a:ext cx="9735251" cy="657412"/>
          </a:xfrm>
          <a:prstGeom prst="rect">
            <a:avLst/>
          </a:prstGeom>
        </p:spPr>
        <p:txBody>
          <a:bodyPr/>
          <a:lstStyle>
            <a:lvl1pPr>
              <a:defRPr sz="3000" b="1" i="0">
                <a:latin typeface="Arial"/>
                <a:cs typeface="Arial"/>
              </a:defRPr>
            </a:lvl1pPr>
          </a:lstStyle>
          <a:p>
            <a:r>
              <a:rPr lang="en-US" dirty="0"/>
              <a:t>Insert Slide Title</a:t>
            </a:r>
          </a:p>
        </p:txBody>
      </p:sp>
      <p:sp>
        <p:nvSpPr>
          <p:cNvPr id="2" name="Slide Number Placeholder 1"/>
          <p:cNvSpPr>
            <a:spLocks noGrp="1"/>
          </p:cNvSpPr>
          <p:nvPr>
            <p:ph type="sldNum" sz="quarter" idx="31"/>
          </p:nvPr>
        </p:nvSpPr>
        <p:spPr/>
        <p:txBody>
          <a:body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086761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grpSp>
        <p:nvGrpSpPr>
          <p:cNvPr id="2" name="Group 1"/>
          <p:cNvGrpSpPr/>
          <p:nvPr userDrawn="1"/>
        </p:nvGrpSpPr>
        <p:grpSpPr>
          <a:xfrm>
            <a:off x="-1" y="5092180"/>
            <a:ext cx="12188825" cy="1765820"/>
            <a:chOff x="-1" y="5092180"/>
            <a:chExt cx="12188825" cy="1765820"/>
          </a:xfrm>
        </p:grpSpPr>
        <p:cxnSp>
          <p:nvCxnSpPr>
            <p:cNvPr id="8" name="Straight Connector 7"/>
            <p:cNvCxnSpPr/>
            <p:nvPr/>
          </p:nvCxnSpPr>
          <p:spPr>
            <a:xfrm>
              <a:off x="8129945" y="5092180"/>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 y="5092922"/>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 y="5128391"/>
              <a:ext cx="12188825" cy="17296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 name="Subtitle 2"/>
          <p:cNvSpPr>
            <a:spLocks noGrp="1"/>
          </p:cNvSpPr>
          <p:nvPr userDrawn="1">
            <p:ph type="subTitle" idx="1" hasCustomPrompt="1"/>
          </p:nvPr>
        </p:nvSpPr>
        <p:spPr>
          <a:xfrm>
            <a:off x="1828324" y="5240939"/>
            <a:ext cx="8532178" cy="1298388"/>
          </a:xfrm>
          <a:prstGeom prst="rect">
            <a:avLst/>
          </a:prstGeom>
        </p:spPr>
        <p:txBody>
          <a:bodyPr anchor="ctr"/>
          <a:lstStyle>
            <a:lvl1pPr marL="0" indent="0" algn="ctr">
              <a:lnSpc>
                <a:spcPct val="120000"/>
              </a:lnSpc>
              <a:spcBef>
                <a:spcPts val="0"/>
              </a:spcBef>
              <a:buNone/>
              <a:defRPr sz="1800" b="0" i="0" baseline="0">
                <a:solidFill>
                  <a:schemeClr val="tx1">
                    <a:lumMod val="75000"/>
                    <a:lumOff val="25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Presenter Name Here</a:t>
            </a:r>
            <a:br>
              <a:rPr lang="en-US" dirty="0"/>
            </a:br>
            <a:r>
              <a:rPr lang="en-US" dirty="0"/>
              <a:t>Email Here</a:t>
            </a:r>
            <a:br>
              <a:rPr lang="en-US" dirty="0"/>
            </a:br>
            <a:r>
              <a:rPr lang="en-US" dirty="0"/>
              <a:t>Phone Here</a:t>
            </a:r>
          </a:p>
        </p:txBody>
      </p:sp>
      <p:pic>
        <p:nvPicPr>
          <p:cNvPr id="4" name="Picture 3" descr="Stevens-Secondary-PMSColor-R.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7528" y="678405"/>
            <a:ext cx="3580638" cy="3059049"/>
          </a:xfrm>
          <a:prstGeom prst="rect">
            <a:avLst/>
          </a:prstGeom>
        </p:spPr>
      </p:pic>
      <p:pic>
        <p:nvPicPr>
          <p:cNvPr id="5" name="Picture 4"/>
          <p:cNvPicPr>
            <a:picLocks noChangeAspect="1"/>
          </p:cNvPicPr>
          <p:nvPr userDrawn="1"/>
        </p:nvPicPr>
        <p:blipFill>
          <a:blip r:embed="rId3"/>
          <a:stretch>
            <a:fillRect/>
          </a:stretch>
        </p:blipFill>
        <p:spPr>
          <a:xfrm>
            <a:off x="4871521" y="4263995"/>
            <a:ext cx="2438400" cy="368300"/>
          </a:xfrm>
          <a:prstGeom prst="rect">
            <a:avLst/>
          </a:prstGeom>
        </p:spPr>
      </p:pic>
    </p:spTree>
    <p:extLst>
      <p:ext uri="{BB962C8B-B14F-4D97-AF65-F5344CB8AC3E}">
        <p14:creationId xmlns:p14="http://schemas.microsoft.com/office/powerpoint/2010/main" val="310938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rchbear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1862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udents with NYC skylin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1"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7428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dwin A Stevens Hal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6194" y="0"/>
            <a:ext cx="5362631" cy="6864167"/>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2"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6" name="Group 15"/>
          <p:cNvGrpSpPr/>
          <p:nvPr userDrawn="1"/>
        </p:nvGrpSpPr>
        <p:grpSpPr>
          <a:xfrm>
            <a:off x="-1" y="17762"/>
            <a:ext cx="12188825" cy="742"/>
            <a:chOff x="-1" y="1761975"/>
            <a:chExt cx="12188825" cy="742"/>
          </a:xfrm>
        </p:grpSpPr>
        <p:cxnSp>
          <p:nvCxnSpPr>
            <p:cNvPr id="17" name="Straight Connector 16"/>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15" name="Rectangle 14"/>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71899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mpus Aerial">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1012" y="0"/>
            <a:ext cx="5357812" cy="6858000"/>
          </a:xfrm>
          <a:prstGeom prst="rect">
            <a:avLst/>
          </a:prstGeom>
        </p:spPr>
      </p:pic>
      <p:sp>
        <p:nvSpPr>
          <p:cNvPr id="9" name="Text Placeholder 19"/>
          <p:cNvSpPr>
            <a:spLocks noGrp="1"/>
          </p:cNvSpPr>
          <p:nvPr>
            <p:ph type="body" sz="quarter" idx="14" hasCustomPrompt="1"/>
          </p:nvPr>
        </p:nvSpPr>
        <p:spPr>
          <a:xfrm>
            <a:off x="216054" y="4829299"/>
            <a:ext cx="7396070"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1" name="Text Placeholder 26"/>
          <p:cNvSpPr>
            <a:spLocks noGrp="1"/>
          </p:cNvSpPr>
          <p:nvPr>
            <p:ph type="body" sz="quarter" idx="15" hasCustomPrompt="1"/>
          </p:nvPr>
        </p:nvSpPr>
        <p:spPr>
          <a:xfrm>
            <a:off x="226633" y="3496385"/>
            <a:ext cx="7399469"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needs to be</a:t>
            </a:r>
          </a:p>
        </p:txBody>
      </p:sp>
      <p:sp>
        <p:nvSpPr>
          <p:cNvPr id="17" name="Text Placeholder 17"/>
          <p:cNvSpPr>
            <a:spLocks noGrp="1"/>
          </p:cNvSpPr>
          <p:nvPr>
            <p:ph type="body" sz="quarter" idx="13" hasCustomPrompt="1"/>
          </p:nvPr>
        </p:nvSpPr>
        <p:spPr>
          <a:xfrm>
            <a:off x="226633" y="2155151"/>
            <a:ext cx="7408580"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5" name="Group 14"/>
          <p:cNvGrpSpPr/>
          <p:nvPr userDrawn="1"/>
        </p:nvGrpSpPr>
        <p:grpSpPr>
          <a:xfrm>
            <a:off x="-1" y="17762"/>
            <a:ext cx="12188825" cy="742"/>
            <a:chOff x="-1" y="1761975"/>
            <a:chExt cx="12188825" cy="742"/>
          </a:xfrm>
        </p:grpSpPr>
        <p:cxnSp>
          <p:nvCxnSpPr>
            <p:cNvPr id="16" name="Straight Connector 15"/>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20" name="Picture 19"/>
          <p:cNvPicPr>
            <a:picLocks noChangeAspect="1"/>
          </p:cNvPicPr>
          <p:nvPr userDrawn="1"/>
        </p:nvPicPr>
        <p:blipFill>
          <a:blip r:embed="rId3"/>
          <a:stretch>
            <a:fillRect/>
          </a:stretch>
        </p:blipFill>
        <p:spPr>
          <a:xfrm>
            <a:off x="314666" y="-14942"/>
            <a:ext cx="2672715" cy="1518920"/>
          </a:xfrm>
          <a:prstGeom prst="rect">
            <a:avLst/>
          </a:prstGeom>
        </p:spPr>
      </p:pic>
      <p:grpSp>
        <p:nvGrpSpPr>
          <p:cNvPr id="14" name="Group 13"/>
          <p:cNvGrpSpPr/>
          <p:nvPr userDrawn="1"/>
        </p:nvGrpSpPr>
        <p:grpSpPr>
          <a:xfrm>
            <a:off x="-1" y="6406187"/>
            <a:ext cx="12188825" cy="451813"/>
            <a:chOff x="-1" y="6406187"/>
            <a:chExt cx="12188825" cy="451813"/>
          </a:xfrm>
        </p:grpSpPr>
        <p:sp>
          <p:nvSpPr>
            <p:cNvPr id="24" name="Rectangle 23"/>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6158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ield">
    <p:spTree>
      <p:nvGrpSpPr>
        <p:cNvPr id="1" name=""/>
        <p:cNvGrpSpPr/>
        <p:nvPr/>
      </p:nvGrpSpPr>
      <p:grpSpPr>
        <a:xfrm>
          <a:off x="0" y="0"/>
          <a:ext cx="0" cy="0"/>
          <a:chOff x="0" y="0"/>
          <a:chExt cx="0" cy="0"/>
        </a:xfrm>
      </p:grpSpPr>
      <p:pic>
        <p:nvPicPr>
          <p:cNvPr id="2" name="Picture 1" descr="shield.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987714" y="1196775"/>
            <a:ext cx="5199888" cy="5669280"/>
          </a:xfrm>
          <a:prstGeom prst="rect">
            <a:avLst/>
          </a:prstGeom>
        </p:spPr>
      </p:pic>
      <p:sp>
        <p:nvSpPr>
          <p:cNvPr id="9" name="Text Placeholder 19"/>
          <p:cNvSpPr>
            <a:spLocks noGrp="1"/>
          </p:cNvSpPr>
          <p:nvPr>
            <p:ph type="body" sz="quarter" idx="14" hasCustomPrompt="1"/>
          </p:nvPr>
        </p:nvSpPr>
        <p:spPr>
          <a:xfrm>
            <a:off x="216054" y="4829299"/>
            <a:ext cx="6773094" cy="1256167"/>
          </a:xfrm>
          <a:prstGeom prst="rect">
            <a:avLst/>
          </a:prstGeom>
        </p:spPr>
        <p:txBody>
          <a:bodyPr/>
          <a:lstStyle>
            <a:lvl1pPr marL="0" marR="0" indent="0" algn="l" defTabSz="457200" rtl="0" eaLnBrk="1" fontAlgn="auto" latinLnBrk="0" hangingPunct="1">
              <a:lnSpc>
                <a:spcPct val="120000"/>
              </a:lnSpc>
              <a:spcBef>
                <a:spcPts val="0"/>
              </a:spcBef>
              <a:spcAft>
                <a:spcPts val="0"/>
              </a:spcAft>
              <a:buClrTx/>
              <a:buSzTx/>
              <a:buFont typeface="Arial"/>
              <a:buNone/>
              <a:tabLst/>
              <a:defRPr sz="1400" b="0" i="0"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20000"/>
              </a:lnSpc>
              <a:spcBef>
                <a:spcPct val="20000"/>
              </a:spcBef>
              <a:spcAft>
                <a:spcPts val="0"/>
              </a:spcAft>
              <a:buClrTx/>
              <a:buSzTx/>
              <a:buFont typeface="Arial"/>
              <a:buNone/>
              <a:tabLst/>
              <a:defRPr/>
            </a:pPr>
            <a:r>
              <a:rPr lang="en-US" dirty="0"/>
              <a:t>Presenter’s Name</a:t>
            </a:r>
            <a:br>
              <a:rPr lang="en-US" dirty="0"/>
            </a:br>
            <a:r>
              <a:rPr lang="en-US" dirty="0"/>
              <a:t>Presenter’s Title</a:t>
            </a:r>
            <a:br>
              <a:rPr lang="en-US" dirty="0"/>
            </a:br>
            <a:r>
              <a:rPr lang="en-US" dirty="0"/>
              <a:t>Presenter’s Department</a:t>
            </a:r>
            <a:br>
              <a:rPr lang="en-US" dirty="0"/>
            </a:br>
            <a:r>
              <a:rPr lang="en-US" dirty="0"/>
              <a:t>Date</a:t>
            </a:r>
          </a:p>
          <a:p>
            <a:pPr marL="0" marR="0" lvl="0" indent="0" algn="l" defTabSz="457200" rtl="0" eaLnBrk="1" fontAlgn="auto" latinLnBrk="0" hangingPunct="1">
              <a:lnSpc>
                <a:spcPct val="120000"/>
              </a:lnSpc>
              <a:spcBef>
                <a:spcPct val="20000"/>
              </a:spcBef>
              <a:spcAft>
                <a:spcPts val="0"/>
              </a:spcAft>
              <a:buClrTx/>
              <a:buSzTx/>
              <a:buFont typeface="Arial"/>
              <a:buNone/>
              <a:tabLst/>
              <a:defRPr/>
            </a:pPr>
            <a:endParaRPr lang="en-US" dirty="0"/>
          </a:p>
        </p:txBody>
      </p:sp>
      <p:sp>
        <p:nvSpPr>
          <p:cNvPr id="10" name="Text Placeholder 26"/>
          <p:cNvSpPr>
            <a:spLocks noGrp="1"/>
          </p:cNvSpPr>
          <p:nvPr>
            <p:ph type="body" sz="quarter" idx="15" hasCustomPrompt="1"/>
          </p:nvPr>
        </p:nvSpPr>
        <p:spPr>
          <a:xfrm>
            <a:off x="226634" y="3496385"/>
            <a:ext cx="6753633" cy="1204686"/>
          </a:xfrm>
          <a:prstGeom prst="rect">
            <a:avLst/>
          </a:prstGeom>
        </p:spPr>
        <p:txBody>
          <a:bodyPr/>
          <a:lstStyle>
            <a:lvl1pPr marL="0" indent="0">
              <a:lnSpc>
                <a:spcPct val="100000"/>
              </a:lnSpc>
              <a:spcBef>
                <a:spcPts val="0"/>
              </a:spcBef>
              <a:buNone/>
              <a:defRPr sz="2000" b="0" i="1" baseline="0">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line that can be up to 2 lines of text if it </a:t>
            </a:r>
            <a:br>
              <a:rPr lang="en-US" dirty="0"/>
            </a:br>
            <a:r>
              <a:rPr lang="en-US" dirty="0"/>
              <a:t>needs to be</a:t>
            </a:r>
          </a:p>
        </p:txBody>
      </p:sp>
      <p:sp>
        <p:nvSpPr>
          <p:cNvPr id="11" name="Text Placeholder 17"/>
          <p:cNvSpPr>
            <a:spLocks noGrp="1"/>
          </p:cNvSpPr>
          <p:nvPr>
            <p:ph type="body" sz="quarter" idx="13" hasCustomPrompt="1"/>
          </p:nvPr>
        </p:nvSpPr>
        <p:spPr>
          <a:xfrm>
            <a:off x="226632" y="2155151"/>
            <a:ext cx="8529783" cy="1219419"/>
          </a:xfrm>
          <a:prstGeom prst="rect">
            <a:avLst/>
          </a:prstGeom>
        </p:spPr>
        <p:txBody>
          <a:bodyPr/>
          <a:lstStyle>
            <a:lvl1pPr marL="0" indent="0">
              <a:lnSpc>
                <a:spcPct val="100000"/>
              </a:lnSpc>
              <a:spcBef>
                <a:spcPts val="0"/>
              </a:spcBef>
              <a:buNone/>
              <a:defRPr sz="3000" b="1" i="0">
                <a:latin typeface="Arial"/>
                <a:cs typeface="Arial"/>
              </a:defRPr>
            </a:lvl1pPr>
          </a:lstStyle>
          <a:p>
            <a:pPr lvl="0"/>
            <a:r>
              <a:rPr lang="en-US" dirty="0">
                <a:solidFill>
                  <a:schemeClr val="tx1"/>
                </a:solidFill>
              </a:rPr>
              <a:t>One line presentation title</a:t>
            </a:r>
          </a:p>
        </p:txBody>
      </p:sp>
      <p:grpSp>
        <p:nvGrpSpPr>
          <p:cNvPr id="14" name="Group 13"/>
          <p:cNvGrpSpPr/>
          <p:nvPr userDrawn="1"/>
        </p:nvGrpSpPr>
        <p:grpSpPr>
          <a:xfrm>
            <a:off x="-1" y="17762"/>
            <a:ext cx="12188825" cy="742"/>
            <a:chOff x="-1" y="1761975"/>
            <a:chExt cx="12188825" cy="742"/>
          </a:xfrm>
        </p:grpSpPr>
        <p:cxnSp>
          <p:nvCxnSpPr>
            <p:cNvPr id="19" name="Straight Connector 18"/>
            <p:cNvCxnSpPr/>
            <p:nvPr/>
          </p:nvCxnSpPr>
          <p:spPr>
            <a:xfrm flipH="1">
              <a:off x="-1" y="1761975"/>
              <a:ext cx="4058879"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4058878" y="1762717"/>
              <a:ext cx="8129946"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grpSp>
      <p:pic>
        <p:nvPicPr>
          <p:cNvPr id="18" name="Picture 17"/>
          <p:cNvPicPr>
            <a:picLocks noChangeAspect="1"/>
          </p:cNvPicPr>
          <p:nvPr userDrawn="1"/>
        </p:nvPicPr>
        <p:blipFill>
          <a:blip r:embed="rId3"/>
          <a:stretch>
            <a:fillRect/>
          </a:stretch>
        </p:blipFill>
        <p:spPr>
          <a:xfrm>
            <a:off x="314666" y="-14942"/>
            <a:ext cx="2672715" cy="1518920"/>
          </a:xfrm>
          <a:prstGeom prst="rect">
            <a:avLst/>
          </a:prstGeom>
        </p:spPr>
      </p:pic>
      <p:grpSp>
        <p:nvGrpSpPr>
          <p:cNvPr id="15" name="Group 14"/>
          <p:cNvGrpSpPr/>
          <p:nvPr userDrawn="1"/>
        </p:nvGrpSpPr>
        <p:grpSpPr>
          <a:xfrm>
            <a:off x="-1" y="6406187"/>
            <a:ext cx="12188825" cy="451813"/>
            <a:chOff x="-1" y="6406187"/>
            <a:chExt cx="12188825" cy="451813"/>
          </a:xfrm>
        </p:grpSpPr>
        <p:sp>
          <p:nvSpPr>
            <p:cNvPr id="16" name="Rectangle 15"/>
            <p:cNvSpPr/>
            <p:nvPr/>
          </p:nvSpPr>
          <p:spPr>
            <a:xfrm>
              <a:off x="-1" y="6406187"/>
              <a:ext cx="12188825" cy="45181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H="1">
              <a:off x="-1" y="6412992"/>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4058878" y="6413734"/>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82285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head w/ Bullets">
    <p:spTree>
      <p:nvGrpSpPr>
        <p:cNvPr id="1" name=""/>
        <p:cNvGrpSpPr/>
        <p:nvPr/>
      </p:nvGrpSpPr>
      <p:grpSpPr>
        <a:xfrm>
          <a:off x="0" y="0"/>
          <a:ext cx="0" cy="0"/>
          <a:chOff x="0" y="0"/>
          <a:chExt cx="0" cy="0"/>
        </a:xfrm>
      </p:grpSpPr>
      <p:sp>
        <p:nvSpPr>
          <p:cNvPr id="6" name="Text Placeholder 2"/>
          <p:cNvSpPr>
            <a:spLocks noGrp="1"/>
          </p:cNvSpPr>
          <p:nvPr>
            <p:ph type="body" sz="quarter" idx="12" hasCustomPrompt="1"/>
          </p:nvPr>
        </p:nvSpPr>
        <p:spPr>
          <a:xfrm>
            <a:off x="302605" y="1708726"/>
            <a:ext cx="11585731" cy="4385167"/>
          </a:xfrm>
          <a:prstGeom prst="rect">
            <a:avLst/>
          </a:prstGeom>
        </p:spPr>
        <p:txBody>
          <a:bodyPr vert="horz"/>
          <a:lstStyle>
            <a:lvl1pPr marL="285750" indent="-285750">
              <a:spcBef>
                <a:spcPts val="0"/>
              </a:spcBef>
              <a:spcAft>
                <a:spcPts val="1200"/>
              </a:spcAft>
              <a:buClr>
                <a:srgbClr val="AB262E"/>
              </a:buClr>
              <a:buFont typeface="Arial" panose="020B0604020202020204" pitchFamily="34" charset="0"/>
              <a:buChar char="•"/>
              <a:defRPr sz="1600" b="0" i="0">
                <a:latin typeface="Arial"/>
                <a:cs typeface="Arial"/>
              </a:defRPr>
            </a:lvl1pPr>
            <a:lvl2pPr marL="742950" indent="-285750">
              <a:spcBef>
                <a:spcPts val="0"/>
              </a:spcBef>
              <a:spcAft>
                <a:spcPts val="1200"/>
              </a:spcAft>
              <a:buClr>
                <a:srgbClr val="AB262E"/>
              </a:buClr>
              <a:buFont typeface="Arial"/>
              <a:buChar char="•"/>
              <a:defRPr sz="1400" b="0" i="0">
                <a:latin typeface="Arial"/>
                <a:cs typeface="Arial"/>
              </a:defRPr>
            </a:lvl2pPr>
            <a:lvl3pPr marL="1143000" indent="-228600">
              <a:spcBef>
                <a:spcPts val="0"/>
              </a:spcBef>
              <a:spcAft>
                <a:spcPts val="1200"/>
              </a:spcAft>
              <a:buClr>
                <a:srgbClr val="AB262E"/>
              </a:buClr>
              <a:buFont typeface="Arial"/>
              <a:buChar char="•"/>
              <a:defRPr sz="1200" b="0" i="0" baseline="0">
                <a:latin typeface="Arial"/>
                <a:cs typeface="Arial"/>
              </a:defRPr>
            </a:lvl3pPr>
            <a:lvl4pPr marL="1657350" indent="-285750">
              <a:spcBef>
                <a:spcPts val="0"/>
              </a:spcBef>
              <a:spcAft>
                <a:spcPts val="1200"/>
              </a:spcAft>
              <a:buClr>
                <a:srgbClr val="AB262E"/>
              </a:buClr>
              <a:buFont typeface="Arial"/>
              <a:buChar char="•"/>
              <a:defRPr sz="1000" b="0" i="0" baseline="0">
                <a:latin typeface="Arial"/>
                <a:cs typeface="Arial"/>
              </a:defRPr>
            </a:lvl4pPr>
            <a:lvl5pPr marL="2057400" indent="-228600">
              <a:spcBef>
                <a:spcPts val="0"/>
              </a:spcBef>
              <a:spcAft>
                <a:spcPts val="1200"/>
              </a:spcAft>
              <a:buClr>
                <a:srgbClr val="AB262E"/>
              </a:buClr>
              <a:buFont typeface="Arial"/>
              <a:buChar char="•"/>
              <a:defRPr sz="1000" b="0" i="0">
                <a:latin typeface="Arial"/>
                <a:cs typeface="Arial"/>
              </a:defRPr>
            </a:lvl5pPr>
          </a:lstStyle>
          <a:p>
            <a:pPr lvl="0"/>
            <a:r>
              <a:rPr lang="en-US" dirty="0"/>
              <a:t>Insert Bullets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
          <p:cNvSpPr>
            <a:spLocks noGrp="1"/>
          </p:cNvSpPr>
          <p:nvPr>
            <p:ph type="sldNum" sz="quarter" idx="14"/>
          </p:nvPr>
        </p:nvSpPr>
        <p:spPr>
          <a:xfrm>
            <a:off x="11353683" y="6449009"/>
            <a:ext cx="635332" cy="365125"/>
          </a:xfrm>
          <a:prstGeom prst="rect">
            <a:avLst/>
          </a:prstGeom>
        </p:spPr>
        <p:txBody>
          <a:bodyPr/>
          <a:lstStyle/>
          <a:p>
            <a:fld id="{12342C3A-DD85-7843-B416-BD52AB030D59}" type="slidenum">
              <a:rPr lang="en-US" smtClean="0"/>
              <a:pPr/>
              <a:t>‹#›</a:t>
            </a:fld>
            <a:endParaRPr lang="en-US" dirty="0"/>
          </a:p>
        </p:txBody>
      </p:sp>
      <p:sp>
        <p:nvSpPr>
          <p:cNvPr id="9" name="Title 1"/>
          <p:cNvSpPr>
            <a:spLocks noGrp="1"/>
          </p:cNvSpPr>
          <p:nvPr>
            <p:ph type="title" hasCustomPrompt="1"/>
          </p:nvPr>
        </p:nvSpPr>
        <p:spPr>
          <a:xfrm>
            <a:off x="302605" y="418354"/>
            <a:ext cx="9735251" cy="535863"/>
          </a:xfrm>
          <a:prstGeom prst="rect">
            <a:avLst/>
          </a:prstGeom>
        </p:spPr>
        <p:txBody>
          <a:bodyPr/>
          <a:lstStyle>
            <a:lvl1pPr>
              <a:defRPr sz="3000" b="1" i="0">
                <a:latin typeface="Arial"/>
                <a:cs typeface="Arial"/>
              </a:defRPr>
            </a:lvl1pPr>
          </a:lstStyle>
          <a:p>
            <a:r>
              <a:rPr lang="en-US" dirty="0"/>
              <a:t>Insert Slide Title</a:t>
            </a:r>
          </a:p>
        </p:txBody>
      </p:sp>
      <p:sp>
        <p:nvSpPr>
          <p:cNvPr id="10" name="Text Placeholder 4"/>
          <p:cNvSpPr>
            <a:spLocks noGrp="1"/>
          </p:cNvSpPr>
          <p:nvPr>
            <p:ph type="body" sz="quarter" idx="13" hasCustomPrompt="1"/>
          </p:nvPr>
        </p:nvSpPr>
        <p:spPr>
          <a:xfrm>
            <a:off x="302606" y="1006103"/>
            <a:ext cx="9764792" cy="408060"/>
          </a:xfrm>
          <a:prstGeom prst="rect">
            <a:avLst/>
          </a:prstGeom>
        </p:spPr>
        <p:txBody>
          <a:bodyPr vert="horz" wrap="none" anchor="t" anchorCtr="0"/>
          <a:lstStyle>
            <a:lvl1pPr marL="0" indent="0">
              <a:spcBef>
                <a:spcPts val="0"/>
              </a:spcBef>
              <a:buNone/>
              <a:defRPr sz="1800" b="0" i="0">
                <a:latin typeface="Arial"/>
                <a:cs typeface="Arial"/>
              </a:defRPr>
            </a:lvl1pPr>
            <a:lvl3pPr marL="914400" indent="0">
              <a:buNone/>
              <a:defRPr sz="2700"/>
            </a:lvl3pPr>
            <a:lvl4pPr marL="1371600" indent="0">
              <a:buNone/>
              <a:defRPr sz="2700"/>
            </a:lvl4pPr>
            <a:lvl5pPr marL="1828800" indent="0">
              <a:buNone/>
              <a:defRPr sz="2700"/>
            </a:lvl5pPr>
          </a:lstStyle>
          <a:p>
            <a:r>
              <a:rPr lang="en-US" dirty="0"/>
              <a:t>Insert Subhead</a:t>
            </a:r>
          </a:p>
        </p:txBody>
      </p:sp>
    </p:spTree>
    <p:extLst>
      <p:ext uri="{BB962C8B-B14F-4D97-AF65-F5344CB8AC3E}">
        <p14:creationId xmlns:p14="http://schemas.microsoft.com/office/powerpoint/2010/main" val="3620896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0.emf"/><Relationship Id="rId5" Type="http://schemas.openxmlformats.org/officeDocument/2006/relationships/slideLayout" Target="../slideLayouts/slideLayout13.xml"/><Relationship Id="rId10" Type="http://schemas.openxmlformats.org/officeDocument/2006/relationships/image" Target="../media/image2.emf"/><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4.xml"/><Relationship Id="rId1" Type="http://schemas.openxmlformats.org/officeDocument/2006/relationships/slideLayout" Target="../slideLayouts/slideLayout20.xml"/><Relationship Id="rId4" Type="http://schemas.openxmlformats.org/officeDocument/2006/relationships/image" Target="../media/image10.emf"/></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6.xml"/><Relationship Id="rId1" Type="http://schemas.openxmlformats.org/officeDocument/2006/relationships/slideLayout" Target="../slideLayouts/slideLayout23.xml"/><Relationship Id="rId4" Type="http://schemas.openxmlformats.org/officeDocument/2006/relationships/image" Target="../media/image10.emf"/></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0.emf"/><Relationship Id="rId5" Type="http://schemas.openxmlformats.org/officeDocument/2006/relationships/image" Target="../media/image2.emf"/><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image" Target="../media/image10.emf"/><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image" Target="../media/image2.emf"/><Relationship Id="rId5" Type="http://schemas.openxmlformats.org/officeDocument/2006/relationships/theme" Target="../theme/theme8.xml"/><Relationship Id="rId4"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82113"/>
      </p:ext>
    </p:extLst>
  </p:cSld>
  <p:clrMap bg1="lt1" tx1="dk1" bg2="lt2" tx2="dk2" accent1="accent1" accent2="accent2" accent3="accent3" accent4="accent4" accent5="accent5" accent6="accent6" hlink="hlink" folHlink="folHlink"/>
  <p:sldLayoutIdLst>
    <p:sldLayoutId id="2147483763" r:id="rId1"/>
    <p:sldLayoutId id="2147483803" r:id="rId2"/>
    <p:sldLayoutId id="2147483804" r:id="rId3"/>
    <p:sldLayoutId id="2147483805" r:id="rId4"/>
    <p:sldLayoutId id="2147483773" r:id="rId5"/>
    <p:sldLayoutId id="2147483771" r:id="rId6"/>
    <p:sldLayoutId id="2147483799" r:id="rId7"/>
    <p:sldLayoutId id="2147483764" r:id="rId8"/>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 name="Rectangle 29"/>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grpSp>
        <p:nvGrpSpPr>
          <p:cNvPr id="15" name="Group 14"/>
          <p:cNvGrpSpPr/>
          <p:nvPr userDrawn="1"/>
        </p:nvGrpSpPr>
        <p:grpSpPr>
          <a:xfrm>
            <a:off x="-1" y="-8881"/>
            <a:ext cx="12188825" cy="1238113"/>
            <a:chOff x="0" y="0"/>
            <a:chExt cx="9144000" cy="928827"/>
          </a:xfrm>
        </p:grpSpPr>
        <p:cxnSp>
          <p:nvCxnSpPr>
            <p:cNvPr id="16" name="Straight Connector 15"/>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8" name="Picture 17"/>
            <p:cNvPicPr>
              <a:picLocks noChangeAspect="1"/>
            </p:cNvPicPr>
            <p:nvPr/>
          </p:nvPicPr>
          <p:blipFill rotWithShape="1">
            <a:blip r:embed="rId10"/>
            <a:srcRect t="13018" r="68665"/>
            <a:stretch/>
          </p:blipFill>
          <p:spPr>
            <a:xfrm>
              <a:off x="8323018" y="0"/>
              <a:ext cx="588774" cy="928827"/>
            </a:xfrm>
            <a:prstGeom prst="rect">
              <a:avLst/>
            </a:prstGeom>
          </p:spPr>
        </p:pic>
      </p:grpSp>
      <p:pic>
        <p:nvPicPr>
          <p:cNvPr id="31" name="Picture 30"/>
          <p:cNvPicPr>
            <a:picLocks noChangeAspect="1"/>
          </p:cNvPicPr>
          <p:nvPr userDrawn="1"/>
        </p:nvPicPr>
        <p:blipFill>
          <a:blip r:embed="rId11"/>
          <a:stretch>
            <a:fillRect/>
          </a:stretch>
        </p:blipFill>
        <p:spPr>
          <a:xfrm>
            <a:off x="8435975" y="6584950"/>
            <a:ext cx="2933700" cy="127000"/>
          </a:xfrm>
          <a:prstGeom prst="rect">
            <a:avLst/>
          </a:prstGeom>
        </p:spPr>
      </p:pic>
      <p:sp>
        <p:nvSpPr>
          <p:cNvPr id="32"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3748946631"/>
      </p:ext>
    </p:extLst>
  </p:cSld>
  <p:clrMap bg1="lt1" tx1="dk1" bg2="lt2" tx2="dk2" accent1="accent1" accent2="accent2" accent3="accent3" accent4="accent4" accent5="accent5" accent6="accent6" hlink="hlink" folHlink="folHlink"/>
  <p:sldLayoutIdLst>
    <p:sldLayoutId id="2147483682" r:id="rId1"/>
    <p:sldLayoutId id="2147483800" r:id="rId2"/>
    <p:sldLayoutId id="2147483767" r:id="rId3"/>
    <p:sldLayoutId id="2147483801" r:id="rId4"/>
    <p:sldLayoutId id="2147483768" r:id="rId5"/>
    <p:sldLayoutId id="2147483802" r:id="rId6"/>
    <p:sldLayoutId id="2147483806" r:id="rId7"/>
    <p:sldLayoutId id="2147483807" r:id="rId8"/>
  </p:sldLayoutIdLst>
  <p:hf hdr="0" ftr="0" dt="0"/>
  <p:txStyles>
    <p:titleStyle>
      <a:lvl1pPr algn="l" defTabSz="457200" rtl="0" eaLnBrk="1" latinLnBrk="0" hangingPunct="1">
        <a:spcBef>
          <a:spcPct val="0"/>
        </a:spcBef>
        <a:buNone/>
        <a:defRPr sz="3400" b="1"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41366399"/>
      </p:ext>
    </p:extLst>
  </p:cSld>
  <p:clrMap bg1="lt1" tx1="dk1" bg2="lt2" tx2="dk2" accent1="accent1" accent2="accent2" accent3="accent3" accent4="accent4" accent5="accent5" accent6="accent6" hlink="hlink" folHlink="folHlink"/>
  <p:sldLayoutIdLst>
    <p:sldLayoutId id="2147483748" r:id="rId1"/>
    <p:sldLayoutId id="2147483746" r:id="rId2"/>
    <p:sldLayoutId id="2147483751" r:id="rId3"/>
  </p:sldLayoutIdLst>
  <p:hf hdr="0" ftr="0" dt="0"/>
  <p:txStyles>
    <p:titleStyle>
      <a:lvl1pPr algn="l" defTabSz="457200" rtl="0" eaLnBrk="1" latinLnBrk="0" hangingPunct="1">
        <a:spcBef>
          <a:spcPct val="0"/>
        </a:spcBef>
        <a:buNone/>
        <a:defRPr sz="3400" b="1" kern="1200" baseline="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57573645"/>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348000"/>
      </p:ext>
    </p:extLst>
  </p:cSld>
  <p:clrMap bg1="lt1" tx1="dk1" bg2="lt2" tx2="dk2" accent1="accent1" accent2="accent2" accent3="accent3" accent4="accent4" accent5="accent5" accent6="accent6" hlink="hlink" folHlink="folHlink"/>
  <p:sldLayoutIdLst>
    <p:sldLayoutId id="2147483708" r:id="rId1"/>
    <p:sldLayoutId id="2147483709" r:id="rId2"/>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3"/>
            <a:srcRect t="13018" r="68665"/>
            <a:stretch/>
          </p:blipFill>
          <p:spPr>
            <a:xfrm>
              <a:off x="8323018" y="0"/>
              <a:ext cx="588774" cy="928827"/>
            </a:xfrm>
            <a:prstGeom prst="rect">
              <a:avLst/>
            </a:prstGeom>
          </p:spPr>
        </p:pic>
      </p:grpSp>
      <p:sp>
        <p:nvSpPr>
          <p:cNvPr id="21" name="Rectangle 20"/>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userDrawn="1"/>
        </p:nvPicPr>
        <p:blipFill>
          <a:blip r:embed="rId4"/>
          <a:stretch>
            <a:fillRect/>
          </a:stretch>
        </p:blipFill>
        <p:spPr>
          <a:xfrm>
            <a:off x="8435975" y="6584950"/>
            <a:ext cx="2933700" cy="127000"/>
          </a:xfrm>
          <a:prstGeom prst="rect">
            <a:avLst/>
          </a:prstGeom>
        </p:spPr>
      </p:pic>
      <p:sp>
        <p:nvSpPr>
          <p:cNvPr id="25"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314893725"/>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5"/>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6"/>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1443137278"/>
      </p:ext>
    </p:extLst>
  </p:cSld>
  <p:clrMap bg1="lt1" tx1="dk1" bg2="lt2" tx2="dk2" accent1="accent1" accent2="accent2" accent3="accent3" accent4="accent4" accent5="accent5" accent6="accent6" hlink="hlink" folHlink="folHlink"/>
  <p:sldLayoutIdLst>
    <p:sldLayoutId id="2147483677" r:id="rId1"/>
    <p:sldLayoutId id="2147483702" r:id="rId2"/>
    <p:sldLayoutId id="2147483695" r:id="rId3"/>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4" name="Group 13"/>
          <p:cNvGrpSpPr/>
          <p:nvPr userDrawn="1"/>
        </p:nvGrpSpPr>
        <p:grpSpPr>
          <a:xfrm>
            <a:off x="-1" y="-8881"/>
            <a:ext cx="12188825" cy="1238113"/>
            <a:chOff x="0" y="0"/>
            <a:chExt cx="9144000" cy="928827"/>
          </a:xfrm>
        </p:grpSpPr>
        <p:cxnSp>
          <p:nvCxnSpPr>
            <p:cNvPr id="15" name="Straight Connector 14"/>
            <p:cNvCxnSpPr/>
            <p:nvPr/>
          </p:nvCxnSpPr>
          <p:spPr>
            <a:xfrm>
              <a:off x="6099048" y="26122"/>
              <a:ext cx="3044952" cy="0"/>
            </a:xfrm>
            <a:prstGeom prst="line">
              <a:avLst/>
            </a:prstGeom>
            <a:ln w="508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0" y="26679"/>
              <a:ext cx="6099048" cy="0"/>
            </a:xfrm>
            <a:prstGeom prst="line">
              <a:avLst/>
            </a:prstGeom>
            <a:ln w="50800">
              <a:solidFill>
                <a:srgbClr val="90152A"/>
              </a:solidFill>
            </a:ln>
            <a:effectLst/>
          </p:spPr>
          <p:style>
            <a:lnRef idx="2">
              <a:schemeClr val="accent1"/>
            </a:lnRef>
            <a:fillRef idx="0">
              <a:schemeClr val="accent1"/>
            </a:fillRef>
            <a:effectRef idx="1">
              <a:schemeClr val="accent1"/>
            </a:effectRef>
            <a:fontRef idx="minor">
              <a:schemeClr val="tx1"/>
            </a:fontRef>
          </p:style>
        </p:cxnSp>
        <p:pic>
          <p:nvPicPr>
            <p:cNvPr id="17" name="Picture 16"/>
            <p:cNvPicPr>
              <a:picLocks noChangeAspect="1"/>
            </p:cNvPicPr>
            <p:nvPr/>
          </p:nvPicPr>
          <p:blipFill rotWithShape="1">
            <a:blip r:embed="rId6"/>
            <a:srcRect t="13018" r="68665"/>
            <a:stretch/>
          </p:blipFill>
          <p:spPr>
            <a:xfrm>
              <a:off x="8323018" y="0"/>
              <a:ext cx="588774" cy="928827"/>
            </a:xfrm>
            <a:prstGeom prst="rect">
              <a:avLst/>
            </a:prstGeom>
          </p:spPr>
        </p:pic>
      </p:grpSp>
      <p:sp>
        <p:nvSpPr>
          <p:cNvPr id="13" name="Rectangle 12"/>
          <p:cNvSpPr/>
          <p:nvPr userDrawn="1"/>
        </p:nvSpPr>
        <p:spPr>
          <a:xfrm>
            <a:off x="0" y="6446520"/>
            <a:ext cx="12188825" cy="4114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8129945" y="6419317"/>
            <a:ext cx="4058879" cy="0"/>
          </a:xfrm>
          <a:prstGeom prst="line">
            <a:avLst/>
          </a:prstGeom>
          <a:ln w="50800">
            <a:solidFill>
              <a:srgbClr val="DF7023"/>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1" y="6420059"/>
            <a:ext cx="8129946" cy="0"/>
          </a:xfrm>
          <a:prstGeom prst="line">
            <a:avLst/>
          </a:prstGeom>
          <a:ln w="50800">
            <a:solidFill>
              <a:srgbClr val="0F787D"/>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userDrawn="1"/>
        </p:nvPicPr>
        <p:blipFill>
          <a:blip r:embed="rId7"/>
          <a:stretch>
            <a:fillRect/>
          </a:stretch>
        </p:blipFill>
        <p:spPr>
          <a:xfrm>
            <a:off x="8435975" y="6584950"/>
            <a:ext cx="2933700" cy="127000"/>
          </a:xfrm>
          <a:prstGeom prst="rect">
            <a:avLst/>
          </a:prstGeom>
        </p:spPr>
      </p:pic>
      <p:sp>
        <p:nvSpPr>
          <p:cNvPr id="24" name="Slide Number Placeholder 1"/>
          <p:cNvSpPr>
            <a:spLocks noGrp="1"/>
          </p:cNvSpPr>
          <p:nvPr>
            <p:ph type="sldNum" sz="quarter" idx="4"/>
          </p:nvPr>
        </p:nvSpPr>
        <p:spPr>
          <a:xfrm>
            <a:off x="11591176" y="6460940"/>
            <a:ext cx="476623" cy="365125"/>
          </a:xfrm>
          <a:prstGeom prst="rect">
            <a:avLst/>
          </a:prstGeom>
        </p:spPr>
        <p:txBody>
          <a:bodyPr vert="horz" lIns="91440" tIns="45720" rIns="91440" bIns="45720" rtlCol="0" anchor="ctr"/>
          <a:lstStyle>
            <a:lvl1pPr algn="ctr">
              <a:defRPr sz="1100">
                <a:solidFill>
                  <a:schemeClr val="tx1">
                    <a:tint val="75000"/>
                  </a:schemeClr>
                </a:solidFill>
                <a:latin typeface="Arial"/>
                <a:cs typeface="Arial"/>
              </a:defRPr>
            </a:lvl1pPr>
          </a:lstStyle>
          <a:p>
            <a:fld id="{12342C3A-DD85-7843-B416-BD52AB030D59}" type="slidenum">
              <a:rPr lang="en-US" smtClean="0"/>
              <a:pPr/>
              <a:t>‹#›</a:t>
            </a:fld>
            <a:endParaRPr lang="en-US" dirty="0"/>
          </a:p>
        </p:txBody>
      </p:sp>
    </p:spTree>
    <p:extLst>
      <p:ext uri="{BB962C8B-B14F-4D97-AF65-F5344CB8AC3E}">
        <p14:creationId xmlns:p14="http://schemas.microsoft.com/office/powerpoint/2010/main" val="2144796277"/>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704" r:id="rId3"/>
    <p:sldLayoutId id="2147483652" r:id="rId4"/>
  </p:sldLayoutIdLst>
  <p:hf hdr="0" ftr="0" dt="0"/>
  <p:txStyles>
    <p:titleStyle>
      <a:lvl1pPr algn="l" defTabSz="457200" rtl="0" eaLnBrk="1" latinLnBrk="0" hangingPunct="1">
        <a:spcBef>
          <a:spcPct val="0"/>
        </a:spcBef>
        <a:buNone/>
        <a:defRPr sz="2200" kern="1200">
          <a:solidFill>
            <a:schemeClr val="tx1"/>
          </a:solidFill>
          <a:latin typeface="Century Gothic"/>
          <a:ea typeface="+mj-ea"/>
          <a:cs typeface="Century Gothic"/>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072451"/>
      </p:ext>
    </p:extLst>
  </p:cSld>
  <p:clrMap bg1="lt1" tx1="dk1" bg2="lt2" tx2="dk2" accent1="accent1" accent2="accent2" accent3="accent3" accent4="accent4" accent5="accent5" accent6="accent6" hlink="hlink" folHlink="folHlink"/>
  <p:sldLayoutIdLst>
    <p:sldLayoutId id="2147483762"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css-tricks.com/css-content/" TargetMode="External"/><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mailto:Patrick.Hill@stevens.edu"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hyperlink" Target="http://coffeegrammer.com/cheesecake-printers-and-morality/" TargetMode="External"/><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hyperlink" Target="https://getbootstrap.com/docs/4.4/layout/grid/" TargetMode="External"/><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hyperlink" Target="https://getbootstrap.com/docs/4.4/components/forms/" TargetMode="External"/><Relationship Id="rId2" Type="http://schemas.openxmlformats.org/officeDocument/2006/relationships/notesSlide" Target="../notesSlides/notesSlide42.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hyperlink" Target="https://getbootstrap.com/docs/4.4/components/buttons/" TargetMode="External"/><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hyperlink" Target="https://getbootstrap.com/docs/4.4/content/tables/" TargetMode="External"/><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s://getbootstrap.com/docs/4.4/content/images/" TargetMode="External"/><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s://getbootstrap.com/docs/4.4/utilities/" TargetMode="External"/><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hyperlink" Target="https://getbootstrap.com/docs/4.4/components/modal/" TargetMode="External"/><Relationship Id="rId2" Type="http://schemas.openxmlformats.org/officeDocument/2006/relationships/notesSlide" Target="../notesSlides/notesSlide49.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hyperlink" Target="https://getbootstrap.com/docs/4.4/components/alerts/" TargetMode="External"/><Relationship Id="rId2" Type="http://schemas.openxmlformats.org/officeDocument/2006/relationships/notesSlide" Target="../notesSlides/notesSlide50.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hyperlink" Target="https://getbootstrap.com/docs/4.4/components/navs/#tabs" TargetMode="External"/><Relationship Id="rId2" Type="http://schemas.openxmlformats.org/officeDocument/2006/relationships/notesSlide" Target="../notesSlides/notesSlide51.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hyperlink" Target="https://getbootstrap.com/docs/4.4/components/dropdowns/" TargetMode="External"/><Relationship Id="rId2" Type="http://schemas.openxmlformats.org/officeDocument/2006/relationships/notesSlide" Target="../notesSlides/notesSlide53.xml"/><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hyperlink" Target="https://getbootstrap.com/docs/4.4/components/tooltips/" TargetMode="External"/><Relationship Id="rId2" Type="http://schemas.openxmlformats.org/officeDocument/2006/relationships/notesSlide" Target="../notesSlides/notesSlide54.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3" Type="http://schemas.openxmlformats.org/officeDocument/2006/relationships/hyperlink" Target="http://phantomjs.org/headless-testing.html" TargetMode="External"/><Relationship Id="rId2" Type="http://schemas.openxmlformats.org/officeDocument/2006/relationships/notesSlide" Target="../notesSlides/notesSlide57.xml"/><Relationship Id="rId1" Type="http://schemas.openxmlformats.org/officeDocument/2006/relationships/slideLayout" Target="../slideLayouts/slideLayout9.xml"/><Relationship Id="rId6" Type="http://schemas.openxmlformats.org/officeDocument/2006/relationships/hyperlink" Target="https://jestjs.io/" TargetMode="External"/><Relationship Id="rId5" Type="http://schemas.openxmlformats.org/officeDocument/2006/relationships/hyperlink" Target="https://mochajs.org/" TargetMode="External"/><Relationship Id="rId4" Type="http://schemas.openxmlformats.org/officeDocument/2006/relationships/hyperlink" Target="http://chaijs.com/"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mariadb.org/" TargetMode="External"/><Relationship Id="rId2" Type="http://schemas.openxmlformats.org/officeDocument/2006/relationships/notesSlide" Target="../notesSlides/notesSlide58.xml"/><Relationship Id="rId1" Type="http://schemas.openxmlformats.org/officeDocument/2006/relationships/slideLayout" Target="../slideLayouts/slideLayout9.xml"/><Relationship Id="rId4" Type="http://schemas.openxmlformats.org/officeDocument/2006/relationships/hyperlink" Target="https://www.elastic.co/"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1</a:t>
            </a:fld>
            <a:endParaRPr lang="en-US" dirty="0"/>
          </a:p>
        </p:txBody>
      </p:sp>
      <p:sp>
        <p:nvSpPr>
          <p:cNvPr id="4" name="Text Placeholder 3"/>
          <p:cNvSpPr>
            <a:spLocks noGrp="1"/>
          </p:cNvSpPr>
          <p:nvPr>
            <p:ph type="body" sz="quarter" idx="12"/>
          </p:nvPr>
        </p:nvSpPr>
        <p:spPr>
          <a:xfrm>
            <a:off x="1499551" y="1772116"/>
            <a:ext cx="9189720" cy="1265048"/>
          </a:xfrm>
        </p:spPr>
        <p:txBody>
          <a:bodyPr/>
          <a:lstStyle/>
          <a:p>
            <a:pPr algn="ctr"/>
            <a:r>
              <a:rPr lang="en-US" sz="3200" b="1" dirty="0">
                <a:latin typeface="Verdana" panose="020B0604030504040204" pitchFamily="34" charset="0"/>
                <a:ea typeface="Verdana" panose="020B0604030504040204" pitchFamily="34" charset="0"/>
                <a:cs typeface="Verdana" panose="020B0604030504040204" pitchFamily="34" charset="0"/>
              </a:rPr>
              <a:t>CS 546 – Web Programming I</a:t>
            </a:r>
          </a:p>
          <a:p>
            <a:pPr algn="ctr"/>
            <a:r>
              <a:rPr lang="en-US" sz="3200" b="1" dirty="0">
                <a:latin typeface="Verdana" panose="020B0604030504040204" pitchFamily="34" charset="0"/>
                <a:ea typeface="Verdana" panose="020B0604030504040204" pitchFamily="34" charset="0"/>
                <a:cs typeface="Verdana" panose="020B0604030504040204" pitchFamily="34" charset="0"/>
              </a:rPr>
              <a:t>CSS3, Accessibility, and Twitter Bootstrap</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84670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363662"/>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One of the most powerful things about modern CSS is that we can use media queries.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Media queries allow us to conditionally apply styles.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easily apply based on:</a:t>
            </a:r>
          </a:p>
          <a:p>
            <a:pPr lvl="1"/>
            <a:r>
              <a:rPr lang="en-US" sz="1800" dirty="0">
                <a:latin typeface="Verdana" panose="020B0604030504040204" pitchFamily="34" charset="0"/>
                <a:ea typeface="Verdana" panose="020B0604030504040204" pitchFamily="34" charset="0"/>
                <a:cs typeface="Verdana" panose="020B0604030504040204" pitchFamily="34" charset="0"/>
              </a:rPr>
              <a:t>width / max-width / min-width</a:t>
            </a:r>
          </a:p>
          <a:p>
            <a:pPr lvl="1"/>
            <a:r>
              <a:rPr lang="en-US" sz="1800" dirty="0">
                <a:latin typeface="Verdana" panose="020B0604030504040204" pitchFamily="34" charset="0"/>
                <a:ea typeface="Verdana" panose="020B0604030504040204" pitchFamily="34" charset="0"/>
                <a:cs typeface="Verdana" panose="020B0604030504040204" pitchFamily="34" charset="0"/>
              </a:rPr>
              <a:t>orientation (portrait vs landscape)</a:t>
            </a:r>
          </a:p>
          <a:p>
            <a:pPr lvl="1"/>
            <a:r>
              <a:rPr lang="en-US" sz="1800" dirty="0">
                <a:latin typeface="Verdana" panose="020B0604030504040204" pitchFamily="34" charset="0"/>
                <a:ea typeface="Verdana" panose="020B0604030504040204" pitchFamily="34" charset="0"/>
                <a:cs typeface="Verdana" panose="020B0604030504040204" pitchFamily="34" charset="0"/>
              </a:rPr>
              <a:t>media type (screen, print, all, speech)</a:t>
            </a:r>
          </a:p>
          <a:p>
            <a:pPr lvl="1"/>
            <a:r>
              <a:rPr lang="en-US" sz="1800" dirty="0">
                <a:latin typeface="Verdana" panose="020B0604030504040204" pitchFamily="34" charset="0"/>
                <a:ea typeface="Verdana" panose="020B0604030504040204" pitchFamily="34" charset="0"/>
                <a:cs typeface="Verdana" panose="020B0604030504040204" pitchFamily="34" charset="0"/>
              </a:rPr>
              <a:t>more!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basic format is, in your stylesheet:</a:t>
            </a:r>
          </a:p>
          <a:p>
            <a:pPr marL="0" indent="0">
              <a:buNone/>
            </a:pPr>
            <a:r>
              <a:rPr lang="en-US" b="1" dirty="0">
                <a:latin typeface="Courier New" charset="0"/>
                <a:ea typeface="Courier New" charset="0"/>
                <a:cs typeface="Courier New" charset="0"/>
              </a:rPr>
              <a:t>@media (min-width: 700px) { </a:t>
            </a:r>
          </a:p>
          <a:p>
            <a:pPr marL="0" indent="0">
              <a:buNone/>
            </a:pPr>
            <a:r>
              <a:rPr lang="en-US" b="1" dirty="0">
                <a:latin typeface="Courier New" charset="0"/>
                <a:ea typeface="Courier New" charset="0"/>
                <a:cs typeface="Courier New" charset="0"/>
              </a:rPr>
              <a:t>    /* These rules will apply when the screen is 700px or wider */</a:t>
            </a:r>
          </a:p>
          <a:p>
            <a:pPr marL="0" indent="0">
              <a:buNone/>
            </a:pPr>
            <a:r>
              <a:rPr lang="en-US" b="1" dirty="0">
                <a:latin typeface="Courier New" charset="0"/>
                <a:ea typeface="Courier New" charset="0"/>
                <a:cs typeface="Courier New" charset="0"/>
              </a:rPr>
              <a:t>   .nav { width: 650px; margin: auto;}</a:t>
            </a:r>
          </a:p>
          <a:p>
            <a:pPr marL="0" indent="0">
              <a:buNone/>
            </a:pPr>
            <a:r>
              <a:rPr lang="en-US" b="1" dirty="0">
                <a:latin typeface="Courier New" charset="0"/>
                <a:ea typeface="Courier New" charset="0"/>
                <a:cs typeface="Courier New" charset="0"/>
              </a:rPr>
              <a: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10</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Media Queries!</a:t>
            </a:r>
          </a:p>
        </p:txBody>
      </p:sp>
    </p:spTree>
    <p:extLst>
      <p:ext uri="{BB962C8B-B14F-4D97-AF65-F5344CB8AC3E}">
        <p14:creationId xmlns:p14="http://schemas.microsoft.com/office/powerpoint/2010/main" val="2171470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236416"/>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may use media queries to create styles that will apply to your page when it’s printed only.</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Often, you will use this to:</a:t>
            </a:r>
          </a:p>
          <a:p>
            <a:pPr lvl="1"/>
            <a:r>
              <a:rPr lang="en-US" sz="1800" dirty="0">
                <a:latin typeface="Verdana" panose="020B0604030504040204" pitchFamily="34" charset="0"/>
                <a:ea typeface="Verdana" panose="020B0604030504040204" pitchFamily="34" charset="0"/>
                <a:cs typeface="Verdana" panose="020B0604030504040204" pitchFamily="34" charset="0"/>
              </a:rPr>
              <a:t>Hide all but essential graphics</a:t>
            </a:r>
          </a:p>
          <a:p>
            <a:pPr lvl="1"/>
            <a:r>
              <a:rPr lang="en-US" sz="1800" dirty="0">
                <a:latin typeface="Verdana" panose="020B0604030504040204" pitchFamily="34" charset="0"/>
                <a:ea typeface="Verdana" panose="020B0604030504040204" pitchFamily="34" charset="0"/>
                <a:cs typeface="Verdana" panose="020B0604030504040204" pitchFamily="34" charset="0"/>
              </a:rPr>
              <a:t>Hide advertisements</a:t>
            </a:r>
          </a:p>
          <a:p>
            <a:pPr lvl="1"/>
            <a:r>
              <a:rPr lang="en-US" sz="1800" dirty="0">
                <a:latin typeface="Verdana" panose="020B0604030504040204" pitchFamily="34" charset="0"/>
                <a:ea typeface="Verdana" panose="020B0604030504040204" pitchFamily="34" charset="0"/>
                <a:cs typeface="Verdana" panose="020B0604030504040204" pitchFamily="34" charset="0"/>
              </a:rPr>
              <a:t>Create an easy to read version of your page that has little to no color</a:t>
            </a:r>
          </a:p>
          <a:p>
            <a:pPr lvl="1"/>
            <a:r>
              <a:rPr lang="en-US" sz="1800" dirty="0">
                <a:latin typeface="Verdana" panose="020B0604030504040204" pitchFamily="34" charset="0"/>
                <a:ea typeface="Verdana" panose="020B0604030504040204" pitchFamily="34" charset="0"/>
                <a:cs typeface="Verdana" panose="020B0604030504040204" pitchFamily="34" charset="0"/>
              </a:rPr>
              <a:t>Remove content that you would not want included, such as discussion comments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your link tag, you can include a </a:t>
            </a:r>
            <a:r>
              <a:rPr lang="en-US" sz="2000" i="1" dirty="0">
                <a:latin typeface="Verdana" panose="020B0604030504040204" pitchFamily="34" charset="0"/>
                <a:ea typeface="Verdana" panose="020B0604030504040204" pitchFamily="34" charset="0"/>
                <a:cs typeface="Verdana" panose="020B0604030504040204" pitchFamily="34" charset="0"/>
              </a:rPr>
              <a:t>media</a:t>
            </a:r>
            <a:r>
              <a:rPr lang="en-US" sz="2000" dirty="0">
                <a:latin typeface="Verdana" panose="020B0604030504040204" pitchFamily="34" charset="0"/>
                <a:ea typeface="Verdana" panose="020B0604030504040204" pitchFamily="34" charset="0"/>
                <a:cs typeface="Verdana" panose="020B0604030504040204" pitchFamily="34" charset="0"/>
              </a:rPr>
              <a:t> attribute that describes which media type to apply those styles to.</a:t>
            </a:r>
          </a:p>
          <a:p>
            <a:pPr lvl="1">
              <a:spcAft>
                <a:spcPts val="600"/>
              </a:spcAft>
            </a:pPr>
            <a:r>
              <a:rPr lang="en-US" sz="1800" dirty="0">
                <a:latin typeface="Verdana" panose="020B0604030504040204" pitchFamily="34" charset="0"/>
                <a:ea typeface="Verdana" panose="020B0604030504040204" pitchFamily="34" charset="0"/>
                <a:cs typeface="Verdana" panose="020B0604030504040204" pitchFamily="34" charset="0"/>
              </a:rPr>
              <a:t>All</a:t>
            </a:r>
          </a:p>
          <a:p>
            <a:pPr lvl="1">
              <a:spcAft>
                <a:spcPts val="600"/>
              </a:spcAft>
            </a:pPr>
            <a:r>
              <a:rPr lang="en-US" sz="1800" dirty="0">
                <a:latin typeface="Verdana" panose="020B0604030504040204" pitchFamily="34" charset="0"/>
                <a:ea typeface="Verdana" panose="020B0604030504040204" pitchFamily="34" charset="0"/>
                <a:cs typeface="Verdana" panose="020B0604030504040204" pitchFamily="34" charset="0"/>
              </a:rPr>
              <a:t>print</a:t>
            </a:r>
          </a:p>
          <a:p>
            <a:pPr lvl="1">
              <a:spcAft>
                <a:spcPts val="600"/>
              </a:spcAft>
            </a:pPr>
            <a:r>
              <a:rPr lang="en-US" sz="1800" dirty="0">
                <a:latin typeface="Verdana" panose="020B0604030504040204" pitchFamily="34" charset="0"/>
                <a:ea typeface="Verdana" panose="020B0604030504040204" pitchFamily="34" charset="0"/>
                <a:cs typeface="Verdana" panose="020B0604030504040204" pitchFamily="34" charset="0"/>
              </a:rPr>
              <a:t>screen</a:t>
            </a:r>
          </a:p>
          <a:p>
            <a:pPr lvl="1">
              <a:spcAft>
                <a:spcPts val="600"/>
              </a:spcAft>
            </a:pPr>
            <a:r>
              <a:rPr lang="en-US" sz="1800" dirty="0">
                <a:latin typeface="Verdana" panose="020B0604030504040204" pitchFamily="34" charset="0"/>
                <a:ea typeface="Verdana" panose="020B0604030504040204" pitchFamily="34" charset="0"/>
                <a:cs typeface="Verdana" panose="020B0604030504040204" pitchFamily="34" charset="0"/>
              </a:rPr>
              <a:t>speech</a:t>
            </a:r>
          </a:p>
          <a:p>
            <a:pPr lvl="1"/>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11</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Print Layouts</a:t>
            </a:r>
          </a:p>
        </p:txBody>
      </p:sp>
    </p:spTree>
    <p:extLst>
      <p:ext uri="{BB962C8B-B14F-4D97-AF65-F5344CB8AC3E}">
        <p14:creationId xmlns:p14="http://schemas.microsoft.com/office/powerpoint/2010/main" val="405579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71388"/>
            <a:ext cx="11585731" cy="4937312"/>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may be tempted at first to start changing your layout using media queries that change your layout as your screen size gets </a:t>
            </a:r>
            <a:r>
              <a:rPr lang="en-US" sz="2000" i="1" dirty="0">
                <a:latin typeface="Verdana" panose="020B0604030504040204" pitchFamily="34" charset="0"/>
                <a:ea typeface="Verdana" panose="020B0604030504040204" pitchFamily="34" charset="0"/>
                <a:cs typeface="Verdana" panose="020B0604030504040204" pitchFamily="34" charset="0"/>
              </a:rPr>
              <a:t>smaller</a:t>
            </a:r>
            <a:r>
              <a:rPr lang="en-US" sz="2000" dirty="0">
                <a:latin typeface="Verdana" panose="020B0604030504040204" pitchFamily="34" charset="0"/>
                <a:ea typeface="Verdana" panose="020B0604030504040204" pitchFamily="34" charset="0"/>
                <a:cs typeface="Verdana" panose="020B0604030504040204" pitchFamily="34" charset="0"/>
              </a:rPr>
              <a:t>.</a:t>
            </a:r>
            <a:endParaRPr lang="en-US" sz="2000" i="1"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Countless developers clocking in countless hours have come to the following conclusion: it’s easier to define styles for your smallest screen and add new styles that get applied as the screen gets larger.</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An example, using a navigation that is a </a:t>
            </a:r>
            <a:r>
              <a:rPr lang="en-US" sz="2000" i="1" dirty="0">
                <a:latin typeface="Verdana" panose="020B0604030504040204" pitchFamily="34" charset="0"/>
                <a:ea typeface="Verdana" panose="020B0604030504040204" pitchFamily="34" charset="0"/>
                <a:cs typeface="Verdana" panose="020B0604030504040204" pitchFamily="34" charset="0"/>
              </a:rPr>
              <a:t>nav &gt; ul &gt; li </a:t>
            </a:r>
            <a:r>
              <a:rPr lang="en-US" sz="2000" dirty="0">
                <a:latin typeface="Verdana" panose="020B0604030504040204" pitchFamily="34" charset="0"/>
                <a:ea typeface="Verdana" panose="020B0604030504040204" pitchFamily="34" charset="0"/>
                <a:cs typeface="Verdana" panose="020B0604030504040204" pitchFamily="34" charset="0"/>
              </a:rPr>
              <a:t>setup:</a:t>
            </a:r>
          </a:p>
          <a:p>
            <a:pPr lvl="1"/>
            <a:r>
              <a:rPr lang="en-US" sz="1800" dirty="0">
                <a:latin typeface="Verdana" panose="020B0604030504040204" pitchFamily="34" charset="0"/>
                <a:ea typeface="Verdana" panose="020B0604030504040204" pitchFamily="34" charset="0"/>
                <a:cs typeface="Verdana" panose="020B0604030504040204" pitchFamily="34" charset="0"/>
              </a:rPr>
              <a:t>By default, your list items would display as blocks, each on their own line</a:t>
            </a:r>
          </a:p>
          <a:p>
            <a:pPr lvl="1"/>
            <a:r>
              <a:rPr lang="en-US" sz="1800" dirty="0">
                <a:latin typeface="Verdana" panose="020B0604030504040204" pitchFamily="34" charset="0"/>
                <a:ea typeface="Verdana" panose="020B0604030504040204" pitchFamily="34" charset="0"/>
                <a:cs typeface="Verdana" panose="020B0604030504040204" pitchFamily="34" charset="0"/>
              </a:rPr>
              <a:t>After a browser is 780px wide, they would float next to each other and display horizontally.</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This is called </a:t>
            </a:r>
            <a:r>
              <a:rPr lang="en-US" sz="2000" b="1" i="1" dirty="0">
                <a:solidFill>
                  <a:srgbClr val="AB262E"/>
                </a:solidFill>
                <a:latin typeface="Verdana" panose="020B0604030504040204" pitchFamily="34" charset="0"/>
                <a:ea typeface="Verdana" panose="020B0604030504040204" pitchFamily="34" charset="0"/>
                <a:cs typeface="Verdana" panose="020B0604030504040204" pitchFamily="34" charset="0"/>
              </a:rPr>
              <a:t>mobile first</a:t>
            </a:r>
            <a:r>
              <a:rPr lang="en-US" sz="2000" b="1" dirty="0">
                <a:solidFill>
                  <a:srgbClr val="AB262E"/>
                </a:solidFill>
                <a:latin typeface="Verdana" panose="020B0604030504040204" pitchFamily="34" charset="0"/>
                <a:ea typeface="Verdana" panose="020B0604030504040204" pitchFamily="34" charset="0"/>
                <a:cs typeface="Verdana" panose="020B0604030504040204" pitchFamily="34" charset="0"/>
              </a:rPr>
              <a:t> development</a:t>
            </a:r>
            <a:r>
              <a:rPr lang="en-US" sz="2000" dirty="0">
                <a:latin typeface="Verdana" panose="020B0604030504040204" pitchFamily="34" charset="0"/>
                <a:ea typeface="Verdana" panose="020B0604030504040204" pitchFamily="34" charset="0"/>
                <a:cs typeface="Verdana" panose="020B0604030504040204" pitchFamily="34" charset="0"/>
              </a:rPr>
              <a:t>, in which you design for the smallest size first and support larger resolutions on top of that.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12</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Mobile First</a:t>
            </a:r>
          </a:p>
        </p:txBody>
      </p:sp>
    </p:spTree>
    <p:extLst>
      <p:ext uri="{BB962C8B-B14F-4D97-AF65-F5344CB8AC3E}">
        <p14:creationId xmlns:p14="http://schemas.microsoft.com/office/powerpoint/2010/main" val="2831349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015054"/>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CSS, we can transform elements several ways:</a:t>
            </a:r>
          </a:p>
          <a:p>
            <a:pPr lvl="1"/>
            <a:r>
              <a:rPr lang="en-US" sz="1800" dirty="0">
                <a:latin typeface="Verdana" panose="020B0604030504040204" pitchFamily="34" charset="0"/>
                <a:ea typeface="Verdana" panose="020B0604030504040204" pitchFamily="34" charset="0"/>
                <a:cs typeface="Verdana" panose="020B0604030504040204" pitchFamily="34" charset="0"/>
              </a:rPr>
              <a:t>Translation</a:t>
            </a:r>
          </a:p>
          <a:p>
            <a:pPr lvl="1"/>
            <a:r>
              <a:rPr lang="en-US" sz="1800" dirty="0">
                <a:latin typeface="Verdana" panose="020B0604030504040204" pitchFamily="34" charset="0"/>
                <a:ea typeface="Verdana" panose="020B0604030504040204" pitchFamily="34" charset="0"/>
                <a:cs typeface="Verdana" panose="020B0604030504040204" pitchFamily="34" charset="0"/>
              </a:rPr>
              <a:t>Scaling</a:t>
            </a:r>
          </a:p>
          <a:p>
            <a:pPr lvl="1"/>
            <a:r>
              <a:rPr lang="en-US" sz="1800" dirty="0">
                <a:latin typeface="Verdana" panose="020B0604030504040204" pitchFamily="34" charset="0"/>
                <a:ea typeface="Verdana" panose="020B0604030504040204" pitchFamily="34" charset="0"/>
                <a:cs typeface="Verdana" panose="020B0604030504040204" pitchFamily="34" charset="0"/>
              </a:rPr>
              <a:t>Skewing</a:t>
            </a:r>
          </a:p>
          <a:p>
            <a:pPr lvl="1"/>
            <a:r>
              <a:rPr lang="en-US" sz="1800" dirty="0">
                <a:latin typeface="Verdana" panose="020B0604030504040204" pitchFamily="34" charset="0"/>
                <a:ea typeface="Verdana" panose="020B0604030504040204" pitchFamily="34" charset="0"/>
                <a:cs typeface="Verdana" panose="020B0604030504040204" pitchFamily="34" charset="0"/>
              </a:rPr>
              <a:t>Rotating</a:t>
            </a:r>
          </a:p>
          <a:p>
            <a:pPr lvl="1"/>
            <a:endParaRPr lang="en-US" dirty="0"/>
          </a:p>
          <a:p>
            <a:pPr marL="0" indent="0">
              <a:buNone/>
            </a:pPr>
            <a:r>
              <a:rPr lang="en-US" b="1" dirty="0">
                <a:latin typeface="Courier New" charset="0"/>
                <a:ea typeface="Courier New" charset="0"/>
                <a:cs typeface="Courier New" charset="0"/>
              </a:rPr>
              <a:t>translated {  transform: translate(10px,-40px)}</a:t>
            </a:r>
          </a:p>
          <a:p>
            <a:pPr marL="0" indent="0">
              <a:buNone/>
            </a:pPr>
            <a:r>
              <a:rPr lang="en-US" b="1" dirty="0">
                <a:latin typeface="Courier New" charset="0"/>
                <a:ea typeface="Courier New" charset="0"/>
                <a:cs typeface="Courier New" charset="0"/>
              </a:rPr>
              <a:t>.rotated {  transform: rotate(12deg);}</a:t>
            </a:r>
          </a:p>
          <a:p>
            <a:endParaRPr lang="en-US"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13</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Transformations</a:t>
            </a:r>
          </a:p>
        </p:txBody>
      </p:sp>
    </p:spTree>
    <p:extLst>
      <p:ext uri="{BB962C8B-B14F-4D97-AF65-F5344CB8AC3E}">
        <p14:creationId xmlns:p14="http://schemas.microsoft.com/office/powerpoint/2010/main" val="239074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29184" y="1339343"/>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animate our elements rather easy, by defining and applying an animation:</a:t>
            </a:r>
          </a:p>
          <a:p>
            <a:endParaRPr lang="en-US" sz="2000" dirty="0"/>
          </a:p>
          <a:p>
            <a:pPr marL="0" indent="0">
              <a:buNone/>
            </a:pPr>
            <a:r>
              <a:rPr lang="en-US" sz="1800" dirty="0"/>
              <a:t>.</a:t>
            </a:r>
            <a:r>
              <a:rPr lang="en-US" sz="1800" b="1" dirty="0" err="1">
                <a:latin typeface="Courier New" charset="0"/>
                <a:ea typeface="Courier New" charset="0"/>
                <a:cs typeface="Courier New" charset="0"/>
              </a:rPr>
              <a:t>rotate_this_forever</a:t>
            </a:r>
            <a:r>
              <a:rPr lang="en-US" sz="1800" b="1" dirty="0">
                <a:latin typeface="Courier New" charset="0"/>
                <a:ea typeface="Courier New" charset="0"/>
                <a:cs typeface="Courier New" charset="0"/>
              </a:rPr>
              <a:t> {    </a:t>
            </a:r>
            <a:br>
              <a:rPr lang="en-US" sz="1800" b="1" dirty="0">
                <a:latin typeface="Courier New" charset="0"/>
                <a:ea typeface="Courier New" charset="0"/>
                <a:cs typeface="Courier New" charset="0"/>
              </a:rPr>
            </a:b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webkit</a:t>
            </a:r>
            <a:r>
              <a:rPr lang="en-US" sz="1800" b="1" dirty="0">
                <a:latin typeface="Courier New" charset="0"/>
                <a:ea typeface="Courier New" charset="0"/>
                <a:cs typeface="Courier New" charset="0"/>
              </a:rPr>
              <a:t>-animation: </a:t>
            </a:r>
            <a:r>
              <a:rPr lang="en-US" sz="1800" b="1" dirty="0" err="1">
                <a:latin typeface="Courier New" charset="0"/>
                <a:ea typeface="Courier New" charset="0"/>
                <a:cs typeface="Courier New" charset="0"/>
              </a:rPr>
              <a:t>infinite_rotation</a:t>
            </a:r>
            <a:r>
              <a:rPr lang="en-US" sz="1800" b="1" dirty="0">
                <a:latin typeface="Courier New" charset="0"/>
                <a:ea typeface="Courier New" charset="0"/>
                <a:cs typeface="Courier New" charset="0"/>
              </a:rPr>
              <a:t> 2s infinite linear;</a:t>
            </a:r>
            <a:br>
              <a:rPr lang="en-US" sz="1800" b="1" dirty="0">
                <a:latin typeface="Courier New" charset="0"/>
                <a:ea typeface="Courier New" charset="0"/>
                <a:cs typeface="Courier New" charset="0"/>
              </a:rPr>
            </a:br>
            <a:r>
              <a:rPr lang="en-US" sz="1800" b="1" dirty="0">
                <a:latin typeface="Courier New" charset="0"/>
                <a:ea typeface="Courier New" charset="0"/>
                <a:cs typeface="Courier New" charset="0"/>
              </a:rPr>
              <a:t>}</a:t>
            </a:r>
            <a:br>
              <a:rPr lang="en-US" sz="1800" b="1" dirty="0">
                <a:latin typeface="Courier New" charset="0"/>
                <a:ea typeface="Courier New" charset="0"/>
                <a:cs typeface="Courier New" charset="0"/>
              </a:rPr>
            </a:br>
            <a:br>
              <a:rPr lang="en-US" sz="1800" b="1" dirty="0">
                <a:latin typeface="Courier New" charset="0"/>
                <a:ea typeface="Courier New" charset="0"/>
                <a:cs typeface="Courier New" charset="0"/>
              </a:rPr>
            </a:br>
            <a:r>
              <a:rPr lang="en-US" sz="1800" b="1" dirty="0">
                <a:latin typeface="Courier New" charset="0"/>
                <a:ea typeface="Courier New" charset="0"/>
                <a:cs typeface="Courier New" charset="0"/>
              </a:rPr>
              <a:t>@-</a:t>
            </a:r>
            <a:r>
              <a:rPr lang="en-US" sz="1800" b="1" dirty="0" err="1">
                <a:latin typeface="Courier New" charset="0"/>
                <a:ea typeface="Courier New" charset="0"/>
                <a:cs typeface="Courier New" charset="0"/>
              </a:rPr>
              <a:t>webkit</a:t>
            </a:r>
            <a:r>
              <a:rPr lang="en-US" sz="1800" b="1" dirty="0">
                <a:latin typeface="Courier New" charset="0"/>
                <a:ea typeface="Courier New" charset="0"/>
                <a:cs typeface="Courier New" charset="0"/>
              </a:rPr>
              <a:t>-keyframes </a:t>
            </a:r>
            <a:r>
              <a:rPr lang="en-US" sz="1800" b="1" dirty="0" err="1">
                <a:latin typeface="Courier New" charset="0"/>
                <a:ea typeface="Courier New" charset="0"/>
                <a:cs typeface="Courier New" charset="0"/>
              </a:rPr>
              <a:t>infinite_rotation</a:t>
            </a:r>
            <a:r>
              <a:rPr lang="en-US" sz="1800" b="1" dirty="0">
                <a:latin typeface="Courier New" charset="0"/>
                <a:ea typeface="Courier New" charset="0"/>
                <a:cs typeface="Courier New" charset="0"/>
              </a:rPr>
              <a:t> {</a:t>
            </a:r>
            <a:br>
              <a:rPr lang="en-US" sz="1800" b="1" dirty="0">
                <a:latin typeface="Courier New" charset="0"/>
                <a:ea typeface="Courier New" charset="0"/>
                <a:cs typeface="Courier New" charset="0"/>
              </a:rPr>
            </a:br>
            <a:r>
              <a:rPr lang="en-US" sz="1800" b="1" dirty="0">
                <a:latin typeface="Courier New" charset="0"/>
                <a:ea typeface="Courier New" charset="0"/>
                <a:cs typeface="Courier New" charset="0"/>
              </a:rPr>
              <a:t>  from {</a:t>
            </a:r>
            <a:br>
              <a:rPr lang="en-US" sz="1800" b="1" dirty="0">
                <a:latin typeface="Courier New" charset="0"/>
                <a:ea typeface="Courier New" charset="0"/>
                <a:cs typeface="Courier New" charset="0"/>
              </a:rPr>
            </a:b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webkit</a:t>
            </a:r>
            <a:r>
              <a:rPr lang="en-US" sz="1800" b="1" dirty="0">
                <a:latin typeface="Courier New" charset="0"/>
                <a:ea typeface="Courier New" charset="0"/>
                <a:cs typeface="Courier New" charset="0"/>
              </a:rPr>
              <a:t>-transform: rotate(0deg);</a:t>
            </a:r>
            <a:br>
              <a:rPr lang="en-US" sz="1800" b="1" dirty="0">
                <a:latin typeface="Courier New" charset="0"/>
                <a:ea typeface="Courier New" charset="0"/>
                <a:cs typeface="Courier New" charset="0"/>
              </a:rPr>
            </a:br>
            <a:r>
              <a:rPr lang="en-US" sz="1800" b="1" dirty="0">
                <a:latin typeface="Courier New" charset="0"/>
                <a:ea typeface="Courier New" charset="0"/>
                <a:cs typeface="Courier New" charset="0"/>
              </a:rPr>
              <a:t>  }    </a:t>
            </a:r>
          </a:p>
          <a:p>
            <a:pPr marL="0" indent="0">
              <a:buNone/>
            </a:pPr>
            <a:r>
              <a:rPr lang="en-US" sz="1800" b="1" dirty="0">
                <a:latin typeface="Courier New" charset="0"/>
                <a:ea typeface="Courier New" charset="0"/>
                <a:cs typeface="Courier New" charset="0"/>
              </a:rPr>
              <a:t> to  {  </a:t>
            </a:r>
          </a:p>
          <a:p>
            <a:pPr marL="0" indent="0">
              <a:buNone/>
            </a:pPr>
            <a:r>
              <a:rPr lang="en-US" sz="1800" b="1" dirty="0">
                <a:latin typeface="Courier New" charset="0"/>
                <a:ea typeface="Courier New" charset="0"/>
                <a:cs typeface="Courier New" charset="0"/>
              </a:rPr>
              <a:t>    -</a:t>
            </a:r>
            <a:r>
              <a:rPr lang="en-US" sz="1800" b="1" dirty="0" err="1">
                <a:latin typeface="Courier New" charset="0"/>
                <a:ea typeface="Courier New" charset="0"/>
                <a:cs typeface="Courier New" charset="0"/>
              </a:rPr>
              <a:t>webkit</a:t>
            </a:r>
            <a:r>
              <a:rPr lang="en-US" sz="1800" b="1" dirty="0">
                <a:latin typeface="Courier New" charset="0"/>
                <a:ea typeface="Courier New" charset="0"/>
                <a:cs typeface="Courier New" charset="0"/>
              </a:rPr>
              <a:t>-transform: rotate(359deg);</a:t>
            </a:r>
          </a:p>
          <a:p>
            <a:pPr marL="0" indent="0">
              <a:buNone/>
            </a:pPr>
            <a:r>
              <a:rPr lang="en-US" sz="1800" b="1" dirty="0">
                <a:latin typeface="Courier New" charset="0"/>
                <a:ea typeface="Courier New" charset="0"/>
                <a:cs typeface="Courier New" charset="0"/>
              </a:rPr>
              <a:t>  }</a:t>
            </a:r>
          </a:p>
          <a:p>
            <a:pPr marL="0" indent="0">
              <a:buNone/>
            </a:pPr>
            <a:r>
              <a:rPr lang="en-US" sz="1800" b="1" dirty="0">
                <a:latin typeface="Courier New" charset="0"/>
                <a:ea typeface="Courier New" charset="0"/>
                <a:cs typeface="Courier New" charset="0"/>
              </a:rPr>
              <a: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Animation</a:t>
            </a:r>
          </a:p>
        </p:txBody>
      </p:sp>
    </p:spTree>
    <p:extLst>
      <p:ext uri="{BB962C8B-B14F-4D97-AF65-F5344CB8AC3E}">
        <p14:creationId xmlns:p14="http://schemas.microsoft.com/office/powerpoint/2010/main" val="607994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Many animations can be accomplished by using JavaScript to manually manipulate elements. You can make extremely complex animations that way by treating it like a video game script, where you manipulate things frame by frame.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This, however, is extremely poorly performant because you cannot take advantage of your computer’s native hardware acceleration.</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When you define an animation in CSS using certain CSS3 rules, your browser can understand exactly what you are trying to do and use hardware acceleration. This makes CSS only transformations extremely smooth.</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By using certain CSS3 factors during animations, such as the translation rule rather than using left / right values we can force hardware acceleration. </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Hardware Accelerated CSS!</a:t>
            </a:r>
          </a:p>
        </p:txBody>
      </p:sp>
    </p:spTree>
    <p:extLst>
      <p:ext uri="{BB962C8B-B14F-4D97-AF65-F5344CB8AC3E}">
        <p14:creationId xmlns:p14="http://schemas.microsoft.com/office/powerpoint/2010/main" val="3292059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t>Only the following rules can result in hardware acceleration being used</a:t>
            </a:r>
          </a:p>
          <a:p>
            <a:pPr lvl="1"/>
            <a:r>
              <a:rPr lang="en-US" sz="1800" dirty="0">
                <a:latin typeface="Verdana" panose="020B0604030504040204" pitchFamily="34" charset="0"/>
                <a:ea typeface="Verdana" panose="020B0604030504040204" pitchFamily="34" charset="0"/>
                <a:cs typeface="Verdana" panose="020B0604030504040204" pitchFamily="34" charset="0"/>
              </a:rPr>
              <a:t>opacity</a:t>
            </a:r>
          </a:p>
          <a:p>
            <a:pPr lvl="1"/>
            <a:r>
              <a:rPr lang="en-US" sz="1800" dirty="0">
                <a:latin typeface="Verdana" panose="020B0604030504040204" pitchFamily="34" charset="0"/>
                <a:ea typeface="Verdana" panose="020B0604030504040204" pitchFamily="34" charset="0"/>
                <a:cs typeface="Verdana" panose="020B0604030504040204" pitchFamily="34" charset="0"/>
              </a:rPr>
              <a:t>translate (or </a:t>
            </a:r>
            <a:r>
              <a:rPr lang="en-US" sz="1800" dirty="0" err="1">
                <a:latin typeface="Verdana" panose="020B0604030504040204" pitchFamily="34" charset="0"/>
                <a:ea typeface="Verdana" panose="020B0604030504040204" pitchFamily="34" charset="0"/>
                <a:cs typeface="Verdana" panose="020B0604030504040204" pitchFamily="34" charset="0"/>
              </a:rPr>
              <a:t>translateX</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err="1">
                <a:latin typeface="Verdana" panose="020B0604030504040204" pitchFamily="34" charset="0"/>
                <a:ea typeface="Verdana" panose="020B0604030504040204" pitchFamily="34" charset="0"/>
                <a:cs typeface="Verdana" panose="020B0604030504040204" pitchFamily="34" charset="0"/>
              </a:rPr>
              <a:t>translateY</a:t>
            </a:r>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err="1">
                <a:latin typeface="Verdana" panose="020B0604030504040204" pitchFamily="34" charset="0"/>
                <a:ea typeface="Verdana" panose="020B0604030504040204" pitchFamily="34" charset="0"/>
                <a:cs typeface="Verdana" panose="020B0604030504040204" pitchFamily="34" charset="0"/>
              </a:rPr>
              <a:t>translateZ</a:t>
            </a:r>
            <a:r>
              <a:rPr lang="en-US" sz="1800" dirty="0">
                <a:latin typeface="Verdana" panose="020B0604030504040204" pitchFamily="34" charset="0"/>
                <a:ea typeface="Verdana" panose="020B0604030504040204" pitchFamily="34" charset="0"/>
                <a:cs typeface="Verdana" panose="020B0604030504040204" pitchFamily="34" charset="0"/>
              </a:rPr>
              <a:t>, translate3d)</a:t>
            </a:r>
          </a:p>
          <a:p>
            <a:pPr lvl="1"/>
            <a:r>
              <a:rPr lang="en-US" sz="1800" dirty="0">
                <a:latin typeface="Verdana" panose="020B0604030504040204" pitchFamily="34" charset="0"/>
                <a:ea typeface="Verdana" panose="020B0604030504040204" pitchFamily="34" charset="0"/>
                <a:cs typeface="Verdana" panose="020B0604030504040204" pitchFamily="34" charset="0"/>
              </a:rPr>
              <a:t>transform: scale;</a:t>
            </a:r>
          </a:p>
          <a:p>
            <a:pPr lvl="1"/>
            <a:r>
              <a:rPr lang="en-US" sz="1800" dirty="0">
                <a:latin typeface="Verdana" panose="020B0604030504040204" pitchFamily="34" charset="0"/>
                <a:ea typeface="Verdana" panose="020B0604030504040204" pitchFamily="34" charset="0"/>
                <a:cs typeface="Verdana" panose="020B0604030504040204" pitchFamily="34" charset="0"/>
              </a:rPr>
              <a:t>transform: rotate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Hardware-Accelerated Properties</a:t>
            </a:r>
          </a:p>
        </p:txBody>
      </p:sp>
    </p:spTree>
    <p:extLst>
      <p:ext uri="{BB962C8B-B14F-4D97-AF65-F5344CB8AC3E}">
        <p14:creationId xmlns:p14="http://schemas.microsoft.com/office/powerpoint/2010/main" val="478566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2605" y="418354"/>
            <a:ext cx="101236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Pseudo-Elements</a:t>
            </a:r>
          </a:p>
        </p:txBody>
      </p:sp>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Pseudo-elements allow you to target the content of elements in more complex ways.</a:t>
            </a:r>
          </a:p>
          <a:p>
            <a:pPr lvl="1"/>
            <a:r>
              <a:rPr lang="en-US" sz="1800" dirty="0">
                <a:latin typeface="Verdana" panose="020B0604030504040204" pitchFamily="34" charset="0"/>
                <a:ea typeface="Verdana" panose="020B0604030504040204" pitchFamily="34" charset="0"/>
                <a:cs typeface="Verdana" panose="020B0604030504040204" pitchFamily="34" charset="0"/>
              </a:rPr>
              <a:t>First line</a:t>
            </a:r>
          </a:p>
          <a:p>
            <a:pPr lvl="1"/>
            <a:r>
              <a:rPr lang="en-US" sz="1800" dirty="0">
                <a:latin typeface="Verdana" panose="020B0604030504040204" pitchFamily="34" charset="0"/>
                <a:ea typeface="Verdana" panose="020B0604030504040204" pitchFamily="34" charset="0"/>
                <a:cs typeface="Verdana" panose="020B0604030504040204" pitchFamily="34" charset="0"/>
              </a:rPr>
              <a:t>First letter</a:t>
            </a:r>
          </a:p>
          <a:p>
            <a:pPr lvl="1"/>
            <a:r>
              <a:rPr lang="en-US" sz="1800" dirty="0">
                <a:latin typeface="Verdana" panose="020B0604030504040204" pitchFamily="34" charset="0"/>
                <a:ea typeface="Verdana" panose="020B0604030504040204" pitchFamily="34" charset="0"/>
                <a:cs typeface="Verdana" panose="020B0604030504040204" pitchFamily="34" charset="0"/>
              </a:rPr>
              <a:t>Before</a:t>
            </a:r>
          </a:p>
          <a:p>
            <a:pPr lvl="1"/>
            <a:r>
              <a:rPr lang="en-US" sz="1800" dirty="0">
                <a:latin typeface="Verdana" panose="020B0604030504040204" pitchFamily="34" charset="0"/>
                <a:ea typeface="Verdana" panose="020B0604030504040204" pitchFamily="34" charset="0"/>
                <a:cs typeface="Verdana" panose="020B0604030504040204" pitchFamily="34" charset="0"/>
              </a:rPr>
              <a:t>After</a:t>
            </a:r>
          </a:p>
          <a:p>
            <a:pPr lvl="1"/>
            <a:r>
              <a:rPr lang="en-US" sz="1800" dirty="0">
                <a:latin typeface="Verdana" panose="020B0604030504040204" pitchFamily="34" charset="0"/>
                <a:ea typeface="Verdana" panose="020B0604030504040204" pitchFamily="34" charset="0"/>
                <a:cs typeface="Verdana" panose="020B0604030504040204" pitchFamily="34" charset="0"/>
              </a:rPr>
              <a:t>Selection</a:t>
            </a:r>
          </a:p>
          <a:p>
            <a:pPr lvl="1"/>
            <a:r>
              <a:rPr lang="en-US" sz="1800" dirty="0">
                <a:latin typeface="Verdana" panose="020B0604030504040204" pitchFamily="34" charset="0"/>
                <a:ea typeface="Verdana" panose="020B0604030504040204" pitchFamily="34" charset="0"/>
                <a:cs typeface="Verdana" panose="020B0604030504040204" pitchFamily="34" charset="0"/>
              </a:rPr>
              <a:t>Placeholder</a:t>
            </a:r>
          </a:p>
        </p:txBody>
      </p:sp>
      <p:sp>
        <p:nvSpPr>
          <p:cNvPr id="3" name="Slide Number Placeholder 2"/>
          <p:cNvSpPr>
            <a:spLocks noGrp="1"/>
          </p:cNvSpPr>
          <p:nvPr>
            <p:ph type="sldNum" sz="quarter" idx="14"/>
          </p:nvPr>
        </p:nvSpPr>
        <p:spPr/>
        <p:txBody>
          <a:bodyPr/>
          <a:lstStyle/>
          <a:p>
            <a:fld id="{12342C3A-DD85-7843-B416-BD52AB030D59}" type="slidenum">
              <a:rPr lang="en-US" smtClean="0"/>
              <a:pPr/>
              <a:t>17</a:t>
            </a:fld>
            <a:endParaRPr lang="en-US" dirty="0"/>
          </a:p>
        </p:txBody>
      </p:sp>
    </p:spTree>
    <p:extLst>
      <p:ext uri="{BB962C8B-B14F-4D97-AF65-F5344CB8AC3E}">
        <p14:creationId xmlns:p14="http://schemas.microsoft.com/office/powerpoint/2010/main" val="1129059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515816"/>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add content with CSS, as well!</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This is useful for:</a:t>
            </a:r>
          </a:p>
          <a:p>
            <a:pPr lvl="1"/>
            <a:r>
              <a:rPr lang="en-US" sz="1800" dirty="0">
                <a:latin typeface="Verdana" panose="020B0604030504040204" pitchFamily="34" charset="0"/>
                <a:ea typeface="Verdana" panose="020B0604030504040204" pitchFamily="34" charset="0"/>
                <a:cs typeface="Verdana" panose="020B0604030504040204" pitchFamily="34" charset="0"/>
              </a:rPr>
              <a:t>Adding things to certain text; </a:t>
            </a:r>
            <a:r>
              <a:rPr lang="en-US" sz="1800" dirty="0" err="1">
                <a:latin typeface="Verdana" panose="020B0604030504040204" pitchFamily="34" charset="0"/>
                <a:ea typeface="Verdana" panose="020B0604030504040204" pitchFamily="34" charset="0"/>
                <a:cs typeface="Verdana" panose="020B0604030504040204" pitchFamily="34" charset="0"/>
              </a:rPr>
              <a:t>ie</a:t>
            </a:r>
            <a:r>
              <a:rPr lang="en-US" sz="1800" dirty="0">
                <a:latin typeface="Verdana" panose="020B0604030504040204" pitchFamily="34" charset="0"/>
                <a:ea typeface="Verdana" panose="020B0604030504040204" pitchFamily="34" charset="0"/>
                <a:cs typeface="Verdana" panose="020B0604030504040204" pitchFamily="34" charset="0"/>
              </a:rPr>
              <a:t>, quotation marks to block quotes.</a:t>
            </a:r>
          </a:p>
          <a:p>
            <a:pPr lvl="1"/>
            <a:r>
              <a:rPr lang="en-US" sz="1800" dirty="0">
                <a:latin typeface="Verdana" panose="020B0604030504040204" pitchFamily="34" charset="0"/>
                <a:ea typeface="Verdana" panose="020B0604030504040204" pitchFamily="34" charset="0"/>
                <a:cs typeface="Verdana" panose="020B0604030504040204" pitchFamily="34" charset="0"/>
              </a:rPr>
              <a:t>Creating an icon set</a:t>
            </a:r>
          </a:p>
          <a:p>
            <a:pPr lvl="1"/>
            <a:r>
              <a:rPr lang="en-US" sz="1800" dirty="0">
                <a:latin typeface="Verdana" panose="020B0604030504040204" pitchFamily="34" charset="0"/>
                <a:ea typeface="Verdana" panose="020B0604030504040204" pitchFamily="34" charset="0"/>
                <a:cs typeface="Verdana" panose="020B0604030504040204" pitchFamily="34" charset="0"/>
                <a:hlinkClick r:id="rId3"/>
              </a:rPr>
              <a:t>Creating hovering tooltips</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18</a:t>
            </a:fld>
            <a:endParaRPr lang="en-US" dirty="0"/>
          </a:p>
        </p:txBody>
      </p:sp>
      <p:sp>
        <p:nvSpPr>
          <p:cNvPr id="4" name="Title 3"/>
          <p:cNvSpPr>
            <a:spLocks noGrp="1"/>
          </p:cNvSpPr>
          <p:nvPr>
            <p:ph type="title"/>
          </p:nvPr>
        </p:nvSpPr>
        <p:spPr>
          <a:xfrm>
            <a:off x="302605" y="418354"/>
            <a:ext cx="10779923"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Content</a:t>
            </a:r>
          </a:p>
        </p:txBody>
      </p:sp>
    </p:spTree>
    <p:extLst>
      <p:ext uri="{BB962C8B-B14F-4D97-AF65-F5344CB8AC3E}">
        <p14:creationId xmlns:p14="http://schemas.microsoft.com/office/powerpoint/2010/main" val="1588472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It is very common to combine the CSS </a:t>
            </a:r>
            <a:r>
              <a:rPr lang="en-US" sz="2000" i="1" dirty="0">
                <a:latin typeface="Verdana" panose="020B0604030504040204" pitchFamily="34" charset="0"/>
                <a:ea typeface="Verdana" panose="020B0604030504040204" pitchFamily="34" charset="0"/>
                <a:cs typeface="Verdana" panose="020B0604030504040204" pitchFamily="34" charset="0"/>
              </a:rPr>
              <a:t>content</a:t>
            </a:r>
            <a:r>
              <a:rPr lang="en-US" sz="2000" dirty="0">
                <a:latin typeface="Verdana" panose="020B0604030504040204" pitchFamily="34" charset="0"/>
                <a:ea typeface="Verdana" panose="020B0604030504040204" pitchFamily="34" charset="0"/>
                <a:cs typeface="Verdana" panose="020B0604030504040204" pitchFamily="34" charset="0"/>
              </a:rPr>
              <a:t> rule with pseudo-elements in order to add and style things before and after elements.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Commonly, you’ll see:</a:t>
            </a:r>
          </a:p>
          <a:p>
            <a:pPr lvl="1"/>
            <a:r>
              <a:rPr lang="en-US" sz="1800" dirty="0">
                <a:latin typeface="Verdana" panose="020B0604030504040204" pitchFamily="34" charset="0"/>
                <a:ea typeface="Verdana" panose="020B0604030504040204" pitchFamily="34" charset="0"/>
                <a:cs typeface="Verdana" panose="020B0604030504040204" pitchFamily="34" charset="0"/>
              </a:rPr>
              <a:t>Adding quotation marks before blockquotes using the ::before pseudo-element that appear at the top left of an element, and one at the bottom right using the ::after pseudo-element</a:t>
            </a:r>
          </a:p>
          <a:p>
            <a:pPr lvl="1"/>
            <a:r>
              <a:rPr lang="en-US" sz="1800" dirty="0">
                <a:latin typeface="Verdana" panose="020B0604030504040204" pitchFamily="34" charset="0"/>
                <a:ea typeface="Verdana" panose="020B0604030504040204" pitchFamily="34" charset="0"/>
                <a:cs typeface="Verdana" panose="020B0604030504040204" pitchFamily="34" charset="0"/>
              </a:rPr>
              <a:t>Creating icon sets</a:t>
            </a:r>
          </a:p>
          <a:p>
            <a:pPr lvl="1"/>
            <a:r>
              <a:rPr lang="en-US" sz="1800" dirty="0">
                <a:latin typeface="Verdana" panose="020B0604030504040204" pitchFamily="34" charset="0"/>
                <a:ea typeface="Verdana" panose="020B0604030504040204" pitchFamily="34" charset="0"/>
                <a:cs typeface="Verdana" panose="020B0604030504040204" pitchFamily="34" charset="0"/>
              </a:rPr>
              <a:t>Creating </a:t>
            </a:r>
            <a:r>
              <a:rPr lang="en-US" sz="1800" dirty="0" err="1">
                <a:latin typeface="Verdana" panose="020B0604030504040204" pitchFamily="34" charset="0"/>
                <a:ea typeface="Verdana" panose="020B0604030504040204" pitchFamily="34" charset="0"/>
                <a:cs typeface="Verdana" panose="020B0604030504040204" pitchFamily="34" charset="0"/>
              </a:rPr>
              <a:t>clearfixes</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19</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Combining Content and Pseudo-Elements</a:t>
            </a:r>
          </a:p>
        </p:txBody>
      </p:sp>
    </p:spTree>
    <p:extLst>
      <p:ext uri="{BB962C8B-B14F-4D97-AF65-F5344CB8AC3E}">
        <p14:creationId xmlns:p14="http://schemas.microsoft.com/office/powerpoint/2010/main" val="953238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latin typeface="Verdana" panose="020B0604030504040204" pitchFamily="34" charset="0"/>
                <a:ea typeface="Verdana" panose="020B0604030504040204" pitchFamily="34" charset="0"/>
                <a:cs typeface="Verdana" panose="020B0604030504040204" pitchFamily="34" charset="0"/>
              </a:rPr>
              <a:t>Patrick Hill</a:t>
            </a:r>
          </a:p>
          <a:p>
            <a:r>
              <a:rPr lang="en-US" dirty="0">
                <a:latin typeface="Verdana" panose="020B0604030504040204" pitchFamily="34" charset="0"/>
                <a:ea typeface="Verdana" panose="020B0604030504040204" pitchFamily="34" charset="0"/>
                <a:cs typeface="Verdana" panose="020B0604030504040204" pitchFamily="34" charset="0"/>
              </a:rPr>
              <a:t>Adjunct Professor</a:t>
            </a:r>
            <a:br>
              <a:rPr lang="en-US" dirty="0">
                <a:latin typeface="Verdana" panose="020B0604030504040204" pitchFamily="34" charset="0"/>
                <a:ea typeface="Verdana" panose="020B0604030504040204" pitchFamily="34" charset="0"/>
                <a:cs typeface="Verdana" panose="020B0604030504040204" pitchFamily="34" charset="0"/>
              </a:rPr>
            </a:br>
            <a:r>
              <a:rPr lang="en-US" dirty="0">
                <a:latin typeface="Verdana" panose="020B0604030504040204" pitchFamily="34" charset="0"/>
                <a:ea typeface="Verdana" panose="020B0604030504040204" pitchFamily="34" charset="0"/>
                <a:cs typeface="Verdana" panose="020B0604030504040204" pitchFamily="34" charset="0"/>
              </a:rPr>
              <a:t>Computer Science Department</a:t>
            </a:r>
          </a:p>
          <a:p>
            <a:r>
              <a:rPr lang="en-US" dirty="0">
                <a:solidFill>
                  <a:srgbClr val="AB263D"/>
                </a:solidFill>
                <a:latin typeface="Verdana" panose="020B0604030504040204" pitchFamily="34" charset="0"/>
                <a:ea typeface="Verdana" panose="020B0604030504040204" pitchFamily="34" charset="0"/>
                <a:cs typeface="Verdana" panose="020B0604030504040204" pitchFamily="34" charset="0"/>
                <a:hlinkClick r:id="rId3">
                  <a:extLst>
                    <a:ext uri="{A12FA001-AC4F-418D-AE19-62706E023703}">
                      <ahyp:hlinkClr xmlns:ahyp="http://schemas.microsoft.com/office/drawing/2018/hyperlinkcolor" val="tx"/>
                    </a:ext>
                  </a:extLst>
                </a:hlinkClick>
              </a:rPr>
              <a:t>Patrick.Hill@stevens.edu</a:t>
            </a:r>
            <a:endParaRPr lang="en-US" dirty="0">
              <a:solidFill>
                <a:srgbClr val="AB263D"/>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99697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When CSS properties change, we can set transitions that target those properties to make them occur over a period of time.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 example, you can set the font-size of an object to change over time when a class is added:</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b="1" dirty="0">
                <a:latin typeface="Courier New" charset="0"/>
                <a:ea typeface="Courier New" charset="0"/>
                <a:cs typeface="Courier New" charset="0"/>
              </a:rPr>
              <a:t>.big-text {   </a:t>
            </a:r>
          </a:p>
          <a:p>
            <a:pPr marL="0" indent="0">
              <a:buNone/>
            </a:pPr>
            <a:r>
              <a:rPr lang="en-US" b="1" dirty="0">
                <a:latin typeface="Courier New" charset="0"/>
                <a:ea typeface="Courier New" charset="0"/>
                <a:cs typeface="Courier New" charset="0"/>
              </a:rPr>
              <a:t>  font-size: 60px;   </a:t>
            </a:r>
          </a:p>
          <a:p>
            <a:pPr marL="0" indent="0">
              <a:buNone/>
            </a:pPr>
            <a:r>
              <a:rPr lang="en-US" b="1" dirty="0">
                <a:latin typeface="Courier New" charset="0"/>
                <a:ea typeface="Courier New" charset="0"/>
                <a:cs typeface="Courier New" charset="0"/>
              </a:rPr>
              <a:t>  transition: font-size 2s ease-in-out;</a:t>
            </a:r>
          </a:p>
          <a:p>
            <a:pPr marL="0" indent="0">
              <a:buNone/>
            </a:pPr>
            <a:r>
              <a:rPr lang="en-US" b="1" dirty="0">
                <a:latin typeface="Courier New" charset="0"/>
                <a:ea typeface="Courier New" charset="0"/>
                <a:cs typeface="Courier New" charset="0"/>
              </a:rPr>
              <a:t>}</a:t>
            </a:r>
          </a:p>
          <a:p>
            <a:pPr marL="0" indent="0">
              <a:buNone/>
            </a:pPr>
            <a:r>
              <a:rPr lang="en-US" b="1" dirty="0">
                <a:latin typeface="Courier New" charset="0"/>
                <a:ea typeface="Courier New" charset="0"/>
                <a:cs typeface="Courier New" charset="0"/>
              </a:rPr>
              <a:t>.big-</a:t>
            </a:r>
            <a:r>
              <a:rPr lang="en-US" b="1" dirty="0" err="1">
                <a:latin typeface="Courier New" charset="0"/>
                <a:ea typeface="Courier New" charset="0"/>
                <a:cs typeface="Courier New" charset="0"/>
              </a:rPr>
              <a:t>text.smaller</a:t>
            </a:r>
            <a:r>
              <a:rPr lang="en-US" b="1" dirty="0">
                <a:latin typeface="Courier New" charset="0"/>
                <a:ea typeface="Courier New" charset="0"/>
                <a:cs typeface="Courier New" charset="0"/>
              </a:rPr>
              <a:t> {</a:t>
            </a:r>
          </a:p>
          <a:p>
            <a:pPr marL="0" indent="0">
              <a:buNone/>
            </a:pPr>
            <a:r>
              <a:rPr lang="en-US" b="1" dirty="0">
                <a:latin typeface="Courier New" charset="0"/>
                <a:ea typeface="Courier New" charset="0"/>
                <a:cs typeface="Courier New" charset="0"/>
              </a:rPr>
              <a:t>  font-size:  30px;</a:t>
            </a:r>
          </a:p>
          <a:p>
            <a:pPr marL="0" indent="0">
              <a:buNone/>
            </a:pPr>
            <a:r>
              <a:rPr lang="en-US" b="1" dirty="0">
                <a:latin typeface="Courier New" charset="0"/>
                <a:ea typeface="Courier New" charset="0"/>
                <a:cs typeface="Courier New" charset="0"/>
              </a:rPr>
              <a: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20</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Transitions</a:t>
            </a:r>
          </a:p>
        </p:txBody>
      </p:sp>
    </p:spTree>
    <p:extLst>
      <p:ext uri="{BB962C8B-B14F-4D97-AF65-F5344CB8AC3E}">
        <p14:creationId xmlns:p14="http://schemas.microsoft.com/office/powerpoint/2010/main" val="799064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21</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Bootstrap</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586820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Bootstrap is a front-end framework.</a:t>
            </a:r>
          </a:p>
          <a:p>
            <a:pPr lvl="1"/>
            <a:r>
              <a:rPr lang="en-US" sz="1800" dirty="0">
                <a:latin typeface="Verdana" panose="020B0604030504040204" pitchFamily="34" charset="0"/>
                <a:ea typeface="Verdana" panose="020B0604030504040204" pitchFamily="34" charset="0"/>
                <a:cs typeface="Verdana" panose="020B0604030504040204" pitchFamily="34" charset="0"/>
              </a:rPr>
              <a:t>A front-end framework is any tool that is designed to make websites and applications easy to develop</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Bootstrap was created for rapid development and internal standardization of internal tools at Twitter.</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Bootstrap is now the most popular front-end framework and used all over the web.</a:t>
            </a: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22</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Bootstrap?</a:t>
            </a:r>
          </a:p>
        </p:txBody>
      </p:sp>
    </p:spTree>
    <p:extLst>
      <p:ext uri="{BB962C8B-B14F-4D97-AF65-F5344CB8AC3E}">
        <p14:creationId xmlns:p14="http://schemas.microsoft.com/office/powerpoint/2010/main" val="375151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Bootstrap provides an aesthetically consistent design that is easily customizable, along with many very important complex components</a:t>
            </a:r>
          </a:p>
          <a:p>
            <a:pPr lvl="1"/>
            <a:r>
              <a:rPr lang="en-US" sz="1800" dirty="0">
                <a:latin typeface="Verdana" panose="020B0604030504040204" pitchFamily="34" charset="0"/>
                <a:ea typeface="Verdana" panose="020B0604030504040204" pitchFamily="34" charset="0"/>
                <a:cs typeface="Verdana" panose="020B0604030504040204" pitchFamily="34" charset="0"/>
              </a:rPr>
              <a:t>Dropdowns</a:t>
            </a:r>
          </a:p>
          <a:p>
            <a:pPr lvl="1"/>
            <a:r>
              <a:rPr lang="en-US" sz="1800" dirty="0">
                <a:latin typeface="Verdana" panose="020B0604030504040204" pitchFamily="34" charset="0"/>
                <a:ea typeface="Verdana" panose="020B0604030504040204" pitchFamily="34" charset="0"/>
                <a:cs typeface="Verdana" panose="020B0604030504040204" pitchFamily="34" charset="0"/>
              </a:rPr>
              <a:t>Modals</a:t>
            </a:r>
          </a:p>
          <a:p>
            <a:pPr lvl="1"/>
            <a:r>
              <a:rPr lang="en-US" sz="1800" dirty="0">
                <a:latin typeface="Verdana" panose="020B0604030504040204" pitchFamily="34" charset="0"/>
                <a:ea typeface="Verdana" panose="020B0604030504040204" pitchFamily="34" charset="0"/>
                <a:cs typeface="Verdana" panose="020B0604030504040204" pitchFamily="34" charset="0"/>
              </a:rPr>
              <a:t>Tabs</a:t>
            </a:r>
          </a:p>
          <a:p>
            <a:pPr lvl="1"/>
            <a:r>
              <a:rPr lang="en-US" sz="1800" dirty="0">
                <a:latin typeface="Verdana" panose="020B0604030504040204" pitchFamily="34" charset="0"/>
                <a:ea typeface="Verdana" panose="020B0604030504040204" pitchFamily="34" charset="0"/>
                <a:cs typeface="Verdana" panose="020B0604030504040204" pitchFamily="34" charset="0"/>
              </a:rPr>
              <a:t>Tooltips</a:t>
            </a:r>
          </a:p>
          <a:p>
            <a:pPr lvl="1"/>
            <a:r>
              <a:rPr lang="en-US" sz="1800" dirty="0">
                <a:latin typeface="Verdana" panose="020B0604030504040204" pitchFamily="34" charset="0"/>
                <a:ea typeface="Verdana" panose="020B0604030504040204" pitchFamily="34" charset="0"/>
                <a:cs typeface="Verdana" panose="020B0604030504040204" pitchFamily="34" charset="0"/>
              </a:rPr>
              <a:t>Popovers</a:t>
            </a:r>
          </a:p>
          <a:p>
            <a:pPr lvl="1"/>
            <a:r>
              <a:rPr lang="en-US" sz="1800" dirty="0">
                <a:latin typeface="Verdana" panose="020B0604030504040204" pitchFamily="34" charset="0"/>
                <a:ea typeface="Verdana" panose="020B0604030504040204" pitchFamily="34" charset="0"/>
                <a:cs typeface="Verdana" panose="020B0604030504040204" pitchFamily="34" charset="0"/>
              </a:rPr>
              <a:t>Alerts</a:t>
            </a:r>
          </a:p>
          <a:p>
            <a:pPr lvl="1"/>
            <a:r>
              <a:rPr lang="en-US" sz="1800" dirty="0">
                <a:latin typeface="Verdana" panose="020B0604030504040204" pitchFamily="34" charset="0"/>
                <a:ea typeface="Verdana" panose="020B0604030504040204" pitchFamily="34" charset="0"/>
                <a:cs typeface="Verdana" panose="020B0604030504040204" pitchFamily="34" charset="0"/>
              </a:rPr>
              <a:t>Carousels</a:t>
            </a:r>
          </a:p>
          <a:p>
            <a:pPr lvl="1"/>
            <a:r>
              <a:rPr lang="en-US" sz="1800" dirty="0">
                <a:latin typeface="Verdana" panose="020B0604030504040204" pitchFamily="34" charset="0"/>
                <a:ea typeface="Verdana" panose="020B0604030504040204" pitchFamily="34" charset="0"/>
                <a:cs typeface="Verdana" panose="020B0604030504040204" pitchFamily="34" charset="0"/>
              </a:rPr>
              <a:t>Collapsible Content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23</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Does Bootstrap Provide?</a:t>
            </a:r>
          </a:p>
        </p:txBody>
      </p:sp>
    </p:spTree>
    <p:extLst>
      <p:ext uri="{BB962C8B-B14F-4D97-AF65-F5344CB8AC3E}">
        <p14:creationId xmlns:p14="http://schemas.microsoft.com/office/powerpoint/2010/main" val="2485509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Bootstrap allows developers to speed up a great deal of time in development by giving them a base of consistent styles and components </a:t>
            </a:r>
            <a:r>
              <a:rPr lang="en-US" dirty="0">
                <a:latin typeface="Verdana" panose="020B0604030504040204" pitchFamily="34" charset="0"/>
                <a:ea typeface="Verdana" panose="020B0604030504040204" pitchFamily="34" charset="0"/>
                <a:cs typeface="Verdana" panose="020B0604030504040204" pitchFamily="34" charset="0"/>
              </a:rPr>
              <a:t>that commonly appear in web applications</a:t>
            </a:r>
          </a:p>
          <a:p>
            <a:pPr lvl="1"/>
            <a:r>
              <a:rPr lang="en-US" sz="1800" dirty="0">
                <a:latin typeface="Verdana" panose="020B0604030504040204" pitchFamily="34" charset="0"/>
                <a:ea typeface="Verdana" panose="020B0604030504040204" pitchFamily="34" charset="0"/>
                <a:cs typeface="Verdana" panose="020B0604030504040204" pitchFamily="34" charset="0"/>
              </a:rPr>
              <a:t>No need to reinvent the wheel</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It also is extremely customizable, so you can easily integrate your company's colors, fonts, etc. into Bootstrap.</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24</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Why is Bootstrap Helpful?</a:t>
            </a:r>
          </a:p>
        </p:txBody>
      </p:sp>
    </p:spTree>
    <p:extLst>
      <p:ext uri="{BB962C8B-B14F-4D97-AF65-F5344CB8AC3E}">
        <p14:creationId xmlns:p14="http://schemas.microsoft.com/office/powerpoint/2010/main" val="2880839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Many websites use </a:t>
            </a:r>
            <a:r>
              <a:rPr lang="en-US" sz="2000" dirty="0" err="1">
                <a:latin typeface="Verdana" panose="020B0604030504040204" pitchFamily="34" charset="0"/>
                <a:ea typeface="Verdana" panose="020B0604030504040204" pitchFamily="34" charset="0"/>
                <a:cs typeface="Verdana" panose="020B0604030504040204" pitchFamily="34" charset="0"/>
              </a:rPr>
              <a:t>Boostrap</a:t>
            </a:r>
            <a:r>
              <a:rPr lang="en-US" sz="2000" dirty="0">
                <a:latin typeface="Verdana" panose="020B0604030504040204" pitchFamily="34" charset="0"/>
                <a:ea typeface="Verdana" panose="020B0604030504040204" pitchFamily="34" charset="0"/>
                <a:cs typeface="Verdana" panose="020B0604030504040204" pitchFamily="34" charset="0"/>
              </a:rPr>
              <a:t> because having a unique design is not particularly necessary for every website.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Websites are, first and foremost, about transmitting information. Do the following websites really need to have a 100% unique design?</a:t>
            </a:r>
          </a:p>
          <a:p>
            <a:pPr lvl="1"/>
            <a:r>
              <a:rPr lang="en-US" sz="1800" dirty="0">
                <a:latin typeface="Verdana" panose="020B0604030504040204" pitchFamily="34" charset="0"/>
                <a:ea typeface="Verdana" panose="020B0604030504040204" pitchFamily="34" charset="0"/>
                <a:cs typeface="Verdana" panose="020B0604030504040204" pitchFamily="34" charset="0"/>
              </a:rPr>
              <a:t>Every project demonstration page to show off some cool JavaScript</a:t>
            </a:r>
          </a:p>
          <a:p>
            <a:pPr lvl="1"/>
            <a:r>
              <a:rPr lang="en-US" sz="1800" dirty="0">
                <a:latin typeface="Verdana" panose="020B0604030504040204" pitchFamily="34" charset="0"/>
                <a:ea typeface="Verdana" panose="020B0604030504040204" pitchFamily="34" charset="0"/>
                <a:cs typeface="Verdana" panose="020B0604030504040204" pitchFamily="34" charset="0"/>
              </a:rPr>
              <a:t>Every hair salon, restaurant, or small business in the world</a:t>
            </a:r>
          </a:p>
          <a:p>
            <a:pPr lvl="1"/>
            <a:r>
              <a:rPr lang="en-US" sz="1800" dirty="0">
                <a:latin typeface="Verdana" panose="020B0604030504040204" pitchFamily="34" charset="0"/>
                <a:ea typeface="Verdana" panose="020B0604030504040204" pitchFamily="34" charset="0"/>
                <a:cs typeface="Verdana" panose="020B0604030504040204" pitchFamily="34" charset="0"/>
              </a:rPr>
              <a:t>Every startup that is selling a non web-based-product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People are very familiar with the general look and feel of a Bootstrap landing page for a website, and familiarity gives users at comfort</a:t>
            </a:r>
          </a:p>
          <a:p>
            <a:pPr lvl="1"/>
            <a:r>
              <a:rPr lang="en-US" sz="1800" dirty="0">
                <a:latin typeface="Verdana" panose="020B0604030504040204" pitchFamily="34" charset="0"/>
                <a:ea typeface="Verdana" panose="020B0604030504040204" pitchFamily="34" charset="0"/>
                <a:cs typeface="Verdana" panose="020B0604030504040204" pitchFamily="34" charset="0"/>
              </a:rPr>
              <a:t>See, Human-Computer Interaction / User Experience course for more details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25</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Why Do So Many Websites Use Bootstrap?</a:t>
            </a:r>
          </a:p>
        </p:txBody>
      </p:sp>
    </p:spTree>
    <p:extLst>
      <p:ext uri="{BB962C8B-B14F-4D97-AF65-F5344CB8AC3E}">
        <p14:creationId xmlns:p14="http://schemas.microsoft.com/office/powerpoint/2010/main" val="207914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latin typeface="Verdana" panose="020B0604030504040204" pitchFamily="34" charset="0"/>
                <a:ea typeface="Verdana" panose="020B0604030504040204" pitchFamily="34" charset="0"/>
                <a:cs typeface="Verdana" panose="020B0604030504040204" pitchFamily="34" charset="0"/>
              </a:rPr>
              <a:t>For the final project, you will still have to demonstrate knowledge of CSS; this means that you must include enough custom CSS to demonstrate that you understand how it is used and how it works but you can also use bootstrap to make your application “prettier”.</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26</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How Can We Use Bootstrap?</a:t>
            </a:r>
          </a:p>
        </p:txBody>
      </p:sp>
    </p:spTree>
    <p:extLst>
      <p:ext uri="{BB962C8B-B14F-4D97-AF65-F5344CB8AC3E}">
        <p14:creationId xmlns:p14="http://schemas.microsoft.com/office/powerpoint/2010/main" val="1850939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 the sake of simplicity, we can use a CDN to setup Bootstrap</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your head:</a:t>
            </a:r>
          </a:p>
          <a:p>
            <a:pPr lvl="1"/>
            <a:r>
              <a:rPr lang="en-US" sz="1600" dirty="0">
                <a:latin typeface="Verdana" panose="020B0604030504040204" pitchFamily="34" charset="0"/>
                <a:ea typeface="Verdana" panose="020B0604030504040204" pitchFamily="34" charset="0"/>
                <a:cs typeface="Verdana" panose="020B0604030504040204" pitchFamily="34" charset="0"/>
              </a:rPr>
              <a:t>&lt;link </a:t>
            </a:r>
            <a:r>
              <a:rPr lang="en-US" sz="1600" dirty="0" err="1">
                <a:latin typeface="Verdana" panose="020B0604030504040204" pitchFamily="34" charset="0"/>
                <a:ea typeface="Verdana" panose="020B0604030504040204" pitchFamily="34" charset="0"/>
                <a:cs typeface="Verdana" panose="020B0604030504040204" pitchFamily="34" charset="0"/>
              </a:rPr>
              <a:t>rel</a:t>
            </a:r>
            <a:r>
              <a:rPr lang="en-US" sz="1600" dirty="0">
                <a:latin typeface="Verdana" panose="020B0604030504040204" pitchFamily="34" charset="0"/>
                <a:ea typeface="Verdana" panose="020B0604030504040204" pitchFamily="34" charset="0"/>
                <a:cs typeface="Verdana" panose="020B0604030504040204" pitchFamily="34" charset="0"/>
              </a:rPr>
              <a:t>="stylesheet" </a:t>
            </a:r>
            <a:r>
              <a:rPr lang="en-US" sz="1600" dirty="0" err="1">
                <a:latin typeface="Verdana" panose="020B0604030504040204" pitchFamily="34" charset="0"/>
                <a:ea typeface="Verdana" panose="020B0604030504040204" pitchFamily="34" charset="0"/>
                <a:cs typeface="Verdana" panose="020B0604030504040204" pitchFamily="34" charset="0"/>
              </a:rPr>
              <a:t>href</a:t>
            </a:r>
            <a:r>
              <a:rPr lang="en-US" sz="1600" dirty="0">
                <a:latin typeface="Verdana" panose="020B0604030504040204" pitchFamily="34" charset="0"/>
                <a:ea typeface="Verdana" panose="020B0604030504040204" pitchFamily="34" charset="0"/>
                <a:cs typeface="Verdana" panose="020B0604030504040204" pitchFamily="34" charset="0"/>
              </a:rPr>
              <a:t>="https://</a:t>
            </a:r>
            <a:r>
              <a:rPr lang="en-US" sz="1600" dirty="0" err="1">
                <a:latin typeface="Verdana" panose="020B0604030504040204" pitchFamily="34" charset="0"/>
                <a:ea typeface="Verdana" panose="020B0604030504040204" pitchFamily="34" charset="0"/>
                <a:cs typeface="Verdana" panose="020B0604030504040204" pitchFamily="34" charset="0"/>
              </a:rPr>
              <a:t>maxcdn.bootstrapcdn.com</a:t>
            </a:r>
            <a:r>
              <a:rPr lang="en-US" sz="1600" dirty="0">
                <a:latin typeface="Verdana" panose="020B0604030504040204" pitchFamily="34" charset="0"/>
                <a:ea typeface="Verdana" panose="020B0604030504040204" pitchFamily="34" charset="0"/>
                <a:cs typeface="Verdana" panose="020B0604030504040204" pitchFamily="34" charset="0"/>
              </a:rPr>
              <a:t>/bootstrap/3.3.6/</a:t>
            </a:r>
            <a:r>
              <a:rPr lang="en-US" sz="1600" dirty="0" err="1">
                <a:latin typeface="Verdana" panose="020B0604030504040204" pitchFamily="34" charset="0"/>
                <a:ea typeface="Verdana" panose="020B0604030504040204" pitchFamily="34" charset="0"/>
                <a:cs typeface="Verdana" panose="020B0604030504040204" pitchFamily="34" charset="0"/>
              </a:rPr>
              <a:t>css</a:t>
            </a:r>
            <a:r>
              <a:rPr lang="en-US" sz="1600" dirty="0">
                <a:latin typeface="Verdana" panose="020B0604030504040204" pitchFamily="34" charset="0"/>
                <a:ea typeface="Verdana" panose="020B0604030504040204" pitchFamily="34" charset="0"/>
                <a:cs typeface="Verdana" panose="020B0604030504040204" pitchFamily="34" charset="0"/>
              </a:rPr>
              <a:t>/</a:t>
            </a:r>
            <a:r>
              <a:rPr lang="en-US" sz="1600" dirty="0" err="1">
                <a:latin typeface="Verdana" panose="020B0604030504040204" pitchFamily="34" charset="0"/>
                <a:ea typeface="Verdana" panose="020B0604030504040204" pitchFamily="34" charset="0"/>
                <a:cs typeface="Verdana" panose="020B0604030504040204" pitchFamily="34" charset="0"/>
              </a:rPr>
              <a:t>bootstrap.min.css</a:t>
            </a:r>
            <a:r>
              <a:rPr lang="en-US" sz="1600" dirty="0">
                <a:latin typeface="Verdana" panose="020B0604030504040204" pitchFamily="34" charset="0"/>
                <a:ea typeface="Verdana" panose="020B0604030504040204" pitchFamily="34" charset="0"/>
                <a:cs typeface="Verdana" panose="020B0604030504040204" pitchFamily="34" charset="0"/>
              </a:rPr>
              <a:t>" integrity="sha384-1q8mTJOASx8j1Au+a5WDVnPi2lkFfwwEAa8hDDdjZlpLegxhjVME1fgjWPGmkzs7" </a:t>
            </a:r>
            <a:r>
              <a:rPr lang="en-US" sz="1600" dirty="0" err="1">
                <a:latin typeface="Verdana" panose="020B0604030504040204" pitchFamily="34" charset="0"/>
                <a:ea typeface="Verdana" panose="020B0604030504040204" pitchFamily="34" charset="0"/>
                <a:cs typeface="Verdana" panose="020B0604030504040204" pitchFamily="34" charset="0"/>
              </a:rPr>
              <a:t>crossorigin</a:t>
            </a:r>
            <a:r>
              <a:rPr lang="en-US" sz="1600" dirty="0">
                <a:latin typeface="Verdana" panose="020B0604030504040204" pitchFamily="34" charset="0"/>
                <a:ea typeface="Verdana" panose="020B0604030504040204" pitchFamily="34" charset="0"/>
                <a:cs typeface="Verdana" panose="020B0604030504040204" pitchFamily="34" charset="0"/>
              </a:rPr>
              <a:t>="anonymous"&gt;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Before the body closing tag, and after jQuery is loaded:</a:t>
            </a:r>
          </a:p>
          <a:p>
            <a:pPr lvl="1"/>
            <a:r>
              <a:rPr lang="en-US" sz="1600" dirty="0">
                <a:latin typeface="Verdana" panose="020B0604030504040204" pitchFamily="34" charset="0"/>
                <a:ea typeface="Verdana" panose="020B0604030504040204" pitchFamily="34" charset="0"/>
                <a:cs typeface="Verdana" panose="020B0604030504040204" pitchFamily="34" charset="0"/>
              </a:rPr>
              <a:t>&lt;script </a:t>
            </a:r>
            <a:r>
              <a:rPr lang="en-US" sz="1600" dirty="0" err="1">
                <a:latin typeface="Verdana" panose="020B0604030504040204" pitchFamily="34" charset="0"/>
                <a:ea typeface="Verdana" panose="020B0604030504040204" pitchFamily="34" charset="0"/>
                <a:cs typeface="Verdana" panose="020B0604030504040204" pitchFamily="34" charset="0"/>
              </a:rPr>
              <a:t>src</a:t>
            </a:r>
            <a:r>
              <a:rPr lang="en-US" sz="1600" dirty="0">
                <a:latin typeface="Verdana" panose="020B0604030504040204" pitchFamily="34" charset="0"/>
                <a:ea typeface="Verdana" panose="020B0604030504040204" pitchFamily="34" charset="0"/>
                <a:cs typeface="Verdana" panose="020B0604030504040204" pitchFamily="34" charset="0"/>
              </a:rPr>
              <a:t>="https://</a:t>
            </a:r>
            <a:r>
              <a:rPr lang="en-US" sz="1600" dirty="0" err="1">
                <a:latin typeface="Verdana" panose="020B0604030504040204" pitchFamily="34" charset="0"/>
                <a:ea typeface="Verdana" panose="020B0604030504040204" pitchFamily="34" charset="0"/>
                <a:cs typeface="Verdana" panose="020B0604030504040204" pitchFamily="34" charset="0"/>
              </a:rPr>
              <a:t>maxcdn.bootstrapcdn.com</a:t>
            </a:r>
            <a:r>
              <a:rPr lang="en-US" sz="1600" dirty="0">
                <a:latin typeface="Verdana" panose="020B0604030504040204" pitchFamily="34" charset="0"/>
                <a:ea typeface="Verdana" panose="020B0604030504040204" pitchFamily="34" charset="0"/>
                <a:cs typeface="Verdana" panose="020B0604030504040204" pitchFamily="34" charset="0"/>
              </a:rPr>
              <a:t>/bootstrap/3.3.6/</a:t>
            </a:r>
            <a:r>
              <a:rPr lang="en-US" sz="1600" dirty="0" err="1">
                <a:latin typeface="Verdana" panose="020B0604030504040204" pitchFamily="34" charset="0"/>
                <a:ea typeface="Verdana" panose="020B0604030504040204" pitchFamily="34" charset="0"/>
                <a:cs typeface="Verdana" panose="020B0604030504040204" pitchFamily="34" charset="0"/>
              </a:rPr>
              <a:t>js</a:t>
            </a:r>
            <a:r>
              <a:rPr lang="en-US" sz="1600" dirty="0">
                <a:latin typeface="Verdana" panose="020B0604030504040204" pitchFamily="34" charset="0"/>
                <a:ea typeface="Verdana" panose="020B0604030504040204" pitchFamily="34" charset="0"/>
                <a:cs typeface="Verdana" panose="020B0604030504040204" pitchFamily="34" charset="0"/>
              </a:rPr>
              <a:t>/</a:t>
            </a:r>
            <a:r>
              <a:rPr lang="en-US" sz="1600" dirty="0" err="1">
                <a:latin typeface="Verdana" panose="020B0604030504040204" pitchFamily="34" charset="0"/>
                <a:ea typeface="Verdana" panose="020B0604030504040204" pitchFamily="34" charset="0"/>
                <a:cs typeface="Verdana" panose="020B0604030504040204" pitchFamily="34" charset="0"/>
              </a:rPr>
              <a:t>bootstrap.min.js</a:t>
            </a:r>
            <a:r>
              <a:rPr lang="en-US" sz="1600" dirty="0">
                <a:latin typeface="Verdana" panose="020B0604030504040204" pitchFamily="34" charset="0"/>
                <a:ea typeface="Verdana" panose="020B0604030504040204" pitchFamily="34" charset="0"/>
                <a:cs typeface="Verdana" panose="020B0604030504040204" pitchFamily="34" charset="0"/>
              </a:rPr>
              <a:t>" integrity="sha384-0mSbJDEHialfmuBBQP6A4Qrprq5OVfW37PRR3j5ELqxss1yVqOtnepnHVP9aJ7xS" </a:t>
            </a:r>
            <a:r>
              <a:rPr lang="en-US" sz="1600" dirty="0" err="1">
                <a:latin typeface="Verdana" panose="020B0604030504040204" pitchFamily="34" charset="0"/>
                <a:ea typeface="Verdana" panose="020B0604030504040204" pitchFamily="34" charset="0"/>
                <a:cs typeface="Verdana" panose="020B0604030504040204" pitchFamily="34" charset="0"/>
              </a:rPr>
              <a:t>crossorigin</a:t>
            </a:r>
            <a:r>
              <a:rPr lang="en-US" sz="1600" dirty="0">
                <a:latin typeface="Verdana" panose="020B0604030504040204" pitchFamily="34" charset="0"/>
                <a:ea typeface="Verdana" panose="020B0604030504040204" pitchFamily="34" charset="0"/>
                <a:cs typeface="Verdana" panose="020B0604030504040204" pitchFamily="34" charset="0"/>
              </a:rPr>
              <a:t>="anonymous"&gt;&lt;/script&gt;</a:t>
            </a:r>
          </a:p>
          <a:p>
            <a:pPr marL="0" indent="0">
              <a:buNone/>
            </a:pPr>
            <a:r>
              <a:rPr lang="en-US" sz="2000" b="1" dirty="0">
                <a:solidFill>
                  <a:srgbClr val="AB262E"/>
                </a:solidFill>
                <a:latin typeface="Verdana" panose="020B0604030504040204" pitchFamily="34" charset="0"/>
                <a:ea typeface="Verdana" panose="020B0604030504040204" pitchFamily="34" charset="0"/>
                <a:cs typeface="Verdana" panose="020B0604030504040204" pitchFamily="34" charset="0"/>
              </a:rPr>
              <a:t>Bootstrap depends on jQuery and its JavaScript components will not run if jQuery is not loaded first!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27</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Setting up Bootstrap</a:t>
            </a:r>
          </a:p>
        </p:txBody>
      </p:sp>
    </p:spTree>
    <p:extLst>
      <p:ext uri="{BB962C8B-B14F-4D97-AF65-F5344CB8AC3E}">
        <p14:creationId xmlns:p14="http://schemas.microsoft.com/office/powerpoint/2010/main" val="3757477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28</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Bootstrap Concepts</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448499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29</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Branding</a:t>
            </a:r>
          </a:p>
        </p:txBody>
      </p:sp>
      <p:sp>
        <p:nvSpPr>
          <p:cNvPr id="7" name="Content Placeholder 2">
            <a:extLst>
              <a:ext uri="{FF2B5EF4-FFF2-40B4-BE49-F238E27FC236}">
                <a16:creationId xmlns:a16="http://schemas.microsoft.com/office/drawing/2014/main" id="{67B9550B-5957-EC40-94D0-3A7BE510A241}"/>
              </a:ext>
            </a:extLst>
          </p:cNvPr>
          <p:cNvSpPr txBox="1">
            <a:spLocks/>
          </p:cNvSpPr>
          <p:nvPr/>
        </p:nvSpPr>
        <p:spPr>
          <a:xfrm>
            <a:off x="302605" y="1469833"/>
            <a:ext cx="10821007"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Bootstrap takes the concept of </a:t>
            </a:r>
            <a:r>
              <a:rPr lang="en-US" sz="2000" i="1" dirty="0">
                <a:latin typeface="Verdana" panose="020B0604030504040204" pitchFamily="34" charset="0"/>
                <a:ea typeface="Verdana" panose="020B0604030504040204" pitchFamily="34" charset="0"/>
                <a:cs typeface="Verdana" panose="020B0604030504040204" pitchFamily="34" charset="0"/>
              </a:rPr>
              <a:t>branding</a:t>
            </a:r>
            <a:r>
              <a:rPr lang="en-US" sz="2000" dirty="0">
                <a:latin typeface="Verdana" panose="020B0604030504040204" pitchFamily="34" charset="0"/>
                <a:ea typeface="Verdana" panose="020B0604030504040204" pitchFamily="34" charset="0"/>
                <a:cs typeface="Verdana" panose="020B0604030504040204" pitchFamily="34" charset="0"/>
              </a:rPr>
              <a:t> to a very high level; it makes sure that the following are consistent across the entire design.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By compiling Bootstrap, you can set what the colors related to each suffix will be.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Very often, you will see classes used that end with a branding related suffix such as:</a:t>
            </a: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8" name="Table 7">
            <a:extLst>
              <a:ext uri="{FF2B5EF4-FFF2-40B4-BE49-F238E27FC236}">
                <a16:creationId xmlns:a16="http://schemas.microsoft.com/office/drawing/2014/main" id="{1E50A7B9-D817-4345-A33B-6AD3016F4A3E}"/>
              </a:ext>
            </a:extLst>
          </p:cNvPr>
          <p:cNvGraphicFramePr>
            <a:graphicFrameLocks noGrp="1"/>
          </p:cNvGraphicFramePr>
          <p:nvPr>
            <p:extLst>
              <p:ext uri="{D42A27DB-BD31-4B8C-83A1-F6EECF244321}">
                <p14:modId xmlns:p14="http://schemas.microsoft.com/office/powerpoint/2010/main" val="1292503095"/>
              </p:ext>
            </p:extLst>
          </p:nvPr>
        </p:nvGraphicFramePr>
        <p:xfrm>
          <a:off x="683908" y="3481513"/>
          <a:ext cx="10058400" cy="2416296"/>
        </p:xfrm>
        <a:graphic>
          <a:graphicData uri="http://schemas.openxmlformats.org/drawingml/2006/table">
            <a:tbl>
              <a:tblPr firstRow="1" bandRow="1">
                <a:tableStyleId>{5C22544A-7EE6-4342-B048-85BDC9FD1C3A}</a:tableStyleId>
              </a:tblPr>
              <a:tblGrid>
                <a:gridCol w="2045165">
                  <a:extLst>
                    <a:ext uri="{9D8B030D-6E8A-4147-A177-3AD203B41FA5}">
                      <a16:colId xmlns:a16="http://schemas.microsoft.com/office/drawing/2014/main" val="20000"/>
                    </a:ext>
                  </a:extLst>
                </a:gridCol>
                <a:gridCol w="8013235">
                  <a:extLst>
                    <a:ext uri="{9D8B030D-6E8A-4147-A177-3AD203B41FA5}">
                      <a16:colId xmlns:a16="http://schemas.microsoft.com/office/drawing/2014/main" val="20001"/>
                    </a:ext>
                  </a:extLst>
                </a:gridCol>
              </a:tblGrid>
              <a:tr h="310646">
                <a:tc>
                  <a:txBody>
                    <a:bodyPr/>
                    <a:lstStyle/>
                    <a:p>
                      <a:pPr algn="ctr"/>
                      <a:r>
                        <a:rPr lang="en-US" sz="1800" dirty="0"/>
                        <a:t>Suffix</a:t>
                      </a:r>
                    </a:p>
                  </a:txBody>
                  <a:tcPr marL="113157" marR="113157" marT="56578" marB="56578">
                    <a:solidFill>
                      <a:srgbClr val="AB262E"/>
                    </a:solidFill>
                  </a:tcPr>
                </a:tc>
                <a:tc>
                  <a:txBody>
                    <a:bodyPr/>
                    <a:lstStyle/>
                    <a:p>
                      <a:pPr algn="ctr"/>
                      <a:r>
                        <a:rPr lang="en-US" sz="1800" dirty="0"/>
                        <a:t>Use</a:t>
                      </a:r>
                    </a:p>
                  </a:txBody>
                  <a:tcPr marL="113157" marR="113157" marT="56578" marB="56578">
                    <a:solidFill>
                      <a:srgbClr val="AB262E"/>
                    </a:solidFill>
                  </a:tcPr>
                </a:tc>
                <a:extLst>
                  <a:ext uri="{0D108BD9-81ED-4DB2-BD59-A6C34878D82A}">
                    <a16:rowId xmlns:a16="http://schemas.microsoft.com/office/drawing/2014/main" val="10000"/>
                  </a:ext>
                </a:extLst>
              </a:tr>
              <a:tr h="310646">
                <a:tc>
                  <a:txBody>
                    <a:bodyPr/>
                    <a:lstStyle/>
                    <a:p>
                      <a:r>
                        <a:rPr lang="en-US" sz="1600" b="1" dirty="0">
                          <a:solidFill>
                            <a:srgbClr val="AB262E"/>
                          </a:solidFill>
                          <a:latin typeface="Courier" charset="0"/>
                          <a:ea typeface="Courier" charset="0"/>
                          <a:cs typeface="Courier" charset="0"/>
                        </a:rPr>
                        <a:t>-primary</a:t>
                      </a:r>
                    </a:p>
                  </a:txBody>
                  <a:tcPr marL="113157" marR="113157" marT="56578" marB="56578"/>
                </a:tc>
                <a:tc>
                  <a:txBody>
                    <a:bodyPr/>
                    <a:lstStyle/>
                    <a:p>
                      <a:r>
                        <a:rPr lang="en-US" sz="1600" dirty="0"/>
                        <a:t>A</a:t>
                      </a:r>
                      <a:r>
                        <a:rPr lang="en-US" sz="1600" baseline="0" dirty="0"/>
                        <a:t> class that ends this suffix will generally follow the primary color for the brand, such as a call-to-action button for your product</a:t>
                      </a:r>
                      <a:endParaRPr lang="en-US" sz="1600" dirty="0"/>
                    </a:p>
                  </a:txBody>
                  <a:tcPr marL="113157" marR="113157" marT="56578" marB="56578"/>
                </a:tc>
                <a:extLst>
                  <a:ext uri="{0D108BD9-81ED-4DB2-BD59-A6C34878D82A}">
                    <a16:rowId xmlns:a16="http://schemas.microsoft.com/office/drawing/2014/main" val="10001"/>
                  </a:ext>
                </a:extLst>
              </a:tr>
              <a:tr h="310646">
                <a:tc>
                  <a:txBody>
                    <a:bodyPr/>
                    <a:lstStyle/>
                    <a:p>
                      <a:r>
                        <a:rPr lang="en-US" sz="1600" b="1" dirty="0">
                          <a:solidFill>
                            <a:srgbClr val="AB262E"/>
                          </a:solidFill>
                          <a:latin typeface="Courier" charset="0"/>
                          <a:ea typeface="Courier" charset="0"/>
                          <a:cs typeface="Courier" charset="0"/>
                        </a:rPr>
                        <a:t>-success</a:t>
                      </a:r>
                    </a:p>
                  </a:txBody>
                  <a:tcPr marL="113157" marR="113157" marT="56578" marB="56578"/>
                </a:tc>
                <a:tc>
                  <a:txBody>
                    <a:bodyPr/>
                    <a:lstStyle/>
                    <a:p>
                      <a:r>
                        <a:rPr lang="en-US" sz="1600" dirty="0"/>
                        <a:t>Used to</a:t>
                      </a:r>
                      <a:r>
                        <a:rPr lang="en-US" sz="1600" baseline="0" dirty="0"/>
                        <a:t> represent a successful action; </a:t>
                      </a:r>
                      <a:r>
                        <a:rPr lang="en-US" sz="1600" baseline="0" dirty="0" err="1"/>
                        <a:t>ie</a:t>
                      </a:r>
                      <a:r>
                        <a:rPr lang="en-US" sz="1600" baseline="0" dirty="0"/>
                        <a:t>,</a:t>
                      </a:r>
                      <a:r>
                        <a:rPr lang="en-US" sz="1600" i="0" baseline="0" dirty="0"/>
                        <a:t> </a:t>
                      </a:r>
                      <a:r>
                        <a:rPr lang="en-US" sz="1600" i="1" baseline="0" dirty="0"/>
                        <a:t>your changes have been saved.</a:t>
                      </a:r>
                      <a:endParaRPr lang="en-US" sz="1600" baseline="0" dirty="0"/>
                    </a:p>
                  </a:txBody>
                  <a:tcPr marL="113157" marR="113157" marT="56578" marB="56578"/>
                </a:tc>
                <a:extLst>
                  <a:ext uri="{0D108BD9-81ED-4DB2-BD59-A6C34878D82A}">
                    <a16:rowId xmlns:a16="http://schemas.microsoft.com/office/drawing/2014/main" val="10002"/>
                  </a:ext>
                </a:extLst>
              </a:tr>
              <a:tr h="310646">
                <a:tc>
                  <a:txBody>
                    <a:bodyPr/>
                    <a:lstStyle/>
                    <a:p>
                      <a:r>
                        <a:rPr lang="en-US" sz="1600" b="1" dirty="0">
                          <a:solidFill>
                            <a:srgbClr val="AB262E"/>
                          </a:solidFill>
                          <a:latin typeface="Courier" charset="0"/>
                          <a:ea typeface="Courier" charset="0"/>
                          <a:cs typeface="Courier" charset="0"/>
                        </a:rPr>
                        <a:t>-info</a:t>
                      </a:r>
                    </a:p>
                  </a:txBody>
                  <a:tcPr marL="113157" marR="113157" marT="56578" marB="56578"/>
                </a:tc>
                <a:tc>
                  <a:txBody>
                    <a:bodyPr/>
                    <a:lstStyle/>
                    <a:p>
                      <a:r>
                        <a:rPr lang="en-US" sz="1600" baseline="0" dirty="0"/>
                        <a:t>Used to represent generic info; </a:t>
                      </a:r>
                      <a:r>
                        <a:rPr lang="en-US" sz="1600" baseline="0" dirty="0" err="1"/>
                        <a:t>ie</a:t>
                      </a:r>
                      <a:r>
                        <a:rPr lang="en-US" sz="1600" baseline="0" dirty="0"/>
                        <a:t>, </a:t>
                      </a:r>
                      <a:r>
                        <a:rPr lang="en-US" sz="1600" i="1" baseline="0" dirty="0"/>
                        <a:t>this section relates to your family history.</a:t>
                      </a:r>
                      <a:endParaRPr lang="en-US" sz="1600" baseline="0" dirty="0"/>
                    </a:p>
                  </a:txBody>
                  <a:tcPr marL="113157" marR="113157" marT="56578" marB="56578"/>
                </a:tc>
                <a:extLst>
                  <a:ext uri="{0D108BD9-81ED-4DB2-BD59-A6C34878D82A}">
                    <a16:rowId xmlns:a16="http://schemas.microsoft.com/office/drawing/2014/main" val="10003"/>
                  </a:ext>
                </a:extLst>
              </a:tr>
              <a:tr h="310646">
                <a:tc>
                  <a:txBody>
                    <a:bodyPr/>
                    <a:lstStyle/>
                    <a:p>
                      <a:r>
                        <a:rPr lang="en-US" sz="1600" b="1" dirty="0">
                          <a:solidFill>
                            <a:srgbClr val="AB262E"/>
                          </a:solidFill>
                          <a:latin typeface="Courier" charset="0"/>
                          <a:ea typeface="Courier" charset="0"/>
                          <a:cs typeface="Courier" charset="0"/>
                        </a:rPr>
                        <a:t>-warning</a:t>
                      </a:r>
                    </a:p>
                  </a:txBody>
                  <a:tcPr marL="113157" marR="113157" marT="56578" marB="56578"/>
                </a:tc>
                <a:tc>
                  <a:txBody>
                    <a:bodyPr/>
                    <a:lstStyle/>
                    <a:p>
                      <a:r>
                        <a:rPr lang="en-US" sz="1600" baseline="0" dirty="0"/>
                        <a:t>Used to warn the user about an imminent action / potential issue; </a:t>
                      </a:r>
                      <a:r>
                        <a:rPr lang="en-US" sz="1600" baseline="0" dirty="0" err="1"/>
                        <a:t>ie</a:t>
                      </a:r>
                      <a:r>
                        <a:rPr lang="en-US" sz="1600" baseline="0" dirty="0"/>
                        <a:t>, </a:t>
                      </a:r>
                      <a:r>
                        <a:rPr lang="en-US" sz="1600" i="1" baseline="0" dirty="0"/>
                        <a:t>saving this is irreversible</a:t>
                      </a:r>
                      <a:endParaRPr lang="en-US" sz="1600" baseline="0" dirty="0"/>
                    </a:p>
                  </a:txBody>
                  <a:tcPr marL="113157" marR="113157" marT="56578" marB="56578"/>
                </a:tc>
                <a:extLst>
                  <a:ext uri="{0D108BD9-81ED-4DB2-BD59-A6C34878D82A}">
                    <a16:rowId xmlns:a16="http://schemas.microsoft.com/office/drawing/2014/main" val="10004"/>
                  </a:ext>
                </a:extLst>
              </a:tr>
              <a:tr h="310646">
                <a:tc>
                  <a:txBody>
                    <a:bodyPr/>
                    <a:lstStyle/>
                    <a:p>
                      <a:r>
                        <a:rPr lang="en-US" sz="1600" b="1" dirty="0">
                          <a:solidFill>
                            <a:srgbClr val="AB262E"/>
                          </a:solidFill>
                          <a:latin typeface="Courier" charset="0"/>
                          <a:ea typeface="Courier" charset="0"/>
                          <a:cs typeface="Courier" charset="0"/>
                        </a:rPr>
                        <a:t>-danger</a:t>
                      </a:r>
                    </a:p>
                  </a:txBody>
                  <a:tcPr marL="113157" marR="113157" marT="56578" marB="56578"/>
                </a:tc>
                <a:tc>
                  <a:txBody>
                    <a:bodyPr/>
                    <a:lstStyle/>
                    <a:p>
                      <a:r>
                        <a:rPr lang="en-US" sz="1600" baseline="0" dirty="0"/>
                        <a:t>Used to represent that an error of some sort has occurred; </a:t>
                      </a:r>
                      <a:r>
                        <a:rPr lang="en-US" sz="1600" baseline="0" dirty="0" err="1"/>
                        <a:t>ie</a:t>
                      </a:r>
                      <a:r>
                        <a:rPr lang="en-US" sz="1600" baseline="0" dirty="0"/>
                        <a:t>, </a:t>
                      </a:r>
                      <a:r>
                        <a:rPr lang="en-US" sz="1600" i="1" baseline="0" dirty="0"/>
                        <a:t>you cannot divide by 0.</a:t>
                      </a:r>
                      <a:endParaRPr lang="en-US" sz="1600" baseline="0" dirty="0"/>
                    </a:p>
                  </a:txBody>
                  <a:tcPr marL="113157" marR="113157" marT="56578" marB="56578"/>
                </a:tc>
                <a:extLst>
                  <a:ext uri="{0D108BD9-81ED-4DB2-BD59-A6C34878D82A}">
                    <a16:rowId xmlns:a16="http://schemas.microsoft.com/office/drawing/2014/main" val="10005"/>
                  </a:ext>
                </a:extLst>
              </a:tr>
            </a:tbl>
          </a:graphicData>
        </a:graphic>
      </p:graphicFrame>
      <p:sp>
        <p:nvSpPr>
          <p:cNvPr id="9" name="Footer Placeholder 4">
            <a:extLst>
              <a:ext uri="{FF2B5EF4-FFF2-40B4-BE49-F238E27FC236}">
                <a16:creationId xmlns:a16="http://schemas.microsoft.com/office/drawing/2014/main" id="{19D445ED-07DF-F649-8EF3-B821B6CFBA3F}"/>
              </a:ext>
            </a:extLst>
          </p:cNvPr>
          <p:cNvSpPr txBox="1">
            <a:spLocks/>
          </p:cNvSpPr>
          <p:nvPr/>
        </p:nvSpPr>
        <p:spPr>
          <a:xfrm>
            <a:off x="3654117" y="6083884"/>
            <a:ext cx="482280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57559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Accessibility Through Keyboard Navigation</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988308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30</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Supported Sizes</a:t>
            </a:r>
          </a:p>
        </p:txBody>
      </p:sp>
      <p:pic>
        <p:nvPicPr>
          <p:cNvPr id="5" name="Content Placeholder 3">
            <a:extLst>
              <a:ext uri="{FF2B5EF4-FFF2-40B4-BE49-F238E27FC236}">
                <a16:creationId xmlns:a16="http://schemas.microsoft.com/office/drawing/2014/main" id="{89F07D26-7209-A24C-A341-6353C72AD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403" y="1417637"/>
            <a:ext cx="9361193" cy="4022725"/>
          </a:xfrm>
          <a:prstGeom prst="rect">
            <a:avLst/>
          </a:prstGeom>
        </p:spPr>
      </p:pic>
    </p:spTree>
    <p:extLst>
      <p:ext uri="{BB962C8B-B14F-4D97-AF65-F5344CB8AC3E}">
        <p14:creationId xmlns:p14="http://schemas.microsoft.com/office/powerpoint/2010/main" val="2772788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31</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Print Styles!</a:t>
            </a:r>
          </a:p>
        </p:txBody>
      </p:sp>
      <p:sp>
        <p:nvSpPr>
          <p:cNvPr id="7" name="Content Placeholder 2">
            <a:extLst>
              <a:ext uri="{FF2B5EF4-FFF2-40B4-BE49-F238E27FC236}">
                <a16:creationId xmlns:a16="http://schemas.microsoft.com/office/drawing/2014/main" id="{974101B0-DA01-654A-BA30-413278C2DB5D}"/>
              </a:ext>
            </a:extLst>
          </p:cNvPr>
          <p:cNvSpPr txBox="1">
            <a:spLocks/>
          </p:cNvSpPr>
          <p:nvPr/>
        </p:nvSpPr>
        <p:spPr>
          <a:xfrm>
            <a:off x="1033145" y="1479974"/>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Bootstrap comes with 4 classes that allow you to manipulate how something is rendered when printed</a:t>
            </a:r>
          </a:p>
          <a:p>
            <a:pPr lvl="1">
              <a:buClr>
                <a:srgbClr val="AB262E"/>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These prevent your recipe website with comments from destroying an ink cartridge</a:t>
            </a:r>
          </a:p>
          <a:p>
            <a:pPr lvl="2">
              <a:buClr>
                <a:srgbClr val="AB262E"/>
              </a:buClr>
              <a:buFont typeface="Arial" panose="020B0604020202020204" pitchFamily="34" charset="0"/>
              <a:buChar char="•"/>
            </a:pPr>
            <a:r>
              <a:rPr lang="en-US" dirty="0">
                <a:latin typeface="Verdana" panose="020B0604030504040204" pitchFamily="34" charset="0"/>
                <a:ea typeface="Verdana" panose="020B0604030504040204" pitchFamily="34" charset="0"/>
                <a:cs typeface="Verdana" panose="020B0604030504040204" pitchFamily="34" charset="0"/>
                <a:hlinkClick r:id="rId3"/>
              </a:rPr>
              <a:t>http://coffeegrammer.com/cheesecake-printers-and-morality/</a:t>
            </a:r>
            <a:endParaRPr lang="en-US" dirty="0">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2EEE5098-8B80-DA4E-BC22-F33ED40BC6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832" y="3550774"/>
            <a:ext cx="10339159" cy="1952560"/>
          </a:xfrm>
          <a:prstGeom prst="rect">
            <a:avLst/>
          </a:prstGeom>
        </p:spPr>
      </p:pic>
    </p:spTree>
    <p:extLst>
      <p:ext uri="{BB962C8B-B14F-4D97-AF65-F5344CB8AC3E}">
        <p14:creationId xmlns:p14="http://schemas.microsoft.com/office/powerpoint/2010/main" val="1699772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32</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Accessibility In Bootstrap</a:t>
            </a:r>
          </a:p>
        </p:txBody>
      </p:sp>
      <p:sp>
        <p:nvSpPr>
          <p:cNvPr id="9" name="Footer Placeholder 4">
            <a:extLst>
              <a:ext uri="{FF2B5EF4-FFF2-40B4-BE49-F238E27FC236}">
                <a16:creationId xmlns:a16="http://schemas.microsoft.com/office/drawing/2014/main" id="{19D445ED-07DF-F649-8EF3-B821B6CFBA3F}"/>
              </a:ext>
            </a:extLst>
          </p:cNvPr>
          <p:cNvSpPr txBox="1">
            <a:spLocks/>
          </p:cNvSpPr>
          <p:nvPr/>
        </p:nvSpPr>
        <p:spPr>
          <a:xfrm>
            <a:off x="3654117" y="6083884"/>
            <a:ext cx="482280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Content Placeholder 2">
            <a:extLst>
              <a:ext uri="{FF2B5EF4-FFF2-40B4-BE49-F238E27FC236}">
                <a16:creationId xmlns:a16="http://schemas.microsoft.com/office/drawing/2014/main" id="{F32E33D8-7A24-524D-991A-90CA19CD8722}"/>
              </a:ext>
            </a:extLst>
          </p:cNvPr>
          <p:cNvSpPr txBox="1">
            <a:spLocks/>
          </p:cNvSpPr>
          <p:nvPr/>
        </p:nvSpPr>
        <p:spPr>
          <a:xfrm>
            <a:off x="727773" y="1358629"/>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Bootstrap includes many classes that are used for accessibility reasons to perform simple tasks.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Many colors chosen by default in Bootstrap had accessibility in mind with respect to color contrast, however some things such as preformatted code have a low color contrast.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will have to correct these issues.</a:t>
            </a:r>
          </a:p>
        </p:txBody>
      </p:sp>
      <p:graphicFrame>
        <p:nvGraphicFramePr>
          <p:cNvPr id="11" name="Table 10">
            <a:extLst>
              <a:ext uri="{FF2B5EF4-FFF2-40B4-BE49-F238E27FC236}">
                <a16:creationId xmlns:a16="http://schemas.microsoft.com/office/drawing/2014/main" id="{D19E4E37-E037-0A47-A792-DAFA8DE4CBE3}"/>
              </a:ext>
            </a:extLst>
          </p:cNvPr>
          <p:cNvGraphicFramePr>
            <a:graphicFrameLocks noGrp="1"/>
          </p:cNvGraphicFramePr>
          <p:nvPr>
            <p:extLst>
              <p:ext uri="{D42A27DB-BD31-4B8C-83A1-F6EECF244321}">
                <p14:modId xmlns:p14="http://schemas.microsoft.com/office/powerpoint/2010/main" val="2332164257"/>
              </p:ext>
            </p:extLst>
          </p:nvPr>
        </p:nvGraphicFramePr>
        <p:xfrm>
          <a:off x="727773" y="3698330"/>
          <a:ext cx="10058400" cy="1946144"/>
        </p:xfrm>
        <a:graphic>
          <a:graphicData uri="http://schemas.openxmlformats.org/drawingml/2006/table">
            <a:tbl>
              <a:tblPr firstRow="1" bandRow="1">
                <a:tableStyleId>{5C22544A-7EE6-4342-B048-85BDC9FD1C3A}</a:tableStyleId>
              </a:tblPr>
              <a:tblGrid>
                <a:gridCol w="2624714">
                  <a:extLst>
                    <a:ext uri="{9D8B030D-6E8A-4147-A177-3AD203B41FA5}">
                      <a16:colId xmlns:a16="http://schemas.microsoft.com/office/drawing/2014/main" val="20000"/>
                    </a:ext>
                  </a:extLst>
                </a:gridCol>
                <a:gridCol w="7433686">
                  <a:extLst>
                    <a:ext uri="{9D8B030D-6E8A-4147-A177-3AD203B41FA5}">
                      <a16:colId xmlns:a16="http://schemas.microsoft.com/office/drawing/2014/main" val="20001"/>
                    </a:ext>
                  </a:extLst>
                </a:gridCol>
              </a:tblGrid>
              <a:tr h="310646">
                <a:tc>
                  <a:txBody>
                    <a:bodyPr/>
                    <a:lstStyle/>
                    <a:p>
                      <a:pPr algn="ctr"/>
                      <a:r>
                        <a:rPr lang="en-US" sz="1800" dirty="0"/>
                        <a:t>Suffix</a:t>
                      </a:r>
                    </a:p>
                  </a:txBody>
                  <a:tcPr marL="113157" marR="113157" marT="56578" marB="56578">
                    <a:solidFill>
                      <a:srgbClr val="AB262E"/>
                    </a:solidFill>
                  </a:tcPr>
                </a:tc>
                <a:tc>
                  <a:txBody>
                    <a:bodyPr/>
                    <a:lstStyle/>
                    <a:p>
                      <a:pPr algn="ctr"/>
                      <a:r>
                        <a:rPr lang="en-US" sz="1800" dirty="0"/>
                        <a:t>Use</a:t>
                      </a:r>
                    </a:p>
                  </a:txBody>
                  <a:tcPr marL="113157" marR="113157" marT="56578" marB="56578">
                    <a:solidFill>
                      <a:srgbClr val="AB262E"/>
                    </a:solidFill>
                  </a:tcPr>
                </a:tc>
                <a:extLst>
                  <a:ext uri="{0D108BD9-81ED-4DB2-BD59-A6C34878D82A}">
                    <a16:rowId xmlns:a16="http://schemas.microsoft.com/office/drawing/2014/main" val="10000"/>
                  </a:ext>
                </a:extLst>
              </a:tr>
              <a:tr h="310646">
                <a:tc>
                  <a:txBody>
                    <a:bodyPr/>
                    <a:lstStyle/>
                    <a:p>
                      <a:r>
                        <a:rPr lang="en-US" sz="1600" b="1" dirty="0" err="1">
                          <a:solidFill>
                            <a:srgbClr val="AB262E"/>
                          </a:solidFill>
                          <a:latin typeface="Courier" charset="0"/>
                          <a:ea typeface="Courier" charset="0"/>
                          <a:cs typeface="Courier" charset="0"/>
                        </a:rPr>
                        <a:t>sr</a:t>
                      </a:r>
                      <a:r>
                        <a:rPr lang="en-US" sz="1600" b="1" dirty="0">
                          <a:solidFill>
                            <a:srgbClr val="AB262E"/>
                          </a:solidFill>
                          <a:latin typeface="Courier" charset="0"/>
                          <a:ea typeface="Courier" charset="0"/>
                          <a:cs typeface="Courier" charset="0"/>
                        </a:rPr>
                        <a:t>-only</a:t>
                      </a:r>
                    </a:p>
                  </a:txBody>
                  <a:tcPr marL="113157" marR="113157" marT="56578" marB="56578"/>
                </a:tc>
                <a:tc>
                  <a:txBody>
                    <a:bodyPr/>
                    <a:lstStyle/>
                    <a:p>
                      <a:r>
                        <a:rPr lang="en-US" sz="1600" dirty="0"/>
                        <a:t>An element with this class will only be</a:t>
                      </a:r>
                      <a:r>
                        <a:rPr lang="en-US" sz="1600" baseline="0" dirty="0"/>
                        <a:t> visible to a screen-reader.</a:t>
                      </a:r>
                      <a:endParaRPr lang="en-US" sz="1600" dirty="0"/>
                    </a:p>
                  </a:txBody>
                  <a:tcPr marL="113157" marR="113157" marT="56578" marB="56578"/>
                </a:tc>
                <a:extLst>
                  <a:ext uri="{0D108BD9-81ED-4DB2-BD59-A6C34878D82A}">
                    <a16:rowId xmlns:a16="http://schemas.microsoft.com/office/drawing/2014/main" val="10001"/>
                  </a:ext>
                </a:extLst>
              </a:tr>
              <a:tr h="310646">
                <a:tc>
                  <a:txBody>
                    <a:bodyPr/>
                    <a:lstStyle/>
                    <a:p>
                      <a:r>
                        <a:rPr lang="en-US" sz="1600" b="1" dirty="0" err="1">
                          <a:solidFill>
                            <a:srgbClr val="AB262E"/>
                          </a:solidFill>
                          <a:latin typeface="Courier" charset="0"/>
                          <a:ea typeface="Courier" charset="0"/>
                          <a:cs typeface="Courier" charset="0"/>
                        </a:rPr>
                        <a:t>sr</a:t>
                      </a:r>
                      <a:r>
                        <a:rPr lang="en-US" sz="1600" b="1" dirty="0">
                          <a:solidFill>
                            <a:srgbClr val="AB262E"/>
                          </a:solidFill>
                          <a:latin typeface="Courier" charset="0"/>
                          <a:ea typeface="Courier" charset="0"/>
                          <a:cs typeface="Courier" charset="0"/>
                        </a:rPr>
                        <a:t>-only-focusable</a:t>
                      </a:r>
                    </a:p>
                  </a:txBody>
                  <a:tcPr marL="113157" marR="113157" marT="56578" marB="56578"/>
                </a:tc>
                <a:tc>
                  <a:txBody>
                    <a:bodyPr/>
                    <a:lstStyle/>
                    <a:p>
                      <a:r>
                        <a:rPr lang="en-US" sz="1600" baseline="0" dirty="0"/>
                        <a:t>Will be focusable by a screen reader and visible to a screen-reader on focus, useful to make links to jump to content.</a:t>
                      </a:r>
                    </a:p>
                  </a:txBody>
                  <a:tcPr marL="113157" marR="113157" marT="56578" marB="56578"/>
                </a:tc>
                <a:extLst>
                  <a:ext uri="{0D108BD9-81ED-4DB2-BD59-A6C34878D82A}">
                    <a16:rowId xmlns:a16="http://schemas.microsoft.com/office/drawing/2014/main" val="10002"/>
                  </a:ext>
                </a:extLst>
              </a:tr>
              <a:tr h="310646">
                <a:tc>
                  <a:txBody>
                    <a:bodyPr/>
                    <a:lstStyle/>
                    <a:p>
                      <a:r>
                        <a:rPr lang="en-US" sz="1600" b="1" dirty="0">
                          <a:solidFill>
                            <a:srgbClr val="AB262E"/>
                          </a:solidFill>
                          <a:latin typeface="Courier" charset="0"/>
                          <a:ea typeface="Courier" charset="0"/>
                          <a:cs typeface="Courier" charset="0"/>
                        </a:rPr>
                        <a:t>text-hide</a:t>
                      </a:r>
                    </a:p>
                  </a:txBody>
                  <a:tcPr marL="113157" marR="113157" marT="56578" marB="56578"/>
                </a:tc>
                <a:tc>
                  <a:txBody>
                    <a:bodyPr/>
                    <a:lstStyle/>
                    <a:p>
                      <a:r>
                        <a:rPr lang="en-US" sz="1600" dirty="0"/>
                        <a:t>Text inside an element</a:t>
                      </a:r>
                      <a:r>
                        <a:rPr lang="en-US" sz="1600" baseline="0" dirty="0"/>
                        <a:t> with this class will not be shown visually, but will appear to screen readers.</a:t>
                      </a:r>
                    </a:p>
                  </a:txBody>
                  <a:tcPr marL="113157" marR="113157" marT="56578" marB="5657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42683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Bootstrap is actually written in a CSS-like language called SASS, which compiles into CSS.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As such, you can download Bootstrap’s source, edit variables which define things like branding color, default text size, etc. and make a custom version of Bootstrap.</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This also allows you to include Bootstrap’s source into your custom code and only include styles relevant to your application. (This is a topic covered in CS 554 - Web Programming II)</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33</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Compiling Bootstrap</a:t>
            </a:r>
          </a:p>
        </p:txBody>
      </p:sp>
    </p:spTree>
    <p:extLst>
      <p:ext uri="{BB962C8B-B14F-4D97-AF65-F5344CB8AC3E}">
        <p14:creationId xmlns:p14="http://schemas.microsoft.com/office/powerpoint/2010/main" val="3752720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34</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The Grid</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991563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graphic design a grid is a series of guidelines used to structure content.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web development, designs are often created against grids; this means that designers setup the content to fall within a certain number of columns.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Nowadays, it is common for grids to be a combination of fluid and fixed widths; the max size of a row will change with the resolution of a screen, whereas the rows will always be divided into columns of equal width.</a:t>
            </a:r>
          </a:p>
          <a:p>
            <a:pPr lvl="1"/>
            <a:r>
              <a:rPr lang="en-US" sz="1800" dirty="0">
                <a:hlinkClick r:id="rId3"/>
              </a:rPr>
              <a:t>https://getbootstrap.com/docs/4.4/layout/grid/</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35</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Is a Grid?</a:t>
            </a:r>
          </a:p>
        </p:txBody>
      </p:sp>
    </p:spTree>
    <p:extLst>
      <p:ext uri="{BB962C8B-B14F-4D97-AF65-F5344CB8AC3E}">
        <p14:creationId xmlns:p14="http://schemas.microsoft.com/office/powerpoint/2010/main" val="31274968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Bootstrap has a very simple grid that can adapt to the current screen size.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Bootstrap’s grid allows you to setup rows with content, where each content element is set to take a certain number of columns in each row. </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Most importantly, it allows you to setup how many columns your content will use at different resolutions.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For example, you could have a gallery where images take up:</a:t>
            </a:r>
          </a:p>
          <a:p>
            <a:pPr lvl="1"/>
            <a:r>
              <a:rPr lang="en-US" sz="1800" dirty="0">
                <a:latin typeface="Verdana" panose="020B0604030504040204" pitchFamily="34" charset="0"/>
                <a:ea typeface="Verdana" panose="020B0604030504040204" pitchFamily="34" charset="0"/>
                <a:cs typeface="Verdana" panose="020B0604030504040204" pitchFamily="34" charset="0"/>
              </a:rPr>
              <a:t>Hidden when the screen is &lt; 768px</a:t>
            </a:r>
          </a:p>
          <a:p>
            <a:pPr lvl="1"/>
            <a:r>
              <a:rPr lang="en-US" sz="1800" dirty="0">
                <a:latin typeface="Verdana" panose="020B0604030504040204" pitchFamily="34" charset="0"/>
                <a:ea typeface="Verdana" panose="020B0604030504040204" pitchFamily="34" charset="0"/>
                <a:cs typeface="Verdana" panose="020B0604030504040204" pitchFamily="34" charset="0"/>
              </a:rPr>
              <a:t>The entire width of the row when the screen is between 768 and 991px</a:t>
            </a:r>
          </a:p>
          <a:p>
            <a:pPr lvl="1"/>
            <a:r>
              <a:rPr lang="en-US" sz="1800" dirty="0">
                <a:latin typeface="Verdana" panose="020B0604030504040204" pitchFamily="34" charset="0"/>
                <a:ea typeface="Verdana" panose="020B0604030504040204" pitchFamily="34" charset="0"/>
                <a:cs typeface="Verdana" panose="020B0604030504040204" pitchFamily="34" charset="0"/>
              </a:rPr>
              <a:t>Half the width of the row when the screen is between 992px and 1200px</a:t>
            </a:r>
          </a:p>
          <a:p>
            <a:pPr lvl="1"/>
            <a:r>
              <a:rPr lang="en-US" sz="1800" dirty="0">
                <a:latin typeface="Verdana" panose="020B0604030504040204" pitchFamily="34" charset="0"/>
                <a:ea typeface="Verdana" panose="020B0604030504040204" pitchFamily="34" charset="0"/>
                <a:cs typeface="Verdana" panose="020B0604030504040204" pitchFamily="34" charset="0"/>
              </a:rPr>
              <a:t>One third the width row when the screen is 1200px or wider.</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This can all be accomplished by having a combination classes that dictate how many columns something should take up at particular sizes.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36</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Bootstrap’s Grid</a:t>
            </a:r>
          </a:p>
        </p:txBody>
      </p:sp>
    </p:spTree>
    <p:extLst>
      <p:ext uri="{BB962C8B-B14F-4D97-AF65-F5344CB8AC3E}">
        <p14:creationId xmlns:p14="http://schemas.microsoft.com/office/powerpoint/2010/main" val="250390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use your grid at all levels of your content. For example, you could structure a blog as:</a:t>
            </a:r>
          </a:p>
          <a:p>
            <a:pPr lvl="1"/>
            <a:r>
              <a:rPr lang="en-US" dirty="0" err="1">
                <a:latin typeface="Verdana" panose="020B0604030504040204" pitchFamily="34" charset="0"/>
                <a:ea typeface="Verdana" panose="020B0604030504040204" pitchFamily="34" charset="0"/>
                <a:cs typeface="Verdana" panose="020B0604030504040204" pitchFamily="34" charset="0"/>
              </a:rPr>
              <a:t>div.container</a:t>
            </a:r>
            <a:r>
              <a:rPr lang="en-US" dirty="0">
                <a:latin typeface="Verdana" panose="020B0604030504040204" pitchFamily="34" charset="0"/>
                <a:ea typeface="Verdana" panose="020B0604030504040204" pitchFamily="34" charset="0"/>
                <a:cs typeface="Verdana" panose="020B0604030504040204" pitchFamily="34" charset="0"/>
              </a:rPr>
              <a:t> </a:t>
            </a:r>
          </a:p>
          <a:p>
            <a:pPr lvl="2"/>
            <a:r>
              <a:rPr lang="en-US" sz="1400" dirty="0" err="1">
                <a:latin typeface="Verdana" panose="020B0604030504040204" pitchFamily="34" charset="0"/>
                <a:ea typeface="Verdana" panose="020B0604030504040204" pitchFamily="34" charset="0"/>
                <a:cs typeface="Verdana" panose="020B0604030504040204" pitchFamily="34" charset="0"/>
              </a:rPr>
              <a:t>div.row</a:t>
            </a:r>
            <a:endParaRPr lang="en-US" sz="1400" dirty="0">
              <a:latin typeface="Verdana" panose="020B0604030504040204" pitchFamily="34" charset="0"/>
              <a:ea typeface="Verdana" panose="020B0604030504040204" pitchFamily="34" charset="0"/>
              <a:cs typeface="Verdana" panose="020B0604030504040204" pitchFamily="34" charset="0"/>
            </a:endParaRPr>
          </a:p>
          <a:p>
            <a:pPr lvl="3"/>
            <a:r>
              <a:rPr lang="en-US" sz="1400" dirty="0">
                <a:latin typeface="Verdana" panose="020B0604030504040204" pitchFamily="34" charset="0"/>
                <a:ea typeface="Verdana" panose="020B0604030504040204" pitchFamily="34" charset="0"/>
                <a:cs typeface="Verdana" panose="020B0604030504040204" pitchFamily="34" charset="0"/>
              </a:rPr>
              <a:t>div.col-sm-12.col-md-8.col-lg-6.blog-post-container</a:t>
            </a:r>
          </a:p>
          <a:p>
            <a:pPr lvl="4"/>
            <a:r>
              <a:rPr lang="en-US" sz="1400" dirty="0" err="1">
                <a:latin typeface="Verdana" panose="020B0604030504040204" pitchFamily="34" charset="0"/>
                <a:ea typeface="Verdana" panose="020B0604030504040204" pitchFamily="34" charset="0"/>
                <a:cs typeface="Verdana" panose="020B0604030504040204" pitchFamily="34" charset="0"/>
              </a:rPr>
              <a:t>div.row</a:t>
            </a:r>
            <a:r>
              <a:rPr lang="en-US" sz="1400" dirty="0">
                <a:latin typeface="Verdana" panose="020B0604030504040204" pitchFamily="34" charset="0"/>
                <a:ea typeface="Verdana" panose="020B0604030504040204" pitchFamily="34" charset="0"/>
                <a:cs typeface="Verdana" panose="020B0604030504040204" pitchFamily="34" charset="0"/>
              </a:rPr>
              <a:t> (10 times repeated, for 10 posts)</a:t>
            </a:r>
          </a:p>
          <a:p>
            <a:pPr lvl="5"/>
            <a:r>
              <a:rPr lang="en-US" sz="1400" dirty="0">
                <a:latin typeface="Verdana" panose="020B0604030504040204" pitchFamily="34" charset="0"/>
                <a:ea typeface="Verdana" panose="020B0604030504040204" pitchFamily="34" charset="0"/>
                <a:cs typeface="Verdana" panose="020B0604030504040204" pitchFamily="34" charset="0"/>
              </a:rPr>
              <a:t>div.hidden-sm.col-md-2.avatar</a:t>
            </a:r>
          </a:p>
          <a:p>
            <a:pPr lvl="5"/>
            <a:r>
              <a:rPr lang="en-US" sz="1400" dirty="0">
                <a:latin typeface="Verdana" panose="020B0604030504040204" pitchFamily="34" charset="0"/>
                <a:ea typeface="Verdana" panose="020B0604030504040204" pitchFamily="34" charset="0"/>
                <a:cs typeface="Verdana" panose="020B0604030504040204" pitchFamily="34" charset="0"/>
              </a:rPr>
              <a:t>div.col-sm-12.col-md-6.description</a:t>
            </a:r>
          </a:p>
          <a:p>
            <a:pPr lvl="6"/>
            <a:r>
              <a:rPr lang="en-US" sz="1400" dirty="0">
                <a:latin typeface="Verdana" panose="020B0604030504040204" pitchFamily="34" charset="0"/>
                <a:ea typeface="Verdana" panose="020B0604030504040204" pitchFamily="34" charset="0"/>
                <a:cs typeface="Verdana" panose="020B0604030504040204" pitchFamily="34" charset="0"/>
              </a:rPr>
              <a:t>h3.title</a:t>
            </a:r>
          </a:p>
          <a:p>
            <a:pPr lvl="6"/>
            <a:r>
              <a:rPr lang="en-US" sz="1400" dirty="0">
                <a:latin typeface="Verdana" panose="020B0604030504040204" pitchFamily="34" charset="0"/>
                <a:ea typeface="Verdana" panose="020B0604030504040204" pitchFamily="34" charset="0"/>
                <a:cs typeface="Verdana" panose="020B0604030504040204" pitchFamily="34" charset="0"/>
              </a:rPr>
              <a:t>p</a:t>
            </a:r>
          </a:p>
          <a:p>
            <a:pPr lvl="3"/>
            <a:r>
              <a:rPr lang="en-US" sz="1400" dirty="0">
                <a:latin typeface="Verdana" panose="020B0604030504040204" pitchFamily="34" charset="0"/>
                <a:ea typeface="Verdana" panose="020B0604030504040204" pitchFamily="34" charset="0"/>
                <a:cs typeface="Verdana" panose="020B0604030504040204" pitchFamily="34" charset="0"/>
              </a:rPr>
              <a:t>div.col-sm-12.col-md-4.col-lg-4.col-lg-offset-2.about-me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b="1" dirty="0">
                <a:solidFill>
                  <a:srgbClr val="AB262E"/>
                </a:solidFill>
                <a:latin typeface="Verdana" panose="020B0604030504040204" pitchFamily="34" charset="0"/>
                <a:ea typeface="Verdana" panose="020B0604030504040204" pitchFamily="34" charset="0"/>
                <a:cs typeface="Verdana" panose="020B0604030504040204" pitchFamily="34" charset="0"/>
              </a:rPr>
              <a:t>container</a:t>
            </a:r>
            <a:r>
              <a:rPr lang="en-US" sz="2000" dirty="0">
                <a:latin typeface="Verdana" panose="020B0604030504040204" pitchFamily="34" charset="0"/>
                <a:ea typeface="Verdana" panose="020B0604030504040204" pitchFamily="34" charset="0"/>
                <a:cs typeface="Verdana" panose="020B0604030504040204" pitchFamily="34" charset="0"/>
              </a:rPr>
              <a:t> class is important, as it acts as a location for your grid to sit; rows need to be contained in an element with </a:t>
            </a:r>
            <a:r>
              <a:rPr lang="en-US" sz="2000" i="1" dirty="0">
                <a:latin typeface="Verdana" panose="020B0604030504040204" pitchFamily="34" charset="0"/>
                <a:ea typeface="Verdana" panose="020B0604030504040204" pitchFamily="34" charset="0"/>
                <a:cs typeface="Verdana" panose="020B0604030504040204" pitchFamily="34" charset="0"/>
              </a:rPr>
              <a:t>container</a:t>
            </a:r>
            <a:r>
              <a:rPr lang="en-US" sz="2000" dirty="0">
                <a:latin typeface="Verdana" panose="020B0604030504040204" pitchFamily="34" charset="0"/>
                <a:ea typeface="Verdana" panose="020B0604030504040204" pitchFamily="34" charset="0"/>
                <a:cs typeface="Verdana" panose="020B0604030504040204" pitchFamily="34" charset="0"/>
              </a:rPr>
              <a:t> or </a:t>
            </a:r>
            <a:r>
              <a:rPr lang="en-US" sz="2000" i="1" dirty="0">
                <a:latin typeface="Verdana" panose="020B0604030504040204" pitchFamily="34" charset="0"/>
                <a:ea typeface="Verdana" panose="020B0604030504040204" pitchFamily="34" charset="0"/>
                <a:cs typeface="Verdana" panose="020B0604030504040204" pitchFamily="34" charset="0"/>
              </a:rPr>
              <a:t>container-fluid</a:t>
            </a:r>
            <a:r>
              <a:rPr lang="en-US" sz="2000" dirty="0">
                <a:latin typeface="Verdana" panose="020B0604030504040204" pitchFamily="34" charset="0"/>
                <a:ea typeface="Verdana" panose="020B0604030504040204" pitchFamily="34" charset="0"/>
                <a:cs typeface="Verdana" panose="020B0604030504040204" pitchFamily="34" charset="0"/>
              </a:rPr>
              <a:t> class for proper alignment / padding.</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37</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the Grid</a:t>
            </a:r>
          </a:p>
        </p:txBody>
      </p:sp>
    </p:spTree>
    <p:extLst>
      <p:ext uri="{BB962C8B-B14F-4D97-AF65-F5344CB8AC3E}">
        <p14:creationId xmlns:p14="http://schemas.microsoft.com/office/powerpoint/2010/main" val="2312077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Each row element has multiple columns inside of it, but you can nest rows inside of those columns.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Bootstrap’s grid system is fairly fluid, so you can keep nesting, but at some point columns will get to be too small to be really useful.</a:t>
            </a:r>
          </a:p>
        </p:txBody>
      </p:sp>
      <p:sp>
        <p:nvSpPr>
          <p:cNvPr id="3" name="Slide Number Placeholder 2"/>
          <p:cNvSpPr>
            <a:spLocks noGrp="1"/>
          </p:cNvSpPr>
          <p:nvPr>
            <p:ph type="sldNum" sz="quarter" idx="14"/>
          </p:nvPr>
        </p:nvSpPr>
        <p:spPr/>
        <p:txBody>
          <a:bodyPr/>
          <a:lstStyle/>
          <a:p>
            <a:fld id="{12342C3A-DD85-7843-B416-BD52AB030D59}" type="slidenum">
              <a:rPr lang="en-US" smtClean="0"/>
              <a:pPr/>
              <a:t>38</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Nesting Rows and Columns</a:t>
            </a:r>
          </a:p>
        </p:txBody>
      </p:sp>
    </p:spTree>
    <p:extLst>
      <p:ext uri="{BB962C8B-B14F-4D97-AF65-F5344CB8AC3E}">
        <p14:creationId xmlns:p14="http://schemas.microsoft.com/office/powerpoint/2010/main" val="3596973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39</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Common Layout Components</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152196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25901"/>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Many websites have search boxes that show results as you type in them.</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Features like this are great; they save time, they are easy to use, and they simplify the process of using the web.</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From an accessibility standpoint, to make this easy to use for </a:t>
            </a:r>
            <a:r>
              <a:rPr lang="en-US" sz="2000" i="1" dirty="0">
                <a:latin typeface="Verdana" panose="020B0604030504040204" pitchFamily="34" charset="0"/>
                <a:ea typeface="Verdana" panose="020B0604030504040204" pitchFamily="34" charset="0"/>
                <a:cs typeface="Verdana" panose="020B0604030504040204" pitchFamily="34" charset="0"/>
              </a:rPr>
              <a:t>all</a:t>
            </a:r>
            <a:r>
              <a:rPr lang="en-US" sz="2000" dirty="0">
                <a:latin typeface="Verdana" panose="020B0604030504040204" pitchFamily="34" charset="0"/>
                <a:ea typeface="Verdana" panose="020B0604030504040204" pitchFamily="34" charset="0"/>
                <a:cs typeface="Verdana" panose="020B0604030504040204" pitchFamily="34" charset="0"/>
              </a:rPr>
              <a:t> users, you need to do some work.</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Features like this should be entirely usable via keyboard for accessibility reasons.</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Complex Frontends Are Hard to Use</a:t>
            </a:r>
          </a:p>
        </p:txBody>
      </p:sp>
      <p:pic>
        <p:nvPicPr>
          <p:cNvPr id="5" name="Picture 4">
            <a:extLst>
              <a:ext uri="{FF2B5EF4-FFF2-40B4-BE49-F238E27FC236}">
                <a16:creationId xmlns:a16="http://schemas.microsoft.com/office/drawing/2014/main" id="{D3151232-90E1-A342-BB1D-1024822EC1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713" y="3783578"/>
            <a:ext cx="9639300" cy="1828800"/>
          </a:xfrm>
          <a:prstGeom prst="rect">
            <a:avLst/>
          </a:prstGeom>
        </p:spPr>
      </p:pic>
    </p:spTree>
    <p:extLst>
      <p:ext uri="{BB962C8B-B14F-4D97-AF65-F5344CB8AC3E}">
        <p14:creationId xmlns:p14="http://schemas.microsoft.com/office/powerpoint/2010/main" val="2223000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Bootstrap gives an aesthetically pleasing, default, and sensible style to most common elements. It sets up a series of rules for typography, padding, margins, and so on that make the layout proportional and related in many ways, so that even a barebones document will look logical and well laid out without any fancy components.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It also provides a series of classes to use in order to make it easy to build out basic and common layout, such as:</a:t>
            </a:r>
          </a:p>
          <a:p>
            <a:pPr lvl="1"/>
            <a:r>
              <a:rPr lang="en-US" sz="1800" dirty="0">
                <a:latin typeface="Verdana" panose="020B0604030504040204" pitchFamily="34" charset="0"/>
                <a:ea typeface="Verdana" panose="020B0604030504040204" pitchFamily="34" charset="0"/>
                <a:cs typeface="Verdana" panose="020B0604030504040204" pitchFamily="34" charset="0"/>
              </a:rPr>
              <a:t>Better looking forms</a:t>
            </a:r>
          </a:p>
          <a:p>
            <a:pPr lvl="1"/>
            <a:r>
              <a:rPr lang="en-US" sz="1800" dirty="0">
                <a:latin typeface="Verdana" panose="020B0604030504040204" pitchFamily="34" charset="0"/>
                <a:ea typeface="Verdana" panose="020B0604030504040204" pitchFamily="34" charset="0"/>
                <a:cs typeface="Verdana" panose="020B0604030504040204" pitchFamily="34" charset="0"/>
              </a:rPr>
              <a:t>Consistent Buttons</a:t>
            </a:r>
          </a:p>
          <a:p>
            <a:pPr lvl="1"/>
            <a:r>
              <a:rPr lang="en-US" sz="1800" dirty="0">
                <a:latin typeface="Verdana" panose="020B0604030504040204" pitchFamily="34" charset="0"/>
                <a:ea typeface="Verdana" panose="020B0604030504040204" pitchFamily="34" charset="0"/>
                <a:cs typeface="Verdana" panose="020B0604030504040204" pitchFamily="34" charset="0"/>
              </a:rPr>
              <a:t>Prettier tables</a:t>
            </a:r>
          </a:p>
          <a:p>
            <a:pPr lvl="1"/>
            <a:r>
              <a:rPr lang="en-US" sz="1800" dirty="0">
                <a:latin typeface="Verdana" panose="020B0604030504040204" pitchFamily="34" charset="0"/>
                <a:ea typeface="Verdana" panose="020B0604030504040204" pitchFamily="34" charset="0"/>
                <a:cs typeface="Verdana" panose="020B0604030504040204" pitchFamily="34" charset="0"/>
              </a:rPr>
              <a:t>Utilities for images</a:t>
            </a:r>
          </a:p>
          <a:p>
            <a:pPr lvl="1"/>
            <a:r>
              <a:rPr lang="en-US" sz="1800" dirty="0">
                <a:latin typeface="Verdana" panose="020B0604030504040204" pitchFamily="34" charset="0"/>
                <a:ea typeface="Verdana" panose="020B0604030504040204" pitchFamily="34" charset="0"/>
                <a:cs typeface="Verdana" panose="020B0604030504040204" pitchFamily="34" charset="0"/>
              </a:rPr>
              <a:t>General utilities</a:t>
            </a:r>
          </a:p>
          <a:p>
            <a:pPr lvl="1"/>
            <a:endParaRPr lang="en-US" sz="20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40</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does Bootstrap do for normal HTML?</a:t>
            </a:r>
          </a:p>
        </p:txBody>
      </p:sp>
    </p:spTree>
    <p:extLst>
      <p:ext uri="{BB962C8B-B14F-4D97-AF65-F5344CB8AC3E}">
        <p14:creationId xmlns:p14="http://schemas.microsoft.com/office/powerpoint/2010/main" val="2748454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r>
              <a:rPr lang="en-US" sz="2000" dirty="0"/>
              <a:t>Bootstrap gives an aesthetically pleasing, default, and sensible style to most common elements. It sets up a series of rules for typography, padding, margins, and so on that make the layout proportional and related in many ways, so that even a barebones document will look logical and well laid out without any fancy components.</a:t>
            </a:r>
          </a:p>
          <a:p>
            <a:r>
              <a:rPr lang="en-US" sz="2000" dirty="0"/>
              <a:t>It also provides a series of classes to use in order to make it easy to build out basic and common layout, such as:</a:t>
            </a:r>
          </a:p>
          <a:p>
            <a:pPr lvl="1"/>
            <a:r>
              <a:rPr lang="en-US" sz="2000" dirty="0"/>
              <a:t>Better looking forms</a:t>
            </a:r>
          </a:p>
          <a:p>
            <a:pPr lvl="1"/>
            <a:r>
              <a:rPr lang="en-US" sz="2000" dirty="0"/>
              <a:t>Consistent Buttons</a:t>
            </a:r>
          </a:p>
          <a:p>
            <a:pPr lvl="1"/>
            <a:r>
              <a:rPr lang="en-US" sz="2000" dirty="0"/>
              <a:t>Prettier tables</a:t>
            </a:r>
          </a:p>
          <a:p>
            <a:pPr lvl="1"/>
            <a:r>
              <a:rPr lang="en-US" sz="2000" dirty="0"/>
              <a:t>Utilities for images</a:t>
            </a:r>
          </a:p>
          <a:p>
            <a:pPr lvl="1"/>
            <a:r>
              <a:rPr lang="en-US" sz="2000" dirty="0"/>
              <a:t>General utilities</a:t>
            </a:r>
          </a:p>
          <a:p>
            <a:pPr lvl="1"/>
            <a:endParaRPr lang="en-US" sz="2000" dirty="0"/>
          </a:p>
        </p:txBody>
      </p:sp>
      <p:sp>
        <p:nvSpPr>
          <p:cNvPr id="3" name="Slide Number Placeholder 2"/>
          <p:cNvSpPr>
            <a:spLocks noGrp="1"/>
          </p:cNvSpPr>
          <p:nvPr>
            <p:ph type="sldNum" sz="quarter" idx="14"/>
          </p:nvPr>
        </p:nvSpPr>
        <p:spPr/>
        <p:txBody>
          <a:bodyPr/>
          <a:lstStyle/>
          <a:p>
            <a:fld id="{12342C3A-DD85-7843-B416-BD52AB030D59}" type="slidenum">
              <a:rPr lang="en-US" smtClean="0"/>
              <a:pPr/>
              <a:t>41</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What does Bootstrap do for normal HTML?</a:t>
            </a:r>
          </a:p>
        </p:txBody>
      </p:sp>
    </p:spTree>
    <p:extLst>
      <p:ext uri="{BB962C8B-B14F-4D97-AF65-F5344CB8AC3E}">
        <p14:creationId xmlns:p14="http://schemas.microsoft.com/office/powerpoint/2010/main" val="4242266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42</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Forms in Bootstrap</a:t>
            </a:r>
          </a:p>
        </p:txBody>
      </p:sp>
      <p:sp>
        <p:nvSpPr>
          <p:cNvPr id="7" name="Content Placeholder 2">
            <a:extLst>
              <a:ext uri="{FF2B5EF4-FFF2-40B4-BE49-F238E27FC236}">
                <a16:creationId xmlns:a16="http://schemas.microsoft.com/office/drawing/2014/main" id="{DA2BC238-BAA5-8A4E-8D32-AF5A03EC79E5}"/>
              </a:ext>
            </a:extLst>
          </p:cNvPr>
          <p:cNvSpPr txBox="1">
            <a:spLocks/>
          </p:cNvSpPr>
          <p:nvPr/>
        </p:nvSpPr>
        <p:spPr>
          <a:xfrm>
            <a:off x="473825" y="1097589"/>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Bootstrap provides several utility classes that can be used to group forms, their input, and their labels together to make horizontal or vertical forms.</a:t>
            </a:r>
          </a:p>
          <a:p>
            <a:pPr lvl="1">
              <a:buClr>
                <a:srgbClr val="AB262E"/>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hlinkClick r:id="rId3"/>
              </a:rPr>
              <a:t>https://getbootstrap.com/docs/4.4/components/forms/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53CF56D3-91E6-E64F-AC0A-62496B2CF5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787" y="2451295"/>
            <a:ext cx="9918700" cy="3467100"/>
          </a:xfrm>
          <a:prstGeom prst="rect">
            <a:avLst/>
          </a:prstGeom>
        </p:spPr>
      </p:pic>
    </p:spTree>
    <p:extLst>
      <p:ext uri="{BB962C8B-B14F-4D97-AF65-F5344CB8AC3E}">
        <p14:creationId xmlns:p14="http://schemas.microsoft.com/office/powerpoint/2010/main" val="93797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Bootstrap provides a number of classes to make anchors, buttons, or inputs appear as pretty buttons.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This is useful because while aesthetically it may make sense to have something that </a:t>
            </a:r>
            <a:r>
              <a:rPr lang="en-US" sz="2000" i="1" dirty="0">
                <a:latin typeface="Verdana" panose="020B0604030504040204" pitchFamily="34" charset="0"/>
                <a:ea typeface="Verdana" panose="020B0604030504040204" pitchFamily="34" charset="0"/>
                <a:cs typeface="Verdana" panose="020B0604030504040204" pitchFamily="34" charset="0"/>
              </a:rPr>
              <a:t>looks</a:t>
            </a:r>
            <a:r>
              <a:rPr lang="en-US" sz="2000" dirty="0">
                <a:latin typeface="Verdana" panose="020B0604030504040204" pitchFamily="34" charset="0"/>
                <a:ea typeface="Verdana" panose="020B0604030504040204" pitchFamily="34" charset="0"/>
                <a:cs typeface="Verdana" panose="020B0604030504040204" pitchFamily="34" charset="0"/>
              </a:rPr>
              <a:t> like a button, each element is used differently.</a:t>
            </a:r>
          </a:p>
          <a:p>
            <a:pPr lvl="1"/>
            <a:r>
              <a:rPr lang="en-US" sz="1800" dirty="0">
                <a:latin typeface="Verdana" panose="020B0604030504040204" pitchFamily="34" charset="0"/>
                <a:ea typeface="Verdana" panose="020B0604030504040204" pitchFamily="34" charset="0"/>
                <a:cs typeface="Verdana" panose="020B0604030504040204" pitchFamily="34" charset="0"/>
              </a:rPr>
              <a:t>You could have an anchor that looks like a button as a </a:t>
            </a:r>
            <a:r>
              <a:rPr lang="en-US" sz="1800" i="1" dirty="0">
                <a:latin typeface="Verdana" panose="020B0604030504040204" pitchFamily="34" charset="0"/>
                <a:ea typeface="Verdana" panose="020B0604030504040204" pitchFamily="34" charset="0"/>
                <a:cs typeface="Verdana" panose="020B0604030504040204" pitchFamily="34" charset="0"/>
              </a:rPr>
              <a:t>call to action</a:t>
            </a:r>
            <a:r>
              <a:rPr lang="en-US" sz="1800" dirty="0">
                <a:latin typeface="Verdana" panose="020B0604030504040204" pitchFamily="34" charset="0"/>
                <a:ea typeface="Verdana" panose="020B0604030504040204" pitchFamily="34" charset="0"/>
                <a:cs typeface="Verdana" panose="020B0604030504040204" pitchFamily="34" charset="0"/>
              </a:rPr>
              <a:t> to go view a different page</a:t>
            </a:r>
          </a:p>
          <a:p>
            <a:pPr lvl="1"/>
            <a:r>
              <a:rPr lang="en-US" sz="1800" dirty="0">
                <a:latin typeface="Verdana" panose="020B0604030504040204" pitchFamily="34" charset="0"/>
                <a:ea typeface="Verdana" panose="020B0604030504040204" pitchFamily="34" charset="0"/>
                <a:cs typeface="Verdana" panose="020B0604030504040204" pitchFamily="34" charset="0"/>
              </a:rPr>
              <a:t>You could need an input to submit a form that </a:t>
            </a:r>
            <a:r>
              <a:rPr lang="en-US" sz="1800" i="1" dirty="0">
                <a:latin typeface="Verdana" panose="020B0604030504040204" pitchFamily="34" charset="0"/>
                <a:ea typeface="Verdana" panose="020B0604030504040204" pitchFamily="34" charset="0"/>
                <a:cs typeface="Verdana" panose="020B0604030504040204" pitchFamily="34" charset="0"/>
              </a:rPr>
              <a:t>looks</a:t>
            </a:r>
            <a:r>
              <a:rPr lang="en-US" sz="1800" dirty="0">
                <a:latin typeface="Verdana" panose="020B0604030504040204" pitchFamily="34" charset="0"/>
                <a:ea typeface="Verdana" panose="020B0604030504040204" pitchFamily="34" charset="0"/>
                <a:cs typeface="Verdana" panose="020B0604030504040204" pitchFamily="34" charset="0"/>
              </a:rPr>
              <a:t> like a button that is consistent with all your other buttons</a:t>
            </a:r>
          </a:p>
          <a:p>
            <a:pPr lvl="1"/>
            <a:r>
              <a:rPr lang="en-US" sz="1800" dirty="0">
                <a:latin typeface="Verdana" panose="020B0604030504040204" pitchFamily="34" charset="0"/>
                <a:ea typeface="Verdana" panose="020B0604030504040204" pitchFamily="34" charset="0"/>
                <a:cs typeface="Verdana" panose="020B0604030504040204" pitchFamily="34" charset="0"/>
              </a:rPr>
              <a:t>You could want to use an actual </a:t>
            </a:r>
            <a:r>
              <a:rPr lang="en-US" sz="1800" i="1" dirty="0">
                <a:latin typeface="Verdana" panose="020B0604030504040204" pitchFamily="34" charset="0"/>
                <a:ea typeface="Verdana" panose="020B0604030504040204" pitchFamily="34" charset="0"/>
                <a:cs typeface="Verdana" panose="020B0604030504040204" pitchFamily="34" charset="0"/>
              </a:rPr>
              <a:t>button</a:t>
            </a:r>
            <a:r>
              <a:rPr lang="en-US" sz="1800" dirty="0">
                <a:latin typeface="Verdana" panose="020B0604030504040204" pitchFamily="34" charset="0"/>
                <a:ea typeface="Verdana" panose="020B0604030504040204" pitchFamily="34" charset="0"/>
                <a:cs typeface="Verdana" panose="020B0604030504040204" pitchFamily="34" charset="0"/>
              </a:rPr>
              <a:t> to interact with non-form content on your website.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With bootstrap, you can style all of these elements consistently and beautifully.</a:t>
            </a:r>
          </a:p>
          <a:p>
            <a:pPr lvl="1"/>
            <a:r>
              <a:rPr lang="en-US" sz="1800" dirty="0">
                <a:latin typeface="Verdana" panose="020B0604030504040204" pitchFamily="34" charset="0"/>
                <a:ea typeface="Verdana" panose="020B0604030504040204" pitchFamily="34" charset="0"/>
                <a:cs typeface="Verdana" panose="020B0604030504040204" pitchFamily="34" charset="0"/>
                <a:hlinkClick r:id="rId3"/>
              </a:rPr>
              <a:t>https://getbootstrap.com/docs/4.4/components/buttons/</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43</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Buttons</a:t>
            </a:r>
          </a:p>
        </p:txBody>
      </p:sp>
    </p:spTree>
    <p:extLst>
      <p:ext uri="{BB962C8B-B14F-4D97-AF65-F5344CB8AC3E}">
        <p14:creationId xmlns:p14="http://schemas.microsoft.com/office/powerpoint/2010/main" val="4095264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Tables are particularly difficult to style, since they are very particular based on their content.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Bootstrap provides a number of classes to make tables look better, but most importantly, it provides a way to make a responsive table that will scroll horizontally on mobile browsers; normally, tables would squish themselves and break.</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Simply wrap your table in an element with the class </a:t>
            </a:r>
            <a:r>
              <a:rPr lang="en-US" sz="2000" i="1" dirty="0">
                <a:latin typeface="Verdana" panose="020B0604030504040204" pitchFamily="34" charset="0"/>
                <a:ea typeface="Verdana" panose="020B0604030504040204" pitchFamily="34" charset="0"/>
                <a:cs typeface="Verdana" panose="020B0604030504040204" pitchFamily="34" charset="0"/>
              </a:rPr>
              <a:t>table-responsive</a:t>
            </a:r>
            <a:r>
              <a:rPr lang="en-US" sz="2000" dirty="0">
                <a:latin typeface="Verdana" panose="020B0604030504040204" pitchFamily="34" charset="0"/>
                <a:ea typeface="Verdana" panose="020B0604030504040204" pitchFamily="34" charset="0"/>
                <a:cs typeface="Verdana" panose="020B0604030504040204" pitchFamily="34" charset="0"/>
              </a:rPr>
              <a:t> to create a responsive table.</a:t>
            </a:r>
          </a:p>
          <a:p>
            <a:pPr lvl="1"/>
            <a:r>
              <a:rPr lang="en-US" sz="1800" dirty="0">
                <a:latin typeface="Verdana" panose="020B0604030504040204" pitchFamily="34" charset="0"/>
                <a:ea typeface="Verdana" panose="020B0604030504040204" pitchFamily="34" charset="0"/>
                <a:cs typeface="Verdana" panose="020B0604030504040204" pitchFamily="34" charset="0"/>
              </a:rPr>
              <a:t> </a:t>
            </a:r>
            <a:r>
              <a:rPr lang="en-US" sz="1800" dirty="0">
                <a:latin typeface="Verdana" panose="020B0604030504040204" pitchFamily="34" charset="0"/>
                <a:ea typeface="Verdana" panose="020B0604030504040204" pitchFamily="34" charset="0"/>
                <a:cs typeface="Verdana" panose="020B0604030504040204" pitchFamily="34" charset="0"/>
                <a:hlinkClick r:id="rId3"/>
              </a:rPr>
              <a:t>https://getbootstrap.com/docs/4.4/content/tables/</a:t>
            </a:r>
            <a:endParaRPr lang="en-US" sz="2000" i="1"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44</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Tables</a:t>
            </a:r>
          </a:p>
        </p:txBody>
      </p:sp>
    </p:spTree>
    <p:extLst>
      <p:ext uri="{BB962C8B-B14F-4D97-AF65-F5344CB8AC3E}">
        <p14:creationId xmlns:p14="http://schemas.microsoft.com/office/powerpoint/2010/main" val="1525722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45</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Image Utility Classes</a:t>
            </a:r>
          </a:p>
        </p:txBody>
      </p:sp>
      <p:sp>
        <p:nvSpPr>
          <p:cNvPr id="9" name="Footer Placeholder 4">
            <a:extLst>
              <a:ext uri="{FF2B5EF4-FFF2-40B4-BE49-F238E27FC236}">
                <a16:creationId xmlns:a16="http://schemas.microsoft.com/office/drawing/2014/main" id="{19D445ED-07DF-F649-8EF3-B821B6CFBA3F}"/>
              </a:ext>
            </a:extLst>
          </p:cNvPr>
          <p:cNvSpPr txBox="1">
            <a:spLocks/>
          </p:cNvSpPr>
          <p:nvPr/>
        </p:nvSpPr>
        <p:spPr>
          <a:xfrm>
            <a:off x="3654117" y="6083884"/>
            <a:ext cx="4822804"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Content Placeholder 2">
            <a:extLst>
              <a:ext uri="{FF2B5EF4-FFF2-40B4-BE49-F238E27FC236}">
                <a16:creationId xmlns:a16="http://schemas.microsoft.com/office/drawing/2014/main" id="{FF1E88C1-2C13-254B-87FB-F431EFE2B7F4}"/>
              </a:ext>
            </a:extLst>
          </p:cNvPr>
          <p:cNvSpPr txBox="1">
            <a:spLocks/>
          </p:cNvSpPr>
          <p:nvPr/>
        </p:nvSpPr>
        <p:spPr>
          <a:xfrm>
            <a:off x="573578" y="1417320"/>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several utility classes for images that cover common functions designers have developers implement for images:</a:t>
            </a:r>
          </a:p>
          <a:p>
            <a:pPr lvl="1">
              <a:buClr>
                <a:srgbClr val="AB262E"/>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hlinkClick r:id="rId3"/>
              </a:rPr>
              <a:t>https://getbootstrap.com/docs/4.4/content/images/</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1" name="Table 10">
            <a:extLst>
              <a:ext uri="{FF2B5EF4-FFF2-40B4-BE49-F238E27FC236}">
                <a16:creationId xmlns:a16="http://schemas.microsoft.com/office/drawing/2014/main" id="{672F45FA-7B6B-7B47-AF96-3CA605A81D9B}"/>
              </a:ext>
            </a:extLst>
          </p:cNvPr>
          <p:cNvGraphicFramePr>
            <a:graphicFrameLocks noGrp="1"/>
          </p:cNvGraphicFramePr>
          <p:nvPr>
            <p:extLst>
              <p:ext uri="{D42A27DB-BD31-4B8C-83A1-F6EECF244321}">
                <p14:modId xmlns:p14="http://schemas.microsoft.com/office/powerpoint/2010/main" val="2170604273"/>
              </p:ext>
            </p:extLst>
          </p:nvPr>
        </p:nvGraphicFramePr>
        <p:xfrm>
          <a:off x="573578" y="3014988"/>
          <a:ext cx="10058400" cy="2888795"/>
        </p:xfrm>
        <a:graphic>
          <a:graphicData uri="http://schemas.openxmlformats.org/drawingml/2006/table">
            <a:tbl>
              <a:tblPr firstRow="1" bandRow="1">
                <a:tableStyleId>{5C22544A-7EE6-4342-B048-85BDC9FD1C3A}</a:tableStyleId>
              </a:tblPr>
              <a:tblGrid>
                <a:gridCol w="3397447">
                  <a:extLst>
                    <a:ext uri="{9D8B030D-6E8A-4147-A177-3AD203B41FA5}">
                      <a16:colId xmlns:a16="http://schemas.microsoft.com/office/drawing/2014/main" val="20000"/>
                    </a:ext>
                  </a:extLst>
                </a:gridCol>
                <a:gridCol w="6660953">
                  <a:extLst>
                    <a:ext uri="{9D8B030D-6E8A-4147-A177-3AD203B41FA5}">
                      <a16:colId xmlns:a16="http://schemas.microsoft.com/office/drawing/2014/main" val="20001"/>
                    </a:ext>
                  </a:extLst>
                </a:gridCol>
              </a:tblGrid>
              <a:tr h="310646">
                <a:tc>
                  <a:txBody>
                    <a:bodyPr/>
                    <a:lstStyle/>
                    <a:p>
                      <a:pPr algn="ctr"/>
                      <a:r>
                        <a:rPr lang="en-US" sz="1800" dirty="0"/>
                        <a:t>Class Name</a:t>
                      </a:r>
                    </a:p>
                  </a:txBody>
                  <a:tcPr marL="113157" marR="113157" marT="56578" marB="56578">
                    <a:solidFill>
                      <a:srgbClr val="AB262E"/>
                    </a:solidFill>
                  </a:tcPr>
                </a:tc>
                <a:tc>
                  <a:txBody>
                    <a:bodyPr/>
                    <a:lstStyle/>
                    <a:p>
                      <a:pPr algn="ctr"/>
                      <a:r>
                        <a:rPr lang="en-US" sz="1800" dirty="0"/>
                        <a:t>Effect</a:t>
                      </a:r>
                    </a:p>
                  </a:txBody>
                  <a:tcPr marL="113157" marR="113157" marT="56578" marB="56578">
                    <a:solidFill>
                      <a:srgbClr val="AB262E"/>
                    </a:solidFill>
                  </a:tcPr>
                </a:tc>
                <a:extLst>
                  <a:ext uri="{0D108BD9-81ED-4DB2-BD59-A6C34878D82A}">
                    <a16:rowId xmlns:a16="http://schemas.microsoft.com/office/drawing/2014/main" val="10000"/>
                  </a:ext>
                </a:extLst>
              </a:tr>
              <a:tr h="515931">
                <a:tc>
                  <a:txBody>
                    <a:bodyPr/>
                    <a:lstStyle/>
                    <a:p>
                      <a:r>
                        <a:rPr lang="en-US" sz="1800" b="1" dirty="0" err="1">
                          <a:solidFill>
                            <a:srgbClr val="AB262E"/>
                          </a:solidFill>
                          <a:latin typeface="Courier New" charset="0"/>
                          <a:ea typeface="Courier New" charset="0"/>
                          <a:cs typeface="Courier New" charset="0"/>
                        </a:rPr>
                        <a:t>img</a:t>
                      </a:r>
                      <a:r>
                        <a:rPr lang="en-US" sz="1800" b="1" dirty="0">
                          <a:solidFill>
                            <a:srgbClr val="AB262E"/>
                          </a:solidFill>
                          <a:latin typeface="Courier New" charset="0"/>
                          <a:ea typeface="Courier New" charset="0"/>
                          <a:cs typeface="Courier New" charset="0"/>
                        </a:rPr>
                        <a:t>-responsive</a:t>
                      </a:r>
                    </a:p>
                  </a:txBody>
                  <a:tcPr marL="113157" marR="113157" marT="56578" marB="56578"/>
                </a:tc>
                <a:tc>
                  <a:txBody>
                    <a:bodyPr/>
                    <a:lstStyle/>
                    <a:p>
                      <a:r>
                        <a:rPr lang="en-US" sz="1800" dirty="0"/>
                        <a:t>Makes an image </a:t>
                      </a:r>
                      <a:r>
                        <a:rPr lang="en-US" sz="1800" baseline="0" dirty="0"/>
                        <a:t>max its width at the width of its parent element and scale its height accordingly.</a:t>
                      </a:r>
                      <a:endParaRPr lang="en-US" sz="1800" dirty="0"/>
                    </a:p>
                  </a:txBody>
                  <a:tcPr marL="113157" marR="113157" marT="56578" marB="56578"/>
                </a:tc>
                <a:extLst>
                  <a:ext uri="{0D108BD9-81ED-4DB2-BD59-A6C34878D82A}">
                    <a16:rowId xmlns:a16="http://schemas.microsoft.com/office/drawing/2014/main" val="10001"/>
                  </a:ext>
                </a:extLst>
              </a:tr>
              <a:tr h="515931">
                <a:tc>
                  <a:txBody>
                    <a:bodyPr/>
                    <a:lstStyle/>
                    <a:p>
                      <a:r>
                        <a:rPr lang="en-US" sz="1800" b="1" dirty="0" err="1">
                          <a:solidFill>
                            <a:srgbClr val="AB262E"/>
                          </a:solidFill>
                          <a:latin typeface="Courier New" charset="0"/>
                          <a:ea typeface="Courier New" charset="0"/>
                          <a:cs typeface="Courier New" charset="0"/>
                        </a:rPr>
                        <a:t>img</a:t>
                      </a:r>
                      <a:r>
                        <a:rPr lang="en-US" sz="1800" b="1" dirty="0">
                          <a:solidFill>
                            <a:srgbClr val="AB262E"/>
                          </a:solidFill>
                          <a:latin typeface="Courier New" charset="0"/>
                          <a:ea typeface="Courier New" charset="0"/>
                          <a:cs typeface="Courier New" charset="0"/>
                        </a:rPr>
                        <a:t>-rounded</a:t>
                      </a:r>
                    </a:p>
                  </a:txBody>
                  <a:tcPr marL="113157" marR="113157" marT="56578" marB="56578"/>
                </a:tc>
                <a:tc>
                  <a:txBody>
                    <a:bodyPr/>
                    <a:lstStyle/>
                    <a:p>
                      <a:r>
                        <a:rPr lang="en-US" sz="1800" dirty="0"/>
                        <a:t>Rounds the corners of an image</a:t>
                      </a:r>
                    </a:p>
                  </a:txBody>
                  <a:tcPr marL="113157" marR="113157" marT="56578" marB="56578"/>
                </a:tc>
                <a:extLst>
                  <a:ext uri="{0D108BD9-81ED-4DB2-BD59-A6C34878D82A}">
                    <a16:rowId xmlns:a16="http://schemas.microsoft.com/office/drawing/2014/main" val="10002"/>
                  </a:ext>
                </a:extLst>
              </a:tr>
              <a:tr h="515931">
                <a:tc>
                  <a:txBody>
                    <a:bodyPr/>
                    <a:lstStyle/>
                    <a:p>
                      <a:r>
                        <a:rPr lang="en-US" sz="1800" b="1" dirty="0" err="1">
                          <a:solidFill>
                            <a:srgbClr val="AB262E"/>
                          </a:solidFill>
                          <a:latin typeface="Courier New" charset="0"/>
                          <a:ea typeface="Courier New" charset="0"/>
                          <a:cs typeface="Courier New" charset="0"/>
                        </a:rPr>
                        <a:t>img</a:t>
                      </a:r>
                      <a:r>
                        <a:rPr lang="en-US" sz="1800" b="1" dirty="0">
                          <a:solidFill>
                            <a:srgbClr val="AB262E"/>
                          </a:solidFill>
                          <a:latin typeface="Courier New" charset="0"/>
                          <a:ea typeface="Courier New" charset="0"/>
                          <a:cs typeface="Courier New" charset="0"/>
                        </a:rPr>
                        <a:t>-circle</a:t>
                      </a:r>
                    </a:p>
                  </a:txBody>
                  <a:tcPr marL="113157" marR="113157" marT="56578" marB="56578"/>
                </a:tc>
                <a:tc>
                  <a:txBody>
                    <a:bodyPr/>
                    <a:lstStyle/>
                    <a:p>
                      <a:r>
                        <a:rPr lang="en-US" sz="1800" dirty="0"/>
                        <a:t>Makes the image appear inside</a:t>
                      </a:r>
                      <a:r>
                        <a:rPr lang="en-US" sz="1800" baseline="0" dirty="0"/>
                        <a:t> of a circle, removing contents off the edges</a:t>
                      </a:r>
                      <a:endParaRPr lang="en-US" sz="1800" dirty="0"/>
                    </a:p>
                  </a:txBody>
                  <a:tcPr marL="113157" marR="113157" marT="56578" marB="56578"/>
                </a:tc>
                <a:extLst>
                  <a:ext uri="{0D108BD9-81ED-4DB2-BD59-A6C34878D82A}">
                    <a16:rowId xmlns:a16="http://schemas.microsoft.com/office/drawing/2014/main" val="10003"/>
                  </a:ext>
                </a:extLst>
              </a:tr>
              <a:tr h="515931">
                <a:tc>
                  <a:txBody>
                    <a:bodyPr/>
                    <a:lstStyle/>
                    <a:p>
                      <a:r>
                        <a:rPr lang="en-US" sz="1800" b="1" dirty="0" err="1">
                          <a:solidFill>
                            <a:srgbClr val="AB262E"/>
                          </a:solidFill>
                          <a:latin typeface="Courier New" charset="0"/>
                          <a:ea typeface="Courier New" charset="0"/>
                          <a:cs typeface="Courier New" charset="0"/>
                        </a:rPr>
                        <a:t>img</a:t>
                      </a:r>
                      <a:r>
                        <a:rPr lang="en-US" sz="1800" b="1" dirty="0">
                          <a:solidFill>
                            <a:srgbClr val="AB262E"/>
                          </a:solidFill>
                          <a:latin typeface="Courier New" charset="0"/>
                          <a:ea typeface="Courier New" charset="0"/>
                          <a:cs typeface="Courier New" charset="0"/>
                        </a:rPr>
                        <a:t>-thumbnail</a:t>
                      </a:r>
                    </a:p>
                  </a:txBody>
                  <a:tcPr marL="113157" marR="113157" marT="56578" marB="56578"/>
                </a:tc>
                <a:tc>
                  <a:txBody>
                    <a:bodyPr/>
                    <a:lstStyle/>
                    <a:p>
                      <a:r>
                        <a:rPr lang="en-US" sz="1800" dirty="0"/>
                        <a:t>Gives the</a:t>
                      </a:r>
                      <a:r>
                        <a:rPr lang="en-US" sz="1800" baseline="0" dirty="0"/>
                        <a:t> image a border with rounded corners, some padding of empty space, and then shows the image as normal</a:t>
                      </a:r>
                      <a:endParaRPr lang="en-US" sz="1800" dirty="0"/>
                    </a:p>
                  </a:txBody>
                  <a:tcPr marL="113157" marR="113157" marT="56578" marB="56578"/>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45267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46</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Utility Classes</a:t>
            </a:r>
          </a:p>
        </p:txBody>
      </p:sp>
      <p:sp>
        <p:nvSpPr>
          <p:cNvPr id="7" name="Content Placeholder 2">
            <a:extLst>
              <a:ext uri="{FF2B5EF4-FFF2-40B4-BE49-F238E27FC236}">
                <a16:creationId xmlns:a16="http://schemas.microsoft.com/office/drawing/2014/main" id="{E8C1E520-A5C8-ED47-B231-70298E3F2288}"/>
              </a:ext>
            </a:extLst>
          </p:cNvPr>
          <p:cNvSpPr txBox="1">
            <a:spLocks/>
          </p:cNvSpPr>
          <p:nvPr/>
        </p:nvSpPr>
        <p:spPr>
          <a:xfrm>
            <a:off x="302605" y="1417320"/>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Bootstrap provides many, may utility classes to fulfill common needs:</a:t>
            </a:r>
          </a:p>
          <a:p>
            <a:pPr lvl="1">
              <a:buClr>
                <a:srgbClr val="AB262E"/>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hlinkClick r:id="rId3"/>
              </a:rPr>
              <a:t>https://getbootstrap.com/docs/4.4/utilities/</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8" name="Table 7">
            <a:extLst>
              <a:ext uri="{FF2B5EF4-FFF2-40B4-BE49-F238E27FC236}">
                <a16:creationId xmlns:a16="http://schemas.microsoft.com/office/drawing/2014/main" id="{D7B7FBBA-EEDA-5247-BBDB-4E615EA3A9EF}"/>
              </a:ext>
            </a:extLst>
          </p:cNvPr>
          <p:cNvGraphicFramePr>
            <a:graphicFrameLocks noGrp="1"/>
          </p:cNvGraphicFramePr>
          <p:nvPr>
            <p:extLst>
              <p:ext uri="{D42A27DB-BD31-4B8C-83A1-F6EECF244321}">
                <p14:modId xmlns:p14="http://schemas.microsoft.com/office/powerpoint/2010/main" val="916787518"/>
              </p:ext>
            </p:extLst>
          </p:nvPr>
        </p:nvGraphicFramePr>
        <p:xfrm>
          <a:off x="302605" y="2467008"/>
          <a:ext cx="10058400" cy="3374128"/>
        </p:xfrm>
        <a:graphic>
          <a:graphicData uri="http://schemas.openxmlformats.org/drawingml/2006/table">
            <a:tbl>
              <a:tblPr firstRow="1" bandRow="1">
                <a:tableStyleId>{5C22544A-7EE6-4342-B048-85BDC9FD1C3A}</a:tableStyleId>
              </a:tblPr>
              <a:tblGrid>
                <a:gridCol w="3796692">
                  <a:extLst>
                    <a:ext uri="{9D8B030D-6E8A-4147-A177-3AD203B41FA5}">
                      <a16:colId xmlns:a16="http://schemas.microsoft.com/office/drawing/2014/main" val="20000"/>
                    </a:ext>
                  </a:extLst>
                </a:gridCol>
                <a:gridCol w="6261708">
                  <a:extLst>
                    <a:ext uri="{9D8B030D-6E8A-4147-A177-3AD203B41FA5}">
                      <a16:colId xmlns:a16="http://schemas.microsoft.com/office/drawing/2014/main" val="20001"/>
                    </a:ext>
                  </a:extLst>
                </a:gridCol>
              </a:tblGrid>
              <a:tr h="310646">
                <a:tc>
                  <a:txBody>
                    <a:bodyPr/>
                    <a:lstStyle/>
                    <a:p>
                      <a:pPr algn="ctr"/>
                      <a:r>
                        <a:rPr lang="en-US" sz="1800" dirty="0"/>
                        <a:t>Class Name</a:t>
                      </a:r>
                    </a:p>
                  </a:txBody>
                  <a:tcPr marL="113157" marR="113157" marT="56578" marB="56578">
                    <a:solidFill>
                      <a:srgbClr val="AB262E"/>
                    </a:solidFill>
                  </a:tcPr>
                </a:tc>
                <a:tc>
                  <a:txBody>
                    <a:bodyPr/>
                    <a:lstStyle/>
                    <a:p>
                      <a:pPr algn="ctr"/>
                      <a:r>
                        <a:rPr lang="en-US" sz="1800" dirty="0"/>
                        <a:t>Effect</a:t>
                      </a:r>
                    </a:p>
                  </a:txBody>
                  <a:tcPr marL="113157" marR="113157" marT="56578" marB="56578">
                    <a:solidFill>
                      <a:srgbClr val="AB262E"/>
                    </a:solidFill>
                  </a:tcPr>
                </a:tc>
                <a:extLst>
                  <a:ext uri="{0D108BD9-81ED-4DB2-BD59-A6C34878D82A}">
                    <a16:rowId xmlns:a16="http://schemas.microsoft.com/office/drawing/2014/main" val="10000"/>
                  </a:ext>
                </a:extLst>
              </a:tr>
              <a:tr h="310646">
                <a:tc>
                  <a:txBody>
                    <a:bodyPr/>
                    <a:lstStyle/>
                    <a:p>
                      <a:r>
                        <a:rPr lang="en-US" sz="1600" b="1" dirty="0">
                          <a:solidFill>
                            <a:srgbClr val="AB262E"/>
                          </a:solidFill>
                          <a:latin typeface="Courier" charset="0"/>
                          <a:ea typeface="Courier" charset="0"/>
                          <a:cs typeface="Courier" charset="0"/>
                        </a:rPr>
                        <a:t>text-(primary</a:t>
                      </a:r>
                      <a:r>
                        <a:rPr lang="en-US" sz="1600" b="1" baseline="0" dirty="0">
                          <a:solidFill>
                            <a:srgbClr val="AB262E"/>
                          </a:solidFill>
                          <a:latin typeface="Courier" charset="0"/>
                          <a:ea typeface="Courier" charset="0"/>
                          <a:cs typeface="Courier" charset="0"/>
                        </a:rPr>
                        <a:t> </a:t>
                      </a:r>
                      <a:r>
                        <a:rPr lang="en-US" sz="1600" b="1" dirty="0">
                          <a:solidFill>
                            <a:srgbClr val="AB262E"/>
                          </a:solidFill>
                          <a:latin typeface="Courier" charset="0"/>
                          <a:ea typeface="Courier" charset="0"/>
                          <a:cs typeface="Courier" charset="0"/>
                        </a:rPr>
                        <a:t>muted success info danger warning)</a:t>
                      </a:r>
                    </a:p>
                  </a:txBody>
                  <a:tcPr marL="113157" marR="113157" marT="56578" marB="56578"/>
                </a:tc>
                <a:tc>
                  <a:txBody>
                    <a:bodyPr/>
                    <a:lstStyle/>
                    <a:p>
                      <a:r>
                        <a:rPr lang="en-US" sz="1600" dirty="0"/>
                        <a:t>Formats</a:t>
                      </a:r>
                      <a:r>
                        <a:rPr lang="en-US" sz="1600" baseline="0" dirty="0"/>
                        <a:t> the text to take on the color of the branding corresponding to the class; </a:t>
                      </a:r>
                      <a:r>
                        <a:rPr lang="en-US" sz="1600" baseline="0" dirty="0" err="1"/>
                        <a:t>ie</a:t>
                      </a:r>
                      <a:r>
                        <a:rPr lang="en-US" sz="1600" baseline="0" dirty="0"/>
                        <a:t>, </a:t>
                      </a:r>
                      <a:r>
                        <a:rPr lang="en-US" sz="1600" baseline="0" dirty="0">
                          <a:latin typeface="Courier" charset="0"/>
                          <a:ea typeface="Courier" charset="0"/>
                          <a:cs typeface="Courier" charset="0"/>
                        </a:rPr>
                        <a:t>text-primary</a:t>
                      </a:r>
                      <a:r>
                        <a:rPr lang="en-US" sz="1600" baseline="0" dirty="0"/>
                        <a:t> will take on the primary color.</a:t>
                      </a:r>
                      <a:endParaRPr lang="en-US" sz="1600" dirty="0"/>
                    </a:p>
                  </a:txBody>
                  <a:tcPr marL="113157" marR="113157" marT="56578" marB="56578"/>
                </a:tc>
                <a:extLst>
                  <a:ext uri="{0D108BD9-81ED-4DB2-BD59-A6C34878D82A}">
                    <a16:rowId xmlns:a16="http://schemas.microsoft.com/office/drawing/2014/main" val="10001"/>
                  </a:ext>
                </a:extLst>
              </a:tr>
              <a:tr h="310646">
                <a:tc>
                  <a:txBody>
                    <a:bodyPr/>
                    <a:lstStyle/>
                    <a:p>
                      <a:r>
                        <a:rPr lang="en-US" sz="1600" b="1" dirty="0" err="1">
                          <a:solidFill>
                            <a:srgbClr val="AB262E"/>
                          </a:solidFill>
                          <a:latin typeface="Courier" charset="0"/>
                          <a:ea typeface="Courier" charset="0"/>
                          <a:cs typeface="Courier" charset="0"/>
                        </a:rPr>
                        <a:t>bg</a:t>
                      </a:r>
                      <a:r>
                        <a:rPr lang="en-US" sz="1600" b="1" dirty="0">
                          <a:solidFill>
                            <a:srgbClr val="AB262E"/>
                          </a:solidFill>
                          <a:latin typeface="Courier" charset="0"/>
                          <a:ea typeface="Courier" charset="0"/>
                          <a:cs typeface="Courier" charset="0"/>
                        </a:rPr>
                        <a:t>-(primary</a:t>
                      </a:r>
                      <a:r>
                        <a:rPr lang="en-US" sz="1600" b="1" baseline="0" dirty="0">
                          <a:solidFill>
                            <a:srgbClr val="AB262E"/>
                          </a:solidFill>
                          <a:latin typeface="Courier" charset="0"/>
                          <a:ea typeface="Courier" charset="0"/>
                          <a:cs typeface="Courier" charset="0"/>
                        </a:rPr>
                        <a:t> </a:t>
                      </a:r>
                      <a:r>
                        <a:rPr lang="en-US" sz="1600" b="1" dirty="0">
                          <a:solidFill>
                            <a:srgbClr val="AB262E"/>
                          </a:solidFill>
                          <a:latin typeface="Courier" charset="0"/>
                          <a:ea typeface="Courier" charset="0"/>
                          <a:cs typeface="Courier" charset="0"/>
                        </a:rPr>
                        <a:t>muted success info danger warning)</a:t>
                      </a:r>
                    </a:p>
                  </a:txBody>
                  <a:tcPr marL="113157" marR="113157" marT="56578" marB="56578"/>
                </a:tc>
                <a:tc>
                  <a:txBody>
                    <a:bodyPr/>
                    <a:lstStyle/>
                    <a:p>
                      <a:r>
                        <a:rPr lang="en-US" sz="1600" dirty="0"/>
                        <a:t>Formats</a:t>
                      </a:r>
                      <a:r>
                        <a:rPr lang="en-US" sz="1600" baseline="0" dirty="0"/>
                        <a:t> the element to have the same background color as the respective branding.</a:t>
                      </a:r>
                    </a:p>
                  </a:txBody>
                  <a:tcPr marL="113157" marR="113157" marT="56578" marB="56578"/>
                </a:tc>
                <a:extLst>
                  <a:ext uri="{0D108BD9-81ED-4DB2-BD59-A6C34878D82A}">
                    <a16:rowId xmlns:a16="http://schemas.microsoft.com/office/drawing/2014/main" val="10002"/>
                  </a:ext>
                </a:extLst>
              </a:tr>
              <a:tr h="310646">
                <a:tc>
                  <a:txBody>
                    <a:bodyPr/>
                    <a:lstStyle/>
                    <a:p>
                      <a:r>
                        <a:rPr lang="en-US" sz="1600" b="1" dirty="0">
                          <a:solidFill>
                            <a:srgbClr val="AB262E"/>
                          </a:solidFill>
                          <a:latin typeface="Courier" charset="0"/>
                          <a:ea typeface="Courier" charset="0"/>
                          <a:cs typeface="Courier" charset="0"/>
                        </a:rPr>
                        <a:t>pull-left, pull-right</a:t>
                      </a:r>
                    </a:p>
                  </a:txBody>
                  <a:tcPr marL="113157" marR="113157" marT="56578" marB="56578"/>
                </a:tc>
                <a:tc>
                  <a:txBody>
                    <a:bodyPr/>
                    <a:lstStyle/>
                    <a:p>
                      <a:r>
                        <a:rPr lang="en-US" sz="1600" baseline="0" dirty="0"/>
                        <a:t>Floats the content left or right</a:t>
                      </a:r>
                    </a:p>
                  </a:txBody>
                  <a:tcPr marL="113157" marR="113157" marT="56578" marB="56578"/>
                </a:tc>
                <a:extLst>
                  <a:ext uri="{0D108BD9-81ED-4DB2-BD59-A6C34878D82A}">
                    <a16:rowId xmlns:a16="http://schemas.microsoft.com/office/drawing/2014/main" val="10003"/>
                  </a:ext>
                </a:extLst>
              </a:tr>
              <a:tr h="310646">
                <a:tc>
                  <a:txBody>
                    <a:bodyPr/>
                    <a:lstStyle/>
                    <a:p>
                      <a:r>
                        <a:rPr lang="en-US" sz="1600" b="1" dirty="0">
                          <a:solidFill>
                            <a:srgbClr val="AB262E"/>
                          </a:solidFill>
                          <a:latin typeface="Courier" charset="0"/>
                          <a:ea typeface="Courier" charset="0"/>
                          <a:cs typeface="Courier" charset="0"/>
                        </a:rPr>
                        <a:t>center-block</a:t>
                      </a:r>
                    </a:p>
                  </a:txBody>
                  <a:tcPr marL="113157" marR="113157" marT="56578" marB="56578"/>
                </a:tc>
                <a:tc>
                  <a:txBody>
                    <a:bodyPr/>
                    <a:lstStyle/>
                    <a:p>
                      <a:r>
                        <a:rPr lang="en-US" sz="1600" baseline="0" dirty="0"/>
                        <a:t>Centers the content block (not the text0</a:t>
                      </a:r>
                    </a:p>
                  </a:txBody>
                  <a:tcPr marL="113157" marR="113157" marT="56578" marB="56578"/>
                </a:tc>
                <a:extLst>
                  <a:ext uri="{0D108BD9-81ED-4DB2-BD59-A6C34878D82A}">
                    <a16:rowId xmlns:a16="http://schemas.microsoft.com/office/drawing/2014/main" val="10004"/>
                  </a:ext>
                </a:extLst>
              </a:tr>
              <a:tr h="310646">
                <a:tc>
                  <a:txBody>
                    <a:bodyPr/>
                    <a:lstStyle/>
                    <a:p>
                      <a:r>
                        <a:rPr lang="en-US" sz="1600" b="1" dirty="0">
                          <a:solidFill>
                            <a:srgbClr val="AB262E"/>
                          </a:solidFill>
                          <a:latin typeface="Courier" charset="0"/>
                          <a:ea typeface="Courier" charset="0"/>
                          <a:cs typeface="Courier" charset="0"/>
                        </a:rPr>
                        <a:t>show</a:t>
                      </a:r>
                    </a:p>
                  </a:txBody>
                  <a:tcPr marL="113157" marR="113157" marT="56578" marB="56578"/>
                </a:tc>
                <a:tc>
                  <a:txBody>
                    <a:bodyPr/>
                    <a:lstStyle/>
                    <a:p>
                      <a:r>
                        <a:rPr lang="en-US" sz="1600" baseline="0" dirty="0"/>
                        <a:t>Displays an element</a:t>
                      </a:r>
                    </a:p>
                  </a:txBody>
                  <a:tcPr marL="113157" marR="113157" marT="56578" marB="56578"/>
                </a:tc>
                <a:extLst>
                  <a:ext uri="{0D108BD9-81ED-4DB2-BD59-A6C34878D82A}">
                    <a16:rowId xmlns:a16="http://schemas.microsoft.com/office/drawing/2014/main" val="10005"/>
                  </a:ext>
                </a:extLst>
              </a:tr>
              <a:tr h="310646">
                <a:tc>
                  <a:txBody>
                    <a:bodyPr/>
                    <a:lstStyle/>
                    <a:p>
                      <a:r>
                        <a:rPr lang="en-US" sz="1600" b="1" dirty="0">
                          <a:solidFill>
                            <a:srgbClr val="AB262E"/>
                          </a:solidFill>
                          <a:latin typeface="Courier" charset="0"/>
                          <a:ea typeface="Courier" charset="0"/>
                          <a:cs typeface="Courier" charset="0"/>
                        </a:rPr>
                        <a:t>hidden</a:t>
                      </a:r>
                    </a:p>
                  </a:txBody>
                  <a:tcPr marL="113157" marR="113157" marT="56578" marB="56578"/>
                </a:tc>
                <a:tc>
                  <a:txBody>
                    <a:bodyPr/>
                    <a:lstStyle/>
                    <a:p>
                      <a:r>
                        <a:rPr lang="en-US" sz="1600" baseline="0" dirty="0"/>
                        <a:t>Hides an element</a:t>
                      </a:r>
                    </a:p>
                  </a:txBody>
                  <a:tcPr marL="113157" marR="113157" marT="56578" marB="56578"/>
                </a:tc>
                <a:extLst>
                  <a:ext uri="{0D108BD9-81ED-4DB2-BD59-A6C34878D82A}">
                    <a16:rowId xmlns:a16="http://schemas.microsoft.com/office/drawing/2014/main" val="10006"/>
                  </a:ext>
                </a:extLst>
              </a:tr>
              <a:tr h="310646">
                <a:tc>
                  <a:txBody>
                    <a:bodyPr/>
                    <a:lstStyle/>
                    <a:p>
                      <a:r>
                        <a:rPr lang="en-US" sz="1600" b="1" dirty="0">
                          <a:solidFill>
                            <a:srgbClr val="AB262E"/>
                          </a:solidFill>
                          <a:latin typeface="Courier" charset="0"/>
                          <a:ea typeface="Courier" charset="0"/>
                          <a:cs typeface="Courier" charset="0"/>
                        </a:rPr>
                        <a:t>text-hide</a:t>
                      </a:r>
                    </a:p>
                  </a:txBody>
                  <a:tcPr marL="113157" marR="113157" marT="56578" marB="56578"/>
                </a:tc>
                <a:tc>
                  <a:txBody>
                    <a:bodyPr/>
                    <a:lstStyle/>
                    <a:p>
                      <a:r>
                        <a:rPr lang="en-US" sz="1600" baseline="0" dirty="0"/>
                        <a:t>Hides the text in an element, but allows the element to maintain is size</a:t>
                      </a:r>
                    </a:p>
                  </a:txBody>
                  <a:tcPr marL="113157" marR="113157" marT="56578" marB="56578"/>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225093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47</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Bootstrap Components</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6418802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Bootstrap implements several common and more complex use cases in web design and development and includes a JavaScript library to make these components interactive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These are extremely useful, since they allow you to jump right into application development rather than reinventing these components.</a:t>
            </a:r>
          </a:p>
          <a:p>
            <a:pPr lvl="1"/>
            <a:r>
              <a:rPr lang="en-US" sz="1800" dirty="0">
                <a:latin typeface="Verdana" panose="020B0604030504040204" pitchFamily="34" charset="0"/>
                <a:ea typeface="Verdana" panose="020B0604030504040204" pitchFamily="34" charset="0"/>
                <a:cs typeface="Verdana" panose="020B0604030504040204" pitchFamily="34" charset="0"/>
              </a:rPr>
              <a:t>Modals</a:t>
            </a:r>
          </a:p>
          <a:p>
            <a:pPr lvl="1"/>
            <a:r>
              <a:rPr lang="en-US" sz="1800" dirty="0">
                <a:latin typeface="Verdana" panose="020B0604030504040204" pitchFamily="34" charset="0"/>
                <a:ea typeface="Verdana" panose="020B0604030504040204" pitchFamily="34" charset="0"/>
                <a:cs typeface="Verdana" panose="020B0604030504040204" pitchFamily="34" charset="0"/>
              </a:rPr>
              <a:t>Alerts</a:t>
            </a:r>
          </a:p>
          <a:p>
            <a:pPr lvl="1"/>
            <a:r>
              <a:rPr lang="en-US" sz="1800" dirty="0">
                <a:latin typeface="Verdana" panose="020B0604030504040204" pitchFamily="34" charset="0"/>
                <a:ea typeface="Verdana" panose="020B0604030504040204" pitchFamily="34" charset="0"/>
                <a:cs typeface="Verdana" panose="020B0604030504040204" pitchFamily="34" charset="0"/>
              </a:rPr>
              <a:t>Tabbed Content</a:t>
            </a:r>
          </a:p>
          <a:p>
            <a:pPr lvl="1"/>
            <a:r>
              <a:rPr lang="en-US" sz="1800" dirty="0">
                <a:latin typeface="Verdana" panose="020B0604030504040204" pitchFamily="34" charset="0"/>
                <a:ea typeface="Verdana" panose="020B0604030504040204" pitchFamily="34" charset="0"/>
                <a:cs typeface="Verdana" panose="020B0604030504040204" pitchFamily="34" charset="0"/>
              </a:rPr>
              <a:t>Dropdowns</a:t>
            </a:r>
          </a:p>
          <a:p>
            <a:pPr lvl="1"/>
            <a:r>
              <a:rPr lang="en-US" sz="1800" dirty="0">
                <a:latin typeface="Verdana" panose="020B0604030504040204" pitchFamily="34" charset="0"/>
                <a:ea typeface="Verdana" panose="020B0604030504040204" pitchFamily="34" charset="0"/>
                <a:cs typeface="Verdana" panose="020B0604030504040204" pitchFamily="34" charset="0"/>
              </a:rPr>
              <a:t>Tooltips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Most of these are built with JavaScript to make them interactive</a:t>
            </a:r>
          </a:p>
        </p:txBody>
      </p:sp>
      <p:sp>
        <p:nvSpPr>
          <p:cNvPr id="3" name="Slide Number Placeholder 2"/>
          <p:cNvSpPr>
            <a:spLocks noGrp="1"/>
          </p:cNvSpPr>
          <p:nvPr>
            <p:ph type="sldNum" sz="quarter" idx="14"/>
          </p:nvPr>
        </p:nvSpPr>
        <p:spPr/>
        <p:txBody>
          <a:bodyPr/>
          <a:lstStyle/>
          <a:p>
            <a:fld id="{12342C3A-DD85-7843-B416-BD52AB030D59}" type="slidenum">
              <a:rPr lang="en-US" smtClean="0"/>
              <a:pPr/>
              <a:t>48</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Bootstrap Specific Components</a:t>
            </a:r>
          </a:p>
        </p:txBody>
      </p:sp>
    </p:spTree>
    <p:extLst>
      <p:ext uri="{BB962C8B-B14F-4D97-AF65-F5344CB8AC3E}">
        <p14:creationId xmlns:p14="http://schemas.microsoft.com/office/powerpoint/2010/main" val="10628167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49</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Modal Windows</a:t>
            </a:r>
          </a:p>
        </p:txBody>
      </p:sp>
      <p:sp>
        <p:nvSpPr>
          <p:cNvPr id="5" name="Content Placeholder 4">
            <a:extLst>
              <a:ext uri="{FF2B5EF4-FFF2-40B4-BE49-F238E27FC236}">
                <a16:creationId xmlns:a16="http://schemas.microsoft.com/office/drawing/2014/main" id="{151F3EB3-BF84-9A4F-9C53-979E01CAC879}"/>
              </a:ext>
            </a:extLst>
          </p:cNvPr>
          <p:cNvSpPr txBox="1">
            <a:spLocks/>
          </p:cNvSpPr>
          <p:nvPr/>
        </p:nvSpPr>
        <p:spPr>
          <a:xfrm>
            <a:off x="302605" y="1521884"/>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A modal window (</a:t>
            </a:r>
            <a:r>
              <a:rPr lang="en-US" sz="2000" dirty="0" err="1">
                <a:latin typeface="Verdana" panose="020B0604030504040204" pitchFamily="34" charset="0"/>
                <a:ea typeface="Verdana" panose="020B0604030504040204" pitchFamily="34" charset="0"/>
                <a:cs typeface="Verdana" panose="020B0604030504040204" pitchFamily="34" charset="0"/>
              </a:rPr>
              <a:t>nowdays</a:t>
            </a:r>
            <a:r>
              <a:rPr lang="en-US" sz="2000" dirty="0">
                <a:latin typeface="Verdana" panose="020B0604030504040204" pitchFamily="34" charset="0"/>
                <a:ea typeface="Verdana" panose="020B0604030504040204" pitchFamily="34" charset="0"/>
                <a:cs typeface="Verdana" panose="020B0604030504040204" pitchFamily="34" charset="0"/>
              </a:rPr>
              <a:t>, just modal) is a window that pops up over the content of your website in order to provide some information or demand some action.</a:t>
            </a:r>
          </a:p>
          <a:p>
            <a:pPr lvl="1">
              <a:buClr>
                <a:srgbClr val="AB262E"/>
              </a:buClr>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hlinkClick r:id="rId3"/>
              </a:rPr>
              <a:t>https://getbootstrap.com/docs/4.4/components/modal/</a:t>
            </a:r>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5">
            <a:extLst>
              <a:ext uri="{FF2B5EF4-FFF2-40B4-BE49-F238E27FC236}">
                <a16:creationId xmlns:a16="http://schemas.microsoft.com/office/drawing/2014/main" id="{534F46C5-CDF5-4449-8FE3-34FE044575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7332" y="3212043"/>
            <a:ext cx="8288945" cy="3027698"/>
          </a:xfrm>
          <a:prstGeom prst="rect">
            <a:avLst/>
          </a:prstGeom>
        </p:spPr>
      </p:pic>
    </p:spTree>
    <p:extLst>
      <p:ext uri="{BB962C8B-B14F-4D97-AF65-F5344CB8AC3E}">
        <p14:creationId xmlns:p14="http://schemas.microsoft.com/office/powerpoint/2010/main" val="281701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187733"/>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previous slide shows a ‘live search’, an adaptive search that shows results as they are found that you can select.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leverage the fact that your user is focused on an input to make the dropdown entirely keyboard navigable with ease!</a:t>
            </a:r>
          </a:p>
          <a:p>
            <a:pPr lvl="1"/>
            <a:r>
              <a:rPr lang="en-US" sz="1800" dirty="0">
                <a:latin typeface="Verdana" panose="020B0604030504040204" pitchFamily="34" charset="0"/>
                <a:ea typeface="Verdana" panose="020B0604030504040204" pitchFamily="34" charset="0"/>
                <a:cs typeface="Verdana" panose="020B0604030504040204" pitchFamily="34" charset="0"/>
              </a:rPr>
              <a:t>Add an event listener on that input for the </a:t>
            </a:r>
            <a:r>
              <a:rPr lang="en-US" sz="1800" i="1" dirty="0" err="1">
                <a:latin typeface="Verdana" panose="020B0604030504040204" pitchFamily="34" charset="0"/>
                <a:ea typeface="Verdana" panose="020B0604030504040204" pitchFamily="34" charset="0"/>
                <a:cs typeface="Verdana" panose="020B0604030504040204" pitchFamily="34" charset="0"/>
              </a:rPr>
              <a:t>keydown</a:t>
            </a:r>
            <a:r>
              <a:rPr lang="en-US" sz="1800" dirty="0">
                <a:latin typeface="Verdana" panose="020B0604030504040204" pitchFamily="34" charset="0"/>
                <a:ea typeface="Verdana" panose="020B0604030504040204" pitchFamily="34" charset="0"/>
                <a:cs typeface="Verdana" panose="020B0604030504040204" pitchFamily="34" charset="0"/>
              </a:rPr>
              <a:t> event</a:t>
            </a:r>
          </a:p>
          <a:p>
            <a:pPr lvl="1"/>
            <a:r>
              <a:rPr lang="en-US" sz="1800" dirty="0">
                <a:latin typeface="Verdana" panose="020B0604030504040204" pitchFamily="34" charset="0"/>
                <a:ea typeface="Verdana" panose="020B0604030504040204" pitchFamily="34" charset="0"/>
                <a:cs typeface="Verdana" panose="020B0604030504040204" pitchFamily="34" charset="0"/>
              </a:rPr>
              <a:t>Check which key was hit</a:t>
            </a:r>
          </a:p>
          <a:p>
            <a:pPr lvl="3"/>
            <a:r>
              <a:rPr lang="en-US" sz="1600" dirty="0">
                <a:latin typeface="Verdana" panose="020B0604030504040204" pitchFamily="34" charset="0"/>
                <a:ea typeface="Verdana" panose="020B0604030504040204" pitchFamily="34" charset="0"/>
                <a:cs typeface="Verdana" panose="020B0604030504040204" pitchFamily="34" charset="0"/>
              </a:rPr>
              <a:t>if it was some sort of direction (up, down, left, right) then perform some logic to add a some indicator to a particular search result that is the selected</a:t>
            </a:r>
          </a:p>
          <a:p>
            <a:pPr lvl="3"/>
            <a:r>
              <a:rPr lang="en-US" sz="1600" dirty="0">
                <a:latin typeface="Verdana" panose="020B0604030504040204" pitchFamily="34" charset="0"/>
                <a:ea typeface="Verdana" panose="020B0604030504040204" pitchFamily="34" charset="0"/>
                <a:cs typeface="Verdana" panose="020B0604030504040204" pitchFamily="34" charset="0"/>
              </a:rPr>
              <a:t>If it was `enter` then navigate to the selected search result, or a search page if none are selected</a:t>
            </a:r>
          </a:p>
          <a:p>
            <a:pPr lvl="3"/>
            <a:r>
              <a:rPr lang="en-US" sz="1600" dirty="0">
                <a:latin typeface="Verdana" panose="020B0604030504040204" pitchFamily="34" charset="0"/>
                <a:ea typeface="Verdana" panose="020B0604030504040204" pitchFamily="34" charset="0"/>
                <a:cs typeface="Verdana" panose="020B0604030504040204" pitchFamily="34" charset="0"/>
              </a:rPr>
              <a:t>If it was `escape` then unselect any search results</a:t>
            </a:r>
          </a:p>
          <a:p>
            <a:pPr lvl="3"/>
            <a:r>
              <a:rPr lang="en-US" sz="1600" dirty="0">
                <a:latin typeface="Verdana" panose="020B0604030504040204" pitchFamily="34" charset="0"/>
                <a:ea typeface="Verdana" panose="020B0604030504040204" pitchFamily="34" charset="0"/>
                <a:cs typeface="Verdana" panose="020B0604030504040204" pitchFamily="34" charset="0"/>
              </a:rPr>
              <a:t>If it was any other character, then simply re-query your search results and reset which result is the selected result</a:t>
            </a:r>
          </a:p>
          <a:p>
            <a:endParaRPr lang="en-US" sz="18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5</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Case Study: Live Searches</a:t>
            </a:r>
          </a:p>
        </p:txBody>
      </p:sp>
    </p:spTree>
    <p:extLst>
      <p:ext uri="{BB962C8B-B14F-4D97-AF65-F5344CB8AC3E}">
        <p14:creationId xmlns:p14="http://schemas.microsoft.com/office/powerpoint/2010/main" val="26173571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50</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Alerts</a:t>
            </a:r>
          </a:p>
        </p:txBody>
      </p:sp>
      <p:sp>
        <p:nvSpPr>
          <p:cNvPr id="7" name="Content Placeholder 2">
            <a:extLst>
              <a:ext uri="{FF2B5EF4-FFF2-40B4-BE49-F238E27FC236}">
                <a16:creationId xmlns:a16="http://schemas.microsoft.com/office/drawing/2014/main" id="{FA23A376-965C-464C-9A3E-F02BFE361AE0}"/>
              </a:ext>
            </a:extLst>
          </p:cNvPr>
          <p:cNvSpPr txBox="1">
            <a:spLocks/>
          </p:cNvSpPr>
          <p:nvPr/>
        </p:nvSpPr>
        <p:spPr>
          <a:xfrm>
            <a:off x="421005" y="1245659"/>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It’s often useful to have a notification to appear that tells the user something went wrong, something went right, or just general information.</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Bootstrap has classes to make style the alert messages, but also provides an API for closing them. You must place your elements in a specific order to achieve this.</a:t>
            </a:r>
          </a:p>
          <a:p>
            <a:pPr lvl="1">
              <a:buClr>
                <a:srgbClr val="AB262E"/>
              </a:buClr>
              <a:buFont typeface="Arial" panose="020B0604020202020204" pitchFamily="34" charset="0"/>
              <a:buChar char="•"/>
            </a:pPr>
            <a:r>
              <a:rPr lang="en-US" sz="2000" dirty="0">
                <a:latin typeface="Verdana" panose="020B0604030504040204" pitchFamily="34" charset="0"/>
                <a:ea typeface="Verdana" panose="020B0604030504040204" pitchFamily="34" charset="0"/>
                <a:cs typeface="Verdana" panose="020B0604030504040204" pitchFamily="34" charset="0"/>
              </a:rPr>
              <a:t> </a:t>
            </a:r>
            <a:r>
              <a:rPr lang="en-US" sz="1800" dirty="0">
                <a:latin typeface="Verdana" panose="020B0604030504040204" pitchFamily="34" charset="0"/>
                <a:ea typeface="Verdana" panose="020B0604030504040204" pitchFamily="34" charset="0"/>
                <a:cs typeface="Verdana" panose="020B0604030504040204" pitchFamily="34" charset="0"/>
                <a:hlinkClick r:id="rId3"/>
              </a:rPr>
              <a:t>https://getbootstrap.com/docs/4.4/components/alerts/</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048C3366-9261-144F-AF7B-8505EF857F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005" y="3429000"/>
            <a:ext cx="8777627" cy="2749257"/>
          </a:xfrm>
          <a:prstGeom prst="rect">
            <a:avLst/>
          </a:prstGeom>
        </p:spPr>
      </p:pic>
    </p:spTree>
    <p:extLst>
      <p:ext uri="{BB962C8B-B14F-4D97-AF65-F5344CB8AC3E}">
        <p14:creationId xmlns:p14="http://schemas.microsoft.com/office/powerpoint/2010/main" val="14136959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51</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Tabs</a:t>
            </a:r>
          </a:p>
        </p:txBody>
      </p:sp>
      <p:sp>
        <p:nvSpPr>
          <p:cNvPr id="9" name="Content Placeholder 2">
            <a:extLst>
              <a:ext uri="{FF2B5EF4-FFF2-40B4-BE49-F238E27FC236}">
                <a16:creationId xmlns:a16="http://schemas.microsoft.com/office/drawing/2014/main" id="{A0354BEC-7767-D440-9DA1-63F1030E86C2}"/>
              </a:ext>
            </a:extLst>
          </p:cNvPr>
          <p:cNvSpPr txBox="1">
            <a:spLocks/>
          </p:cNvSpPr>
          <p:nvPr/>
        </p:nvSpPr>
        <p:spPr>
          <a:xfrm>
            <a:off x="468966" y="1074209"/>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Tabs allow you to setup content that is controlled by which tab is current active; you can view it as a way to navigate between a small amount of related content.</a:t>
            </a:r>
          </a:p>
          <a:p>
            <a:pPr lvl="1">
              <a:buClr>
                <a:srgbClr val="AB262E"/>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hlinkClick r:id="rId3"/>
              </a:rPr>
              <a:t>https://getbootstrap.com/docs/4.4/components/navs/#tabs </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57150" indent="0">
              <a:buNone/>
            </a:pPr>
            <a:r>
              <a:rPr lang="en-US" sz="2000" dirty="0">
                <a:latin typeface="Verdana" panose="020B0604030504040204" pitchFamily="34" charset="0"/>
                <a:ea typeface="Verdana" panose="020B0604030504040204" pitchFamily="34" charset="0"/>
                <a:cs typeface="Verdana" panose="020B0604030504040204" pitchFamily="34" charset="0"/>
              </a:rPr>
              <a:t>For example, if you were creating a website about video games, you may want to show the following on your page about </a:t>
            </a:r>
            <a:r>
              <a:rPr lang="en-US" sz="2000" i="1" dirty="0">
                <a:latin typeface="Verdana" panose="020B0604030504040204" pitchFamily="34" charset="0"/>
                <a:ea typeface="Verdana" panose="020B0604030504040204" pitchFamily="34" charset="0"/>
                <a:cs typeface="Verdana" panose="020B0604030504040204" pitchFamily="34" charset="0"/>
              </a:rPr>
              <a:t>The Legend of Dragoon:</a:t>
            </a:r>
          </a:p>
          <a:p>
            <a:endParaRPr lang="en-US" sz="2000" i="1"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a:extLst>
              <a:ext uri="{FF2B5EF4-FFF2-40B4-BE49-F238E27FC236}">
                <a16:creationId xmlns:a16="http://schemas.microsoft.com/office/drawing/2014/main" id="{AF547F82-7DBA-F44F-AE58-996A877822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966" y="3429000"/>
            <a:ext cx="10947400" cy="2463800"/>
          </a:xfrm>
          <a:prstGeom prst="rect">
            <a:avLst/>
          </a:prstGeom>
        </p:spPr>
      </p:pic>
    </p:spTree>
    <p:extLst>
      <p:ext uri="{BB962C8B-B14F-4D97-AF65-F5344CB8AC3E}">
        <p14:creationId xmlns:p14="http://schemas.microsoft.com/office/powerpoint/2010/main" val="960701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52</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Tabs</a:t>
            </a:r>
          </a:p>
        </p:txBody>
      </p:sp>
      <p:sp>
        <p:nvSpPr>
          <p:cNvPr id="6" name="Content Placeholder 2">
            <a:extLst>
              <a:ext uri="{FF2B5EF4-FFF2-40B4-BE49-F238E27FC236}">
                <a16:creationId xmlns:a16="http://schemas.microsoft.com/office/drawing/2014/main" id="{D668093A-23AD-DC43-B029-B146688137D8}"/>
              </a:ext>
            </a:extLst>
          </p:cNvPr>
          <p:cNvSpPr txBox="1">
            <a:spLocks/>
          </p:cNvSpPr>
          <p:nvPr/>
        </p:nvSpPr>
        <p:spPr>
          <a:xfrm>
            <a:off x="873345" y="1323219"/>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When you click on the ‘plot’ link, it would change to show the content related to the plot.</a:t>
            </a:r>
          </a:p>
          <a:p>
            <a:endParaRPr lang="en-US" dirty="0"/>
          </a:p>
        </p:txBody>
      </p:sp>
      <p:pic>
        <p:nvPicPr>
          <p:cNvPr id="7" name="Picture 6">
            <a:extLst>
              <a:ext uri="{FF2B5EF4-FFF2-40B4-BE49-F238E27FC236}">
                <a16:creationId xmlns:a16="http://schemas.microsoft.com/office/drawing/2014/main" id="{920D0189-4266-A947-9405-87917AE0C8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64" y="2176112"/>
            <a:ext cx="11023600" cy="3467100"/>
          </a:xfrm>
          <a:prstGeom prst="rect">
            <a:avLst/>
          </a:prstGeom>
        </p:spPr>
      </p:pic>
    </p:spTree>
    <p:extLst>
      <p:ext uri="{BB962C8B-B14F-4D97-AF65-F5344CB8AC3E}">
        <p14:creationId xmlns:p14="http://schemas.microsoft.com/office/powerpoint/2010/main" val="30843725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53</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Dropdowns</a:t>
            </a:r>
          </a:p>
        </p:txBody>
      </p:sp>
      <p:sp>
        <p:nvSpPr>
          <p:cNvPr id="6" name="Content Placeholder 2">
            <a:extLst>
              <a:ext uri="{FF2B5EF4-FFF2-40B4-BE49-F238E27FC236}">
                <a16:creationId xmlns:a16="http://schemas.microsoft.com/office/drawing/2014/main" id="{3FB44894-40A3-544D-9108-2F991E601405}"/>
              </a:ext>
            </a:extLst>
          </p:cNvPr>
          <p:cNvSpPr txBox="1">
            <a:spLocks/>
          </p:cNvSpPr>
          <p:nvPr/>
        </p:nvSpPr>
        <p:spPr>
          <a:xfrm>
            <a:off x="392606" y="1417320"/>
            <a:ext cx="6354115" cy="4023360"/>
          </a:xfrm>
          <a:prstGeom prst="rect">
            <a:avLst/>
          </a:prstGeom>
        </p:spPr>
        <p:txBody>
          <a:bodyPr>
            <a:noAutofit/>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Many elements can be turned into Dropdown menus by adding a few classes and data attributes.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To implement a dropdown, you need 3 elements:</a:t>
            </a:r>
          </a:p>
          <a:p>
            <a:pPr lvl="1">
              <a:buClr>
                <a:srgbClr val="AB262E"/>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A parent element with the class </a:t>
            </a:r>
            <a:r>
              <a:rPr lang="en-US" sz="1800" i="1" dirty="0">
                <a:latin typeface="Verdana" panose="020B0604030504040204" pitchFamily="34" charset="0"/>
                <a:ea typeface="Verdana" panose="020B0604030504040204" pitchFamily="34" charset="0"/>
                <a:cs typeface="Verdana" panose="020B0604030504040204" pitchFamily="34" charset="0"/>
              </a:rPr>
              <a:t>dropdown</a:t>
            </a:r>
          </a:p>
          <a:p>
            <a:pPr lvl="1">
              <a:buClr>
                <a:srgbClr val="AB262E"/>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An element that, on click, will trigger the dropdown to appear; this must have the attribute </a:t>
            </a:r>
            <a:r>
              <a:rPr lang="en-US" sz="1800" i="1" dirty="0">
                <a:latin typeface="Verdana" panose="020B0604030504040204" pitchFamily="34" charset="0"/>
                <a:ea typeface="Verdana" panose="020B0604030504040204" pitchFamily="34" charset="0"/>
                <a:cs typeface="Verdana" panose="020B0604030504040204" pitchFamily="34" charset="0"/>
              </a:rPr>
              <a:t>data-toggle="dropdown”</a:t>
            </a:r>
          </a:p>
          <a:p>
            <a:pPr lvl="1">
              <a:buClr>
                <a:srgbClr val="AB262E"/>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An unordered list with the class </a:t>
            </a:r>
            <a:r>
              <a:rPr lang="en-US" sz="1800" i="1" dirty="0">
                <a:latin typeface="Verdana" panose="020B0604030504040204" pitchFamily="34" charset="0"/>
                <a:ea typeface="Verdana" panose="020B0604030504040204" pitchFamily="34" charset="0"/>
                <a:cs typeface="Verdana" panose="020B0604030504040204" pitchFamily="34" charset="0"/>
              </a:rPr>
              <a:t>dropdown-menu</a:t>
            </a:r>
            <a:r>
              <a:rPr lang="en-US" sz="1800" dirty="0">
                <a:latin typeface="Verdana" panose="020B0604030504040204" pitchFamily="34" charset="0"/>
                <a:ea typeface="Verdana" panose="020B0604030504040204" pitchFamily="34" charset="0"/>
                <a:cs typeface="Verdana" panose="020B0604030504040204" pitchFamily="34" charset="0"/>
              </a:rPr>
              <a:t> after the toggler.</a:t>
            </a:r>
          </a:p>
          <a:p>
            <a:pPr marL="0" indent="0">
              <a:buNone/>
            </a:pPr>
            <a:endParaRPr lang="en-US" sz="1800" dirty="0">
              <a:latin typeface="Verdana" panose="020B0604030504040204" pitchFamily="34" charset="0"/>
              <a:ea typeface="Verdana" panose="020B0604030504040204" pitchFamily="34" charset="0"/>
              <a:cs typeface="Verdana" panose="020B0604030504040204" pitchFamily="34" charset="0"/>
              <a:hlinkClick r:id="rId3"/>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hlinkClick r:id="rId3"/>
              </a:rPr>
              <a:t>https://getbootstrap.com/docs/4.4/components/dropdowns/</a:t>
            </a:r>
            <a:endParaRPr lang="en-US" sz="2000" i="1"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a:extLst>
              <a:ext uri="{FF2B5EF4-FFF2-40B4-BE49-F238E27FC236}">
                <a16:creationId xmlns:a16="http://schemas.microsoft.com/office/drawing/2014/main" id="{3633CA75-DBC4-7344-AB85-8D49DB76A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6721" y="1830606"/>
            <a:ext cx="4606962" cy="2877929"/>
          </a:xfrm>
          <a:prstGeom prst="rect">
            <a:avLst/>
          </a:prstGeom>
        </p:spPr>
      </p:pic>
    </p:spTree>
    <p:extLst>
      <p:ext uri="{BB962C8B-B14F-4D97-AF65-F5344CB8AC3E}">
        <p14:creationId xmlns:p14="http://schemas.microsoft.com/office/powerpoint/2010/main" val="1927810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54</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Tooltips</a:t>
            </a:r>
          </a:p>
        </p:txBody>
      </p:sp>
      <p:sp>
        <p:nvSpPr>
          <p:cNvPr id="6" name="Content Placeholder 2">
            <a:extLst>
              <a:ext uri="{FF2B5EF4-FFF2-40B4-BE49-F238E27FC236}">
                <a16:creationId xmlns:a16="http://schemas.microsoft.com/office/drawing/2014/main" id="{62B78C6A-B466-C441-8BDA-98989A1C99B1}"/>
              </a:ext>
            </a:extLst>
          </p:cNvPr>
          <p:cNvSpPr txBox="1">
            <a:spLocks/>
          </p:cNvSpPr>
          <p:nvPr/>
        </p:nvSpPr>
        <p:spPr>
          <a:xfrm>
            <a:off x="626455" y="1417320"/>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Tooltips are easy to make, but hard to make </a:t>
            </a:r>
            <a:r>
              <a:rPr lang="en-US" sz="2000" i="1" dirty="0">
                <a:latin typeface="Verdana" panose="020B0604030504040204" pitchFamily="34" charset="0"/>
                <a:ea typeface="Verdana" panose="020B0604030504040204" pitchFamily="34" charset="0"/>
                <a:cs typeface="Verdana" panose="020B0604030504040204" pitchFamily="34" charset="0"/>
              </a:rPr>
              <a:t>well</a:t>
            </a:r>
            <a:r>
              <a:rPr lang="en-US" sz="2000" dirty="0">
                <a:latin typeface="Verdana" panose="020B0604030504040204" pitchFamily="34" charset="0"/>
                <a:ea typeface="Verdana" panose="020B0604030504040204" pitchFamily="34" charset="0"/>
                <a:cs typeface="Verdana" panose="020B0604030504040204" pitchFamily="34" charset="0"/>
              </a:rPr>
              <a:t>; there are many edge cases that have to be considered and are actually performance intensive.</a:t>
            </a:r>
          </a:p>
          <a:p>
            <a:pPr lvl="1">
              <a:buClr>
                <a:srgbClr val="AB262E"/>
              </a:buClr>
              <a:buFont typeface="Arial" panose="020B0604020202020204" pitchFamily="34" charset="0"/>
              <a:buChar char="•"/>
            </a:pPr>
            <a:r>
              <a:rPr lang="en-US" sz="1800" b="1" dirty="0">
                <a:solidFill>
                  <a:srgbClr val="AB262E"/>
                </a:solidFill>
                <a:latin typeface="Verdana" panose="020B0604030504040204" pitchFamily="34" charset="0"/>
                <a:ea typeface="Verdana" panose="020B0604030504040204" pitchFamily="34" charset="0"/>
                <a:cs typeface="Verdana" panose="020B0604030504040204" pitchFamily="34" charset="0"/>
              </a:rPr>
              <a:t>Because of this, Bootstrap requires you manually enable tooltips through the use of JavaScript</a:t>
            </a:r>
          </a:p>
          <a:p>
            <a:pPr lvl="1">
              <a:buClr>
                <a:srgbClr val="AB262E"/>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hlinkClick r:id="rId3"/>
              </a:rPr>
              <a:t>https://getbootstrap.com/docs/4.4/components/tooltips/</a:t>
            </a:r>
            <a:endParaRPr lang="en-US" sz="1800" dirty="0">
              <a:latin typeface="Verdana" panose="020B0604030504040204" pitchFamily="34" charset="0"/>
              <a:ea typeface="Verdana" panose="020B0604030504040204" pitchFamily="34" charset="0"/>
              <a:cs typeface="Verdana" panose="020B0604030504040204" pitchFamily="34" charset="0"/>
            </a:endParaRPr>
          </a:p>
          <a:p>
            <a:pPr lvl="1">
              <a:buClr>
                <a:srgbClr val="AB262E"/>
              </a:buClr>
              <a:buFont typeface="Arial" panose="020B0604020202020204" pitchFamily="34" charset="0"/>
              <a:buChar char="•"/>
            </a:pPr>
            <a:endParaRPr lang="en-US" sz="1800" dirty="0"/>
          </a:p>
          <a:p>
            <a:pPr marL="57150" indent="0">
              <a:buClr>
                <a:srgbClr val="AB262E"/>
              </a:buClr>
              <a:buNone/>
            </a:pPr>
            <a:r>
              <a:rPr lang="en-US" sz="2000" dirty="0">
                <a:latin typeface="Verdana" panose="020B0604030504040204" pitchFamily="34" charset="0"/>
                <a:ea typeface="Verdana" panose="020B0604030504040204" pitchFamily="34" charset="0"/>
                <a:cs typeface="Verdana" panose="020B0604030504040204" pitchFamily="34" charset="0"/>
              </a:rPr>
              <a:t>You can add a tooltip to any element, and make it appear on the left /right/above/below the element.</a:t>
            </a: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pic>
        <p:nvPicPr>
          <p:cNvPr id="9" name="Picture 8">
            <a:extLst>
              <a:ext uri="{FF2B5EF4-FFF2-40B4-BE49-F238E27FC236}">
                <a16:creationId xmlns:a16="http://schemas.microsoft.com/office/drawing/2014/main" id="{8EF1728A-A7E0-254E-A7E2-280E95507A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583" y="4256405"/>
            <a:ext cx="10706100" cy="1282700"/>
          </a:xfrm>
          <a:prstGeom prst="rect">
            <a:avLst/>
          </a:prstGeom>
        </p:spPr>
      </p:pic>
    </p:spTree>
    <p:extLst>
      <p:ext uri="{BB962C8B-B14F-4D97-AF65-F5344CB8AC3E}">
        <p14:creationId xmlns:p14="http://schemas.microsoft.com/office/powerpoint/2010/main" val="12125533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55</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rPr>
              <a:t>Events</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
        <p:nvSpPr>
          <p:cNvPr id="9" name="Content Placeholder 2">
            <a:extLst>
              <a:ext uri="{FF2B5EF4-FFF2-40B4-BE49-F238E27FC236}">
                <a16:creationId xmlns:a16="http://schemas.microsoft.com/office/drawing/2014/main" id="{C5845540-BAE2-3A4C-9C4C-87DFD7AF0A72}"/>
              </a:ext>
            </a:extLst>
          </p:cNvPr>
          <p:cNvSpPr txBox="1">
            <a:spLocks/>
          </p:cNvSpPr>
          <p:nvPr/>
        </p:nvSpPr>
        <p:spPr>
          <a:xfrm>
            <a:off x="302605" y="1255184"/>
            <a:ext cx="10058400" cy="4023360"/>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Many of these components are built out using a fair deal of JavaScript.</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Because of these, there are a number of events you can watch for in JavaScript, such as:</a:t>
            </a:r>
          </a:p>
          <a:p>
            <a:pPr lvl="1">
              <a:buClr>
                <a:srgbClr val="AB262E"/>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Modals opening or closing</a:t>
            </a:r>
          </a:p>
          <a:p>
            <a:pPr lvl="1">
              <a:buClr>
                <a:srgbClr val="AB262E"/>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Tooltips being shown or hidden</a:t>
            </a:r>
          </a:p>
          <a:p>
            <a:pPr lvl="1">
              <a:buClr>
                <a:srgbClr val="AB262E"/>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Tabs being hidden or made visible</a:t>
            </a:r>
          </a:p>
          <a:p>
            <a:pPr lvl="1">
              <a:buClr>
                <a:srgbClr val="AB262E"/>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Dropdowns being opened or closed</a:t>
            </a:r>
          </a:p>
          <a:p>
            <a:pPr lvl="1">
              <a:buClr>
                <a:srgbClr val="AB262E"/>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rPr>
              <a:t>Alerts being closed, or after they are closed</a:t>
            </a:r>
          </a:p>
          <a:p>
            <a:pPr lvl="1"/>
            <a:endParaRPr lang="en-US" sz="2000" dirty="0">
              <a:latin typeface="Verdana" panose="020B0604030504040204" pitchFamily="34" charset="0"/>
              <a:ea typeface="Verdana" panose="020B0604030504040204" pitchFamily="34" charset="0"/>
              <a:cs typeface="Verdana" panose="020B0604030504040204" pitchFamily="34" charset="0"/>
            </a:endParaRPr>
          </a:p>
          <a:p>
            <a:pPr lvl="1"/>
            <a:endParaRPr 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536812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56</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What now?</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40086723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57</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Learn How To Test!</a:t>
            </a:r>
          </a:p>
        </p:txBody>
      </p:sp>
      <p:sp>
        <p:nvSpPr>
          <p:cNvPr id="10" name="Content Placeholder 2">
            <a:extLst>
              <a:ext uri="{FF2B5EF4-FFF2-40B4-BE49-F238E27FC236}">
                <a16:creationId xmlns:a16="http://schemas.microsoft.com/office/drawing/2014/main" id="{2F6D9B13-E0FF-E64E-BFEA-5F50F53A722A}"/>
              </a:ext>
            </a:extLst>
          </p:cNvPr>
          <p:cNvSpPr txBox="1">
            <a:spLocks/>
          </p:cNvSpPr>
          <p:nvPr/>
        </p:nvSpPr>
        <p:spPr>
          <a:xfrm>
            <a:off x="302605" y="1159934"/>
            <a:ext cx="11051078" cy="4878916"/>
          </a:xfrm>
          <a:prstGeom prst="rect">
            <a:avLst/>
          </a:prstGeom>
        </p:spPr>
        <p:txBody>
          <a:bodyPr/>
          <a:lstStyle>
            <a:lvl1pPr marL="342900" indent="-342900" algn="l" defTabSz="457200" rtl="0" eaLnBrk="1" latinLnBrk="0" hangingPunct="1">
              <a:spcBef>
                <a:spcPct val="20000"/>
              </a:spcBef>
              <a:buFont typeface="Arial"/>
              <a:buChar char="•"/>
              <a:defRPr sz="2400" kern="1200">
                <a:solidFill>
                  <a:schemeClr val="tx1"/>
                </a:solidFill>
                <a:latin typeface="Century Gothic"/>
                <a:ea typeface="+mn-ea"/>
                <a:cs typeface="Century Gothic"/>
              </a:defRPr>
            </a:lvl1pPr>
            <a:lvl2pPr marL="742950" indent="-285750" algn="l" defTabSz="457200" rtl="0" eaLnBrk="1" latinLnBrk="0" hangingPunct="1">
              <a:spcBef>
                <a:spcPct val="20000"/>
              </a:spcBef>
              <a:buFont typeface="Arial"/>
              <a:buChar char="–"/>
              <a:defRPr sz="2200" kern="1200">
                <a:solidFill>
                  <a:schemeClr val="tx1"/>
                </a:solidFill>
                <a:latin typeface="Century Gothic"/>
                <a:ea typeface="+mn-ea"/>
                <a:cs typeface="Century Gothic"/>
              </a:defRPr>
            </a:lvl2pPr>
            <a:lvl3pPr marL="1143000" indent="-228600" algn="l" defTabSz="457200" rtl="0" eaLnBrk="1" latinLnBrk="0" hangingPunct="1">
              <a:spcBef>
                <a:spcPct val="20000"/>
              </a:spcBef>
              <a:buFont typeface="Arial"/>
              <a:buChar char="•"/>
              <a:defRPr sz="2000" kern="1200">
                <a:solidFill>
                  <a:schemeClr val="tx1"/>
                </a:solidFill>
                <a:latin typeface="Century Gothic"/>
                <a:ea typeface="+mn-ea"/>
                <a:cs typeface="Century Gothic"/>
              </a:defRPr>
            </a:lvl3pPr>
            <a:lvl4pPr marL="1600200" indent="-228600" algn="l" defTabSz="457200" rtl="0" eaLnBrk="1" latinLnBrk="0" hangingPunct="1">
              <a:spcBef>
                <a:spcPct val="20000"/>
              </a:spcBef>
              <a:buFont typeface="Arial"/>
              <a:buChar char="–"/>
              <a:defRPr sz="1800" kern="1200">
                <a:solidFill>
                  <a:schemeClr val="tx1"/>
                </a:solidFill>
                <a:latin typeface="Century Gothic"/>
                <a:ea typeface="+mn-ea"/>
                <a:cs typeface="Century Gothic"/>
              </a:defRPr>
            </a:lvl4pPr>
            <a:lvl5pPr marL="2057400" indent="-228600" algn="l" defTabSz="457200" rtl="0" eaLnBrk="1" latinLnBrk="0" hangingPunct="1">
              <a:spcBef>
                <a:spcPct val="20000"/>
              </a:spcBef>
              <a:buFont typeface="Arial"/>
              <a:buChar char="»"/>
              <a:defRPr sz="16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Learning how to write frontend and backend unit tests are absolutely important to your future.</a:t>
            </a:r>
          </a:p>
          <a:p>
            <a:pPr marL="0" indent="0">
              <a:buNone/>
            </a:pPr>
            <a:endParaRPr lang="en-US" sz="20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can use </a:t>
            </a:r>
            <a:r>
              <a:rPr lang="en-US" sz="2000" dirty="0" err="1">
                <a:latin typeface="Verdana" panose="020B0604030504040204" pitchFamily="34" charset="0"/>
                <a:ea typeface="Verdana" panose="020B0604030504040204" pitchFamily="34" charset="0"/>
                <a:cs typeface="Verdana" panose="020B0604030504040204" pitchFamily="34" charset="0"/>
              </a:rPr>
              <a:t>PhantomJS</a:t>
            </a:r>
            <a:r>
              <a:rPr lang="en-US" sz="2000" dirty="0">
                <a:latin typeface="Verdana" panose="020B0604030504040204" pitchFamily="34" charset="0"/>
                <a:ea typeface="Verdana" panose="020B0604030504040204" pitchFamily="34" charset="0"/>
                <a:cs typeface="Verdana" panose="020B0604030504040204" pitchFamily="34" charset="0"/>
              </a:rPr>
              <a:t> to programmatically emulate a browser and write tests that way</a:t>
            </a:r>
          </a:p>
          <a:p>
            <a:pPr lvl="1">
              <a:buClr>
                <a:srgbClr val="AB262E"/>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hlinkClick r:id="rId3"/>
              </a:rPr>
              <a:t>http://phantomjs.org/headless-testing.html</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Mocha and Chai are commonly used for Node Testing</a:t>
            </a:r>
          </a:p>
          <a:p>
            <a:pPr lvl="1">
              <a:buClr>
                <a:srgbClr val="AB262E"/>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hlinkClick r:id="rId4"/>
              </a:rPr>
              <a:t>http://chaijs.com/</a:t>
            </a:r>
            <a:endParaRPr lang="en-US" sz="1800" dirty="0">
              <a:latin typeface="Verdana" panose="020B0604030504040204" pitchFamily="34" charset="0"/>
              <a:ea typeface="Verdana" panose="020B0604030504040204" pitchFamily="34" charset="0"/>
              <a:cs typeface="Verdana" panose="020B0604030504040204" pitchFamily="34" charset="0"/>
            </a:endParaRPr>
          </a:p>
          <a:p>
            <a:pPr lvl="1">
              <a:buClr>
                <a:srgbClr val="AB262E"/>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hlinkClick r:id="rId5"/>
              </a:rPr>
              <a:t>https://mochajs.org/</a:t>
            </a:r>
            <a:endParaRPr lang="en-US" sz="1800" dirty="0">
              <a:latin typeface="Verdana" panose="020B0604030504040204" pitchFamily="34" charset="0"/>
              <a:ea typeface="Verdana" panose="020B0604030504040204" pitchFamily="34" charset="0"/>
              <a:cs typeface="Verdana" panose="020B0604030504040204" pitchFamily="34" charset="0"/>
            </a:endParaRPr>
          </a:p>
          <a:p>
            <a:pPr lvl="1">
              <a:buClr>
                <a:srgbClr val="AB262E"/>
              </a:buClr>
              <a:buFont typeface="Arial" panose="020B0604020202020204" pitchFamily="34" charset="0"/>
              <a:buChar char="•"/>
            </a:pP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Clr>
                <a:srgbClr val="AB262E"/>
              </a:buClr>
              <a:buNone/>
            </a:pPr>
            <a:r>
              <a:rPr lang="en-US" sz="2000" dirty="0">
                <a:latin typeface="Verdana" panose="020B0604030504040204" pitchFamily="34" charset="0"/>
                <a:ea typeface="Verdana" panose="020B0604030504040204" pitchFamily="34" charset="0"/>
                <a:cs typeface="Verdana" panose="020B0604030504040204" pitchFamily="34" charset="0"/>
              </a:rPr>
              <a:t>Jest has also become a very popular testing framework. </a:t>
            </a:r>
          </a:p>
          <a:p>
            <a:pPr lvl="1">
              <a:buClr>
                <a:srgbClr val="AB262E"/>
              </a:buClr>
              <a:buFont typeface="Arial" panose="020B0604020202020204" pitchFamily="34" charset="0"/>
              <a:buChar char="•"/>
            </a:pPr>
            <a:r>
              <a:rPr lang="en-US" sz="1800" dirty="0">
                <a:latin typeface="Verdana" panose="020B0604030504040204" pitchFamily="34" charset="0"/>
                <a:ea typeface="Verdana" panose="020B0604030504040204" pitchFamily="34" charset="0"/>
                <a:cs typeface="Verdana" panose="020B0604030504040204" pitchFamily="34" charset="0"/>
                <a:hlinkClick r:id="rId6"/>
              </a:rPr>
              <a:t>https://jestjs.io/</a:t>
            </a: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357454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2605" y="1361888"/>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There are literally entire courses filled with database information. There are even special </a:t>
            </a:r>
            <a:r>
              <a:rPr lang="en-US" sz="2000" i="1" dirty="0">
                <a:latin typeface="Verdana" panose="020B0604030504040204" pitchFamily="34" charset="0"/>
                <a:ea typeface="Verdana" panose="020B0604030504040204" pitchFamily="34" charset="0"/>
                <a:cs typeface="Verdana" panose="020B0604030504040204" pitchFamily="34" charset="0"/>
              </a:rPr>
              <a:t>types</a:t>
            </a:r>
            <a:r>
              <a:rPr lang="en-US" sz="2000" dirty="0">
                <a:latin typeface="Verdana" panose="020B0604030504040204" pitchFamily="34" charset="0"/>
                <a:ea typeface="Verdana" panose="020B0604030504040204" pitchFamily="34" charset="0"/>
                <a:cs typeface="Verdana" panose="020B0604030504040204" pitchFamily="34" charset="0"/>
              </a:rPr>
              <a:t> of databases, such as </a:t>
            </a:r>
            <a:r>
              <a:rPr lang="en-US" sz="2000" dirty="0" err="1">
                <a:latin typeface="Verdana" panose="020B0604030504040204" pitchFamily="34" charset="0"/>
                <a:ea typeface="Verdana" panose="020B0604030504040204" pitchFamily="34" charset="0"/>
                <a:cs typeface="Verdana" panose="020B0604030504040204" pitchFamily="34" charset="0"/>
              </a:rPr>
              <a:t>ElasticSearch</a:t>
            </a:r>
            <a:r>
              <a:rPr lang="en-US" sz="2000" dirty="0">
                <a:latin typeface="Verdana" panose="020B0604030504040204" pitchFamily="34" charset="0"/>
                <a:ea typeface="Verdana" panose="020B0604030504040204" pitchFamily="34" charset="0"/>
                <a:cs typeface="Verdana" panose="020B0604030504040204" pitchFamily="34" charset="0"/>
              </a:rPr>
              <a:t>, that fulfill limited sets of tasks such as text indexing.</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should familiarize yourself with tradition, SQL based databases such as MariaDB</a:t>
            </a:r>
          </a:p>
          <a:p>
            <a:pPr lvl="1"/>
            <a:r>
              <a:rPr lang="en-US" sz="1800" dirty="0">
                <a:latin typeface="Verdana" panose="020B0604030504040204" pitchFamily="34" charset="0"/>
                <a:ea typeface="Verdana" panose="020B0604030504040204" pitchFamily="34" charset="0"/>
                <a:cs typeface="Verdana" panose="020B0604030504040204" pitchFamily="34" charset="0"/>
                <a:hlinkClick r:id="rId3"/>
              </a:rPr>
              <a:t>https://mariadb.org/</a:t>
            </a:r>
            <a:endParaRPr lang="en-US" sz="1800" dirty="0">
              <a:latin typeface="Verdana" panose="020B0604030504040204" pitchFamily="34" charset="0"/>
              <a:ea typeface="Verdana" panose="020B0604030504040204" pitchFamily="34" charset="0"/>
              <a:cs typeface="Verdana" panose="020B0604030504040204" pitchFamily="34" charset="0"/>
            </a:endParaRP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And it's always nice to know how to handle 'Big Data' with </a:t>
            </a:r>
            <a:r>
              <a:rPr lang="en-US" sz="2000" dirty="0" err="1">
                <a:latin typeface="Verdana" panose="020B0604030504040204" pitchFamily="34" charset="0"/>
                <a:ea typeface="Verdana" panose="020B0604030504040204" pitchFamily="34" charset="0"/>
                <a:cs typeface="Verdana" panose="020B0604030504040204" pitchFamily="34" charset="0"/>
              </a:rPr>
              <a:t>ElasticSearch</a:t>
            </a:r>
            <a:endParaRPr lang="en-US" sz="2000" dirty="0">
              <a:latin typeface="Verdana" panose="020B0604030504040204" pitchFamily="34" charset="0"/>
              <a:ea typeface="Verdana" panose="020B0604030504040204" pitchFamily="34" charset="0"/>
              <a:cs typeface="Verdana" panose="020B0604030504040204" pitchFamily="34" charset="0"/>
            </a:endParaRPr>
          </a:p>
          <a:p>
            <a:pPr lvl="1"/>
            <a:r>
              <a:rPr lang="en-US" sz="1800" dirty="0">
                <a:latin typeface="Verdana" panose="020B0604030504040204" pitchFamily="34" charset="0"/>
                <a:ea typeface="Verdana" panose="020B0604030504040204" pitchFamily="34" charset="0"/>
                <a:cs typeface="Verdana" panose="020B0604030504040204" pitchFamily="34" charset="0"/>
                <a:hlinkClick r:id="rId4"/>
              </a:rPr>
              <a:t>https://www.elastic.co/</a:t>
            </a:r>
            <a:endParaRPr lang="en-US" sz="1800" dirty="0">
              <a:latin typeface="Verdana" panose="020B0604030504040204" pitchFamily="34" charset="0"/>
              <a:ea typeface="Verdana" panose="020B0604030504040204" pitchFamily="34" charset="0"/>
              <a:cs typeface="Verdana" panose="020B0604030504040204" pitchFamily="34" charset="0"/>
            </a:endParaRPr>
          </a:p>
          <a:p>
            <a:endParaRPr lang="en-US" sz="2000" dirty="0">
              <a:latin typeface="Verdana" panose="020B0604030504040204" pitchFamily="34" charset="0"/>
              <a:ea typeface="Verdana" panose="020B0604030504040204" pitchFamily="34" charset="0"/>
              <a:cs typeface="Verdana" panose="020B0604030504040204" pitchFamily="34" charset="0"/>
            </a:endParaRPr>
          </a:p>
          <a:p>
            <a:pPr lvl="2"/>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58</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Research Other Databases!</a:t>
            </a:r>
          </a:p>
        </p:txBody>
      </p:sp>
    </p:spTree>
    <p:extLst>
      <p:ext uri="{BB962C8B-B14F-4D97-AF65-F5344CB8AC3E}">
        <p14:creationId xmlns:p14="http://schemas.microsoft.com/office/powerpoint/2010/main" val="30736730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066613"/>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 take a look at a topic or technology you may be interested in and build a dummy application</a:t>
            </a:r>
          </a:p>
          <a:p>
            <a:pPr lvl="1"/>
            <a:r>
              <a:rPr lang="en-US" sz="1800" dirty="0">
                <a:latin typeface="Verdana" panose="020B0604030504040204" pitchFamily="34" charset="0"/>
                <a:ea typeface="Verdana" panose="020B0604030504040204" pitchFamily="34" charset="0"/>
                <a:cs typeface="Verdana" panose="020B0604030504040204" pitchFamily="34" charset="0"/>
              </a:rPr>
              <a:t>Pick a frontend</a:t>
            </a:r>
          </a:p>
          <a:p>
            <a:pPr lvl="1"/>
            <a:r>
              <a:rPr lang="en-US" sz="1800" dirty="0">
                <a:latin typeface="Verdana" panose="020B0604030504040204" pitchFamily="34" charset="0"/>
                <a:ea typeface="Verdana" panose="020B0604030504040204" pitchFamily="34" charset="0"/>
                <a:cs typeface="Verdana" panose="020B0604030504040204" pitchFamily="34" charset="0"/>
              </a:rPr>
              <a:t>Pick a backend</a:t>
            </a:r>
          </a:p>
          <a:p>
            <a:pPr lvl="1"/>
            <a:r>
              <a:rPr lang="en-US" sz="1800" dirty="0">
                <a:latin typeface="Verdana" panose="020B0604030504040204" pitchFamily="34" charset="0"/>
                <a:ea typeface="Verdana" panose="020B0604030504040204" pitchFamily="34" charset="0"/>
                <a:cs typeface="Verdana" panose="020B0604030504040204" pitchFamily="34" charset="0"/>
              </a:rPr>
              <a:t>Look into unit tests for both, and learn how to write those!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In order to learn a new technology, I suggest simple tasks like the following:</a:t>
            </a:r>
          </a:p>
          <a:p>
            <a:pPr lvl="1"/>
            <a:r>
              <a:rPr lang="en-US" sz="1800" dirty="0" err="1">
                <a:latin typeface="Verdana" panose="020B0604030504040204" pitchFamily="34" charset="0"/>
                <a:ea typeface="Verdana" panose="020B0604030504040204" pitchFamily="34" charset="0"/>
                <a:cs typeface="Verdana" panose="020B0604030504040204" pitchFamily="34" charset="0"/>
              </a:rPr>
              <a:t>ToDo</a:t>
            </a:r>
            <a:r>
              <a:rPr lang="en-US" sz="1800" dirty="0">
                <a:latin typeface="Verdana" panose="020B0604030504040204" pitchFamily="34" charset="0"/>
                <a:ea typeface="Verdana" panose="020B0604030504040204" pitchFamily="34" charset="0"/>
                <a:cs typeface="Verdana" panose="020B0604030504040204" pitchFamily="34" charset="0"/>
              </a:rPr>
              <a:t> lists</a:t>
            </a:r>
          </a:p>
          <a:p>
            <a:pPr lvl="1"/>
            <a:r>
              <a:rPr lang="en-US" sz="1800" dirty="0">
                <a:latin typeface="Verdana" panose="020B0604030504040204" pitchFamily="34" charset="0"/>
                <a:ea typeface="Verdana" panose="020B0604030504040204" pitchFamily="34" charset="0"/>
                <a:cs typeface="Verdana" panose="020B0604030504040204" pitchFamily="34" charset="0"/>
              </a:rPr>
              <a:t>Comment Boxes / Blogs</a:t>
            </a:r>
          </a:p>
          <a:p>
            <a:pPr lvl="1"/>
            <a:r>
              <a:rPr lang="en-US" sz="1800" dirty="0">
                <a:latin typeface="Verdana" panose="020B0604030504040204" pitchFamily="34" charset="0"/>
                <a:ea typeface="Verdana" panose="020B0604030504040204" pitchFamily="34" charset="0"/>
                <a:cs typeface="Verdana" panose="020B0604030504040204" pitchFamily="34" charset="0"/>
              </a:rPr>
              <a:t>RSS Readers</a:t>
            </a:r>
          </a:p>
          <a:p>
            <a:pPr lvl="1"/>
            <a:r>
              <a:rPr lang="en-US" sz="1800" dirty="0">
                <a:latin typeface="Verdana" panose="020B0604030504040204" pitchFamily="34" charset="0"/>
                <a:ea typeface="Verdana" panose="020B0604030504040204" pitchFamily="34" charset="0"/>
                <a:cs typeface="Verdana" panose="020B0604030504040204" pitchFamily="34" charset="0"/>
              </a:rPr>
              <a:t>Shopping websites</a:t>
            </a:r>
          </a:p>
          <a:p>
            <a:pPr lvl="1"/>
            <a:r>
              <a:rPr lang="en-US" sz="1800" dirty="0">
                <a:latin typeface="Verdana" panose="020B0604030504040204" pitchFamily="34" charset="0"/>
                <a:ea typeface="Verdana" panose="020B0604030504040204" pitchFamily="34" charset="0"/>
                <a:cs typeface="Verdana" panose="020B0604030504040204" pitchFamily="34" charset="0"/>
              </a:rPr>
              <a:t>Anything!</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Just keep building!</a:t>
            </a:r>
          </a:p>
        </p:txBody>
      </p:sp>
      <p:sp>
        <p:nvSpPr>
          <p:cNvPr id="3" name="Slide Number Placeholder 2"/>
          <p:cNvSpPr>
            <a:spLocks noGrp="1"/>
          </p:cNvSpPr>
          <p:nvPr>
            <p:ph type="sldNum" sz="quarter" idx="14"/>
          </p:nvPr>
        </p:nvSpPr>
        <p:spPr/>
        <p:txBody>
          <a:bodyPr/>
          <a:lstStyle/>
          <a:p>
            <a:fld id="{12342C3A-DD85-7843-B416-BD52AB030D59}" type="slidenum">
              <a:rPr lang="en-US" smtClean="0"/>
              <a:pPr/>
              <a:t>59</a:t>
            </a:fld>
            <a:endParaRPr lang="en-US" dirty="0"/>
          </a:p>
        </p:txBody>
      </p:sp>
      <p:sp>
        <p:nvSpPr>
          <p:cNvPr id="4" name="Title 3"/>
          <p:cNvSpPr>
            <a:spLocks noGrp="1"/>
          </p:cNvSpPr>
          <p:nvPr>
            <p:ph type="title"/>
          </p:nvPr>
        </p:nvSpPr>
        <p:spPr>
          <a:xfrm>
            <a:off x="302605" y="418354"/>
            <a:ext cx="9818857"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Experiment, and learn about everything!</a:t>
            </a:r>
          </a:p>
        </p:txBody>
      </p:sp>
    </p:spTree>
    <p:extLst>
      <p:ext uri="{BB962C8B-B14F-4D97-AF65-F5344CB8AC3E}">
        <p14:creationId xmlns:p14="http://schemas.microsoft.com/office/powerpoint/2010/main" val="220216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0489" y="1051396"/>
            <a:ext cx="11585731" cy="4385167"/>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The </a:t>
            </a:r>
            <a:r>
              <a:rPr lang="en-US" sz="2000" i="1" dirty="0" err="1">
                <a:latin typeface="Verdana" panose="020B0604030504040204" pitchFamily="34" charset="0"/>
                <a:ea typeface="Verdana" panose="020B0604030504040204" pitchFamily="34" charset="0"/>
                <a:cs typeface="Verdana" panose="020B0604030504040204" pitchFamily="34" charset="0"/>
              </a:rPr>
              <a:t>tabindex</a:t>
            </a:r>
            <a:r>
              <a:rPr lang="en-US" sz="2000" dirty="0">
                <a:latin typeface="Verdana" panose="020B0604030504040204" pitchFamily="34" charset="0"/>
                <a:ea typeface="Verdana" panose="020B0604030504040204" pitchFamily="34" charset="0"/>
                <a:cs typeface="Verdana" panose="020B0604030504040204" pitchFamily="34" charset="0"/>
              </a:rPr>
              <a:t> attribute allows you to focus on elements that can’t normally be focused on, or change the order that you focus on elements</a:t>
            </a:r>
          </a:p>
          <a:p>
            <a:pPr lvl="1"/>
            <a:r>
              <a:rPr lang="en-US" sz="1800" dirty="0">
                <a:latin typeface="Verdana" panose="020B0604030504040204" pitchFamily="34" charset="0"/>
                <a:ea typeface="Verdana" panose="020B0604030504040204" pitchFamily="34" charset="0"/>
                <a:cs typeface="Verdana" panose="020B0604030504040204" pitchFamily="34" charset="0"/>
              </a:rPr>
              <a:t>This allows you to target an element using the :focus CSS selector</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Your </a:t>
            </a:r>
            <a:r>
              <a:rPr lang="en-US" sz="2000" dirty="0" err="1">
                <a:latin typeface="Verdana" panose="020B0604030504040204" pitchFamily="34" charset="0"/>
                <a:ea typeface="Verdana" panose="020B0604030504040204" pitchFamily="34" charset="0"/>
                <a:cs typeface="Verdana" panose="020B0604030504040204" pitchFamily="34" charset="0"/>
              </a:rPr>
              <a:t>tabindex</a:t>
            </a:r>
            <a:r>
              <a:rPr lang="en-US" sz="2000" dirty="0">
                <a:latin typeface="Verdana" panose="020B0604030504040204" pitchFamily="34" charset="0"/>
                <a:ea typeface="Verdana" panose="020B0604030504040204" pitchFamily="34" charset="0"/>
                <a:cs typeface="Verdana" panose="020B0604030504040204" pitchFamily="34" charset="0"/>
              </a:rPr>
              <a:t> can be positive, negative, or 0:</a:t>
            </a:r>
          </a:p>
          <a:p>
            <a:pPr lvl="1"/>
            <a:r>
              <a:rPr lang="en-US" sz="1800" dirty="0">
                <a:latin typeface="Verdana" panose="020B0604030504040204" pitchFamily="34" charset="0"/>
                <a:ea typeface="Verdana" panose="020B0604030504040204" pitchFamily="34" charset="0"/>
                <a:cs typeface="Verdana" panose="020B0604030504040204" pitchFamily="34" charset="0"/>
              </a:rPr>
              <a:t>If it’s positive, elements will be tabbed from the lowest to highest number of </a:t>
            </a:r>
            <a:r>
              <a:rPr lang="en-US" sz="1800" dirty="0" err="1">
                <a:latin typeface="Verdana" panose="020B0604030504040204" pitchFamily="34" charset="0"/>
                <a:ea typeface="Verdana" panose="020B0604030504040204" pitchFamily="34" charset="0"/>
                <a:cs typeface="Verdana" panose="020B0604030504040204" pitchFamily="34" charset="0"/>
              </a:rPr>
              <a:t>tabindex</a:t>
            </a:r>
            <a:endParaRPr lang="en-US" sz="1800" dirty="0">
              <a:latin typeface="Verdana" panose="020B0604030504040204" pitchFamily="34" charset="0"/>
              <a:ea typeface="Verdana" panose="020B0604030504040204" pitchFamily="34" charset="0"/>
              <a:cs typeface="Verdana" panose="020B0604030504040204" pitchFamily="34" charset="0"/>
            </a:endParaRPr>
          </a:p>
          <a:p>
            <a:pPr lvl="1"/>
            <a:r>
              <a:rPr lang="en-US" sz="1800" dirty="0">
                <a:latin typeface="Verdana" panose="020B0604030504040204" pitchFamily="34" charset="0"/>
                <a:ea typeface="Verdana" panose="020B0604030504040204" pitchFamily="34" charset="0"/>
                <a:cs typeface="Verdana" panose="020B0604030504040204" pitchFamily="34" charset="0"/>
              </a:rPr>
              <a:t>If it’s 0, it will allow the element to be focusable but not change the order that you can tab into it; it would just be where it is in relation to the rest of the document (like static positioning)</a:t>
            </a:r>
          </a:p>
          <a:p>
            <a:pPr lvl="1"/>
            <a:r>
              <a:rPr lang="en-US" sz="1800" dirty="0">
                <a:latin typeface="Verdana" panose="020B0604030504040204" pitchFamily="34" charset="0"/>
                <a:ea typeface="Verdana" panose="020B0604030504040204" pitchFamily="34" charset="0"/>
                <a:cs typeface="Verdana" panose="020B0604030504040204" pitchFamily="34" charset="0"/>
              </a:rPr>
              <a:t>If negative, it will be ignored on tab but focusable </a:t>
            </a:r>
          </a:p>
          <a:p>
            <a:pPr lvl="1"/>
            <a:r>
              <a:rPr lang="en-US" sz="1800" dirty="0">
                <a:latin typeface="Verdana" panose="020B0604030504040204" pitchFamily="34" charset="0"/>
                <a:ea typeface="Verdana" panose="020B0604030504040204" pitchFamily="34" charset="0"/>
                <a:cs typeface="Verdana" panose="020B0604030504040204" pitchFamily="34" charset="0"/>
              </a:rPr>
              <a:t>Elements with an equal </a:t>
            </a:r>
            <a:r>
              <a:rPr lang="en-US" sz="1800" dirty="0" err="1">
                <a:latin typeface="Verdana" panose="020B0604030504040204" pitchFamily="34" charset="0"/>
                <a:ea typeface="Verdana" panose="020B0604030504040204" pitchFamily="34" charset="0"/>
                <a:cs typeface="Verdana" panose="020B0604030504040204" pitchFamily="34" charset="0"/>
              </a:rPr>
              <a:t>tabindex</a:t>
            </a:r>
            <a:r>
              <a:rPr lang="en-US" sz="1800" dirty="0">
                <a:latin typeface="Verdana" panose="020B0604030504040204" pitchFamily="34" charset="0"/>
                <a:ea typeface="Verdana" panose="020B0604030504040204" pitchFamily="34" charset="0"/>
                <a:cs typeface="Verdana" panose="020B0604030504040204" pitchFamily="34" charset="0"/>
              </a:rPr>
              <a:t> will be focused on in the order they appear in DOM</a:t>
            </a:r>
          </a:p>
          <a:p>
            <a:endParaRPr lang="en-US"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Slide Number Placeholder 2"/>
          <p:cNvSpPr>
            <a:spLocks noGrp="1"/>
          </p:cNvSpPr>
          <p:nvPr>
            <p:ph type="sldNum" sz="quarter" idx="14"/>
          </p:nvPr>
        </p:nvSpPr>
        <p:spPr/>
        <p:txBody>
          <a:bodyPr/>
          <a:lstStyle/>
          <a:p>
            <a:fld id="{12342C3A-DD85-7843-B416-BD52AB030D59}" type="slidenum">
              <a:rPr lang="en-US" smtClean="0"/>
              <a:pPr/>
              <a:t>6</a:t>
            </a:fld>
            <a:endParaRPr lang="en-US" dirty="0"/>
          </a:p>
        </p:txBody>
      </p:sp>
      <p:sp>
        <p:nvSpPr>
          <p:cNvPr id="4" name="Title 3"/>
          <p:cNvSpPr>
            <a:spLocks noGrp="1"/>
          </p:cNvSpPr>
          <p:nvPr>
            <p:ph type="title"/>
          </p:nvPr>
        </p:nvSpPr>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Using </a:t>
            </a:r>
            <a:r>
              <a:rPr lang="en-US" dirty="0" err="1">
                <a:solidFill>
                  <a:srgbClr val="AB262E"/>
                </a:solidFill>
                <a:latin typeface="Verdana" panose="020B0604030504040204" pitchFamily="34" charset="0"/>
                <a:ea typeface="Verdana" panose="020B0604030504040204" pitchFamily="34" charset="0"/>
                <a:cs typeface="Verdana" panose="020B0604030504040204" pitchFamily="34" charset="0"/>
              </a:rPr>
              <a:t>Tabindex</a:t>
            </a:r>
            <a:endParaRPr lang="en-US" dirty="0">
              <a:solidFill>
                <a:srgbClr val="AB262E"/>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546843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60</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a:latin typeface="Verdana" panose="020B0604030504040204" pitchFamily="34" charset="0"/>
                <a:ea typeface="Verdana" panose="020B0604030504040204" pitchFamily="34" charset="0"/>
                <a:cs typeface="Verdana" panose="020B0604030504040204" pitchFamily="34" charset="0"/>
              </a:rPr>
              <a:t>Questions?</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112529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12342C3A-DD85-7843-B416-BD52AB030D59}" type="slidenum">
              <a:rPr lang="en-US" smtClean="0"/>
              <a:pPr/>
              <a:t>7</a:t>
            </a:fld>
            <a:endParaRPr lang="en-US" dirty="0"/>
          </a:p>
        </p:txBody>
      </p:sp>
      <p:sp>
        <p:nvSpPr>
          <p:cNvPr id="4" name="Title 3"/>
          <p:cNvSpPr>
            <a:spLocks noGrp="1"/>
          </p:cNvSpPr>
          <p:nvPr>
            <p:ph type="title"/>
          </p:nvPr>
        </p:nvSpPr>
        <p:spPr>
          <a:xfrm>
            <a:off x="302605" y="418354"/>
            <a:ext cx="10138350"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Case Study: Reading Comments On a Website</a:t>
            </a:r>
          </a:p>
        </p:txBody>
      </p:sp>
      <p:sp>
        <p:nvSpPr>
          <p:cNvPr id="2" name="Rectangle 1">
            <a:extLst>
              <a:ext uri="{FF2B5EF4-FFF2-40B4-BE49-F238E27FC236}">
                <a16:creationId xmlns:a16="http://schemas.microsoft.com/office/drawing/2014/main" id="{2415769B-23C6-E645-8DD8-C1BB69BBF067}"/>
              </a:ext>
            </a:extLst>
          </p:cNvPr>
          <p:cNvSpPr/>
          <p:nvPr/>
        </p:nvSpPr>
        <p:spPr>
          <a:xfrm>
            <a:off x="302605" y="1396846"/>
            <a:ext cx="6092825" cy="4524315"/>
          </a:xfrm>
          <a:prstGeom prst="rect">
            <a:avLst/>
          </a:prstGeom>
        </p:spPr>
        <p:txBody>
          <a:bodyPr>
            <a:spAutoFit/>
          </a:bodyPr>
          <a:lstStyle/>
          <a:p>
            <a:r>
              <a:rPr lang="en-US" dirty="0">
                <a:latin typeface="Verdana" panose="020B0604030504040204" pitchFamily="34" charset="0"/>
                <a:ea typeface="Verdana" panose="020B0604030504040204" pitchFamily="34" charset="0"/>
                <a:cs typeface="Verdana" panose="020B0604030504040204" pitchFamily="34" charset="0"/>
              </a:rPr>
              <a:t>Some websites are entirely devoted to reading comment chains, but they hide comments nested after a certain level.</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While this will </a:t>
            </a:r>
            <a:r>
              <a:rPr lang="en-US" i="1" dirty="0">
                <a:latin typeface="Verdana" panose="020B0604030504040204" pitchFamily="34" charset="0"/>
                <a:ea typeface="Verdana" panose="020B0604030504040204" pitchFamily="34" charset="0"/>
                <a:cs typeface="Verdana" panose="020B0604030504040204" pitchFamily="34" charset="0"/>
              </a:rPr>
              <a:t>probably</a:t>
            </a:r>
            <a:r>
              <a:rPr lang="en-US" dirty="0">
                <a:latin typeface="Verdana" panose="020B0604030504040204" pitchFamily="34" charset="0"/>
                <a:ea typeface="Verdana" panose="020B0604030504040204" pitchFamily="34" charset="0"/>
                <a:cs typeface="Verdana" panose="020B0604030504040204" pitchFamily="34" charset="0"/>
              </a:rPr>
              <a:t> be entirely navigable through anchors, you would have to go through many anchors to get down to the first ‘load more comments’ factor.</a:t>
            </a: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Using a similar pattern as before, you can actually navigate through </a:t>
            </a:r>
            <a:r>
              <a:rPr lang="en-US" dirty="0" err="1">
                <a:latin typeface="Verdana" panose="020B0604030504040204" pitchFamily="34" charset="0"/>
                <a:ea typeface="Verdana" panose="020B0604030504040204" pitchFamily="34" charset="0"/>
                <a:cs typeface="Verdana" panose="020B0604030504040204" pitchFamily="34" charset="0"/>
              </a:rPr>
              <a:t>divs.</a:t>
            </a:r>
            <a:endParaRPr lang="en-US" dirty="0">
              <a:latin typeface="Verdana" panose="020B0604030504040204" pitchFamily="34" charset="0"/>
              <a:ea typeface="Verdana" panose="020B0604030504040204" pitchFamily="34" charset="0"/>
              <a:cs typeface="Verdana" panose="020B0604030504040204" pitchFamily="34" charset="0"/>
            </a:endParaRPr>
          </a:p>
          <a:p>
            <a:endParaRPr lang="en-US" dirty="0">
              <a:latin typeface="Verdana" panose="020B0604030504040204" pitchFamily="34" charset="0"/>
              <a:ea typeface="Verdana" panose="020B0604030504040204" pitchFamily="34" charset="0"/>
              <a:cs typeface="Verdana" panose="020B0604030504040204" pitchFamily="34" charset="0"/>
            </a:endParaRPr>
          </a:p>
          <a:p>
            <a:r>
              <a:rPr lang="en-US" dirty="0">
                <a:latin typeface="Verdana" panose="020B0604030504040204" pitchFamily="34" charset="0"/>
                <a:ea typeface="Verdana" panose="020B0604030504040204" pitchFamily="34" charset="0"/>
                <a:cs typeface="Verdana" panose="020B0604030504040204" pitchFamily="34" charset="0"/>
              </a:rPr>
              <a:t>You would use the </a:t>
            </a:r>
            <a:r>
              <a:rPr lang="en-US" i="1" dirty="0" err="1">
                <a:latin typeface="Verdana" panose="020B0604030504040204" pitchFamily="34" charset="0"/>
                <a:ea typeface="Verdana" panose="020B0604030504040204" pitchFamily="34" charset="0"/>
                <a:cs typeface="Verdana" panose="020B0604030504040204" pitchFamily="34" charset="0"/>
              </a:rPr>
              <a:t>tabindex</a:t>
            </a:r>
            <a:r>
              <a:rPr lang="en-US" dirty="0">
                <a:latin typeface="Verdana" panose="020B0604030504040204" pitchFamily="34" charset="0"/>
                <a:ea typeface="Verdana" panose="020B0604030504040204" pitchFamily="34" charset="0"/>
                <a:cs typeface="Verdana" panose="020B0604030504040204" pitchFamily="34" charset="0"/>
              </a:rPr>
              <a:t> property, as well as some keyboard watching, to allow you to be focused on a particular post and navigate with the keyboard between posts.</a:t>
            </a:r>
          </a:p>
        </p:txBody>
      </p:sp>
      <p:pic>
        <p:nvPicPr>
          <p:cNvPr id="7" name="Picture 6">
            <a:extLst>
              <a:ext uri="{FF2B5EF4-FFF2-40B4-BE49-F238E27FC236}">
                <a16:creationId xmlns:a16="http://schemas.microsoft.com/office/drawing/2014/main" id="{0A731206-3F24-374A-AE02-38D4344D1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430" y="1396846"/>
            <a:ext cx="5030755" cy="4247148"/>
          </a:xfrm>
          <a:prstGeom prst="rect">
            <a:avLst/>
          </a:prstGeom>
        </p:spPr>
      </p:pic>
    </p:spTree>
    <p:extLst>
      <p:ext uri="{BB962C8B-B14F-4D97-AF65-F5344CB8AC3E}">
        <p14:creationId xmlns:p14="http://schemas.microsoft.com/office/powerpoint/2010/main" val="328743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301546" y="1236416"/>
            <a:ext cx="11585731" cy="4948484"/>
          </a:xfrm>
        </p:spPr>
        <p:txBody>
          <a:bodyPr/>
          <a:lstStyle/>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Here’s a fun fact – you can make certain elements </a:t>
            </a:r>
            <a:r>
              <a:rPr lang="en-US" sz="2000" i="1" dirty="0">
                <a:latin typeface="Verdana" panose="020B0604030504040204" pitchFamily="34" charset="0"/>
                <a:ea typeface="Verdana" panose="020B0604030504040204" pitchFamily="34" charset="0"/>
                <a:cs typeface="Verdana" panose="020B0604030504040204" pitchFamily="34" charset="0"/>
              </a:rPr>
              <a:t>editable</a:t>
            </a:r>
            <a:r>
              <a:rPr lang="en-US" sz="2000" dirty="0">
                <a:latin typeface="Verdana" panose="020B0604030504040204" pitchFamily="34" charset="0"/>
                <a:ea typeface="Verdana" panose="020B0604030504040204" pitchFamily="34" charset="0"/>
                <a:cs typeface="Verdana" panose="020B0604030504040204" pitchFamily="34" charset="0"/>
              </a:rPr>
              <a:t> using the </a:t>
            </a:r>
            <a:r>
              <a:rPr lang="en-US" sz="2000" b="1" i="1" dirty="0" err="1">
                <a:solidFill>
                  <a:srgbClr val="AB262E"/>
                </a:solidFill>
                <a:latin typeface="Verdana" panose="020B0604030504040204" pitchFamily="34" charset="0"/>
                <a:ea typeface="Verdana" panose="020B0604030504040204" pitchFamily="34" charset="0"/>
                <a:cs typeface="Verdana" panose="020B0604030504040204" pitchFamily="34" charset="0"/>
              </a:rPr>
              <a:t>contenteditable</a:t>
            </a:r>
            <a:r>
              <a:rPr lang="en-US" sz="2000" dirty="0">
                <a:latin typeface="Verdana" panose="020B0604030504040204" pitchFamily="34" charset="0"/>
                <a:ea typeface="Verdana" panose="020B0604030504040204" pitchFamily="34" charset="0"/>
                <a:cs typeface="Verdana" panose="020B0604030504040204" pitchFamily="34" charset="0"/>
              </a:rPr>
              <a:t> attribute.</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We can use this to make a content editable div that is entirely </a:t>
            </a:r>
            <a:r>
              <a:rPr lang="en-US" sz="2000" dirty="0" err="1">
                <a:latin typeface="Verdana" panose="020B0604030504040204" pitchFamily="34" charset="0"/>
                <a:ea typeface="Verdana" panose="020B0604030504040204" pitchFamily="34" charset="0"/>
                <a:cs typeface="Verdana" panose="020B0604030504040204" pitchFamily="34" charset="0"/>
              </a:rPr>
              <a:t>stylable</a:t>
            </a:r>
            <a:r>
              <a:rPr lang="en-US" sz="2000" dirty="0">
                <a:latin typeface="Verdana" panose="020B0604030504040204" pitchFamily="34" charset="0"/>
                <a:ea typeface="Verdana" panose="020B0604030504040204" pitchFamily="34" charset="0"/>
                <a:cs typeface="Verdana" panose="020B0604030504040204" pitchFamily="34" charset="0"/>
              </a:rPr>
              <a:t> via the keyboard, rather than buttons!</a:t>
            </a:r>
          </a:p>
          <a:p>
            <a:pPr marL="0" indent="0">
              <a:buNone/>
            </a:pPr>
            <a:r>
              <a:rPr lang="en-US" sz="2000" dirty="0">
                <a:latin typeface="Verdana" panose="020B0604030504040204" pitchFamily="34" charset="0"/>
                <a:ea typeface="Verdana" panose="020B0604030504040204" pitchFamily="34" charset="0"/>
                <a:cs typeface="Verdana" panose="020B0604030504040204" pitchFamily="34" charset="0"/>
              </a:rPr>
              <a:t>To start off, we will make a simple Rich Text Editor that will allow you to open and close emphasized, strong, and underlined text.</a:t>
            </a:r>
          </a:p>
        </p:txBody>
      </p:sp>
      <p:sp>
        <p:nvSpPr>
          <p:cNvPr id="3" name="Slide Number Placeholder 2"/>
          <p:cNvSpPr>
            <a:spLocks noGrp="1"/>
          </p:cNvSpPr>
          <p:nvPr>
            <p:ph type="sldNum" sz="quarter" idx="14"/>
          </p:nvPr>
        </p:nvSpPr>
        <p:spPr/>
        <p:txBody>
          <a:bodyPr/>
          <a:lstStyle/>
          <a:p>
            <a:fld id="{12342C3A-DD85-7843-B416-BD52AB030D59}" type="slidenum">
              <a:rPr lang="en-US" smtClean="0"/>
              <a:pPr/>
              <a:t>8</a:t>
            </a:fld>
            <a:endParaRPr lang="en-US" dirty="0"/>
          </a:p>
        </p:txBody>
      </p:sp>
      <p:sp>
        <p:nvSpPr>
          <p:cNvPr id="4" name="Title 3"/>
          <p:cNvSpPr>
            <a:spLocks noGrp="1"/>
          </p:cNvSpPr>
          <p:nvPr>
            <p:ph type="title"/>
          </p:nvPr>
        </p:nvSpPr>
        <p:spPr>
          <a:xfrm>
            <a:off x="302605" y="418354"/>
            <a:ext cx="10505603" cy="535863"/>
          </a:xfrm>
        </p:spPr>
        <p:txBody>
          <a:bodyPr/>
          <a:lstStyle/>
          <a:p>
            <a:r>
              <a:rPr lang="en-US" dirty="0">
                <a:solidFill>
                  <a:srgbClr val="AB262E"/>
                </a:solidFill>
                <a:latin typeface="Verdana" panose="020B0604030504040204" pitchFamily="34" charset="0"/>
                <a:ea typeface="Verdana" panose="020B0604030504040204" pitchFamily="34" charset="0"/>
                <a:cs typeface="Verdana" panose="020B0604030504040204" pitchFamily="34" charset="0"/>
              </a:rPr>
              <a:t>Practical: Making a Rich Text Editor</a:t>
            </a:r>
          </a:p>
        </p:txBody>
      </p:sp>
    </p:spTree>
    <p:extLst>
      <p:ext uri="{BB962C8B-B14F-4D97-AF65-F5344CB8AC3E}">
        <p14:creationId xmlns:p14="http://schemas.microsoft.com/office/powerpoint/2010/main" val="158107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12342C3A-DD85-7843-B416-BD52AB030D59}" type="slidenum">
              <a:rPr lang="en-US" smtClean="0"/>
              <a:pPr/>
              <a:t>9</a:t>
            </a:fld>
            <a:endParaRPr lang="en-US" dirty="0"/>
          </a:p>
        </p:txBody>
      </p:sp>
      <p:sp>
        <p:nvSpPr>
          <p:cNvPr id="4" name="Text Placeholder 3"/>
          <p:cNvSpPr>
            <a:spLocks noGrp="1"/>
          </p:cNvSpPr>
          <p:nvPr>
            <p:ph type="body" sz="quarter" idx="12"/>
          </p:nvPr>
        </p:nvSpPr>
        <p:spPr>
          <a:xfrm>
            <a:off x="466343" y="2138947"/>
            <a:ext cx="11522671" cy="1099553"/>
          </a:xfrm>
        </p:spPr>
        <p:txBody>
          <a:bodyPr/>
          <a:lstStyle/>
          <a:p>
            <a:pPr algn="ctr"/>
            <a:r>
              <a:rPr lang="en-US" sz="4000" b="1" dirty="0">
                <a:latin typeface="Verdana" panose="020B0604030504040204" pitchFamily="34" charset="0"/>
                <a:ea typeface="Verdana" panose="020B0604030504040204" pitchFamily="34" charset="0"/>
                <a:cs typeface="Verdana" panose="020B0604030504040204" pitchFamily="34" charset="0"/>
              </a:rPr>
              <a:t>Advanced CSS</a:t>
            </a:r>
            <a:endParaRPr lang="en-US" b="1" dirty="0">
              <a:latin typeface="Verdana" panose="020B0604030504040204" pitchFamily="34" charset="0"/>
              <a:ea typeface="Verdana" panose="020B0604030504040204" pitchFamily="34" charset="0"/>
              <a:cs typeface="Verdana" panose="020B0604030504040204" pitchFamily="34" charset="0"/>
            </a:endParaRPr>
          </a:p>
        </p:txBody>
      </p:sp>
      <p:pic>
        <p:nvPicPr>
          <p:cNvPr id="6" name="Picture Placeholder 5" descr="nanotechnology-173305070.jpg"/>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606595599"/>
      </p:ext>
    </p:extLst>
  </p:cSld>
  <p:clrMapOvr>
    <a:masterClrMapping/>
  </p:clrMapOvr>
</p:sld>
</file>

<file path=ppt/theme/theme1.xml><?xml version="1.0" encoding="utf-8"?>
<a:theme xmlns:a="http://schemas.openxmlformats.org/drawingml/2006/main" name="Cover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ontent - No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hoto Background">
  <a:themeElements>
    <a:clrScheme name="Custom 5">
      <a:dk1>
        <a:sysClr val="windowText" lastClr="000000"/>
      </a:dk1>
      <a:lt1>
        <a:sysClr val="window" lastClr="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Blank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Section Brea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Quotes or Statemen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ontent with Phot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Charts, Data and Tabl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Clos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52685</TotalTime>
  <Words>4271</Words>
  <Application>Microsoft Macintosh PowerPoint</Application>
  <PresentationFormat>Custom</PresentationFormat>
  <Paragraphs>498</Paragraphs>
  <Slides>60</Slides>
  <Notes>60</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60</vt:i4>
      </vt:variant>
    </vt:vector>
  </HeadingPairs>
  <TitlesOfParts>
    <vt:vector size="76" baseType="lpstr">
      <vt:lpstr>Arial</vt:lpstr>
      <vt:lpstr>Calibri</vt:lpstr>
      <vt:lpstr>Century Gothic</vt:lpstr>
      <vt:lpstr>Courier</vt:lpstr>
      <vt:lpstr>Courier New</vt:lpstr>
      <vt:lpstr>Times New Roman</vt:lpstr>
      <vt:lpstr>Verdana</vt:lpstr>
      <vt:lpstr>Cover Slides</vt:lpstr>
      <vt:lpstr>Content - No Photos</vt:lpstr>
      <vt:lpstr>Photo Background</vt:lpstr>
      <vt:lpstr>Blanks</vt:lpstr>
      <vt:lpstr>Section Break</vt:lpstr>
      <vt:lpstr>Quotes or Statements</vt:lpstr>
      <vt:lpstr>Content with Photos</vt:lpstr>
      <vt:lpstr>Charts, Data and Tables</vt:lpstr>
      <vt:lpstr>Closing Slide</vt:lpstr>
      <vt:lpstr>PowerPoint Presentation</vt:lpstr>
      <vt:lpstr>PowerPoint Presentation</vt:lpstr>
      <vt:lpstr>PowerPoint Presentation</vt:lpstr>
      <vt:lpstr>Complex Frontends Are Hard to Use</vt:lpstr>
      <vt:lpstr>Case Study: Live Searches</vt:lpstr>
      <vt:lpstr>Using Tabindex</vt:lpstr>
      <vt:lpstr>Case Study: Reading Comments On a Website</vt:lpstr>
      <vt:lpstr>Practical: Making a Rich Text Editor</vt:lpstr>
      <vt:lpstr>PowerPoint Presentation</vt:lpstr>
      <vt:lpstr>Media Queries!</vt:lpstr>
      <vt:lpstr>Print Layouts</vt:lpstr>
      <vt:lpstr>Mobile First</vt:lpstr>
      <vt:lpstr>Transformations</vt:lpstr>
      <vt:lpstr>Animation</vt:lpstr>
      <vt:lpstr>Hardware Accelerated CSS!</vt:lpstr>
      <vt:lpstr>Hardware-Accelerated Properties</vt:lpstr>
      <vt:lpstr>Pseudo-Elements</vt:lpstr>
      <vt:lpstr>Content</vt:lpstr>
      <vt:lpstr>Combining Content and Pseudo-Elements</vt:lpstr>
      <vt:lpstr>Transitions</vt:lpstr>
      <vt:lpstr>PowerPoint Presentation</vt:lpstr>
      <vt:lpstr>What is Bootstrap?</vt:lpstr>
      <vt:lpstr>What Does Bootstrap Provide?</vt:lpstr>
      <vt:lpstr>Why is Bootstrap Helpful?</vt:lpstr>
      <vt:lpstr>Why Do So Many Websites Use Bootstrap?</vt:lpstr>
      <vt:lpstr>How Can We Use Bootstrap?</vt:lpstr>
      <vt:lpstr>Setting up Bootstrap</vt:lpstr>
      <vt:lpstr>PowerPoint Presentation</vt:lpstr>
      <vt:lpstr>Branding</vt:lpstr>
      <vt:lpstr>Supported Sizes</vt:lpstr>
      <vt:lpstr>Print Styles!</vt:lpstr>
      <vt:lpstr>Accessibility In Bootstrap</vt:lpstr>
      <vt:lpstr>Compiling Bootstrap</vt:lpstr>
      <vt:lpstr>PowerPoint Presentation</vt:lpstr>
      <vt:lpstr>What Is a Grid?</vt:lpstr>
      <vt:lpstr>Bootstrap’s Grid</vt:lpstr>
      <vt:lpstr>Using the Grid</vt:lpstr>
      <vt:lpstr>Nesting Rows and Columns</vt:lpstr>
      <vt:lpstr>PowerPoint Presentation</vt:lpstr>
      <vt:lpstr>What does Bootstrap do for normal HTML?</vt:lpstr>
      <vt:lpstr>What does Bootstrap do for normal HTML?</vt:lpstr>
      <vt:lpstr>Forms in Bootstrap</vt:lpstr>
      <vt:lpstr>Buttons</vt:lpstr>
      <vt:lpstr>Tables</vt:lpstr>
      <vt:lpstr>Image Utility Classes</vt:lpstr>
      <vt:lpstr>Utility Classes</vt:lpstr>
      <vt:lpstr>PowerPoint Presentation</vt:lpstr>
      <vt:lpstr>Bootstrap Specific Components</vt:lpstr>
      <vt:lpstr>Modal Windows</vt:lpstr>
      <vt:lpstr>Alerts</vt:lpstr>
      <vt:lpstr>Tabs</vt:lpstr>
      <vt:lpstr>Tabs</vt:lpstr>
      <vt:lpstr>Dropdowns</vt:lpstr>
      <vt:lpstr>Tooltips</vt:lpstr>
      <vt:lpstr>Events</vt:lpstr>
      <vt:lpstr>PowerPoint Presentation</vt:lpstr>
      <vt:lpstr>Learn How To Test!</vt:lpstr>
      <vt:lpstr>Research Other Databases!</vt:lpstr>
      <vt:lpstr>Experiment, and learn about everything!</vt:lpstr>
      <vt:lpstr>PowerPoint Presentation</vt:lpstr>
    </vt:vector>
  </TitlesOfParts>
  <Company>Stevens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143 Years of Innovation</dc:title>
  <dc:creator>Laura Bubeck</dc:creator>
  <cp:lastModifiedBy>Patrick Hill</cp:lastModifiedBy>
  <cp:revision>1313</cp:revision>
  <cp:lastPrinted>2016-08-09T14:57:31Z</cp:lastPrinted>
  <dcterms:created xsi:type="dcterms:W3CDTF">2013-11-01T14:42:31Z</dcterms:created>
  <dcterms:modified xsi:type="dcterms:W3CDTF">2020-05-02T19:01:10Z</dcterms:modified>
</cp:coreProperties>
</file>