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3A19-6F61-764B-A2BF-0DAE5618B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1F338-DDE7-234D-8456-245C760A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2AB3-8967-4640-88EB-1F64318B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F0CD-98FD-B140-B816-2B7EDEC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9CC4-425D-E04D-A238-846CC3D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691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C91A-BCE7-A345-ADEA-B896412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1246-19A7-0B4B-B006-6DA3FA2F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8B3B-C153-A449-ABE1-D078E8E7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1220-A537-DA4C-B59E-FDE07740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5256-3216-2948-8089-704A1A54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580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11DFB-8777-AA43-8622-3BC49C63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093B-65B4-0B49-B3F6-3D88662CE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22EA-B52F-A247-81CB-75728110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4568-C11B-FF47-9B71-80C7B361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35AC-F9EC-9943-AED8-157AD954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EB60-3546-F64C-8FDF-58E8174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93F1-F38D-7245-9E26-C4A1888D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E540-4DF1-4243-AF00-6670ED52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A82B-EAD4-6F42-9849-1C32A96C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EB1C-C2F1-CC41-A2DD-F0195952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24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B342-6B1B-024F-83D1-45E715B9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99AA-7D48-BB46-A2F7-CB4F9E3F8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1C5B8-D4E0-2B40-AE9D-F03D5979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FDA4-3DF4-3547-8CE5-B0F6D19B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C089-BE66-AF41-BDE1-E26EAE2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20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F70-2CD7-F14D-A859-F8F364F7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EBCF-18D0-A040-B54D-47524E6FD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10115-C58D-CD4A-A18B-8346BD6D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7624-6B1D-4F44-B5AF-6575AEBE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C6B9-7775-154A-90CD-BF438E4A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7E8A-75D3-954E-973C-4D19F72D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1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6BD1-CB1C-7E46-BA6C-6BB43904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75AF-BCAB-9B42-9A6F-0E5B2943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E4AB3-BD6C-8E40-9A15-5E975054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50E8F-4601-3641-A3BD-2BFC48776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D3768-16B0-1740-B04A-58ED08901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0A273-6883-C847-A0E5-46119283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685E8-56F8-7E45-89A4-EDEB22E3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745DE-73B7-FB4E-872D-124D0C11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44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2425-8B84-A74E-882B-D0D30709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3185D-539B-1E41-862F-0F66FEBE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07CA5-134C-2D4D-8B67-9D41539A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589E9-C3EB-2748-A07A-7178EA2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9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94BBF-7DCB-AD41-8C58-C4F7F325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942D4-ADDC-544B-8E8A-4E22D116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EFA8-C732-D644-BBB3-3CE83189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1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D013-79D9-F94E-B7FF-3A5403E7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F2A0-09A8-F54D-BA45-911632EA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C1BD-1890-0349-B7C1-118D7754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E31B3-6E2A-344B-A16A-B69A360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C0E1-D4D5-6B4B-90FC-A040BD8C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74BC-35CE-0C40-8011-E79D3506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12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E47F-25D0-E241-B2FA-EEC08AB7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6BF90-6AE2-2A45-9411-3B13458E0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F1D59-C0EB-2A46-81B1-8C11336F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C2B6-BEA7-824C-A214-03951DA1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9B69-4FA2-C746-A3F2-6025D9AF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FFF46-711A-F847-8614-A59AABA0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08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FD9CA-3A5D-5946-95D6-71B82EF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A77F-C1F5-A645-AD2C-85863078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B82E-ECE9-E64E-8256-E0C0BB323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DC4A-4C16-1840-8F65-DDEE5DB6086E}" type="datetimeFigureOut">
              <a:rPr lang="sv-SE" smtClean="0"/>
              <a:t>2019-03-27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0AD2-7CB9-9842-BF7B-2FFDD4D9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3E41-D22C-E44D-8AA1-70868392D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6DAA-5A75-4F42-8E72-3253D6ABA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9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411909" y="1705708"/>
            <a:ext cx="5848212" cy="333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E696F02A-1530-D64B-AA4B-547FB233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976" y="2615784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6D262B8-2AC0-2B4C-9A8A-074D5179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79376" y="2615784"/>
            <a:ext cx="914400" cy="914400"/>
          </a:xfrm>
          <a:prstGeom prst="rect">
            <a:avLst/>
          </a:prstGeom>
        </p:spPr>
      </p:pic>
      <p:pic>
        <p:nvPicPr>
          <p:cNvPr id="10" name="Graphic 9" descr="DVD player">
            <a:extLst>
              <a:ext uri="{FF2B5EF4-FFF2-40B4-BE49-F238E27FC236}">
                <a16:creationId xmlns:a16="http://schemas.microsoft.com/office/drawing/2014/main" id="{383D0E88-3ECF-F744-9A3C-432BAF3C7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09084" y="261578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BD8F-0C4A-6D42-95EB-69799C60BCCE}"/>
              </a:ext>
            </a:extLst>
          </p:cNvPr>
          <p:cNvSpPr txBox="1"/>
          <p:nvPr/>
        </p:nvSpPr>
        <p:spPr>
          <a:xfrm>
            <a:off x="670111" y="3530184"/>
            <a:ext cx="159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Stub</a:t>
            </a:r>
            <a:r>
              <a:rPr lang="sv-SE" sz="2000" b="1" dirty="0"/>
              <a:t> resolver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629C0-F428-7E47-8F77-7C16BE9E388B}"/>
              </a:ext>
            </a:extLst>
          </p:cNvPr>
          <p:cNvSpPr txBox="1"/>
          <p:nvPr/>
        </p:nvSpPr>
        <p:spPr>
          <a:xfrm>
            <a:off x="3224103" y="3541427"/>
            <a:ext cx="2122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Recursive</a:t>
            </a:r>
            <a:r>
              <a:rPr lang="sv-SE" sz="2000" b="1" dirty="0"/>
              <a:t> resolver</a:t>
            </a:r>
          </a:p>
          <a:p>
            <a:r>
              <a:rPr lang="sv-SE" sz="2000" b="1" dirty="0" err="1" smtClean="0"/>
              <a:t>of</a:t>
            </a:r>
            <a:r>
              <a:rPr lang="sv-SE" sz="2000" b="1" dirty="0" smtClean="0"/>
              <a:t> </a:t>
            </a:r>
            <a:r>
              <a:rPr lang="sv-SE" sz="2000" b="1" dirty="0"/>
              <a:t>ISP</a:t>
            </a:r>
          </a:p>
        </p:txBody>
      </p:sp>
      <p:pic>
        <p:nvPicPr>
          <p:cNvPr id="14" name="Graphic 13" descr="DVD player">
            <a:extLst>
              <a:ext uri="{FF2B5EF4-FFF2-40B4-BE49-F238E27FC236}">
                <a16:creationId xmlns:a16="http://schemas.microsoft.com/office/drawing/2014/main" id="{B0E54978-4ECE-F94E-8C40-E4BCB7CB2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444458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305337-C618-934A-A1D9-352848B60D36}"/>
              </a:ext>
            </a:extLst>
          </p:cNvPr>
          <p:cNvSpPr txBox="1"/>
          <p:nvPr/>
        </p:nvSpPr>
        <p:spPr>
          <a:xfrm>
            <a:off x="10031955" y="535898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6" name="Graphic 15" descr="DVD player">
            <a:extLst>
              <a:ext uri="{FF2B5EF4-FFF2-40B4-BE49-F238E27FC236}">
                <a16:creationId xmlns:a16="http://schemas.microsoft.com/office/drawing/2014/main" id="{6357A5E7-6627-0D46-A00B-71F51B28B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261578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679C-EC2B-F049-A60E-D09B5589B4B2}"/>
              </a:ext>
            </a:extLst>
          </p:cNvPr>
          <p:cNvSpPr txBox="1"/>
          <p:nvPr/>
        </p:nvSpPr>
        <p:spPr>
          <a:xfrm>
            <a:off x="10031955" y="353018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8" name="Graphic 17" descr="DVD player">
            <a:extLst>
              <a:ext uri="{FF2B5EF4-FFF2-40B4-BE49-F238E27FC236}">
                <a16:creationId xmlns:a16="http://schemas.microsoft.com/office/drawing/2014/main" id="{539DACC5-2463-DE4E-BEA9-4BA1231FF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9011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C2C24-DC54-8349-8F73-E688602AA16E}"/>
              </a:ext>
            </a:extLst>
          </p:cNvPr>
          <p:cNvSpPr txBox="1"/>
          <p:nvPr/>
        </p:nvSpPr>
        <p:spPr>
          <a:xfrm>
            <a:off x="10031955" y="18155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23" name="Graphic 22" descr="Network">
            <a:extLst>
              <a:ext uri="{FF2B5EF4-FFF2-40B4-BE49-F238E27FC236}">
                <a16:creationId xmlns:a16="http://schemas.microsoft.com/office/drawing/2014/main" id="{90A74EDF-CCA3-F24E-96DA-266E7D1A9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4464" y="268324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23A185-79C2-4E47-9B14-4B793550154B}"/>
              </a:ext>
            </a:extLst>
          </p:cNvPr>
          <p:cNvSpPr txBox="1"/>
          <p:nvPr/>
        </p:nvSpPr>
        <p:spPr>
          <a:xfrm>
            <a:off x="6241106" y="3746193"/>
            <a:ext cx="19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Gateway</a:t>
            </a:r>
            <a:r>
              <a:rPr lang="sv-SE" sz="2000" b="1" dirty="0"/>
              <a:t> to</a:t>
            </a:r>
          </a:p>
          <a:p>
            <a:r>
              <a:rPr lang="sv-SE" sz="2000" b="1" dirty="0"/>
              <a:t>the </a:t>
            </a:r>
            <a:r>
              <a:rPr lang="sv-SE" sz="2000" b="1" dirty="0" err="1"/>
              <a:t>external</a:t>
            </a:r>
            <a:r>
              <a:rPr lang="sv-SE" sz="2000" b="1" dirty="0"/>
              <a:t> Net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11894" y="3050931"/>
            <a:ext cx="7385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99390" y="3003304"/>
            <a:ext cx="9134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31176" y="1441965"/>
            <a:ext cx="1747075" cy="121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83207" y="1705708"/>
            <a:ext cx="1565239" cy="1116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040448" y="3084519"/>
            <a:ext cx="1314400" cy="1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040449" y="3263532"/>
            <a:ext cx="1279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18987" y="3873797"/>
            <a:ext cx="1259264" cy="56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211806" y="4201733"/>
            <a:ext cx="1143042" cy="508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199390" y="3226777"/>
            <a:ext cx="872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11894" y="3226777"/>
            <a:ext cx="738554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within the ISP</a:t>
            </a:r>
            <a:br>
              <a:rPr lang="en-US" dirty="0" smtClean="0"/>
            </a:br>
            <a:r>
              <a:rPr lang="en-US" dirty="0" err="1" smtClean="0"/>
              <a:t>ISP</a:t>
            </a:r>
            <a:r>
              <a:rPr lang="en-US" dirty="0" smtClean="0"/>
              <a:t> RR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14519" y="5365903"/>
            <a:ext cx="869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Recursive resolver from ISP can still log the queries and couple id of client and its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Securing channel does not add value in privacy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7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7275" y="1415562"/>
            <a:ext cx="3877602" cy="443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E696F02A-1530-D64B-AA4B-547FB233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976" y="2615784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6D262B8-2AC0-2B4C-9A8A-074D5179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79376" y="2615784"/>
            <a:ext cx="914400" cy="914400"/>
          </a:xfrm>
          <a:prstGeom prst="rect">
            <a:avLst/>
          </a:prstGeom>
        </p:spPr>
      </p:pic>
      <p:pic>
        <p:nvPicPr>
          <p:cNvPr id="10" name="Graphic 9" descr="DVD player">
            <a:extLst>
              <a:ext uri="{FF2B5EF4-FFF2-40B4-BE49-F238E27FC236}">
                <a16:creationId xmlns:a16="http://schemas.microsoft.com/office/drawing/2014/main" id="{383D0E88-3ECF-F744-9A3C-432BAF3C7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09084" y="261578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BD8F-0C4A-6D42-95EB-69799C60BCCE}"/>
              </a:ext>
            </a:extLst>
          </p:cNvPr>
          <p:cNvSpPr txBox="1"/>
          <p:nvPr/>
        </p:nvSpPr>
        <p:spPr>
          <a:xfrm>
            <a:off x="670111" y="3530184"/>
            <a:ext cx="159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Stub</a:t>
            </a:r>
            <a:r>
              <a:rPr lang="sv-SE" sz="2000" b="1" dirty="0"/>
              <a:t> resolver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629C0-F428-7E47-8F77-7C16BE9E388B}"/>
              </a:ext>
            </a:extLst>
          </p:cNvPr>
          <p:cNvSpPr txBox="1"/>
          <p:nvPr/>
        </p:nvSpPr>
        <p:spPr>
          <a:xfrm>
            <a:off x="3224103" y="3541427"/>
            <a:ext cx="2122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Recursive</a:t>
            </a:r>
            <a:r>
              <a:rPr lang="sv-SE" sz="2000" b="1" dirty="0"/>
              <a:t> resolver</a:t>
            </a:r>
          </a:p>
          <a:p>
            <a:r>
              <a:rPr lang="sv-SE" sz="2000" b="1" dirty="0"/>
              <a:t>By ISP</a:t>
            </a:r>
          </a:p>
        </p:txBody>
      </p:sp>
      <p:pic>
        <p:nvPicPr>
          <p:cNvPr id="14" name="Graphic 13" descr="DVD player">
            <a:extLst>
              <a:ext uri="{FF2B5EF4-FFF2-40B4-BE49-F238E27FC236}">
                <a16:creationId xmlns:a16="http://schemas.microsoft.com/office/drawing/2014/main" id="{B0E54978-4ECE-F94E-8C40-E4BCB7CB2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444458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305337-C618-934A-A1D9-352848B60D36}"/>
              </a:ext>
            </a:extLst>
          </p:cNvPr>
          <p:cNvSpPr txBox="1"/>
          <p:nvPr/>
        </p:nvSpPr>
        <p:spPr>
          <a:xfrm>
            <a:off x="10031955" y="535898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6" name="Graphic 15" descr="DVD player">
            <a:extLst>
              <a:ext uri="{FF2B5EF4-FFF2-40B4-BE49-F238E27FC236}">
                <a16:creationId xmlns:a16="http://schemas.microsoft.com/office/drawing/2014/main" id="{6357A5E7-6627-0D46-A00B-71F51B28B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261578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679C-EC2B-F049-A60E-D09B5589B4B2}"/>
              </a:ext>
            </a:extLst>
          </p:cNvPr>
          <p:cNvSpPr txBox="1"/>
          <p:nvPr/>
        </p:nvSpPr>
        <p:spPr>
          <a:xfrm>
            <a:off x="10031955" y="353018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8" name="Graphic 17" descr="DVD player">
            <a:extLst>
              <a:ext uri="{FF2B5EF4-FFF2-40B4-BE49-F238E27FC236}">
                <a16:creationId xmlns:a16="http://schemas.microsoft.com/office/drawing/2014/main" id="{539DACC5-2463-DE4E-BEA9-4BA1231FF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1213483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C2C24-DC54-8349-8F73-E688602AA16E}"/>
              </a:ext>
            </a:extLst>
          </p:cNvPr>
          <p:cNvSpPr txBox="1"/>
          <p:nvPr/>
        </p:nvSpPr>
        <p:spPr>
          <a:xfrm>
            <a:off x="10031955" y="2127883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23" name="Graphic 22" descr="Network">
            <a:extLst>
              <a:ext uri="{FF2B5EF4-FFF2-40B4-BE49-F238E27FC236}">
                <a16:creationId xmlns:a16="http://schemas.microsoft.com/office/drawing/2014/main" id="{90A74EDF-CCA3-F24E-96DA-266E7D1A9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4464" y="268324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23A185-79C2-4E47-9B14-4B793550154B}"/>
              </a:ext>
            </a:extLst>
          </p:cNvPr>
          <p:cNvSpPr txBox="1"/>
          <p:nvPr/>
        </p:nvSpPr>
        <p:spPr>
          <a:xfrm>
            <a:off x="6241106" y="3746193"/>
            <a:ext cx="19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Gateway</a:t>
            </a:r>
            <a:r>
              <a:rPr lang="sv-SE" sz="2000" b="1" dirty="0"/>
              <a:t> to</a:t>
            </a:r>
          </a:p>
          <a:p>
            <a:r>
              <a:rPr lang="sv-SE" sz="2000" b="1" dirty="0"/>
              <a:t>the </a:t>
            </a:r>
            <a:r>
              <a:rPr lang="sv-SE" sz="2000" b="1" dirty="0" err="1"/>
              <a:t>external</a:t>
            </a:r>
            <a:r>
              <a:rPr lang="sv-SE" sz="2000" b="1" dirty="0"/>
              <a:t> Net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11894" y="3050931"/>
            <a:ext cx="7385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99390" y="3003304"/>
            <a:ext cx="9134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31176" y="1550306"/>
            <a:ext cx="1861189" cy="111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83208" y="1788684"/>
            <a:ext cx="1732471" cy="1033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040448" y="3084519"/>
            <a:ext cx="1314400" cy="1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040449" y="3263532"/>
            <a:ext cx="1279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18987" y="3873797"/>
            <a:ext cx="1259264" cy="56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211806" y="4201733"/>
            <a:ext cx="1143042" cy="508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199390" y="3226777"/>
            <a:ext cx="872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11894" y="3226777"/>
            <a:ext cx="738554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outside the ISP</a:t>
            </a:r>
            <a:br>
              <a:rPr lang="en-US" dirty="0" smtClean="0"/>
            </a:br>
            <a:r>
              <a:rPr lang="en-US" dirty="0" err="1" smtClean="0"/>
              <a:t>ISP</a:t>
            </a:r>
            <a:r>
              <a:rPr lang="en-US" dirty="0" smtClean="0"/>
              <a:t> RR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4519" y="5365903"/>
            <a:ext cx="7692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Communications between RR and NS are often not encrypted.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QNAME will likely be revealed.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But client information is not provided,*unless ECS used, </a:t>
            </a:r>
            <a:br>
              <a:rPr lang="en-US" dirty="0" smtClean="0"/>
            </a:br>
            <a:r>
              <a:rPr lang="en-US" dirty="0" smtClean="0"/>
              <a:t>and therefore Client ID and QNAME are not coupled to the external attacker.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411909" y="1705708"/>
            <a:ext cx="4585319" cy="333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E696F02A-1530-D64B-AA4B-547FB233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976" y="2615784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6D262B8-2AC0-2B4C-9A8A-074D5179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79376" y="2615784"/>
            <a:ext cx="914400" cy="914400"/>
          </a:xfrm>
          <a:prstGeom prst="rect">
            <a:avLst/>
          </a:prstGeom>
        </p:spPr>
      </p:pic>
      <p:pic>
        <p:nvPicPr>
          <p:cNvPr id="10" name="Graphic 9" descr="DVD player">
            <a:extLst>
              <a:ext uri="{FF2B5EF4-FFF2-40B4-BE49-F238E27FC236}">
                <a16:creationId xmlns:a16="http://schemas.microsoft.com/office/drawing/2014/main" id="{383D0E88-3ECF-F744-9A3C-432BAF3C7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7577" y="402656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BD8F-0C4A-6D42-95EB-69799C60BCCE}"/>
              </a:ext>
            </a:extLst>
          </p:cNvPr>
          <p:cNvSpPr txBox="1"/>
          <p:nvPr/>
        </p:nvSpPr>
        <p:spPr>
          <a:xfrm>
            <a:off x="670111" y="3530184"/>
            <a:ext cx="2623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Stub</a:t>
            </a:r>
            <a:r>
              <a:rPr lang="sv-SE" sz="2000" b="1" dirty="0"/>
              <a:t> </a:t>
            </a:r>
            <a:r>
              <a:rPr lang="sv-SE" sz="2000" b="1" dirty="0" smtClean="0"/>
              <a:t>resolver &amp;</a:t>
            </a:r>
            <a:br>
              <a:rPr lang="sv-SE" sz="2000" b="1" dirty="0" smtClean="0"/>
            </a:br>
            <a:r>
              <a:rPr lang="sv-SE" sz="2000" b="1" dirty="0" err="1" smtClean="0"/>
              <a:t>local</a:t>
            </a:r>
            <a:r>
              <a:rPr lang="sv-SE" sz="2000" b="1" dirty="0" smtClean="0"/>
              <a:t> </a:t>
            </a:r>
            <a:r>
              <a:rPr lang="sv-SE" sz="2000" b="1" dirty="0" err="1" smtClean="0"/>
              <a:t>recursive</a:t>
            </a:r>
            <a:r>
              <a:rPr lang="sv-SE" sz="2000" b="1" dirty="0" smtClean="0"/>
              <a:t> resolver</a:t>
            </a:r>
            <a:endParaRPr lang="sv-SE" sz="2000" b="1" dirty="0"/>
          </a:p>
        </p:txBody>
      </p:sp>
      <p:pic>
        <p:nvPicPr>
          <p:cNvPr id="14" name="Graphic 13" descr="DVD player">
            <a:extLst>
              <a:ext uri="{FF2B5EF4-FFF2-40B4-BE49-F238E27FC236}">
                <a16:creationId xmlns:a16="http://schemas.microsoft.com/office/drawing/2014/main" id="{B0E54978-4ECE-F94E-8C40-E4BCB7CB2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88421" y="406333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305337-C618-934A-A1D9-352848B60D36}"/>
              </a:ext>
            </a:extLst>
          </p:cNvPr>
          <p:cNvSpPr txBox="1"/>
          <p:nvPr/>
        </p:nvSpPr>
        <p:spPr>
          <a:xfrm>
            <a:off x="7708216" y="469081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6" name="Graphic 15" descr="DVD player">
            <a:extLst>
              <a:ext uri="{FF2B5EF4-FFF2-40B4-BE49-F238E27FC236}">
                <a16:creationId xmlns:a16="http://schemas.microsoft.com/office/drawing/2014/main" id="{6357A5E7-6627-0D46-A00B-71F51B28B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94210" y="261578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679C-EC2B-F049-A60E-D09B5589B4B2}"/>
              </a:ext>
            </a:extLst>
          </p:cNvPr>
          <p:cNvSpPr txBox="1"/>
          <p:nvPr/>
        </p:nvSpPr>
        <p:spPr>
          <a:xfrm>
            <a:off x="7731638" y="324003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8" name="Graphic 17" descr="DVD player">
            <a:extLst>
              <a:ext uri="{FF2B5EF4-FFF2-40B4-BE49-F238E27FC236}">
                <a16:creationId xmlns:a16="http://schemas.microsoft.com/office/drawing/2014/main" id="{539DACC5-2463-DE4E-BEA9-4BA1231FF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94210" y="9011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C2C24-DC54-8349-8F73-E688602AA16E}"/>
              </a:ext>
            </a:extLst>
          </p:cNvPr>
          <p:cNvSpPr txBox="1"/>
          <p:nvPr/>
        </p:nvSpPr>
        <p:spPr>
          <a:xfrm>
            <a:off x="7708216" y="1557155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23" name="Graphic 22" descr="Network">
            <a:extLst>
              <a:ext uri="{FF2B5EF4-FFF2-40B4-BE49-F238E27FC236}">
                <a16:creationId xmlns:a16="http://schemas.microsoft.com/office/drawing/2014/main" id="{90A74EDF-CCA3-F24E-96DA-266E7D1A9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56124" y="261578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23A185-79C2-4E47-9B14-4B793550154B}"/>
              </a:ext>
            </a:extLst>
          </p:cNvPr>
          <p:cNvSpPr txBox="1"/>
          <p:nvPr/>
        </p:nvSpPr>
        <p:spPr>
          <a:xfrm>
            <a:off x="3232766" y="3678737"/>
            <a:ext cx="19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Gateway</a:t>
            </a:r>
            <a:r>
              <a:rPr lang="sv-SE" sz="2000" b="1" dirty="0"/>
              <a:t> to</a:t>
            </a:r>
          </a:p>
          <a:p>
            <a:r>
              <a:rPr lang="sv-SE" sz="2000" b="1" dirty="0"/>
              <a:t>the </a:t>
            </a:r>
            <a:r>
              <a:rPr lang="sv-SE" sz="2000" b="1" dirty="0" err="1"/>
              <a:t>external</a:t>
            </a:r>
            <a:r>
              <a:rPr lang="sv-SE" sz="2000" b="1" dirty="0"/>
              <a:t> Net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11894" y="3050931"/>
            <a:ext cx="7385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47846" y="1441965"/>
            <a:ext cx="2430088" cy="160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09392" y="1705708"/>
            <a:ext cx="2438738" cy="1521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97228" y="3084520"/>
            <a:ext cx="2057303" cy="6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8" idx="3"/>
          </p:cNvCxnSpPr>
          <p:nvPr/>
        </p:nvCxnSpPr>
        <p:spPr>
          <a:xfrm flipH="1">
            <a:off x="4997228" y="3374964"/>
            <a:ext cx="2022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97228" y="3640148"/>
            <a:ext cx="2180706" cy="797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997228" y="3886200"/>
            <a:ext cx="2057303" cy="82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11894" y="3226777"/>
            <a:ext cx="738554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within the ISP</a:t>
            </a:r>
            <a:br>
              <a:rPr lang="en-US" dirty="0" smtClean="0"/>
            </a:br>
            <a:r>
              <a:rPr lang="en-US" dirty="0" smtClean="0"/>
              <a:t>Local RR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4519" y="5365903"/>
            <a:ext cx="6798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Communications </a:t>
            </a:r>
            <a:r>
              <a:rPr lang="en-US" dirty="0"/>
              <a:t>between RR and NS are often not encrypted.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Clear-text query request traffics can be monitored by local attacker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NS knows IP of Recursive Resolver and QNAME query.</a:t>
            </a:r>
            <a:br>
              <a:rPr lang="en-US" dirty="0" smtClean="0"/>
            </a:br>
            <a:r>
              <a:rPr lang="en-US" dirty="0" smtClean="0"/>
              <a:t>Therefore, client id and QNAME can be coupled by multiple 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9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208177" y="941179"/>
            <a:ext cx="5319174" cy="422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E696F02A-1530-D64B-AA4B-547FB233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976" y="2615784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6D262B8-2AC0-2B4C-9A8A-074D5179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79376" y="2615784"/>
            <a:ext cx="914400" cy="914400"/>
          </a:xfrm>
          <a:prstGeom prst="rect">
            <a:avLst/>
          </a:prstGeom>
        </p:spPr>
      </p:pic>
      <p:pic>
        <p:nvPicPr>
          <p:cNvPr id="10" name="Graphic 9" descr="DVD player">
            <a:extLst>
              <a:ext uri="{FF2B5EF4-FFF2-40B4-BE49-F238E27FC236}">
                <a16:creationId xmlns:a16="http://schemas.microsoft.com/office/drawing/2014/main" id="{383D0E88-3ECF-F744-9A3C-432BAF3C7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7577" y="402656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BD8F-0C4A-6D42-95EB-69799C60BCCE}"/>
              </a:ext>
            </a:extLst>
          </p:cNvPr>
          <p:cNvSpPr txBox="1"/>
          <p:nvPr/>
        </p:nvSpPr>
        <p:spPr>
          <a:xfrm>
            <a:off x="670111" y="3530184"/>
            <a:ext cx="2623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Stub</a:t>
            </a:r>
            <a:r>
              <a:rPr lang="sv-SE" sz="2000" b="1" dirty="0"/>
              <a:t> </a:t>
            </a:r>
            <a:r>
              <a:rPr lang="sv-SE" sz="2000" b="1" dirty="0" smtClean="0"/>
              <a:t>resolver &amp;</a:t>
            </a:r>
            <a:br>
              <a:rPr lang="sv-SE" sz="2000" b="1" dirty="0" smtClean="0"/>
            </a:br>
            <a:r>
              <a:rPr lang="sv-SE" sz="2000" b="1" dirty="0" err="1" smtClean="0"/>
              <a:t>local</a:t>
            </a:r>
            <a:r>
              <a:rPr lang="sv-SE" sz="2000" b="1" dirty="0" smtClean="0"/>
              <a:t> </a:t>
            </a:r>
            <a:r>
              <a:rPr lang="sv-SE" sz="2000" b="1" dirty="0" err="1" smtClean="0"/>
              <a:t>recursive</a:t>
            </a:r>
            <a:r>
              <a:rPr lang="sv-SE" sz="2000" b="1" dirty="0" smtClean="0"/>
              <a:t> resolver</a:t>
            </a:r>
            <a:endParaRPr lang="sv-SE" sz="2000" b="1" dirty="0"/>
          </a:p>
        </p:txBody>
      </p:sp>
      <p:pic>
        <p:nvPicPr>
          <p:cNvPr id="14" name="Graphic 13" descr="DVD player">
            <a:extLst>
              <a:ext uri="{FF2B5EF4-FFF2-40B4-BE49-F238E27FC236}">
                <a16:creationId xmlns:a16="http://schemas.microsoft.com/office/drawing/2014/main" id="{B0E54978-4ECE-F94E-8C40-E4BCB7CB2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88421" y="406333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305337-C618-934A-A1D9-352848B60D36}"/>
              </a:ext>
            </a:extLst>
          </p:cNvPr>
          <p:cNvSpPr txBox="1"/>
          <p:nvPr/>
        </p:nvSpPr>
        <p:spPr>
          <a:xfrm>
            <a:off x="7708216" y="469081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6" name="Graphic 15" descr="DVD player">
            <a:extLst>
              <a:ext uri="{FF2B5EF4-FFF2-40B4-BE49-F238E27FC236}">
                <a16:creationId xmlns:a16="http://schemas.microsoft.com/office/drawing/2014/main" id="{6357A5E7-6627-0D46-A00B-71F51B28B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94210" y="261578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679C-EC2B-F049-A60E-D09B5589B4B2}"/>
              </a:ext>
            </a:extLst>
          </p:cNvPr>
          <p:cNvSpPr txBox="1"/>
          <p:nvPr/>
        </p:nvSpPr>
        <p:spPr>
          <a:xfrm>
            <a:off x="7731638" y="3240038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8" name="Graphic 17" descr="DVD player">
            <a:extLst>
              <a:ext uri="{FF2B5EF4-FFF2-40B4-BE49-F238E27FC236}">
                <a16:creationId xmlns:a16="http://schemas.microsoft.com/office/drawing/2014/main" id="{539DACC5-2463-DE4E-BEA9-4BA1231FF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94210" y="9011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C2C24-DC54-8349-8F73-E688602AA16E}"/>
              </a:ext>
            </a:extLst>
          </p:cNvPr>
          <p:cNvSpPr txBox="1"/>
          <p:nvPr/>
        </p:nvSpPr>
        <p:spPr>
          <a:xfrm>
            <a:off x="7708216" y="1557155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23" name="Graphic 22" descr="Network">
            <a:extLst>
              <a:ext uri="{FF2B5EF4-FFF2-40B4-BE49-F238E27FC236}">
                <a16:creationId xmlns:a16="http://schemas.microsoft.com/office/drawing/2014/main" id="{90A74EDF-CCA3-F24E-96DA-266E7D1A9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56124" y="261578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23A185-79C2-4E47-9B14-4B793550154B}"/>
              </a:ext>
            </a:extLst>
          </p:cNvPr>
          <p:cNvSpPr txBox="1"/>
          <p:nvPr/>
        </p:nvSpPr>
        <p:spPr>
          <a:xfrm>
            <a:off x="3232766" y="3678737"/>
            <a:ext cx="19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Gateway</a:t>
            </a:r>
            <a:r>
              <a:rPr lang="sv-SE" sz="2000" b="1" dirty="0"/>
              <a:t> to</a:t>
            </a:r>
          </a:p>
          <a:p>
            <a:r>
              <a:rPr lang="sv-SE" sz="2000" b="1" dirty="0"/>
              <a:t>the </a:t>
            </a:r>
            <a:r>
              <a:rPr lang="sv-SE" sz="2000" b="1" dirty="0" err="1"/>
              <a:t>external</a:t>
            </a:r>
            <a:r>
              <a:rPr lang="sv-SE" sz="2000" b="1" dirty="0"/>
              <a:t> Net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11894" y="3050931"/>
            <a:ext cx="7385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47846" y="1441965"/>
            <a:ext cx="2430088" cy="160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09392" y="1705708"/>
            <a:ext cx="2438738" cy="1521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97228" y="3084520"/>
            <a:ext cx="2057303" cy="6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8" idx="3"/>
          </p:cNvCxnSpPr>
          <p:nvPr/>
        </p:nvCxnSpPr>
        <p:spPr>
          <a:xfrm flipH="1">
            <a:off x="4997228" y="3374964"/>
            <a:ext cx="2022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97228" y="3640148"/>
            <a:ext cx="2180706" cy="797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997228" y="3886200"/>
            <a:ext cx="2057303" cy="82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11894" y="3226777"/>
            <a:ext cx="738554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outside the ISP</a:t>
            </a:r>
            <a:br>
              <a:rPr lang="en-US" dirty="0" smtClean="0"/>
            </a:br>
            <a:r>
              <a:rPr lang="en-US" dirty="0" smtClean="0"/>
              <a:t>Local RR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4519" y="5365903"/>
            <a:ext cx="6798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Communications </a:t>
            </a:r>
            <a:r>
              <a:rPr lang="en-US" dirty="0"/>
              <a:t>between RR and NS are often not encrypted.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Clear-text query request traffics can be monitored by local attacker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NS knows IP of Recursive Resolver and QNAME query.</a:t>
            </a:r>
            <a:br>
              <a:rPr lang="en-US" dirty="0" smtClean="0"/>
            </a:br>
            <a:r>
              <a:rPr lang="en-US" dirty="0" smtClean="0"/>
              <a:t>Therefore, client id and QNAME can be coupled by multiple 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76" y="2215674"/>
            <a:ext cx="5056593" cy="249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E696F02A-1530-D64B-AA4B-547FB233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976" y="2615784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6D262B8-2AC0-2B4C-9A8A-074D5179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79376" y="2615784"/>
            <a:ext cx="914400" cy="914400"/>
          </a:xfrm>
          <a:prstGeom prst="rect">
            <a:avLst/>
          </a:prstGeom>
        </p:spPr>
      </p:pic>
      <p:pic>
        <p:nvPicPr>
          <p:cNvPr id="10" name="Graphic 9" descr="DVD player">
            <a:extLst>
              <a:ext uri="{FF2B5EF4-FFF2-40B4-BE49-F238E27FC236}">
                <a16:creationId xmlns:a16="http://schemas.microsoft.com/office/drawing/2014/main" id="{383D0E88-3ECF-F744-9A3C-432BAF3C7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11725" y="266092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BD8F-0C4A-6D42-95EB-69799C60BCCE}"/>
              </a:ext>
            </a:extLst>
          </p:cNvPr>
          <p:cNvSpPr txBox="1"/>
          <p:nvPr/>
        </p:nvSpPr>
        <p:spPr>
          <a:xfrm>
            <a:off x="670111" y="3530184"/>
            <a:ext cx="159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Stub</a:t>
            </a:r>
            <a:r>
              <a:rPr lang="sv-SE" sz="2000" b="1" dirty="0"/>
              <a:t> resolver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629C0-F428-7E47-8F77-7C16BE9E388B}"/>
              </a:ext>
            </a:extLst>
          </p:cNvPr>
          <p:cNvSpPr txBox="1"/>
          <p:nvPr/>
        </p:nvSpPr>
        <p:spPr>
          <a:xfrm>
            <a:off x="6026744" y="3586572"/>
            <a:ext cx="2122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Recursive</a:t>
            </a:r>
            <a:r>
              <a:rPr lang="sv-SE" sz="2000" b="1" dirty="0"/>
              <a:t> resolver</a:t>
            </a:r>
          </a:p>
          <a:p>
            <a:r>
              <a:rPr lang="sv-SE" sz="2000" b="1" dirty="0" err="1" smtClean="0"/>
              <a:t>of</a:t>
            </a:r>
            <a:r>
              <a:rPr lang="sv-SE" sz="2000" b="1" dirty="0" smtClean="0"/>
              <a:t> Public </a:t>
            </a:r>
            <a:endParaRPr lang="sv-SE" sz="2000" b="1" dirty="0"/>
          </a:p>
        </p:txBody>
      </p:sp>
      <p:pic>
        <p:nvPicPr>
          <p:cNvPr id="14" name="Graphic 13" descr="DVD player">
            <a:extLst>
              <a:ext uri="{FF2B5EF4-FFF2-40B4-BE49-F238E27FC236}">
                <a16:creationId xmlns:a16="http://schemas.microsoft.com/office/drawing/2014/main" id="{B0E54978-4ECE-F94E-8C40-E4BCB7CB2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444458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305337-C618-934A-A1D9-352848B60D36}"/>
              </a:ext>
            </a:extLst>
          </p:cNvPr>
          <p:cNvSpPr txBox="1"/>
          <p:nvPr/>
        </p:nvSpPr>
        <p:spPr>
          <a:xfrm>
            <a:off x="10031955" y="535898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6" name="Graphic 15" descr="DVD player">
            <a:extLst>
              <a:ext uri="{FF2B5EF4-FFF2-40B4-BE49-F238E27FC236}">
                <a16:creationId xmlns:a16="http://schemas.microsoft.com/office/drawing/2014/main" id="{6357A5E7-6627-0D46-A00B-71F51B28B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261578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679C-EC2B-F049-A60E-D09B5589B4B2}"/>
              </a:ext>
            </a:extLst>
          </p:cNvPr>
          <p:cNvSpPr txBox="1"/>
          <p:nvPr/>
        </p:nvSpPr>
        <p:spPr>
          <a:xfrm>
            <a:off x="10031955" y="353018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8" name="Graphic 17" descr="DVD player">
            <a:extLst>
              <a:ext uri="{FF2B5EF4-FFF2-40B4-BE49-F238E27FC236}">
                <a16:creationId xmlns:a16="http://schemas.microsoft.com/office/drawing/2014/main" id="{539DACC5-2463-DE4E-BEA9-4BA1231FF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9011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C2C24-DC54-8349-8F73-E688602AA16E}"/>
              </a:ext>
            </a:extLst>
          </p:cNvPr>
          <p:cNvSpPr txBox="1"/>
          <p:nvPr/>
        </p:nvSpPr>
        <p:spPr>
          <a:xfrm>
            <a:off x="10031955" y="18155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23" name="Graphic 22" descr="Network">
            <a:extLst>
              <a:ext uri="{FF2B5EF4-FFF2-40B4-BE49-F238E27FC236}">
                <a16:creationId xmlns:a16="http://schemas.microsoft.com/office/drawing/2014/main" id="{90A74EDF-CCA3-F24E-96DA-266E7D1A9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55321" y="264226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23A185-79C2-4E47-9B14-4B793550154B}"/>
              </a:ext>
            </a:extLst>
          </p:cNvPr>
          <p:cNvSpPr txBox="1"/>
          <p:nvPr/>
        </p:nvSpPr>
        <p:spPr>
          <a:xfrm>
            <a:off x="3231963" y="3705220"/>
            <a:ext cx="19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Gateway</a:t>
            </a:r>
            <a:r>
              <a:rPr lang="sv-SE" sz="2000" b="1" dirty="0"/>
              <a:t> to</a:t>
            </a:r>
          </a:p>
          <a:p>
            <a:r>
              <a:rPr lang="sv-SE" sz="2000" b="1" dirty="0"/>
              <a:t>the </a:t>
            </a:r>
            <a:r>
              <a:rPr lang="sv-SE" sz="2000" b="1" dirty="0" err="1"/>
              <a:t>external</a:t>
            </a:r>
            <a:r>
              <a:rPr lang="sv-SE" sz="2000" b="1" dirty="0"/>
              <a:t> Net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11894" y="3050931"/>
            <a:ext cx="7385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99390" y="3003304"/>
            <a:ext cx="9134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31176" y="1441965"/>
            <a:ext cx="1747075" cy="121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83207" y="1705708"/>
            <a:ext cx="1565239" cy="1116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040448" y="3084519"/>
            <a:ext cx="1314400" cy="1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040449" y="3263532"/>
            <a:ext cx="1279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18987" y="3873797"/>
            <a:ext cx="1259264" cy="56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211806" y="4201733"/>
            <a:ext cx="1143042" cy="508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199390" y="3235569"/>
            <a:ext cx="872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11894" y="3226777"/>
            <a:ext cx="738554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within the ISP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Public RR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4519" y="5365903"/>
            <a:ext cx="7048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Communication channel is encrypted between stub and recursive R.</a:t>
            </a:r>
          </a:p>
          <a:p>
            <a:pPr marL="342900" indent="-342900">
              <a:buAutoNum type="arabicPeriod"/>
            </a:pPr>
            <a:r>
              <a:rPr lang="en-US" dirty="0" smtClean="0"/>
              <a:t>Attacker within the domain cannot acquire QNAME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Therefore, client id and QNAME </a:t>
            </a:r>
            <a:r>
              <a:rPr lang="en-US" dirty="0" smtClean="0"/>
              <a:t>cannot be coupled by this attacker.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However, the public DNS server still get holds of client ID and QNAME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76416" y="1128945"/>
            <a:ext cx="5056593" cy="405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E696F02A-1530-D64B-AA4B-547FB233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976" y="2615784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6D262B8-2AC0-2B4C-9A8A-074D5179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79376" y="2615784"/>
            <a:ext cx="914400" cy="914400"/>
          </a:xfrm>
          <a:prstGeom prst="rect">
            <a:avLst/>
          </a:prstGeom>
        </p:spPr>
      </p:pic>
      <p:pic>
        <p:nvPicPr>
          <p:cNvPr id="10" name="Graphic 9" descr="DVD player">
            <a:extLst>
              <a:ext uri="{FF2B5EF4-FFF2-40B4-BE49-F238E27FC236}">
                <a16:creationId xmlns:a16="http://schemas.microsoft.com/office/drawing/2014/main" id="{383D0E88-3ECF-F744-9A3C-432BAF3C7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11725" y="266092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BD8F-0C4A-6D42-95EB-69799C60BCCE}"/>
              </a:ext>
            </a:extLst>
          </p:cNvPr>
          <p:cNvSpPr txBox="1"/>
          <p:nvPr/>
        </p:nvSpPr>
        <p:spPr>
          <a:xfrm>
            <a:off x="670111" y="3530184"/>
            <a:ext cx="159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Stub</a:t>
            </a:r>
            <a:r>
              <a:rPr lang="sv-SE" sz="2000" b="1" dirty="0"/>
              <a:t> resolver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629C0-F428-7E47-8F77-7C16BE9E388B}"/>
              </a:ext>
            </a:extLst>
          </p:cNvPr>
          <p:cNvSpPr txBox="1"/>
          <p:nvPr/>
        </p:nvSpPr>
        <p:spPr>
          <a:xfrm>
            <a:off x="6026744" y="3586572"/>
            <a:ext cx="2122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Recursive</a:t>
            </a:r>
            <a:r>
              <a:rPr lang="sv-SE" sz="2000" b="1" dirty="0"/>
              <a:t> resolver</a:t>
            </a:r>
          </a:p>
          <a:p>
            <a:r>
              <a:rPr lang="sv-SE" sz="2000" b="1" dirty="0" err="1" smtClean="0"/>
              <a:t>of</a:t>
            </a:r>
            <a:r>
              <a:rPr lang="sv-SE" sz="2000" b="1" dirty="0" smtClean="0"/>
              <a:t> Public </a:t>
            </a:r>
            <a:endParaRPr lang="sv-SE" sz="2000" b="1" dirty="0"/>
          </a:p>
        </p:txBody>
      </p:sp>
      <p:pic>
        <p:nvPicPr>
          <p:cNvPr id="14" name="Graphic 13" descr="DVD player">
            <a:extLst>
              <a:ext uri="{FF2B5EF4-FFF2-40B4-BE49-F238E27FC236}">
                <a16:creationId xmlns:a16="http://schemas.microsoft.com/office/drawing/2014/main" id="{B0E54978-4ECE-F94E-8C40-E4BCB7CB2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74674" y="395590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305337-C618-934A-A1D9-352848B60D36}"/>
              </a:ext>
            </a:extLst>
          </p:cNvPr>
          <p:cNvSpPr txBox="1"/>
          <p:nvPr/>
        </p:nvSpPr>
        <p:spPr>
          <a:xfrm>
            <a:off x="10014322" y="471027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6" name="Graphic 15" descr="DVD player">
            <a:extLst>
              <a:ext uri="{FF2B5EF4-FFF2-40B4-BE49-F238E27FC236}">
                <a16:creationId xmlns:a16="http://schemas.microsoft.com/office/drawing/2014/main" id="{6357A5E7-6627-0D46-A00B-71F51B28B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261578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679C-EC2B-F049-A60E-D09B5589B4B2}"/>
              </a:ext>
            </a:extLst>
          </p:cNvPr>
          <p:cNvSpPr txBox="1"/>
          <p:nvPr/>
        </p:nvSpPr>
        <p:spPr>
          <a:xfrm>
            <a:off x="10031955" y="353018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18" name="Graphic 17" descr="DVD player">
            <a:extLst>
              <a:ext uri="{FF2B5EF4-FFF2-40B4-BE49-F238E27FC236}">
                <a16:creationId xmlns:a16="http://schemas.microsoft.com/office/drawing/2014/main" id="{539DACC5-2463-DE4E-BEA9-4BA1231FF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94527" y="9011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C2C24-DC54-8349-8F73-E688602AA16E}"/>
              </a:ext>
            </a:extLst>
          </p:cNvPr>
          <p:cNvSpPr txBox="1"/>
          <p:nvPr/>
        </p:nvSpPr>
        <p:spPr>
          <a:xfrm>
            <a:off x="10031955" y="18155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/>
              <a:t>NS</a:t>
            </a:r>
          </a:p>
        </p:txBody>
      </p:sp>
      <p:pic>
        <p:nvPicPr>
          <p:cNvPr id="23" name="Graphic 22" descr="Network">
            <a:extLst>
              <a:ext uri="{FF2B5EF4-FFF2-40B4-BE49-F238E27FC236}">
                <a16:creationId xmlns:a16="http://schemas.microsoft.com/office/drawing/2014/main" id="{90A74EDF-CCA3-F24E-96DA-266E7D1A9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655321" y="264226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23A185-79C2-4E47-9B14-4B793550154B}"/>
              </a:ext>
            </a:extLst>
          </p:cNvPr>
          <p:cNvSpPr txBox="1"/>
          <p:nvPr/>
        </p:nvSpPr>
        <p:spPr>
          <a:xfrm>
            <a:off x="3231963" y="3705220"/>
            <a:ext cx="19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/>
              <a:t>Gateway</a:t>
            </a:r>
            <a:r>
              <a:rPr lang="sv-SE" sz="2000" b="1" dirty="0"/>
              <a:t> to</a:t>
            </a:r>
          </a:p>
          <a:p>
            <a:r>
              <a:rPr lang="sv-SE" sz="2000" b="1" dirty="0"/>
              <a:t>the </a:t>
            </a:r>
            <a:r>
              <a:rPr lang="sv-SE" sz="2000" b="1" dirty="0" err="1"/>
              <a:t>external</a:t>
            </a:r>
            <a:r>
              <a:rPr lang="sv-SE" sz="2000" b="1" dirty="0"/>
              <a:t> Net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11894" y="3050931"/>
            <a:ext cx="7385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99390" y="3003304"/>
            <a:ext cx="9134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31176" y="1441965"/>
            <a:ext cx="1747075" cy="121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83207" y="1705708"/>
            <a:ext cx="1565239" cy="1116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040448" y="3084519"/>
            <a:ext cx="1314400" cy="1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040449" y="3263532"/>
            <a:ext cx="12793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18987" y="3873797"/>
            <a:ext cx="1259264" cy="56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211806" y="4201733"/>
            <a:ext cx="1143042" cy="508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199390" y="3235569"/>
            <a:ext cx="872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11894" y="3226777"/>
            <a:ext cx="738554" cy="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outside the ISP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Public RR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4519" y="5365903"/>
            <a:ext cx="9786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Communication channel is encrypted between stub and recursive R.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attacker is in the same domain as the public DNS server, she can couple client ID and QNAME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attacker is not in the same domain as the P DNS Server, she usually cannot link the info,</a:t>
            </a:r>
            <a:br>
              <a:rPr lang="en-US" dirty="0" smtClean="0"/>
            </a:br>
            <a:r>
              <a:rPr lang="en-US" dirty="0" smtClean="0"/>
              <a:t>*unless ECS is used.</a:t>
            </a:r>
          </a:p>
        </p:txBody>
      </p:sp>
    </p:spTree>
    <p:extLst>
      <p:ext uri="{BB962C8B-B14F-4D97-AF65-F5344CB8AC3E}">
        <p14:creationId xmlns:p14="http://schemas.microsoft.com/office/powerpoint/2010/main" val="117234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B53577-CDCD-7046-B630-B1D3B3FCEE76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313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Attacker within the ISP ISP RR</vt:lpstr>
      <vt:lpstr>Attacker outside the ISP ISP RR</vt:lpstr>
      <vt:lpstr>Attacker within the ISP Local RR</vt:lpstr>
      <vt:lpstr>Attacker outside the ISP Local RR</vt:lpstr>
      <vt:lpstr>Attacker within the ISP Public RR</vt:lpstr>
      <vt:lpstr>Attacker outside the ISP Public RR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Songho Lee</dc:creator>
  <cp:lastModifiedBy>songhokun</cp:lastModifiedBy>
  <cp:revision>10</cp:revision>
  <dcterms:created xsi:type="dcterms:W3CDTF">2019-03-27T10:15:03Z</dcterms:created>
  <dcterms:modified xsi:type="dcterms:W3CDTF">2019-03-27T11:11:47Z</dcterms:modified>
</cp:coreProperties>
</file>