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9"/>
  </p:notesMasterIdLst>
  <p:sldIdLst>
    <p:sldId id="256" r:id="rId2"/>
    <p:sldId id="286" r:id="rId3"/>
    <p:sldId id="285" r:id="rId4"/>
    <p:sldId id="284" r:id="rId5"/>
    <p:sldId id="259" r:id="rId6"/>
    <p:sldId id="258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2" r:id="rId19"/>
    <p:sldId id="301" r:id="rId20"/>
    <p:sldId id="298" r:id="rId21"/>
    <p:sldId id="304" r:id="rId22"/>
    <p:sldId id="305" r:id="rId23"/>
    <p:sldId id="307" r:id="rId24"/>
    <p:sldId id="308" r:id="rId25"/>
    <p:sldId id="309" r:id="rId26"/>
    <p:sldId id="310" r:id="rId27"/>
    <p:sldId id="306" r:id="rId28"/>
    <p:sldId id="311" r:id="rId29"/>
    <p:sldId id="312" r:id="rId30"/>
    <p:sldId id="260" r:id="rId31"/>
    <p:sldId id="313" r:id="rId32"/>
    <p:sldId id="314" r:id="rId33"/>
    <p:sldId id="303" r:id="rId34"/>
    <p:sldId id="317" r:id="rId35"/>
    <p:sldId id="316" r:id="rId36"/>
    <p:sldId id="315" r:id="rId37"/>
    <p:sldId id="279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067"/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3F5883-043D-4718-AE4A-D21E5351D7A3}">
  <a:tblStyle styleId="{A73F5883-043D-4718-AE4A-D21E5351D7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6"/>
  </p:normalViewPr>
  <p:slideViewPr>
    <p:cSldViewPr snapToGrid="0" snapToObjects="1">
      <p:cViewPr varScale="1">
        <p:scale>
          <a:sx n="137" d="100"/>
          <a:sy n="137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2079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88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89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16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90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50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89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72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95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60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902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4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2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23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704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18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77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82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899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347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414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934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94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33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459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76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927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46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99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9123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893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01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82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46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05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87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50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32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8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8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8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399" y="3784203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0" y="44162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8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5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6" y="465330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6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7" y="4664713"/>
            <a:ext cx="382243" cy="38224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4" y="4093698"/>
            <a:ext cx="508850" cy="478710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2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C4067">
              <a:alpha val="8000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549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62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isq.us/url?url=https%3A%2F%2Fcode.djangoproject.com%2Fticket%2F27863%3AGWPr6zo_uOpyeevNg3aAoKKkY0E&amp;cuid=2541595" TargetMode="External"/><Relationship Id="rId3" Type="http://schemas.openxmlformats.org/officeDocument/2006/relationships/hyperlink" Target="https://disq.us/url?url=https%3A%2F%2Fbugs.php.net%2Fbug.php%3Fid%3D72230%3A4qpKSkQ4DmLuJFAf-9Q8a8-Sy8c&amp;cuid=2541595" TargetMode="External"/><Relationship Id="rId7" Type="http://schemas.openxmlformats.org/officeDocument/2006/relationships/hyperlink" Target="https://disq.us/url?url=https%3A%2F%2Fgithub.com%2Faspnet%2FSecurity%2Fissues%2F908%3AjgyC-nYI35z8DG4GvaH8NmArPEs&amp;cuid=2541595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isq.us/url?url=https%3A%2F%2Fbugs.webkit.org%2Fshow_bug.cgi%3Fid%3D159464%3Ab8aX9GOfWqr8hiPKx5w-Oj6jPnI&amp;cuid=2541595" TargetMode="External"/><Relationship Id="rId5" Type="http://schemas.openxmlformats.org/officeDocument/2006/relationships/hyperlink" Target="https://disq.us/url?url=https%3A%2F%2Fbugzilla.mozilla.org%2Fshow_bug.cgi%3Fid%3D795346%3AF0oNH3YPE38CKBmtgtESZv2AM3I&amp;cuid=2541595" TargetMode="External"/><Relationship Id="rId4" Type="http://schemas.openxmlformats.org/officeDocument/2006/relationships/hyperlink" Target="https://disq.us/url?url=https%3A%2F%2Fwpdev.uservoice.com%2Fforums%2F257854-microsoft-edge-developer%2Fsuggestions%2F17140412-support-samesite-cookie-option%3AOxGPnm1JLfdX-480GUxktPcLJyM&amp;cuid=2541595" TargetMode="External"/><Relationship Id="rId9" Type="http://schemas.openxmlformats.org/officeDocument/2006/relationships/hyperlink" Target="https://disq.us/url?url=https%3A%2F%2Fgithub.com%2Fpython%2Fcpython%2Fpull%2F214%3ApnZhbuz_S9qmLYv0-W8ytgIek0w&amp;cuid=2541595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从一个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维度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看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浏览器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安全</a:t>
            </a:r>
            <a:endParaRPr lang="en" dirty="0"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/>
              <a:t>For Example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5240417" y="1189280"/>
            <a:ext cx="3219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http://</a:t>
            </a:r>
            <a:r>
              <a:rPr lang="en" altLang="zh-CN" dirty="0" err="1"/>
              <a:t>www.example.com</a:t>
            </a:r>
            <a:r>
              <a:rPr lang="en" altLang="zh-CN" dirty="0"/>
              <a:t>/</a:t>
            </a:r>
            <a:r>
              <a:rPr lang="en" altLang="zh-CN" dirty="0" err="1"/>
              <a:t>dir</a:t>
            </a:r>
            <a:r>
              <a:rPr lang="en" altLang="zh-CN" dirty="0"/>
              <a:t>/</a:t>
            </a:r>
            <a:r>
              <a:rPr lang="en" altLang="zh-CN" dirty="0" err="1"/>
              <a:t>page.html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468" y="1874675"/>
            <a:ext cx="5879100" cy="18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Aft>
                <a:spcPts val="1000"/>
              </a:spcAft>
              <a:buClr>
                <a:srgbClr val="A6BCC9"/>
              </a:buClr>
              <a:buSzPct val="100000"/>
            </a:pPr>
            <a:r>
              <a:rPr lang="en" altLang="zh-CN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Same-Origin Policy</a:t>
            </a:r>
            <a:endParaRPr lang="en-US" altLang="zh-CN"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800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Ajax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Cookie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Iframe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err="1" smtClean="0"/>
              <a:t>Doms</a:t>
            </a:r>
            <a:endParaRPr lang="en" sz="1800" dirty="0"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65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Hack </a:t>
            </a:r>
            <a:r>
              <a:rPr lang="en-US" dirty="0" err="1" smtClean="0"/>
              <a:t>CamCard</a:t>
            </a:r>
            <a:endParaRPr lang="en"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825683" y="1296159"/>
            <a:ext cx="5292300" cy="3267300"/>
          </a:xfrm>
        </p:spPr>
        <p:txBody>
          <a:bodyPr/>
          <a:lstStyle/>
          <a:p>
            <a:pPr>
              <a:buNone/>
            </a:pPr>
            <a:r>
              <a:rPr lang="en-US" altLang="zh-CN" sz="1200" b="1" dirty="0"/>
              <a:t>&lt;form method="POST" name="form0" action="https://www.camcard.com:443/note/save?_script_key=1"&gt;</a:t>
            </a:r>
          </a:p>
          <a:p>
            <a:pPr>
              <a:buNone/>
            </a:pPr>
            <a:r>
              <a:rPr lang="en-US" altLang="zh-CN" sz="1200" b="1" dirty="0"/>
              <a:t>&lt;input name="</a:t>
            </a:r>
            <a:r>
              <a:rPr lang="en-US" altLang="zh-CN" sz="1200" b="1" dirty="0" err="1"/>
              <a:t>card_id</a:t>
            </a:r>
            <a:r>
              <a:rPr lang="en-US" altLang="zh-CN" sz="1200" b="1" dirty="0"/>
              <a:t>" value="6CF3E53BB5114327VY9PK7WX.vcf"/&gt;</a:t>
            </a:r>
          </a:p>
          <a:p>
            <a:pPr>
              <a:buNone/>
            </a:pPr>
            <a:r>
              <a:rPr lang="en-US" altLang="zh-CN" sz="1200" b="1" dirty="0"/>
              <a:t>&lt;input name="</a:t>
            </a:r>
            <a:r>
              <a:rPr lang="en-US" altLang="zh-CN" sz="1200" b="1" dirty="0" err="1"/>
              <a:t>json</a:t>
            </a:r>
            <a:r>
              <a:rPr lang="en-US" altLang="zh-CN" sz="1200" b="1" dirty="0"/>
              <a:t>" value='[{"Type":0,"Time":1504594222.804,"Content":"testtest"}]'/&gt;</a:t>
            </a:r>
          </a:p>
          <a:p>
            <a:pPr>
              <a:buNone/>
            </a:pPr>
            <a:r>
              <a:rPr lang="en-US" altLang="zh-CN" sz="1200" b="1" dirty="0"/>
              <a:t>&lt;input name="YII_CSRF_TOKEN" value="a7f7b8c135d9c0fce13517da79286111"/&gt;</a:t>
            </a:r>
          </a:p>
          <a:p>
            <a:pPr>
              <a:buNone/>
            </a:pPr>
            <a:r>
              <a:rPr lang="en-US" altLang="zh-CN" sz="1200" b="1" dirty="0"/>
              <a:t>&lt;input type="submit" value="Submit" /&gt;</a:t>
            </a:r>
          </a:p>
          <a:p>
            <a:pPr>
              <a:buNone/>
            </a:pPr>
            <a:r>
              <a:rPr lang="en-US" altLang="zh-CN" sz="1200" b="1" dirty="0"/>
              <a:t>&lt;/form&gt;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784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4A5C65"/>
                </a:solidFill>
              </a:rPr>
              <a:t>3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/>
            <a:r>
              <a:rPr lang="en" altLang="zh-CN" dirty="0" smtClean="0"/>
              <a:t>CSRF</a:t>
            </a:r>
            <a:r>
              <a:rPr lang="en-US" altLang="zh-CN" dirty="0" smtClean="0"/>
              <a:t> </a:t>
            </a:r>
            <a:r>
              <a:rPr lang="en" altLang="zh-CN" dirty="0" smtClean="0"/>
              <a:t>Tester</a:t>
            </a:r>
            <a:endParaRPr lang="en" dirty="0"/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1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OWASP CSRF Tester Project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716375" y="2037912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form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a/img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iframe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CSRF WAYS</a:t>
            </a:r>
            <a:endParaRPr lang="en" dirty="0"/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535" name="Shape 535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 flipH="1">
            <a:off x="5247375" y="3107112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95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4" y="418063"/>
            <a:ext cx="5921248" cy="31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2205425" y="3397752"/>
            <a:ext cx="47331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/>
              <a:t>Cross-Origin Resource Sharing</a:t>
            </a:r>
            <a:endParaRPr lang="en" sz="2400" b="1" dirty="0"/>
          </a:p>
        </p:txBody>
      </p:sp>
      <p:grpSp>
        <p:nvGrpSpPr>
          <p:cNvPr id="436" name="Shape 436"/>
          <p:cNvGrpSpPr/>
          <p:nvPr/>
        </p:nvGrpSpPr>
        <p:grpSpPr>
          <a:xfrm rot="-587344">
            <a:off x="896353" y="3783559"/>
            <a:ext cx="595166" cy="595132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8181240" y="1463600"/>
            <a:ext cx="226250" cy="21606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8"/>
            <a:ext cx="343458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8024485" y="2073150"/>
            <a:ext cx="137563" cy="131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6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4294967295"/>
          </p:nvPr>
        </p:nvSpPr>
        <p:spPr>
          <a:xfrm>
            <a:off x="714703" y="419333"/>
            <a:ext cx="3307752" cy="431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CSRF TESTER</a:t>
            </a:r>
            <a:endParaRPr lang="en"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200" dirty="0" smtClean="0"/>
              <a:t>Cross-Site </a:t>
            </a:r>
            <a:r>
              <a:rPr lang="en-US" altLang="zh-CN" sz="1200" dirty="0"/>
              <a:t>Request Forgery (CSRF) is an attack whereby the victim is tricked into loading information from or submitting information to a web application for which they are currently authenticated. The problem is that the web application has no means of verifying the integrity of the request. The OWASP </a:t>
            </a:r>
            <a:r>
              <a:rPr lang="en-US" altLang="zh-CN" sz="1200" dirty="0" err="1"/>
              <a:t>CSRFTester</a:t>
            </a:r>
            <a:r>
              <a:rPr lang="en-US" altLang="zh-CN" sz="1200" dirty="0"/>
              <a:t> Project attempts to give developers the ability to test their applications for CSRF flaws. </a:t>
            </a:r>
            <a:endParaRPr lang="en" sz="1200" dirty="0"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70" y="1170150"/>
            <a:ext cx="3864359" cy="30760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703" y="4394523"/>
            <a:ext cx="43524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000"/>
              </a:spcAft>
              <a:buClr>
                <a:srgbClr val="A6BCC9"/>
              </a:buClr>
              <a:buSzPct val="100000"/>
            </a:pPr>
            <a:r>
              <a:rPr lang="en-US" altLang="zh-CN" sz="1000" u="sng" dirty="0">
                <a:solidFill>
                  <a:srgbClr val="4A5C65"/>
                </a:solidFill>
                <a:latin typeface="Lato Light"/>
                <a:sym typeface="Lato Light"/>
              </a:rPr>
              <a:t>https://www.owasp.org/index.php/Category:OWASP_CSRFTester_Project</a:t>
            </a:r>
            <a:endParaRPr lang="en" altLang="zh-CN" sz="1000" u="sng" dirty="0">
              <a:solidFill>
                <a:srgbClr val="4A5C65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143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4A5C65"/>
                </a:solidFill>
              </a:rPr>
              <a:t>4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/>
            <a:r>
              <a:rPr lang="en" dirty="0" smtClean="0"/>
              <a:t>Hack Demo</a:t>
            </a:r>
            <a:endParaRPr lang="en" dirty="0"/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1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 err="1" smtClean="0"/>
              <a:t>wechat</a:t>
            </a:r>
            <a:r>
              <a:rPr lang="en-US" altLang="zh-CN" dirty="0" smtClean="0"/>
              <a:t> voting by </a:t>
            </a:r>
            <a:r>
              <a:rPr lang="en-US" altLang="zh-CN" dirty="0" err="1" smtClean="0"/>
              <a:t>csrf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076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65" y="1088019"/>
            <a:ext cx="967926" cy="3000571"/>
          </a:xfrm>
          <a:prstGeom prst="rect">
            <a:avLst/>
          </a:prstGeom>
        </p:spPr>
      </p:pic>
      <p:sp>
        <p:nvSpPr>
          <p:cNvPr id="10" name="Shape 468"/>
          <p:cNvSpPr txBox="1">
            <a:spLocks/>
          </p:cNvSpPr>
          <p:nvPr/>
        </p:nvSpPr>
        <p:spPr>
          <a:xfrm>
            <a:off x="2724181" y="1250063"/>
            <a:ext cx="5736913" cy="7870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zh-CN" altLang="en-US" sz="1800" b="1" dirty="0"/>
              <a:t>服务</a:t>
            </a:r>
            <a:r>
              <a:rPr lang="zh-CN" altLang="en-US" sz="1800" b="1" dirty="0" smtClean="0"/>
              <a:t>号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 </a:t>
            </a:r>
            <a:r>
              <a:rPr lang="zh-CN" altLang="en-US" sz="1800" dirty="0" smtClean="0"/>
              <a:t>给</a:t>
            </a:r>
            <a:r>
              <a:rPr lang="zh-CN" altLang="en-US" sz="1800" dirty="0"/>
              <a:t>企业和组织提供更强大的业务服务与用户管理能力，</a:t>
            </a:r>
            <a:r>
              <a:rPr lang="zh-CN" altLang="en-US" sz="1800" dirty="0" smtClean="0"/>
              <a:t>帮助</a:t>
            </a:r>
            <a:r>
              <a:rPr lang="zh-CN" altLang="en-US" sz="1800" dirty="0"/>
              <a:t>企业快速实现全新的公众号服务平台。</a:t>
            </a:r>
            <a:endParaRPr lang="en" sz="1800" dirty="0"/>
          </a:p>
        </p:txBody>
      </p:sp>
      <p:sp>
        <p:nvSpPr>
          <p:cNvPr id="11" name="Shape 468"/>
          <p:cNvSpPr txBox="1">
            <a:spLocks/>
          </p:cNvSpPr>
          <p:nvPr/>
        </p:nvSpPr>
        <p:spPr>
          <a:xfrm>
            <a:off x="2724180" y="2189544"/>
            <a:ext cx="5736913" cy="7870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zh-CN" altLang="en-US" sz="1800" b="1" dirty="0" smtClean="0"/>
              <a:t>订阅号</a:t>
            </a:r>
            <a:r>
              <a:rPr lang="en-US" altLang="zh-CN" sz="1800" b="1" dirty="0" smtClean="0"/>
              <a:t>  </a:t>
            </a:r>
            <a:r>
              <a:rPr lang="zh-CN" altLang="en-US" sz="1800" dirty="0" smtClean="0"/>
              <a:t>为</a:t>
            </a:r>
            <a:r>
              <a:rPr lang="zh-CN" altLang="en-US" sz="1800" dirty="0"/>
              <a:t>媒体和个人提供一种新的信息传播方式，构建与读者之间更好的沟通与管理模式。</a:t>
            </a:r>
            <a:endParaRPr lang="en" sz="1800" dirty="0"/>
          </a:p>
        </p:txBody>
      </p:sp>
      <p:sp>
        <p:nvSpPr>
          <p:cNvPr id="12" name="Shape 468"/>
          <p:cNvSpPr txBox="1">
            <a:spLocks/>
          </p:cNvSpPr>
          <p:nvPr/>
        </p:nvSpPr>
        <p:spPr>
          <a:xfrm>
            <a:off x="2724181" y="3167609"/>
            <a:ext cx="5736913" cy="7870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zh-CN" altLang="en-US" sz="1800" b="1" dirty="0" smtClean="0"/>
              <a:t>小程序</a:t>
            </a:r>
            <a:r>
              <a:rPr lang="en-US" altLang="zh-CN" sz="1800" b="1" dirty="0" smtClean="0"/>
              <a:t>  </a:t>
            </a:r>
            <a:r>
              <a:rPr lang="zh-CN" altLang="en-US" sz="1800" dirty="0" smtClean="0"/>
              <a:t>一</a:t>
            </a:r>
            <a:r>
              <a:rPr lang="zh-CN" altLang="en-US" sz="1800" dirty="0"/>
              <a:t>种新的开放能力，可以在微信内被便捷地获取和传播，同时具有出色的使用体验。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6107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Hui Xiangyuan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VIP Card</a:t>
            </a:r>
            <a:endParaRPr lang="en" dirty="0"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8" r="2359" b="40873"/>
          <a:stretch/>
        </p:blipFill>
        <p:spPr>
          <a:xfrm>
            <a:off x="7019594" y="71660"/>
            <a:ext cx="2124406" cy="214131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2" r="1268"/>
          <a:stretch/>
        </p:blipFill>
        <p:spPr>
          <a:xfrm>
            <a:off x="3384464" y="418063"/>
            <a:ext cx="2653183" cy="43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 smtClean="0"/>
              <a:t>Cookie Attributes</a:t>
            </a:r>
            <a:endParaRPr lang="en" sz="6000" dirty="0"/>
          </a:p>
        </p:txBody>
      </p:sp>
      <p:sp>
        <p:nvSpPr>
          <p:cNvPr id="512" name="Shape 512"/>
          <p:cNvSpPr txBox="1">
            <a:spLocks noGrp="1"/>
          </p:cNvSpPr>
          <p:nvPr>
            <p:ph type="subTitle" idx="4294967295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How </a:t>
            </a:r>
            <a:r>
              <a:rPr lang="en" dirty="0"/>
              <a:t>many attributes does the cookie </a:t>
            </a:r>
            <a:r>
              <a:rPr lang="en" dirty="0" smtClean="0"/>
              <a:t>have</a:t>
            </a:r>
            <a:r>
              <a:rPr lang="zh-CN" altLang="en-US" dirty="0" smtClean="0"/>
              <a:t>？</a:t>
            </a:r>
            <a:endParaRPr lang="en" dirty="0"/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86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03" y="1313794"/>
            <a:ext cx="6676612" cy="27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UED</a:t>
            </a:r>
            <a:endParaRPr lang="en" dirty="0"/>
          </a:p>
        </p:txBody>
      </p:sp>
      <p:sp>
        <p:nvSpPr>
          <p:cNvPr id="482" name="Shape 482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Voting</a:t>
            </a:r>
            <a:endParaRPr lang="en" sz="2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2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V</a:t>
            </a:r>
            <a:r>
              <a:rPr lang="en-US" sz="2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erity</a:t>
            </a:r>
            <a:endParaRPr lang="en" sz="2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5307100" y="1045150"/>
            <a:ext cx="1948799" cy="1948800"/>
          </a:xfrm>
          <a:prstGeom prst="ellipse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2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V</a:t>
            </a:r>
            <a:r>
              <a:rPr lang="en-US" sz="2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ideo</a:t>
            </a:r>
            <a:endParaRPr lang="en" sz="2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8" name="Shape 396"/>
          <p:cNvSpPr txBox="1">
            <a:spLocks/>
          </p:cNvSpPr>
          <p:nvPr/>
        </p:nvSpPr>
        <p:spPr>
          <a:xfrm>
            <a:off x="1117834" y="3978190"/>
            <a:ext cx="2336481" cy="5717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91666"/>
            </a:pPr>
            <a:r>
              <a:rPr lang="en-US" sz="1200" b="1" dirty="0">
                <a:solidFill>
                  <a:srgbClr val="4A5C65"/>
                </a:solidFill>
              </a:rPr>
              <a:t>User Experience Design</a:t>
            </a:r>
            <a:endParaRPr lang="en-US" dirty="0">
              <a:solidFill>
                <a:srgbClr val="4A5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2205425" y="3779716"/>
            <a:ext cx="47331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/>
              <a:t>CSRF </a:t>
            </a:r>
            <a:r>
              <a:rPr lang="en-US" sz="2400" b="1" dirty="0" smtClean="0"/>
              <a:t>User </a:t>
            </a:r>
            <a:r>
              <a:rPr lang="en-US" sz="2400" b="1" dirty="0"/>
              <a:t>Experience Design</a:t>
            </a:r>
            <a:br>
              <a:rPr lang="en-US" sz="2400" b="1" dirty="0"/>
            </a:br>
            <a:endParaRPr lang="en" sz="2400" b="1" dirty="0"/>
          </a:p>
        </p:txBody>
      </p:sp>
      <p:grpSp>
        <p:nvGrpSpPr>
          <p:cNvPr id="436" name="Shape 436"/>
          <p:cNvGrpSpPr/>
          <p:nvPr/>
        </p:nvGrpSpPr>
        <p:grpSpPr>
          <a:xfrm rot="-587344">
            <a:off x="896353" y="3783559"/>
            <a:ext cx="595166" cy="595132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8181240" y="1463600"/>
            <a:ext cx="226250" cy="21606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8"/>
            <a:ext cx="343458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8024485" y="2073150"/>
            <a:ext cx="137563" cy="131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pSp>
        <p:nvGrpSpPr>
          <p:cNvPr id="4" name="组合 3"/>
          <p:cNvGrpSpPr/>
          <p:nvPr/>
        </p:nvGrpSpPr>
        <p:grpSpPr>
          <a:xfrm>
            <a:off x="1895384" y="737624"/>
            <a:ext cx="5700472" cy="2802448"/>
            <a:chOff x="1846222" y="1006997"/>
            <a:chExt cx="5700472" cy="280244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85" r="-367" b="33860"/>
            <a:stretch/>
          </p:blipFill>
          <p:spPr>
            <a:xfrm>
              <a:off x="1846222" y="1006997"/>
              <a:ext cx="2899398" cy="280244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1450" r="2052" b="34092"/>
            <a:stretch/>
          </p:blipFill>
          <p:spPr>
            <a:xfrm>
              <a:off x="4708425" y="1006997"/>
              <a:ext cx="2838269" cy="2801074"/>
            </a:xfrm>
            <a:prstGeom prst="rect">
              <a:avLst/>
            </a:prstGeom>
          </p:spPr>
        </p:pic>
      </p:grpSp>
      <p:sp>
        <p:nvSpPr>
          <p:cNvPr id="17" name="Shape 441"/>
          <p:cNvSpPr/>
          <p:nvPr/>
        </p:nvSpPr>
        <p:spPr>
          <a:xfrm>
            <a:off x="4621030" y="2757876"/>
            <a:ext cx="226250" cy="21606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" name="Shape 1051"/>
          <p:cNvGrpSpPr/>
          <p:nvPr/>
        </p:nvGrpSpPr>
        <p:grpSpPr>
          <a:xfrm>
            <a:off x="6294770" y="2884853"/>
            <a:ext cx="433992" cy="422729"/>
            <a:chOff x="5916675" y="927975"/>
            <a:chExt cx="516350" cy="502950"/>
          </a:xfrm>
        </p:grpSpPr>
        <p:sp>
          <p:nvSpPr>
            <p:cNvPr id="23" name="Shape 10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0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1060"/>
          <p:cNvSpPr/>
          <p:nvPr/>
        </p:nvSpPr>
        <p:spPr>
          <a:xfrm>
            <a:off x="6486931" y="3121230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2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2208363" y="2731337"/>
            <a:ext cx="47331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Safe CSRF ?</a:t>
            </a:r>
            <a:endParaRPr lang="en" sz="6000" dirty="0"/>
          </a:p>
        </p:txBody>
      </p:sp>
      <p:grpSp>
        <p:nvGrpSpPr>
          <p:cNvPr id="433" name="Shape 433"/>
          <p:cNvGrpSpPr/>
          <p:nvPr/>
        </p:nvGrpSpPr>
        <p:grpSpPr>
          <a:xfrm>
            <a:off x="3940047" y="628007"/>
            <a:ext cx="1447569" cy="1447576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3600928" y="2274182"/>
            <a:ext cx="595166" cy="595132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3593939" y="962288"/>
            <a:ext cx="226250" cy="21606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8"/>
            <a:ext cx="343458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4" y="1613970"/>
            <a:ext cx="137563" cy="131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18" name="Shape 432"/>
          <p:cNvSpPr txBox="1">
            <a:spLocks/>
          </p:cNvSpPr>
          <p:nvPr/>
        </p:nvSpPr>
        <p:spPr>
          <a:xfrm>
            <a:off x="2205425" y="3640154"/>
            <a:ext cx="47331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dirty="0"/>
              <a:t>Only when the user logs in, </a:t>
            </a:r>
            <a:r>
              <a:rPr lang="en-US" dirty="0" smtClean="0"/>
              <a:t>we </a:t>
            </a:r>
            <a:r>
              <a:rPr lang="en-US" dirty="0"/>
              <a:t>implement the </a:t>
            </a:r>
            <a:r>
              <a:rPr lang="en-US" dirty="0" err="1"/>
              <a:t>csrf</a:t>
            </a:r>
            <a:r>
              <a:rPr lang="en-US" dirty="0"/>
              <a:t> </a:t>
            </a:r>
            <a:r>
              <a:rPr lang="en-US" dirty="0" smtClean="0"/>
              <a:t>attack.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894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forbidde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39" y="1443562"/>
            <a:ext cx="2315821" cy="19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Shape 585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Aft>
                <a:spcPts val="1000"/>
              </a:spcAft>
              <a:buClr>
                <a:srgbClr val="A6BCC9"/>
              </a:buClr>
              <a:buSzPct val="100000"/>
            </a:pPr>
            <a:r>
              <a:rPr lang="en" altLang="zh-CN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Same-Origin Policy</a:t>
            </a:r>
            <a:endParaRPr lang="en-US" altLang="zh-CN"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800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Ajax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Cookie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Iframe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err="1" smtClean="0"/>
              <a:t>Doms</a:t>
            </a:r>
            <a:endParaRPr lang="en" sz="1800" dirty="0"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2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Log In Checking</a:t>
            </a:r>
            <a:endParaRPr lang="en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 smtClean="0"/>
              <a:t>Redirect + favicon + </a:t>
            </a:r>
            <a:r>
              <a:rPr lang="en-US" dirty="0" err="1" smtClean="0"/>
              <a:t>img</a:t>
            </a:r>
            <a:r>
              <a:rPr lang="en-US" dirty="0" smtClean="0"/>
              <a:t> + </a:t>
            </a:r>
            <a:r>
              <a:rPr lang="en-US" dirty="0" err="1" smtClean="0"/>
              <a:t>onerror</a:t>
            </a:r>
            <a:endParaRPr lang="en" dirty="0"/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-US" sz="1000" dirty="0" smtClean="0"/>
              <a:t>    http</a:t>
            </a:r>
            <a:r>
              <a:rPr lang="en-US" sz="1000" dirty="0"/>
              <a:t>://weibo.com/login.php?url=http://weibo.com/favicon.ico</a:t>
            </a:r>
            <a:endParaRPr lang="en" sz="10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22" y="1590158"/>
            <a:ext cx="3473050" cy="24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Log In Checking</a:t>
            </a:r>
            <a:endParaRPr lang="en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 err="1" smtClean="0"/>
              <a:t>JsonP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altLang="zh-CN" dirty="0"/>
              <a:t>JSON with Padding</a:t>
            </a:r>
            <a:endParaRPr lang="en" dirty="0"/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endParaRPr lang="en" dirty="0" smtClean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03" y="1957509"/>
            <a:ext cx="4653643" cy="2343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41" y="1957509"/>
            <a:ext cx="5518566" cy="19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4A5C65"/>
                </a:solidFill>
              </a:rPr>
              <a:t>5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</a:p>
          <a:p>
            <a:r>
              <a:rPr lang="en-US" altLang="zh-CN" dirty="0" smtClean="0"/>
              <a:t>Anti-CSRF tokens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762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6388914" cy="431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Check </a:t>
            </a:r>
            <a:r>
              <a:rPr lang="en-US" sz="18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the </a:t>
            </a: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origin</a:t>
            </a:r>
            <a:endParaRPr lang="en" sz="1800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CN" sz="1800" dirty="0"/>
              <a:t>When receiving a request we potentially have two pieces of information available to us that indicate where the request came from. These are the Origin header and the </a:t>
            </a:r>
            <a:r>
              <a:rPr lang="en-US" altLang="zh-CN" sz="1800" dirty="0" err="1"/>
              <a:t>Referer</a:t>
            </a:r>
            <a:r>
              <a:rPr lang="en-US" altLang="zh-CN" sz="1800" dirty="0"/>
              <a:t> header. You can check one or both of these values to see if the request originated from a different origin to your own. If the request was cross-origin you simply throw it away. The Origin and </a:t>
            </a:r>
            <a:r>
              <a:rPr lang="en-US" altLang="zh-CN" sz="1800" dirty="0" err="1"/>
              <a:t>Referer</a:t>
            </a:r>
            <a:r>
              <a:rPr lang="en-US" altLang="zh-CN" sz="1800" dirty="0"/>
              <a:t> header do get some protection from browsers to prevent tampering but they may not always be present </a:t>
            </a:r>
            <a:r>
              <a:rPr lang="en-US" altLang="zh-CN" sz="1800" dirty="0" smtClean="0"/>
              <a:t>either</a:t>
            </a:r>
            <a:r>
              <a:rPr lang="en" sz="1800" dirty="0" smtClean="0"/>
              <a:t>.</a:t>
            </a:r>
            <a:endParaRPr lang="en" sz="1800" dirty="0"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68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6388914" cy="431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Anti-CSRF tokens</a:t>
            </a:r>
          </a:p>
          <a:p>
            <a:pPr lvl="0">
              <a:spcBef>
                <a:spcPts val="0"/>
              </a:spcBef>
              <a:buNone/>
            </a:pPr>
            <a:endParaRPr lang="en" sz="1800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 smtClean="0"/>
              <a:t>&lt;</a:t>
            </a:r>
            <a:r>
              <a:rPr lang="en-US" altLang="zh-CN" sz="1100" dirty="0"/>
              <a:t>form action="https</a:t>
            </a:r>
            <a:r>
              <a:rPr lang="en-US" altLang="zh-CN" sz="1100" dirty="0" smtClean="0"/>
              <a:t>://w102.camcard.com/user/login" </a:t>
            </a:r>
            <a:r>
              <a:rPr lang="en-US" altLang="zh-CN" sz="1100" dirty="0"/>
              <a:t>method="POST"&gt;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/>
              <a:t>    &lt;input type="hidden" name="</a:t>
            </a:r>
            <a:r>
              <a:rPr lang="en-US" altLang="zh-CN" sz="1100" dirty="0" err="1"/>
              <a:t>csrf_token</a:t>
            </a:r>
            <a:r>
              <a:rPr lang="en-US" altLang="zh-CN" sz="1100" dirty="0"/>
              <a:t>" value="d82c90fc4a14b01224gde6ddebc23bf0"&gt;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/>
              <a:t>    &lt;input type="email" id="email" name="email"&gt;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/>
              <a:t>    &lt;input type="password" id="password" name="password"&gt;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/>
              <a:t>    &lt;button type="submit" class="</a:t>
            </a:r>
            <a:r>
              <a:rPr lang="en-US" altLang="zh-CN" sz="1100" dirty="0" err="1"/>
              <a:t>btn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btn</a:t>
            </a:r>
            <a:r>
              <a:rPr lang="en-US" altLang="zh-CN" sz="1100" dirty="0"/>
              <a:t>-primary"&gt;Login&lt;/button&gt;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/>
              <a:t>&lt;/form&gt;</a:t>
            </a:r>
            <a:endParaRPr lang="en" sz="1100" dirty="0"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26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smtClean="0"/>
              <a:t>Name</a:t>
            </a:r>
            <a:endParaRPr lang="en" b="1" dirty="0"/>
          </a:p>
          <a:p>
            <a:pPr lvl="0">
              <a:buNone/>
            </a:pPr>
            <a:r>
              <a:rPr lang="en" altLang="zh-CN" sz="1200" dirty="0"/>
              <a:t>can be any US-ASCII characters except control characters (CTLs), spaces, or tabs. </a:t>
            </a:r>
            <a:endParaRPr lang="en" sz="12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4637112" y="1123950"/>
            <a:ext cx="1858800" cy="16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smtClean="0"/>
              <a:t>Value</a:t>
            </a:r>
            <a:endParaRPr lang="en" b="1" dirty="0"/>
          </a:p>
          <a:p>
            <a:pPr lvl="0">
              <a:buNone/>
            </a:pPr>
            <a:r>
              <a:rPr lang="en" altLang="zh-CN" sz="1200" dirty="0"/>
              <a:t>can optionally be set in double quotes and any US-ASCII characters excluding </a:t>
            </a:r>
            <a:r>
              <a:rPr lang="en" altLang="zh-CN" sz="1200" dirty="0" smtClean="0"/>
              <a:t>CTLs,  </a:t>
            </a:r>
            <a:r>
              <a:rPr lang="en" altLang="zh-CN" sz="1200" dirty="0"/>
              <a:t>comma, semicolon, and backslash are allowed.</a:t>
            </a:r>
            <a:endParaRPr lang="en" sz="12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3"/>
          </p:nvPr>
        </p:nvSpPr>
        <p:spPr>
          <a:xfrm>
            <a:off x="6591225" y="1123950"/>
            <a:ext cx="1858800" cy="16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smtClean="0"/>
              <a:t>Domain</a:t>
            </a:r>
            <a:endParaRPr lang="en" b="1" dirty="0"/>
          </a:p>
          <a:p>
            <a:pPr lvl="0">
              <a:buNone/>
            </a:pPr>
            <a:r>
              <a:rPr lang="en" altLang="zh-CN" sz="1200" dirty="0"/>
              <a:t>Specifies those hosts to which the cookie will be sent. </a:t>
            </a:r>
            <a:endParaRPr sz="1200" dirty="0"/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90287" y="559475"/>
            <a:ext cx="220916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review </a:t>
            </a:r>
            <a:r>
              <a:rPr lang="en-US" altLang="zh-CN" dirty="0" smtClean="0"/>
              <a:t>cookie</a:t>
            </a:r>
            <a:endParaRPr lang="en" dirty="0"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altLang="zh-CN" b="1" dirty="0" smtClean="0"/>
              <a:t>Expires</a:t>
            </a:r>
            <a:endParaRPr lang="en" b="1" dirty="0"/>
          </a:p>
          <a:p>
            <a:pPr lvl="0">
              <a:buNone/>
            </a:pPr>
            <a:r>
              <a:rPr lang="en" altLang="zh-CN" sz="1200" dirty="0"/>
              <a:t>The maximum lifetime of the cookie as an HTTP-date timestamp.</a:t>
            </a:r>
            <a:endParaRPr lang="en" sz="1200" dirty="0"/>
          </a:p>
        </p:txBody>
      </p:sp>
      <p:sp>
        <p:nvSpPr>
          <p:cNvPr id="547" name="Shape 547"/>
          <p:cNvSpPr txBox="1">
            <a:spLocks noGrp="1"/>
          </p:cNvSpPr>
          <p:nvPr>
            <p:ph type="body" idx="2"/>
          </p:nvPr>
        </p:nvSpPr>
        <p:spPr>
          <a:xfrm>
            <a:off x="4637112" y="2724150"/>
            <a:ext cx="1858800" cy="16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err="1" smtClean="0"/>
              <a:t>HttpOnly</a:t>
            </a:r>
            <a:endParaRPr lang="en" b="1" dirty="0"/>
          </a:p>
          <a:p>
            <a:pPr lvl="0">
              <a:buNone/>
            </a:pPr>
            <a:r>
              <a:rPr lang="en" sz="1200" dirty="0"/>
              <a:t>HTTP-only cookies aren't accessible via JavaScript through the </a:t>
            </a:r>
            <a:r>
              <a:rPr lang="en" sz="1200" dirty="0" err="1"/>
              <a:t>Document.cookie</a:t>
            </a:r>
            <a:r>
              <a:rPr lang="en" sz="1200" dirty="0"/>
              <a:t> property, the </a:t>
            </a:r>
            <a:r>
              <a:rPr lang="en" sz="1200" dirty="0" err="1"/>
              <a:t>XMLHttpRequest</a:t>
            </a:r>
            <a:endParaRPr lang="en" sz="12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3"/>
          </p:nvPr>
        </p:nvSpPr>
        <p:spPr>
          <a:xfrm>
            <a:off x="6591225" y="2724150"/>
            <a:ext cx="1858800" cy="165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b="1" dirty="0" smtClean="0"/>
              <a:t>Secure</a:t>
            </a:r>
            <a:endParaRPr lang="en" b="1" dirty="0"/>
          </a:p>
          <a:p>
            <a:pPr lvl="0">
              <a:buNone/>
            </a:pPr>
            <a:r>
              <a:rPr lang="en" altLang="zh-CN" sz="1200" dirty="0"/>
              <a:t>A secure cookie will only be sent to the server when a request is made using SSL and the HTTPS protocol.</a:t>
            </a:r>
            <a:endParaRPr sz="1200"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5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CN" dirty="0" smtClean="0"/>
              <a:t>Why </a:t>
            </a:r>
            <a:r>
              <a:rPr lang="en-US" altLang="zh-CN" dirty="0"/>
              <a:t>don't we just tell the browser to stop doing the thing we don't want it to do?... </a:t>
            </a:r>
            <a:endParaRPr lang="en-US" altLang="zh-CN" dirty="0" smtClean="0"/>
          </a:p>
          <a:p>
            <a:pPr lvl="0">
              <a:buNone/>
            </a:pPr>
            <a:endParaRPr lang="en-US" altLang="zh-CN" dirty="0"/>
          </a:p>
          <a:p>
            <a:pPr lvl="0">
              <a:buNone/>
            </a:pPr>
            <a:r>
              <a:rPr lang="en-US" altLang="zh-CN" dirty="0" smtClean="0"/>
              <a:t>Now </a:t>
            </a:r>
            <a:r>
              <a:rPr lang="en-US" altLang="zh-CN" dirty="0"/>
              <a:t>we can!</a:t>
            </a:r>
            <a:endParaRPr lang="en" dirty="0"/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4A5C65"/>
                </a:solidFill>
              </a:rPr>
              <a:t>5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</a:p>
          <a:p>
            <a:r>
              <a:rPr lang="en-US" altLang="zh-CN" dirty="0"/>
              <a:t>Same-Site Cookies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997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CSRF is dead</a:t>
            </a: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64" y="1300595"/>
            <a:ext cx="5216236" cy="26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ctrTitle" idx="4294967295"/>
          </p:nvPr>
        </p:nvSpPr>
        <p:spPr>
          <a:xfrm>
            <a:off x="685800" y="1700944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/>
              <a:t>Set-Cookie: </a:t>
            </a:r>
            <a:r>
              <a:rPr lang="en-US" sz="2400" dirty="0" err="1"/>
              <a:t>sess</a:t>
            </a:r>
            <a:r>
              <a:rPr lang="en-US" sz="2400" dirty="0"/>
              <a:t>=abc123; path=/</a:t>
            </a:r>
            <a:endParaRPr lang="en" sz="2400" dirty="0"/>
          </a:p>
        </p:txBody>
      </p:sp>
      <p:sp>
        <p:nvSpPr>
          <p:cNvPr id="522" name="Shape 522"/>
          <p:cNvSpPr txBox="1">
            <a:spLocks noGrp="1"/>
          </p:cNvSpPr>
          <p:nvPr>
            <p:ph type="ctrTitle" idx="4294967295"/>
          </p:nvPr>
        </p:nvSpPr>
        <p:spPr>
          <a:xfrm>
            <a:off x="685800" y="228803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/>
              <a:t>Set-Cookie: </a:t>
            </a:r>
            <a:r>
              <a:rPr lang="en-US" sz="2400" dirty="0" err="1"/>
              <a:t>sess</a:t>
            </a:r>
            <a:r>
              <a:rPr lang="en-US" sz="2400" dirty="0"/>
              <a:t>=abc123; path=/; </a:t>
            </a:r>
            <a:r>
              <a:rPr lang="en-US" sz="2400" dirty="0" err="1"/>
              <a:t>SameSite</a:t>
            </a:r>
            <a:endParaRPr lang="en" sz="2400" dirty="0"/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82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IETF RFC </a:t>
            </a:r>
            <a:r>
              <a:rPr lang="en-US" dirty="0" smtClean="0"/>
              <a:t>6265</a:t>
            </a:r>
            <a:endParaRPr lang="en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CN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Strict</a:t>
            </a:r>
            <a:endParaRPr lang="en" altLang="zh-CN" sz="18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lvl="0">
              <a:buNone/>
            </a:pPr>
            <a:r>
              <a:rPr lang="en-US" altLang="zh-CN" sz="1100" dirty="0" smtClean="0"/>
              <a:t>When </a:t>
            </a:r>
            <a:r>
              <a:rPr lang="en-US" altLang="zh-CN" sz="1100" dirty="0"/>
              <a:t>operating in Strict mode the browser will not send the cookie on any cross-origin request, at all, so CSRF is completely dead in the water. </a:t>
            </a:r>
            <a:endParaRPr lang="en" altLang="zh-CN" dirty="0" smtClean="0"/>
          </a:p>
          <a:p>
            <a:pPr lvl="0">
              <a:buNone/>
            </a:pPr>
            <a:r>
              <a:rPr lang="en-US" altLang="zh-CN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Lax</a:t>
            </a:r>
            <a:endParaRPr lang="en" altLang="zh-CN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lvl="0">
              <a:buNone/>
            </a:pPr>
            <a:r>
              <a:rPr lang="en-US" altLang="zh-CN" sz="1200" dirty="0" smtClean="0"/>
              <a:t>In </a:t>
            </a:r>
            <a:r>
              <a:rPr lang="en-US" altLang="zh-CN" sz="1200" dirty="0"/>
              <a:t>Lax mode there is a single exception to allow cookies to be attached to top-level navigations that use a safe HTTP method. The "safe" HTTP methods are defined in Section 4.2.1 of RFC 7321 as GET, HEAD, OPTIONS and TRACE, with us being interested in the GET method here</a:t>
            </a:r>
            <a:r>
              <a:rPr lang="en-US" altLang="zh-CN" sz="1200" dirty="0" smtClean="0"/>
              <a:t>.</a:t>
            </a:r>
            <a:endParaRPr lang="en-US" sz="1200" dirty="0"/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-US" sz="1000" u="sng" dirty="0"/>
              <a:t>https://</a:t>
            </a:r>
            <a:r>
              <a:rPr lang="en-US" sz="1000" u="sng" dirty="0" smtClean="0"/>
              <a:t>tools.ietf.org/html/rfc6265</a:t>
            </a:r>
          </a:p>
          <a:p>
            <a:pPr lvl="0">
              <a:buNone/>
            </a:pPr>
            <a:r>
              <a:rPr lang="en-US" sz="1000" u="sng" dirty="0"/>
              <a:t>https://tools.ietf.org/html/rfc7231#section-4.2.1</a:t>
            </a:r>
            <a:endParaRPr lang="en" sz="1000" u="sng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 idx="4294967295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Browser Support</a:t>
            </a:r>
            <a:endParaRPr lang="en" dirty="0"/>
          </a:p>
        </p:txBody>
      </p:sp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66" y="1281545"/>
            <a:ext cx="7025482" cy="28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ctrTitle" idx="4294967295"/>
          </p:nvPr>
        </p:nvSpPr>
        <p:spPr>
          <a:xfrm>
            <a:off x="685800" y="2130435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2400" dirty="0"/>
              <a:t>PHP: </a:t>
            </a:r>
            <a:r>
              <a:rPr lang="en-US" altLang="zh-CN" sz="2400" dirty="0">
                <a:hlinkClick r:id="rId3"/>
              </a:rPr>
              <a:t>https://bugs.php.net/bug.ph...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Edge: </a:t>
            </a:r>
            <a:r>
              <a:rPr lang="en-US" altLang="zh-CN" sz="2400" dirty="0">
                <a:hlinkClick r:id="rId4"/>
              </a:rPr>
              <a:t>https://wpdev.uservoice.com...</a:t>
            </a:r>
            <a:r>
              <a:rPr lang="en-US" altLang="zh-CN" sz="2400" dirty="0"/>
              <a:t>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Firefox: </a:t>
            </a:r>
            <a:r>
              <a:rPr lang="en-US" altLang="zh-CN" sz="2400" dirty="0">
                <a:hlinkClick r:id="rId5"/>
              </a:rPr>
              <a:t>https://bugzilla.mozilla.or...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Safari: </a:t>
            </a:r>
            <a:r>
              <a:rPr lang="en-US" altLang="zh-CN" sz="2400" dirty="0">
                <a:hlinkClick r:id="rId6"/>
              </a:rPr>
              <a:t>https://bugs.webkit.org/</a:t>
            </a:r>
            <a:r>
              <a:rPr lang="en-US" altLang="zh-CN" sz="2400" dirty="0" err="1">
                <a:hlinkClick r:id="rId6"/>
              </a:rPr>
              <a:t>sho</a:t>
            </a:r>
            <a:r>
              <a:rPr lang="en-US" altLang="zh-CN" sz="2400" dirty="0">
                <a:hlinkClick r:id="rId6"/>
              </a:rPr>
              <a:t>...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ASP.NET Core: </a:t>
            </a:r>
            <a:r>
              <a:rPr lang="en-US" altLang="zh-CN" sz="2400" dirty="0">
                <a:hlinkClick r:id="rId7"/>
              </a:rPr>
              <a:t>https://github.com/</a:t>
            </a:r>
            <a:r>
              <a:rPr lang="en-US" altLang="zh-CN" sz="2400" dirty="0" err="1">
                <a:hlinkClick r:id="rId7"/>
              </a:rPr>
              <a:t>aspnet</a:t>
            </a:r>
            <a:r>
              <a:rPr lang="en-US" altLang="zh-CN" sz="2400" dirty="0">
                <a:hlinkClick r:id="rId7"/>
              </a:rPr>
              <a:t>/S...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Django</a:t>
            </a:r>
            <a:r>
              <a:rPr lang="en-US" altLang="zh-CN" sz="2400" dirty="0"/>
              <a:t>: </a:t>
            </a:r>
            <a:r>
              <a:rPr lang="en-US" altLang="zh-CN" sz="2400" dirty="0">
                <a:hlinkClick r:id="rId8"/>
              </a:rPr>
              <a:t>https://code.djangoproject....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Python: </a:t>
            </a:r>
            <a:r>
              <a:rPr lang="en-US" altLang="zh-CN" sz="2400" dirty="0">
                <a:hlinkClick r:id="rId9"/>
              </a:rPr>
              <a:t>https://github.com/python/c...</a:t>
            </a:r>
            <a:endParaRPr lang="en" sz="2400" dirty="0"/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5724" r="8332" b="14075"/>
          <a:stretch/>
        </p:blipFill>
        <p:spPr>
          <a:xfrm>
            <a:off x="4648200" y="1075177"/>
            <a:ext cx="3082637" cy="309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7"/>
          <a:stretch/>
        </p:blipFill>
        <p:spPr>
          <a:xfrm>
            <a:off x="1059958" y="2215299"/>
            <a:ext cx="7058025" cy="1070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9" y="1921081"/>
            <a:ext cx="7161882" cy="21711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58639" y="2036190"/>
            <a:ext cx="911272" cy="74471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6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CSRF</a:t>
            </a:r>
            <a:endParaRPr lang="en" dirty="0"/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1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ite </a:t>
            </a:r>
            <a:r>
              <a:rPr lang="en-US" altLang="zh-CN" dirty="0"/>
              <a:t>r</a:t>
            </a:r>
            <a:r>
              <a:rPr lang="en-US" altLang="zh-CN" dirty="0" smtClean="0"/>
              <a:t>equest </a:t>
            </a:r>
            <a:r>
              <a:rPr lang="en-US" altLang="zh-CN" dirty="0"/>
              <a:t>f</a:t>
            </a:r>
            <a:r>
              <a:rPr lang="en-US" altLang="zh-CN" dirty="0" smtClean="0"/>
              <a:t>orgery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6000" dirty="0" err="1" smtClean="0">
                <a:solidFill>
                  <a:srgbClr val="FFB600"/>
                </a:solidFill>
              </a:rPr>
              <a:t>CamCard</a:t>
            </a:r>
            <a:r>
              <a:rPr lang="zh-CN" altLang="en-US" sz="6000" dirty="0" smtClean="0">
                <a:solidFill>
                  <a:srgbClr val="FFB600"/>
                </a:solidFill>
              </a:rPr>
              <a:t> </a:t>
            </a:r>
            <a:r>
              <a:rPr lang="en-US" altLang="zh-CN" sz="6000" dirty="0" smtClean="0">
                <a:solidFill>
                  <a:srgbClr val="FFB600"/>
                </a:solidFill>
              </a:rPr>
              <a:t>Note</a:t>
            </a:r>
            <a:r>
              <a:rPr lang="en" sz="6000" dirty="0" smtClean="0">
                <a:solidFill>
                  <a:srgbClr val="FFB600"/>
                </a:solidFill>
              </a:rPr>
              <a:t>!</a:t>
            </a:r>
            <a:endParaRPr lang="en" sz="6000" dirty="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sz="3600" dirty="0" err="1">
                <a:solidFill>
                  <a:srgbClr val="FFFFFF"/>
                </a:solidFill>
              </a:rPr>
              <a:t>c</a:t>
            </a:r>
            <a:r>
              <a:rPr lang="en-US" altLang="zh-CN" sz="3600" dirty="0" err="1" smtClean="0">
                <a:solidFill>
                  <a:srgbClr val="FFFFFF"/>
                </a:solidFill>
              </a:rPr>
              <a:t>srf.ranshy.com</a:t>
            </a:r>
            <a:r>
              <a:rPr lang="en" sz="3600" dirty="0" smtClean="0">
                <a:solidFill>
                  <a:srgbClr val="FFFFFF"/>
                </a:solidFill>
              </a:rPr>
              <a:t> </a:t>
            </a:r>
            <a:endParaRPr lang="en" sz="36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dirty="0">
                <a:solidFill>
                  <a:srgbClr val="FFFFFF"/>
                </a:solidFill>
              </a:rPr>
              <a:t>It stems from the simple capability that a site has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dirty="0" smtClean="0">
                <a:solidFill>
                  <a:srgbClr val="FFFFFF"/>
                </a:solidFill>
              </a:rPr>
              <a:t>to </a:t>
            </a:r>
            <a:r>
              <a:rPr lang="en" dirty="0">
                <a:solidFill>
                  <a:srgbClr val="FFFFFF"/>
                </a:solidFill>
              </a:rPr>
              <a:t>issue a request to another site.</a:t>
            </a: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6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A5C65"/>
                </a:solidFill>
              </a:rPr>
              <a:t>2</a:t>
            </a:r>
            <a:r>
              <a:rPr lang="en" dirty="0" smtClean="0">
                <a:solidFill>
                  <a:srgbClr val="4A5C65"/>
                </a:solidFill>
              </a:rPr>
              <a:t>.</a:t>
            </a:r>
            <a:endParaRPr lang="en" dirty="0">
              <a:solidFill>
                <a:srgbClr val="4A5C65"/>
              </a:solidFill>
            </a:endParaRPr>
          </a:p>
          <a:p>
            <a:pPr lvl="0"/>
            <a:r>
              <a:rPr lang="en" dirty="0" smtClean="0"/>
              <a:t>Same-</a:t>
            </a:r>
            <a:r>
              <a:rPr lang="en-US" altLang="zh-CN" dirty="0" smtClean="0"/>
              <a:t>O</a:t>
            </a:r>
            <a:r>
              <a:rPr lang="en" dirty="0" err="1" smtClean="0"/>
              <a:t>rigin</a:t>
            </a:r>
            <a:r>
              <a:rPr lang="en" dirty="0" smtClean="0"/>
              <a:t> </a:t>
            </a:r>
            <a:r>
              <a:rPr lang="en-US" altLang="zh-CN" dirty="0" smtClean="0"/>
              <a:t>P</a:t>
            </a:r>
            <a:r>
              <a:rPr lang="en" dirty="0" err="1" smtClean="0"/>
              <a:t>olicy</a:t>
            </a:r>
            <a:endParaRPr lang="en" dirty="0"/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1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web application security model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211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IETF RFC 6453</a:t>
            </a:r>
            <a:endParaRPr lang="en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altLang="zh-CN" dirty="0"/>
              <a:t>T</a:t>
            </a:r>
            <a:r>
              <a:rPr lang="en" altLang="zh-CN" dirty="0" smtClean="0"/>
              <a:t>he </a:t>
            </a:r>
            <a:r>
              <a:rPr lang="en" altLang="zh-CN" dirty="0"/>
              <a:t>same </a:t>
            </a:r>
            <a:r>
              <a:rPr lang="en" altLang="zh-CN" dirty="0" smtClean="0"/>
              <a:t>scheme</a:t>
            </a:r>
            <a:endParaRPr lang="en" dirty="0"/>
          </a:p>
          <a:p>
            <a:pPr marL="457200" lvl="0" indent="-228600"/>
            <a:r>
              <a:rPr lang="en-US" altLang="zh-CN" dirty="0"/>
              <a:t>T</a:t>
            </a:r>
            <a:r>
              <a:rPr lang="en" altLang="zh-CN" dirty="0" smtClean="0"/>
              <a:t>he</a:t>
            </a:r>
            <a:r>
              <a:rPr lang="en-US" altLang="zh-CN" dirty="0" smtClean="0"/>
              <a:t> </a:t>
            </a:r>
            <a:r>
              <a:rPr lang="en" altLang="zh-CN" dirty="0"/>
              <a:t>same host</a:t>
            </a:r>
            <a:endParaRPr lang="en" dirty="0" smtClean="0"/>
          </a:p>
          <a:p>
            <a:pPr marL="457200" lvl="0" indent="-228600"/>
            <a:r>
              <a:rPr lang="en-US" altLang="zh-CN" dirty="0"/>
              <a:t>T</a:t>
            </a:r>
            <a:r>
              <a:rPr lang="en" altLang="zh-CN" dirty="0" smtClean="0"/>
              <a:t>he</a:t>
            </a:r>
            <a:r>
              <a:rPr lang="en-US" altLang="zh-CN" dirty="0" smtClean="0"/>
              <a:t> </a:t>
            </a:r>
            <a:r>
              <a:rPr lang="en" altLang="zh-CN" dirty="0"/>
              <a:t>same port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altLang="zh-CN" dirty="0" smtClean="0"/>
              <a:t>All </a:t>
            </a:r>
            <a:r>
              <a:rPr lang="en" altLang="zh-CN" dirty="0"/>
              <a:t>modern browsers implement some form of the Same-Origin Policy as it is an important security cornerstone</a:t>
            </a:r>
            <a:r>
              <a:rPr lang="en" altLang="zh-CN" dirty="0" smtClean="0"/>
              <a:t>.</a:t>
            </a:r>
          </a:p>
          <a:p>
            <a:pPr lvl="0">
              <a:buNone/>
            </a:pPr>
            <a:endParaRPr lang="en" dirty="0"/>
          </a:p>
          <a:p>
            <a:pPr lvl="0">
              <a:buNone/>
            </a:pPr>
            <a:r>
              <a:rPr lang="en-US" sz="1000" u="sng" dirty="0"/>
              <a:t>https://tools.ietf.org/html/rfc6453</a:t>
            </a:r>
            <a:endParaRPr lang="en" sz="1000" u="sng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8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855</Words>
  <Application>Microsoft Office PowerPoint</Application>
  <PresentationFormat>全屏显示(16:9)</PresentationFormat>
  <Paragraphs>158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Lato Light</vt:lpstr>
      <vt:lpstr>Roboto Slab Light</vt:lpstr>
      <vt:lpstr>黑体</vt:lpstr>
      <vt:lpstr>宋体</vt:lpstr>
      <vt:lpstr>Arial</vt:lpstr>
      <vt:lpstr>Kent template</vt:lpstr>
      <vt:lpstr>从一个维度 看浏览器安全</vt:lpstr>
      <vt:lpstr>Cookie Attributes</vt:lpstr>
      <vt:lpstr>Let’s review cookie</vt:lpstr>
      <vt:lpstr>PowerPoint 演示文稿</vt:lpstr>
      <vt:lpstr>1. CSRF</vt:lpstr>
      <vt:lpstr>CamCard Note!</vt:lpstr>
      <vt:lpstr>PowerPoint 演示文稿</vt:lpstr>
      <vt:lpstr>2. Same-Origin Policy</vt:lpstr>
      <vt:lpstr>IETF RFC 6453</vt:lpstr>
      <vt:lpstr>For Example</vt:lpstr>
      <vt:lpstr>PowerPoint 演示文稿</vt:lpstr>
      <vt:lpstr>Hack CamCard</vt:lpstr>
      <vt:lpstr>3. CSRF Tester</vt:lpstr>
      <vt:lpstr>CSRF WAYS</vt:lpstr>
      <vt:lpstr>Cross-Origin Resource Sharing</vt:lpstr>
      <vt:lpstr>PowerPoint 演示文稿</vt:lpstr>
      <vt:lpstr>4. Hack Demo</vt:lpstr>
      <vt:lpstr>PowerPoint 演示文稿</vt:lpstr>
      <vt:lpstr>Hui Xiangyuan  VIP Card</vt:lpstr>
      <vt:lpstr>PowerPoint 演示文稿</vt:lpstr>
      <vt:lpstr>UED</vt:lpstr>
      <vt:lpstr>CSRF User Experience Design </vt:lpstr>
      <vt:lpstr>Safe CSRF ?</vt:lpstr>
      <vt:lpstr>PowerPoint 演示文稿</vt:lpstr>
      <vt:lpstr>Log In Checking</vt:lpstr>
      <vt:lpstr>Log In Checking</vt:lpstr>
      <vt:lpstr>5. Anti-CSRF tokens</vt:lpstr>
      <vt:lpstr>PowerPoint 演示文稿</vt:lpstr>
      <vt:lpstr>PowerPoint 演示文稿</vt:lpstr>
      <vt:lpstr>PowerPoint 演示文稿</vt:lpstr>
      <vt:lpstr>5. Same-Site Cookies</vt:lpstr>
      <vt:lpstr>CSRF is dead</vt:lpstr>
      <vt:lpstr>Set-Cookie: sess=abc123; path=/</vt:lpstr>
      <vt:lpstr>IETF RFC 6265</vt:lpstr>
      <vt:lpstr>Browser Support</vt:lpstr>
      <vt:lpstr>PHP: https://bugs.php.net/bug.ph... Edge: https://wpdev.uservoice.com...  Firefox: https://bugzilla.mozilla.or... Safari: https://bugs.webkit.org/sho... ASP.NET Core: https://github.com/aspnet/S... Django: https://code.djangoproject.... Python: https://github.com/python/c...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从一个维度 看浏览器安全</dc:title>
  <cp:lastModifiedBy>Shy Song</cp:lastModifiedBy>
  <cp:revision>56</cp:revision>
  <dcterms:modified xsi:type="dcterms:W3CDTF">2017-09-11T11:19:56Z</dcterms:modified>
</cp:coreProperties>
</file>