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60" r:id="rId2"/>
    <p:sldMasterId id="2147483972" r:id="rId3"/>
    <p:sldMasterId id="2147483984" r:id="rId4"/>
    <p:sldMasterId id="2147483996" r:id="rId5"/>
    <p:sldMasterId id="2147484008" r:id="rId6"/>
    <p:sldMasterId id="2147484020" r:id="rId7"/>
    <p:sldMasterId id="2147484032" r:id="rId8"/>
    <p:sldMasterId id="2147484044" r:id="rId9"/>
    <p:sldMasterId id="2147484056" r:id="rId10"/>
    <p:sldMasterId id="2147484068" r:id="rId11"/>
  </p:sldMasterIdLst>
  <p:notesMasterIdLst>
    <p:notesMasterId r:id="rId35"/>
  </p:notesMasterIdLst>
  <p:sldIdLst>
    <p:sldId id="265" r:id="rId12"/>
    <p:sldId id="347" r:id="rId13"/>
    <p:sldId id="348" r:id="rId14"/>
    <p:sldId id="349" r:id="rId15"/>
    <p:sldId id="350" r:id="rId16"/>
    <p:sldId id="351" r:id="rId17"/>
    <p:sldId id="352" r:id="rId18"/>
    <p:sldId id="257" r:id="rId19"/>
    <p:sldId id="353" r:id="rId20"/>
    <p:sldId id="354" r:id="rId21"/>
    <p:sldId id="358" r:id="rId22"/>
    <p:sldId id="355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264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7638" autoAdjust="0"/>
  </p:normalViewPr>
  <p:slideViewPr>
    <p:cSldViewPr snapToGrid="0" snapToObjects="1">
      <p:cViewPr varScale="1">
        <p:scale>
          <a:sx n="66" d="100"/>
          <a:sy n="66" d="100"/>
        </p:scale>
        <p:origin x="6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E24516-3AC3-4806-9DAE-6D140B922211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C8C5D1-86DC-44E9-9AB3-4ABA5F2605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96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21/12/2012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Property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7509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78593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329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0387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8087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6322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8460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973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99417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7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7495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05546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15106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5735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40283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3804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08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55305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71567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49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85903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4244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92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98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1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62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22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222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242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0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/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874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677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497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286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859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98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303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689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520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19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/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308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907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834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3928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8455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8617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9673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4310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557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849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0549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4963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683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0545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69877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217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4715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4294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5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0427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4773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4549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1765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0680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187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69877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217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4715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42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5585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0427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477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4549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1765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0680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1877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6809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0174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3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9844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9473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5007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2738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5396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3838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7394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0381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2145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4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8415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3540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5070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81577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5198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3820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0417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8000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395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65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717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1755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2837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44246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19512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378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7591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780598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6579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6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53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66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6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78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2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2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1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7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8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213100" y="4529138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黑体"/>
                <a:ea typeface="黑体"/>
                <a:cs typeface="黑体"/>
              </a:rPr>
              <a:t>夏之冰雪</a:t>
            </a:r>
            <a:endParaRPr lang="en-US" altLang="zh-CN" sz="2400" dirty="0">
              <a:solidFill>
                <a:srgbClr val="40404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7763" y="2293938"/>
            <a:ext cx="685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0" dirty="0" smtClean="0">
                <a:solidFill>
                  <a:srgbClr val="595959"/>
                </a:solidFill>
                <a:latin typeface="黑体" pitchFamily="2" charset="-122"/>
                <a:ea typeface="黑体" pitchFamily="2" charset="-122"/>
                <a:cs typeface="华文黑体"/>
              </a:rPr>
              <a:t>RSA</a:t>
            </a:r>
            <a:r>
              <a:rPr lang="zh-CN" altLang="en-US" sz="8000" dirty="0" smtClean="0">
                <a:solidFill>
                  <a:srgbClr val="595959"/>
                </a:solidFill>
                <a:latin typeface="黑体" pitchFamily="2" charset="-122"/>
                <a:ea typeface="黑体" pitchFamily="2" charset="-122"/>
                <a:cs typeface="华文黑体"/>
              </a:rPr>
              <a:t>算法</a:t>
            </a:r>
            <a:endParaRPr lang="zh-CN" altLang="en-US" sz="8000" dirty="0">
              <a:solidFill>
                <a:srgbClr val="595959"/>
              </a:solidFill>
              <a:latin typeface="黑体" pitchFamily="2" charset="-122"/>
              <a:ea typeface="黑体" pitchFamily="2" charset="-122"/>
              <a:cs typeface="华文黑体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FDAF4E5-E175-4EBB-A4DA-43920D94F24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同余符号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454123" y="2094946"/>
            <a:ext cx="8054975" cy="108615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1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两个整数除以同一个整数，若得到相同的余数，那么这两个整数同余。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比如对于被除数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7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，那么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8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15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22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除以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7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余数都为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，这些数同余。</a:t>
              </a:r>
              <a:endPara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454156" y="3623790"/>
            <a:ext cx="79630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>
                <a:latin typeface="黑体"/>
                <a:ea typeface="黑体"/>
                <a:cs typeface="黑体"/>
              </a:rPr>
              <a:t>两个整数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a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b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，若它们除以整数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m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所得的余数相等，则称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a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与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b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对于模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m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同余，或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a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同余于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b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模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m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。</a:t>
            </a:r>
            <a:endParaRPr lang="en-US" altLang="zh-CN" sz="2000" dirty="0" smtClean="0">
              <a:latin typeface="黑体"/>
              <a:ea typeface="黑体"/>
              <a:cs typeface="黑体"/>
            </a:endParaRPr>
          </a:p>
          <a:p>
            <a:pPr eaLnBrk="1" hangingPunct="1"/>
            <a:endParaRPr lang="en-US" altLang="zh-CN" sz="2000" dirty="0"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latin typeface="黑体"/>
                <a:ea typeface="黑体"/>
                <a:cs typeface="黑体"/>
              </a:rPr>
              <a:t>记作 </a:t>
            </a:r>
            <a:r>
              <a:rPr lang="en-US" altLang="zh-CN" sz="2000" dirty="0" err="1"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 (mod m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)</a:t>
            </a:r>
          </a:p>
          <a:p>
            <a:pPr eaLnBrk="1" hangingPunct="1"/>
            <a:endParaRPr lang="en-US" altLang="zh-CN" sz="2000" dirty="0"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latin typeface="黑体"/>
                <a:ea typeface="黑体"/>
                <a:cs typeface="黑体"/>
              </a:rPr>
              <a:t>例如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8≡22 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(mod 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7)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 53≡123 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(mod 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10)</a:t>
            </a:r>
            <a:endParaRPr lang="en-US" altLang="zh-CN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562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同余</a:t>
            </a:r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性质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3" name="TextBox 58"/>
          <p:cNvSpPr txBox="1">
            <a:spLocks noChangeArrowheads="1"/>
          </p:cNvSpPr>
          <p:nvPr/>
        </p:nvSpPr>
        <p:spPr bwMode="auto">
          <a:xfrm>
            <a:off x="1127123" y="1682135"/>
            <a:ext cx="702627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反身性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da-DK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da-DK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≡a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对称性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，则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b≡a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pPr eaLnBrk="1" hangingPunct="1"/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传递性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b≡c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，则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a≡c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相加性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c≡d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，则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a+-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c≡b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+-d (mod m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相乘性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c≡d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，则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ac≡bd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pPr marL="342900" indent="-342900" eaLnBrk="1" hangingPunct="1">
              <a:buFont typeface="Arial"/>
              <a:buChar char="•"/>
            </a:pPr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481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质数的简单概念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777446"/>
            <a:ext cx="8054975" cy="1753154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0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质数</a:t>
              </a:r>
              <a:r>
                <a:rPr lang="zh-CN" altLang="zh-TW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：</a:t>
              </a:r>
              <a:r>
                <a:rPr lang="zh-TW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一个大于</a:t>
              </a:r>
              <a:r>
                <a:rPr lang="en-US" altLang="zh-TW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TW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的自然数，除了</a:t>
              </a:r>
              <a:r>
                <a:rPr lang="en-US" altLang="zh-TW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TW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和它本身外，不能被其他</a:t>
              </a:r>
              <a:r>
                <a:rPr lang="zh-TW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自然数整除。</a:t>
              </a:r>
              <a:endParaRPr lang="en-US" altLang="zh-TW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例如，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3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5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7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31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等。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互质：如果两个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正整数，除了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以外，没有其他公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因子。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例如，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3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5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互质，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24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49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互质。</a:t>
              </a:r>
              <a:endPara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739950" y="4038243"/>
            <a:ext cx="7946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任意两个质数构成互质关系。（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5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17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一个数是质数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，另一个数只要不是前者的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倍数。（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7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24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两个数之中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，较大的那个数是质数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，两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者构成互质关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系。（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48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、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71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000" dirty="0" smtClean="0"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和任意一个自然数是都是互质关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系。（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99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000" dirty="0" smtClean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是大于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的整数，则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p-1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构成互质关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系。（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26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27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000" dirty="0" smtClean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是大于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的奇数，则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p-2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构成互质关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系。（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25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27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562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欧拉函数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777446"/>
            <a:ext cx="8054975" cy="3902307"/>
            <a:chOff x="179681" y="1057300"/>
            <a:chExt cx="1944216" cy="731435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9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欧拉函数 </a:t>
              </a: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zh-TW" altLang="en-US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欧拉函数是数论中很重要的一个函数，欧拉函数是指：对于一个正整数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，小于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且和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互质的正整数（包括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）的个数，记作 </a:t>
              </a:r>
              <a:r>
                <a:rPr lang="en-US" altLang="zh-TW" dirty="0" err="1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φ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(n) 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en-US" altLang="zh-TW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欧拉定理</a:t>
              </a: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对于互质的正整数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和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，有 </a:t>
              </a:r>
              <a:r>
                <a:rPr lang="en-US" altLang="zh-TW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</a:t>
              </a:r>
              <a:r>
                <a:rPr lang="en-US" altLang="zh-TW" baseline="30000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Φ</a:t>
              </a:r>
              <a:r>
                <a:rPr lang="en-US" altLang="zh-TW" baseline="30000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(</a:t>
              </a:r>
              <a:r>
                <a:rPr lang="en-US" altLang="zh-TW" baseline="30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n)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≡1 (mod n) </a:t>
              </a: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费马定理</a:t>
              </a: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若正整数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与素数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p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互质，则有 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</a:t>
              </a:r>
              <a:r>
                <a:rPr lang="en-US" altLang="zh-CN" baseline="30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p-1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≡1 (mod p) </a:t>
              </a: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欧拉函数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1127123" y="1682135"/>
            <a:ext cx="702627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1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1</a:t>
            </a: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是质数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- 1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是某个质数的次方，即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为质数，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大于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整数）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– p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k-1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altLang="zh-TW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TW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可以分解成两个互质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的整数之积，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* 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*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*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TW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任意一个大于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正整数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zh-TW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都可以写成一系列质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数的积</a:t>
            </a:r>
            <a:endParaRPr lang="en-US" altLang="zh-TW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k1 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k2 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… 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kr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(1-1/p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1-1/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)…(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1-1/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658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欧拉</a:t>
            </a:r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定理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1127123" y="2444135"/>
            <a:ext cx="702627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da-DK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如果两个</a:t>
            </a:r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正整数</a:t>
            </a:r>
            <a:r>
              <a:rPr lang="en-US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和</a:t>
            </a:r>
            <a:r>
              <a:rPr lang="en-US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</a:t>
            </a:r>
            <a:endParaRPr lang="en-US" altLang="zh-CN" sz="4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algn="ctr" eaLnBrk="1" hangingPunct="1"/>
            <a:endParaRPr lang="da-DK" altLang="zh-CN" sz="4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algn="ctr" eaLnBrk="1" hangingPunct="1"/>
            <a:r>
              <a:rPr lang="da-DK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da-DK" sz="44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sz="44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sz="44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da-DK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sz="4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n) </a:t>
            </a:r>
          </a:p>
        </p:txBody>
      </p:sp>
    </p:spTree>
    <p:extLst>
      <p:ext uri="{BB962C8B-B14F-4D97-AF65-F5344CB8AC3E}">
        <p14:creationId xmlns:p14="http://schemas.microsoft.com/office/powerpoint/2010/main" val="19853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模反元素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777446"/>
            <a:ext cx="8054975" cy="118988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224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如果两个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正整数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a 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和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n 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互质，那么一定可以找到整数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b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：</a:t>
              </a:r>
              <a:endPara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TW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da-DK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b</a:t>
              </a:r>
              <a:r>
                <a:rPr lang="da-DK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≡1 </a:t>
              </a:r>
              <a:r>
                <a:rPr lang="da-DK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(mod n) </a:t>
              </a:r>
            </a:p>
            <a:p>
              <a:pPr>
                <a:defRPr/>
              </a:pPr>
              <a:endParaRPr lang="zh-TW" altLang="en-US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13" name="TextBox 58"/>
          <p:cNvSpPr txBox="1">
            <a:spLocks noChangeArrowheads="1"/>
          </p:cNvSpPr>
          <p:nvPr/>
        </p:nvSpPr>
        <p:spPr bwMode="auto">
          <a:xfrm>
            <a:off x="849313" y="3574435"/>
            <a:ext cx="70262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由欧拉定理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da-DK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n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得到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a * 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da-DK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-1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n)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因此模反元素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b = 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da-DK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en-US" altLang="zh-CN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-1</a:t>
            </a:r>
            <a:endParaRPr lang="da-DK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681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RSA</a:t>
            </a:r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过程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9" name="TextBox 58"/>
          <p:cNvSpPr txBox="1">
            <a:spLocks noChangeArrowheads="1"/>
          </p:cNvSpPr>
          <p:nvPr/>
        </p:nvSpPr>
        <p:spPr bwMode="auto">
          <a:xfrm>
            <a:off x="1127123" y="2079466"/>
            <a:ext cx="702627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选择两个不相等质数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p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p = 61</a:t>
            </a:r>
            <a:r>
              <a:rPr lang="zh-CN" altLang="en-US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 = </a:t>
            </a:r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53</a:t>
            </a: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p * q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的乘积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n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n = p * q = 3233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（二进制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12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位，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2048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位绝对安全）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3.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n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的欧拉函数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 = (p - 1)(q - 1) = 3120</a:t>
            </a: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4.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随机选择整数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e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，使得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1 &lt; e &lt;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，且与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e = 17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（通常选择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65537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5.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e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对于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的模反元素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d</a:t>
            </a:r>
          </a:p>
          <a:p>
            <a:pPr eaLnBrk="1" hangingPunct="1"/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ed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d = 2753</a:t>
            </a: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6.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封装成公钥，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d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封装成私钥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公钥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(3233, 17)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私钥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(3233, 2753)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35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加密解密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777447"/>
            <a:ext cx="8054975" cy="572054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405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有消息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m 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需要进行通讯，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m 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必须是整数，且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m 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小于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n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zh-TW" altLang="en-US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849313" y="2545735"/>
            <a:ext cx="702627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所谓加密，就是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算出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式子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en-US" altLang="zh-TW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en-US" altLang="zh-TW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n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c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的值。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假设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 = 65,</a:t>
            </a: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65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17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≡c (mod 3233)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计算得到，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 = 2790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我们只要把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2790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发给对方即可。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TextBox 58"/>
          <p:cNvSpPr txBox="1">
            <a:spLocks noChangeArrowheads="1"/>
          </p:cNvSpPr>
          <p:nvPr/>
        </p:nvSpPr>
        <p:spPr bwMode="auto">
          <a:xfrm>
            <a:off x="849313" y="4462086"/>
            <a:ext cx="70262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解密神奇之处在于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以下等式一定成立：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d</a:t>
            </a:r>
            <a:r>
              <a:rPr lang="en-US" altLang="zh-TW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n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TW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2790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2753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TW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3233)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计算得到，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 = 65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因此我们知道，发送的消息是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65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lang="en-US" altLang="zh-TW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555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err="1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RSA证明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510747"/>
            <a:ext cx="8054975" cy="739052"/>
            <a:chOff x="179681" y="1057300"/>
            <a:chExt cx="1944216" cy="928893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889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证明：</a:t>
              </a:r>
              <a:r>
                <a:rPr lang="en-US" altLang="zh-TW" sz="2000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c</a:t>
              </a:r>
              <a:r>
                <a:rPr lang="en-US" altLang="zh-CN" sz="2000" baseline="30000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d</a:t>
              </a:r>
              <a:r>
                <a:rPr lang="en-US" altLang="zh-TW" sz="2000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≡</a:t>
              </a:r>
              <a:r>
                <a:rPr lang="en-US" altLang="zh-TW" sz="2000" dirty="0" err="1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m</a:t>
              </a:r>
              <a:r>
                <a:rPr lang="en-US" altLang="zh-TW" sz="2000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(mod n)</a:t>
              </a:r>
            </a:p>
            <a:p>
              <a:pPr>
                <a:defRPr/>
              </a:pPr>
              <a:endParaRPr lang="zh-TW" altLang="en-US" sz="2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8956" y="2249634"/>
            <a:ext cx="399340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因为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en-US" altLang="zh-TW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≡c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于是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c 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可以写成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c = m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–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kn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 c </a:t>
            </a:r>
            <a:r>
              <a:rPr lang="zh-CN" altLang="en-US" dirty="0" smtClean="0"/>
              <a:t>带入被证明的等式得到</a:t>
            </a:r>
            <a:endParaRPr lang="en-US" altLang="zh-CN" dirty="0" smtClean="0"/>
          </a:p>
          <a:p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–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kn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d</a:t>
            </a:r>
            <a:r>
              <a:rPr lang="en-US" altLang="zh-TW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≡m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等同于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ed</a:t>
            </a:r>
            <a:r>
              <a:rPr lang="en-US" altLang="zh-TW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≡m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TW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由于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ed≡1 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所以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ed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h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 + 1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，带入上式得到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≡m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endParaRPr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互质，</a:t>
            </a:r>
            <a:endParaRPr lang="en-US" altLang="zh-TW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zh-CN" altLang="da-DK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≡1 (mod n)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</a:t>
            </a:r>
            <a:r>
              <a:rPr lang="zh-CN" altLang="da-DK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m≡1</a:t>
            </a:r>
            <a:r>
              <a:rPr lang="da-DK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m (mod n)</a:t>
            </a:r>
          </a:p>
          <a:p>
            <a:r>
              <a:rPr lang="en-US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≡m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da-DK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6554" y="2251533"/>
            <a:ext cx="357020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不互质，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p * q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因此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m 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一定为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或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kq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以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m =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为例，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则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互质，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欧拉定理知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q-1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q)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((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-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h(p-1) 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*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q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(p-1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)(q-1)+1 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q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q)</a:t>
            </a:r>
          </a:p>
          <a:p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tq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+ </a:t>
            </a:r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endParaRPr lang="da-DK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</a:t>
            </a:r>
            <a:r>
              <a:rPr lang="da-DK" altLang="zh-CN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 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+ 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endParaRPr lang="da-DK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 =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n =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pq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代入，得到</a:t>
            </a:r>
            <a:endParaRPr lang="da-DK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da-DK" altLang="zh-CN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t</a:t>
            </a:r>
            <a:r>
              <a:rPr lang="en-US" altLang="zh-CN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+ m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即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m</a:t>
            </a:r>
            <a:r>
              <a:rPr lang="da-DK" altLang="zh-CN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 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958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一点概念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9" name="TextBox 58"/>
          <p:cNvSpPr txBox="1">
            <a:spLocks noChangeArrowheads="1"/>
          </p:cNvSpPr>
          <p:nvPr/>
        </p:nvSpPr>
        <p:spPr bwMode="auto">
          <a:xfrm>
            <a:off x="1127123" y="2079466"/>
            <a:ext cx="70262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密码学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对称加密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非对称加密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公钥加密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RSA</a:t>
            </a: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算法</a:t>
            </a:r>
            <a:endParaRPr lang="zh-CN" altLang="en-US" sz="2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38337"/>
            <a:ext cx="3276599" cy="2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err="1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RSA安全性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12" name="组合 32"/>
          <p:cNvGrpSpPr>
            <a:grpSpLocks/>
          </p:cNvGrpSpPr>
          <p:nvPr/>
        </p:nvGrpSpPr>
        <p:grpSpPr bwMode="auto">
          <a:xfrm>
            <a:off x="758923" y="1510747"/>
            <a:ext cx="8054975" cy="572054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3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502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通过公钥（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n, e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）能否得到私钥</a:t>
              </a:r>
              <a:r>
                <a:rPr lang="zh-CN" altLang="zh-CN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（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n, d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）？</a:t>
              </a:r>
              <a:endParaRPr lang="zh-TW" altLang="en-US" sz="2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49312" y="2773740"/>
            <a:ext cx="78564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）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ed≡1 (mod 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(n))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。只有知道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e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(n)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，才能算出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d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r>
              <a:rPr lang="zh-TW" altLang="en-US" sz="2000" dirty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2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）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(n)=(p-1)(q-1)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。只有知道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q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，才能算出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(n)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r>
              <a:rPr lang="zh-TW" altLang="en-US" sz="2000" dirty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3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）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n=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pq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。只有将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n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因数分解，才能算出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q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r>
              <a:rPr lang="zh-TW" altLang="en-US" sz="2000" dirty="0">
                <a:latin typeface="黑体"/>
                <a:ea typeface="黑体"/>
                <a:cs typeface="黑体"/>
              </a:rPr>
              <a:t>结论：如果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n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可以被因数分解，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d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就可以算出，也就意味着私钥被破解。</a:t>
            </a:r>
            <a:endParaRPr lang="en-US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2226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err="1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RSA安全性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12" name="组合 32"/>
          <p:cNvGrpSpPr>
            <a:grpSpLocks/>
          </p:cNvGrpSpPr>
          <p:nvPr/>
        </p:nvGrpSpPr>
        <p:grpSpPr bwMode="auto">
          <a:xfrm>
            <a:off x="758923" y="1510747"/>
            <a:ext cx="8054975" cy="2375453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3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572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sz="2000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104900" y="1767007"/>
            <a:ext cx="6883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目前已知的计算机因式分解的最大数（二进制</a:t>
            </a:r>
            <a:r>
              <a: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768</a:t>
            </a:r>
            <a:r>
              <a:rPr lang="zh-CN" altLang="en-US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位）：</a:t>
            </a:r>
            <a:endParaRPr lang="en-US" altLang="zh-CN" dirty="0" smtClean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1230186684530117755130494958384962720772853569595334</a:t>
            </a:r>
            <a:endParaRPr lang="en-US" altLang="zh-CN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7921973224521517264005072636575187452021997864693899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5647494277406384592519255732630345373154826850791702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6122142913461670429214311602221240479274737794080665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351419597459856902143413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306" y="4037390"/>
            <a:ext cx="78564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/>
                <a:ea typeface="黑体"/>
                <a:cs typeface="黑体"/>
              </a:rPr>
              <a:t>它等于这两个数的乘积：</a:t>
            </a:r>
            <a:endParaRPr lang="en-US" altLang="zh-CN" sz="2000" dirty="0" smtClean="0">
              <a:latin typeface="黑体"/>
              <a:ea typeface="黑体"/>
              <a:cs typeface="黑体"/>
            </a:endParaRPr>
          </a:p>
          <a:p>
            <a:r>
              <a:rPr lang="en-US" altLang="zh-TW" sz="2000" dirty="0" smtClean="0">
                <a:latin typeface="黑体"/>
                <a:ea typeface="黑体"/>
                <a:cs typeface="黑体"/>
              </a:rPr>
              <a:t>33478071698956898786044169848212690817704794983713768568912431388982883793878002287614711652531743087737814467999489</a:t>
            </a:r>
            <a:endParaRPr lang="en-US" altLang="zh-TW" sz="2000" dirty="0">
              <a:latin typeface="黑体"/>
              <a:ea typeface="黑体"/>
              <a:cs typeface="黑体"/>
            </a:endParaRPr>
          </a:p>
          <a:p>
            <a:r>
              <a:rPr lang="en-US" altLang="zh-TW" sz="2000" dirty="0" smtClean="0">
                <a:latin typeface="黑体"/>
                <a:ea typeface="黑体"/>
                <a:cs typeface="黑体"/>
              </a:rPr>
              <a:t>×</a:t>
            </a:r>
          </a:p>
          <a:p>
            <a:r>
              <a:rPr lang="en-US" altLang="zh-TW" sz="2000" dirty="0" smtClean="0">
                <a:latin typeface="黑体"/>
                <a:ea typeface="黑体"/>
                <a:cs typeface="黑体"/>
              </a:rPr>
              <a:t>36746043666799590428244633799627952632279158164343087642676032283815739666511279233373417143396810270092798736308917</a:t>
            </a:r>
            <a:endParaRPr lang="en-US" altLang="zh-TW" sz="2000" dirty="0">
              <a:latin typeface="黑体"/>
              <a:ea typeface="黑体"/>
              <a:cs typeface="黑体"/>
            </a:endParaRPr>
          </a:p>
          <a:p>
            <a:r>
              <a:rPr lang="zh-CN" altLang="en-US" sz="2000" dirty="0" smtClean="0">
                <a:latin typeface="黑体"/>
                <a:ea typeface="黑体"/>
                <a:cs typeface="黑体"/>
              </a:rPr>
              <a:t>因此目前被破解的最长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RSA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为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768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位。</a:t>
            </a:r>
            <a:endParaRPr lang="en-US" altLang="zh-TW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761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简单总结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625" y="1711742"/>
            <a:ext cx="81692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黑体"/>
                <a:ea typeface="黑体"/>
                <a:cs typeface="黑体"/>
              </a:rPr>
              <a:t>RSA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加密，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CPU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计算资源消耗非常大。一次完全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TLS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握手，密钥交换时的非对称解密计算量占整个握手过程的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90%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以上。而对称加密的计算量只相当于非对称加密的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0.1%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，如果应用层数据也使用非对称加解密，性能开销太大，无法承受。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算法对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加密内容的长度有限制，不能超过公钥长度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。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例如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公钥长度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是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2048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位，意味着待加密内容不能超过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256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个字节。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目前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只能用来作密钥交换或者内容签名，不适合用来做应用层传输内容的加解密。</a:t>
            </a:r>
            <a:endParaRPr lang="en-US" sz="20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4635168"/>
            <a:ext cx="3517900" cy="18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992813" y="3171825"/>
            <a:ext cx="2238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595959"/>
                </a:solidFill>
                <a:latin typeface="Calibri" pitchFamily="34" charset="0"/>
              </a:rPr>
              <a:t>The End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8066A6-58DF-4DFD-A21A-2303D0AF0F9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密码学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454123" y="2094946"/>
            <a:ext cx="8054975" cy="108615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1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研究编制密码和破译密码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的技术科学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编码学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研究密码变化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的客观规律，应用于编制密码以保守通信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秘密的。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破译学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应用于破译密码以获取通信情报的。</a:t>
              </a:r>
              <a:endPara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546042" y="4639453"/>
            <a:ext cx="4550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黑体"/>
                <a:ea typeface="黑体"/>
                <a:cs typeface="黑体"/>
              </a:rPr>
              <a:t>编码学和破译学统称为密码学。</a:t>
            </a:r>
            <a:endParaRPr lang="en-US" altLang="zh-CN" sz="2000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226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对称加密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59000"/>
            <a:ext cx="3518817" cy="3438386"/>
          </a:xfrm>
          <a:prstGeom prst="rect">
            <a:avLst/>
          </a:prstGeom>
        </p:spPr>
      </p:pic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4257673" y="2171700"/>
            <a:ext cx="459105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密钥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分为加密密钥和解密密钥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明文</a:t>
            </a:r>
            <a:r>
              <a:rPr lang="zh-CN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没有进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行加密，能够直接代表原文含义的信息。</a:t>
            </a: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密文</a:t>
            </a:r>
            <a:r>
              <a:rPr lang="zh-CN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经过加密处理处理之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后，隐藏原文含义的信息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加密</a:t>
            </a:r>
            <a:r>
              <a:rPr lang="zh-CN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将明文转换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成密文的实施过程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解密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将密文转换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成明文的实施过程。</a:t>
            </a:r>
          </a:p>
        </p:txBody>
      </p:sp>
    </p:spTree>
    <p:extLst>
      <p:ext uri="{BB962C8B-B14F-4D97-AF65-F5344CB8AC3E}">
        <p14:creationId xmlns:p14="http://schemas.microsoft.com/office/powerpoint/2010/main" val="1881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非对称加密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4257673" y="2171700"/>
            <a:ext cx="459105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非对称加密算法需要两个密钥</a:t>
            </a:r>
            <a:r>
              <a:rPr lang="zh-CN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公开密钥和私有密钥。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公钥加密的信息只有私钥解得开，只要私钥不泄露，整个通讯就是安全的。</a:t>
            </a:r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9" y="2134933"/>
            <a:ext cx="3481853" cy="34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公钥加密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1819275"/>
            <a:ext cx="3822700" cy="2316787"/>
          </a:xfrm>
          <a:prstGeom prst="rect">
            <a:avLst/>
          </a:prstGeom>
        </p:spPr>
      </p:pic>
      <p:grpSp>
        <p:nvGrpSpPr>
          <p:cNvPr id="10" name="组合 32"/>
          <p:cNvGrpSpPr>
            <a:grpSpLocks/>
          </p:cNvGrpSpPr>
          <p:nvPr/>
        </p:nvGrpSpPr>
        <p:grpSpPr bwMode="auto">
          <a:xfrm>
            <a:off x="631825" y="4530346"/>
            <a:ext cx="8054975" cy="108615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1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1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1976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年，两位美国计算机学家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Whitfield </a:t>
              </a:r>
              <a:r>
                <a:rPr lang="en-US" altLang="zh-CN" dirty="0" err="1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Diffie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和 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Martin Hellman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，提出了一种崭新构思，可以在不直接传递密钥的情况下，完成解密。这被称为“</a:t>
              </a:r>
              <a:r>
                <a:rPr lang="en-US" altLang="zh-CN" dirty="0" err="1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Diffie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-Hellman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密钥交换算法”。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1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RSA</a:t>
            </a:r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算法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grpSp>
        <p:nvGrpSpPr>
          <p:cNvPr id="10" name="组合 32"/>
          <p:cNvGrpSpPr>
            <a:grpSpLocks/>
          </p:cNvGrpSpPr>
          <p:nvPr/>
        </p:nvGrpSpPr>
        <p:grpSpPr bwMode="auto">
          <a:xfrm>
            <a:off x="631825" y="4657346"/>
            <a:ext cx="8054975" cy="108615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1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1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1977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年，三位数学家</a:t>
              </a:r>
              <a:r>
                <a:rPr lang="en-US" altLang="zh-TW" dirty="0" err="1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Rivest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、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Shamir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和 </a:t>
              </a:r>
              <a:r>
                <a:rPr lang="en-US" altLang="zh-TW" dirty="0" err="1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Adleman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设计了一种算法，可以实现非对称加密。这种算法用他们三个人的名字命名，叫做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RSA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算法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en-US" altLang="zh-TW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RSA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算法一直是最广为使用的”非对称加密算法”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zh-TW" altLang="en-US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1538717"/>
            <a:ext cx="4127500" cy="28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ea typeface="+mn-ea"/>
                <a:cs typeface="Helvetica"/>
              </a:rPr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latin typeface="黑体"/>
                <a:ea typeface="黑体"/>
                <a:cs typeface="黑体"/>
              </a:rPr>
              <a:t>历史回顾</a:t>
            </a:r>
            <a:endParaRPr lang="zh-CN" altLang="en-US" sz="4400" dirty="0">
              <a:latin typeface="黑体"/>
              <a:ea typeface="黑体"/>
              <a:cs typeface="黑体"/>
            </a:endParaRPr>
          </a:p>
        </p:txBody>
      </p:sp>
      <p:sp>
        <p:nvSpPr>
          <p:cNvPr id="16" name="椭圆 21"/>
          <p:cNvSpPr/>
          <p:nvPr/>
        </p:nvSpPr>
        <p:spPr>
          <a:xfrm>
            <a:off x="7973380" y="1605558"/>
            <a:ext cx="360040" cy="360040"/>
          </a:xfrm>
          <a:prstGeom prst="ellipse">
            <a:avLst/>
          </a:prstGeom>
          <a:solidFill>
            <a:srgbClr val="15FF7F">
              <a:alpha val="89804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8" name="椭圆 23"/>
          <p:cNvSpPr/>
          <p:nvPr/>
        </p:nvSpPr>
        <p:spPr>
          <a:xfrm>
            <a:off x="4147394" y="2051323"/>
            <a:ext cx="360040" cy="360040"/>
          </a:xfrm>
          <a:prstGeom prst="ellipse">
            <a:avLst/>
          </a:prstGeom>
          <a:solidFill>
            <a:srgbClr val="FF7209">
              <a:alpha val="90000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" name="椭圆 25"/>
          <p:cNvSpPr/>
          <p:nvPr/>
        </p:nvSpPr>
        <p:spPr>
          <a:xfrm>
            <a:off x="1619573" y="3598863"/>
            <a:ext cx="360040" cy="360040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" name="椭圆 27"/>
          <p:cNvSpPr/>
          <p:nvPr/>
        </p:nvSpPr>
        <p:spPr>
          <a:xfrm>
            <a:off x="5299720" y="4391980"/>
            <a:ext cx="360040" cy="360040"/>
          </a:xfrm>
          <a:prstGeom prst="ellipse">
            <a:avLst/>
          </a:prstGeom>
          <a:solidFill>
            <a:srgbClr val="0070C0">
              <a:alpha val="90000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" name="TextBox 30"/>
          <p:cNvSpPr txBox="1">
            <a:spLocks noChangeArrowheads="1"/>
          </p:cNvSpPr>
          <p:nvPr/>
        </p:nvSpPr>
        <p:spPr bwMode="auto">
          <a:xfrm>
            <a:off x="3393331" y="2560687"/>
            <a:ext cx="2160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lvl="0" algn="ctr" eaLnBrk="1" hangingPunct="1"/>
            <a:r>
              <a:rPr lang="en-US" altLang="zh-CN" b="1" dirty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1844</a:t>
            </a:r>
            <a:r>
              <a:rPr lang="zh-CN" altLang="en-US" b="1" dirty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年</a:t>
            </a:r>
          </a:p>
          <a:p>
            <a:pPr lvl="0" algn="ctr" eaLnBrk="1" hangingPunct="1"/>
            <a:r>
              <a:rPr lang="zh-CN" altLang="en-US" b="1" dirty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莫尔斯发明电报，莫尔斯电码诞生。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/>
        </p:nvSpPr>
        <p:spPr bwMode="auto">
          <a:xfrm>
            <a:off x="152400" y="2561010"/>
            <a:ext cx="2160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lvl="0" algn="ctr" eaLnBrk="1" hangingPunct="1"/>
            <a:r>
              <a:rPr lang="en-US" altLang="zh-CN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1976</a:t>
            </a:r>
            <a:r>
              <a:rPr lang="zh-CN" altLang="en-US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年以前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0" algn="ctr" eaLnBrk="1" hangingPunct="1"/>
            <a:r>
              <a:rPr lang="zh-CN" altLang="en-US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一直对称加密统治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5877150" y="3889702"/>
            <a:ext cx="25661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lvl="0" algn="ctr" eaLnBrk="1" hangingPunct="1"/>
            <a:r>
              <a:rPr lang="en-US" altLang="zh-CN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1976</a:t>
            </a:r>
            <a:r>
              <a:rPr lang="zh-CN" altLang="en-US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年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lang="en-US" altLang="zh-CN" b="1" dirty="0" err="1">
                <a:latin typeface="微软雅黑" charset="0"/>
                <a:ea typeface="微软雅黑" charset="0"/>
                <a:cs typeface="微软雅黑" charset="0"/>
              </a:rPr>
              <a:t>Diffie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-Hellman</a:t>
            </a:r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</a:rPr>
              <a:t>密钥交换</a:t>
            </a:r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算法，即非对称加密算法问世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257659" y="5225301"/>
            <a:ext cx="31168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TW" b="1" dirty="0">
                <a:latin typeface="微软雅黑" charset="0"/>
                <a:ea typeface="微软雅黑" charset="0"/>
                <a:cs typeface="微软雅黑" charset="0"/>
              </a:rPr>
              <a:t>1977</a:t>
            </a:r>
            <a:r>
              <a:rPr lang="zh-TW" altLang="en-US" b="1" dirty="0">
                <a:latin typeface="微软雅黑" charset="0"/>
                <a:ea typeface="微软雅黑" charset="0"/>
                <a:cs typeface="微软雅黑" charset="0"/>
              </a:rPr>
              <a:t>年，三位数学家</a:t>
            </a:r>
            <a:r>
              <a:rPr lang="en-US" altLang="zh-TW" b="1" dirty="0" err="1">
                <a:latin typeface="微软雅黑" charset="0"/>
                <a:ea typeface="微软雅黑" charset="0"/>
                <a:cs typeface="微软雅黑" charset="0"/>
              </a:rPr>
              <a:t>Rivest</a:t>
            </a:r>
            <a:r>
              <a:rPr lang="zh-TW" altLang="en-US" b="1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TW" b="1" dirty="0">
                <a:latin typeface="微软雅黑" charset="0"/>
                <a:ea typeface="微软雅黑" charset="0"/>
                <a:cs typeface="微软雅黑" charset="0"/>
              </a:rPr>
              <a:t>Shamir </a:t>
            </a:r>
            <a:r>
              <a:rPr lang="zh-TW" altLang="en-US" b="1" dirty="0">
                <a:latin typeface="微软雅黑" charset="0"/>
                <a:ea typeface="微软雅黑" charset="0"/>
                <a:cs typeface="微软雅黑" charset="0"/>
              </a:rPr>
              <a:t>和 </a:t>
            </a:r>
            <a:r>
              <a:rPr lang="en-US" altLang="zh-TW" b="1" dirty="0" err="1">
                <a:latin typeface="微软雅黑" charset="0"/>
                <a:ea typeface="微软雅黑" charset="0"/>
                <a:cs typeface="微软雅黑" charset="0"/>
              </a:rPr>
              <a:t>Adleman</a:t>
            </a:r>
            <a:r>
              <a:rPr lang="en-US" altLang="zh-TW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TW" altLang="en-US" b="1" dirty="0">
                <a:latin typeface="微软雅黑" charset="0"/>
                <a:ea typeface="微软雅黑" charset="0"/>
                <a:cs typeface="微软雅黑" charset="0"/>
              </a:rPr>
              <a:t>设计了一种算法，可以实现非对称加密</a:t>
            </a:r>
            <a:endParaRPr lang="zh-CN" altLang="en-US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TextBox 36"/>
          <p:cNvSpPr txBox="1">
            <a:spLocks noChangeArrowheads="1"/>
          </p:cNvSpPr>
          <p:nvPr/>
        </p:nvSpPr>
        <p:spPr bwMode="auto">
          <a:xfrm>
            <a:off x="6210300" y="2159000"/>
            <a:ext cx="28987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公元前</a:t>
            </a:r>
            <a:r>
              <a:rPr lang="en-US" altLang="zh-CN" b="1" dirty="0" smtClean="0">
                <a:latin typeface="微软雅黑" charset="0"/>
                <a:ea typeface="微软雅黑" charset="0"/>
                <a:cs typeface="微软雅黑" charset="0"/>
              </a:rPr>
              <a:t>480</a:t>
            </a:r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年</a:t>
            </a:r>
          </a:p>
          <a:p>
            <a:pPr algn="ctr" eaLnBrk="1" hangingPunct="1"/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波斯秘密集结军队准备攻击雅典和斯巴达，</a:t>
            </a:r>
            <a:r>
              <a:rPr lang="zh-TW" altLang="en-US" b="1" dirty="0" smtClean="0">
                <a:latin typeface="微软雅黑" charset="0"/>
                <a:ea typeface="微软雅黑" charset="0"/>
                <a:cs typeface="微软雅黑" charset="0"/>
              </a:rPr>
              <a:t>狄马拉图斯</a:t>
            </a:r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密文解救希腊。</a:t>
            </a:r>
            <a:endParaRPr lang="en-US" altLang="zh-CN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4" name="直接连接符 38"/>
          <p:cNvCxnSpPr/>
          <p:nvPr/>
        </p:nvCxnSpPr>
        <p:spPr>
          <a:xfrm flipH="1">
            <a:off x="4610100" y="1870075"/>
            <a:ext cx="3275014" cy="431800"/>
          </a:xfrm>
          <a:prstGeom prst="line">
            <a:avLst/>
          </a:prstGeom>
          <a:ln w="317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43"/>
          <p:cNvCxnSpPr/>
          <p:nvPr/>
        </p:nvCxnSpPr>
        <p:spPr>
          <a:xfrm flipH="1">
            <a:off x="2159633" y="2411363"/>
            <a:ext cx="1987762" cy="1187500"/>
          </a:xfrm>
          <a:prstGeom prst="line">
            <a:avLst/>
          </a:prstGeom>
          <a:ln w="317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47"/>
          <p:cNvCxnSpPr/>
          <p:nvPr/>
        </p:nvCxnSpPr>
        <p:spPr>
          <a:xfrm>
            <a:off x="1816100" y="4051300"/>
            <a:ext cx="3289300" cy="520700"/>
          </a:xfrm>
          <a:prstGeom prst="line">
            <a:avLst/>
          </a:prstGeom>
          <a:ln w="317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92"/>
          <p:cNvCxnSpPr/>
          <p:nvPr/>
        </p:nvCxnSpPr>
        <p:spPr>
          <a:xfrm flipH="1">
            <a:off x="4508500" y="1726208"/>
            <a:ext cx="3375870" cy="432792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98"/>
          <p:cNvCxnSpPr/>
          <p:nvPr/>
        </p:nvCxnSpPr>
        <p:spPr>
          <a:xfrm flipH="1">
            <a:off x="1979613" y="2301875"/>
            <a:ext cx="2058987" cy="1243945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04"/>
          <p:cNvCxnSpPr/>
          <p:nvPr/>
        </p:nvCxnSpPr>
        <p:spPr>
          <a:xfrm>
            <a:off x="1979613" y="3921759"/>
            <a:ext cx="3214687" cy="48570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28"/>
          <p:cNvSpPr/>
          <p:nvPr/>
        </p:nvSpPr>
        <p:spPr>
          <a:xfrm>
            <a:off x="3573351" y="5772739"/>
            <a:ext cx="360040" cy="360040"/>
          </a:xfrm>
          <a:prstGeom prst="ellipse">
            <a:avLst/>
          </a:prstGeom>
          <a:solidFill>
            <a:srgbClr val="008000">
              <a:alpha val="90000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66" name="直接连接符 41"/>
          <p:cNvCxnSpPr/>
          <p:nvPr/>
        </p:nvCxnSpPr>
        <p:spPr>
          <a:xfrm flipH="1">
            <a:off x="3933391" y="4752020"/>
            <a:ext cx="1620527" cy="1236445"/>
          </a:xfrm>
          <a:prstGeom prst="line">
            <a:avLst/>
          </a:prstGeom>
          <a:ln w="317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94"/>
          <p:cNvCxnSpPr>
            <a:endCxn id="65" idx="7"/>
          </p:cNvCxnSpPr>
          <p:nvPr/>
        </p:nvCxnSpPr>
        <p:spPr>
          <a:xfrm flipH="1">
            <a:off x="3880664" y="4752020"/>
            <a:ext cx="1419056" cy="1073446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一点</a:t>
            </a:r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也不难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9" name="TextBox 58"/>
          <p:cNvSpPr txBox="1">
            <a:spLocks noChangeArrowheads="1"/>
          </p:cNvSpPr>
          <p:nvPr/>
        </p:nvSpPr>
        <p:spPr bwMode="auto">
          <a:xfrm>
            <a:off x="1127123" y="2079466"/>
            <a:ext cx="702627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同余符号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质数的简单概念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欧拉函数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模反元素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zh-CN" altLang="en-US" sz="2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780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8991</TotalTime>
  <Words>1867</Words>
  <Application>Microsoft Office PowerPoint</Application>
  <PresentationFormat>全屏显示(4:3)</PresentationFormat>
  <Paragraphs>258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黑体</vt:lpstr>
      <vt:lpstr>华文黑体</vt:lpstr>
      <vt:lpstr>宋体</vt:lpstr>
      <vt:lpstr>微软雅黑</vt:lpstr>
      <vt:lpstr>Arial</vt:lpstr>
      <vt:lpstr>Calibri</vt:lpstr>
      <vt:lpstr>Helvetica</vt:lpstr>
      <vt:lpstr>Office Theme</vt:lpstr>
      <vt:lpstr>1_Office Theme</vt:lpstr>
      <vt:lpstr>2_Office Theme</vt:lpstr>
      <vt:lpstr>5_Office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Hong</dc:creator>
  <cp:lastModifiedBy>Shy Song</cp:lastModifiedBy>
  <cp:revision>431</cp:revision>
  <dcterms:created xsi:type="dcterms:W3CDTF">2011-12-28T03:29:05Z</dcterms:created>
  <dcterms:modified xsi:type="dcterms:W3CDTF">2016-02-16T03:38:14Z</dcterms:modified>
</cp:coreProperties>
</file>