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20" r:id="rId6"/>
    <p:sldMasterId id="2147483732" r:id="rId7"/>
    <p:sldMasterId id="2147483744" r:id="rId8"/>
    <p:sldMasterId id="2147483756" r:id="rId9"/>
    <p:sldMasterId id="2147483768" r:id="rId10"/>
  </p:sldMasterIdLst>
  <p:notesMasterIdLst>
    <p:notesMasterId r:id="rId36"/>
  </p:notesMasterIdLst>
  <p:sldIdLst>
    <p:sldId id="256" r:id="rId11"/>
    <p:sldId id="265" r:id="rId12"/>
    <p:sldId id="257" r:id="rId13"/>
    <p:sldId id="266" r:id="rId14"/>
    <p:sldId id="267" r:id="rId15"/>
    <p:sldId id="270" r:id="rId16"/>
    <p:sldId id="272" r:id="rId17"/>
    <p:sldId id="271" r:id="rId18"/>
    <p:sldId id="273" r:id="rId19"/>
    <p:sldId id="286" r:id="rId20"/>
    <p:sldId id="287" r:id="rId21"/>
    <p:sldId id="288" r:id="rId22"/>
    <p:sldId id="274" r:id="rId23"/>
    <p:sldId id="275" r:id="rId24"/>
    <p:sldId id="276" r:id="rId25"/>
    <p:sldId id="277" r:id="rId26"/>
    <p:sldId id="278" r:id="rId27"/>
    <p:sldId id="279" r:id="rId28"/>
    <p:sldId id="289" r:id="rId29"/>
    <p:sldId id="290" r:id="rId30"/>
    <p:sldId id="291" r:id="rId31"/>
    <p:sldId id="280" r:id="rId32"/>
    <p:sldId id="292" r:id="rId33"/>
    <p:sldId id="293" r:id="rId34"/>
    <p:sldId id="264" r:id="rId3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44EDEEF4-C5A4-E646-9251-85F7D5044870}">
          <p14:sldIdLst>
            <p14:sldId id="256"/>
            <p14:sldId id="265"/>
            <p14:sldId id="257"/>
            <p14:sldId id="266"/>
            <p14:sldId id="267"/>
            <p14:sldId id="270"/>
            <p14:sldId id="272"/>
            <p14:sldId id="271"/>
            <p14:sldId id="273"/>
            <p14:sldId id="286"/>
            <p14:sldId id="287"/>
            <p14:sldId id="288"/>
            <p14:sldId id="274"/>
            <p14:sldId id="275"/>
            <p14:sldId id="276"/>
            <p14:sldId id="277"/>
            <p14:sldId id="278"/>
            <p14:sldId id="279"/>
            <p14:sldId id="289"/>
            <p14:sldId id="290"/>
            <p14:sldId id="291"/>
            <p14:sldId id="280"/>
            <p14:sldId id="292"/>
            <p14:sldId id="29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333333"/>
    <a:srgbClr val="1C1C1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7638" autoAdjust="0"/>
  </p:normalViewPr>
  <p:slideViewPr>
    <p:cSldViewPr snapToGrid="0" snapToObjects="1">
      <p:cViewPr>
        <p:scale>
          <a:sx n="100" d="100"/>
          <a:sy n="100" d="100"/>
        </p:scale>
        <p:origin x="-780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9E24516-3AC3-4806-9DAE-6D140B922211}" type="datetimeFigureOut">
              <a:rPr lang="zh-CN" altLang="en-US"/>
              <a:pPr>
                <a:defRPr/>
              </a:pPr>
              <a:t>2013-1-11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BC8C5D1-86DC-44E9-9AB3-4ABA5F2605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4496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21/12/2012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 Property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/>
              <a:pPr>
                <a:defRPr/>
              </a:pPr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/>
              <a:pPr>
                <a:defRPr/>
              </a:pPr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2990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5544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125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420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312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3118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2012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546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/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970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9463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666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3738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622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1020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0676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10709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3094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511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/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62702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11231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51466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81288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61039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95794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23146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13307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45669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925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/>
              <a:pPr>
                <a:defRPr/>
              </a:pPr>
              <a:t>1/11/2013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61140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75758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33125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7418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73396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96444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71238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5656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19344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947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/>
              <a:pPr>
                <a:defRPr/>
              </a:pPr>
              <a:t>1/11/2013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8268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9619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5827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83675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36253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24245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/>
              <a:pPr>
                <a:defRPr/>
              </a:pPr>
              <a:t>1/11/2013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/>
              <a:pPr>
                <a:defRPr/>
              </a:pPr>
              <a:t>1/11/2013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964440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712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/>
              <a:pPr>
                <a:defRPr/>
              </a:pPr>
              <a:t>1/11/2013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56566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193447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947246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82682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96196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5827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836759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362537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242458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/>
              <a:pPr>
                <a:defRPr/>
              </a:pPr>
              <a:t>1/11/2013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436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41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369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885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885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9149535A-5D9A-48F0-96DD-6B524A7F1476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31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32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正则表达式</a:t>
            </a:r>
            <a:r>
              <a:rPr lang="en-US" altLang="zh-CN" sz="4400" dirty="0" smtClean="0">
                <a:solidFill>
                  <a:prstClr val="black"/>
                </a:solidFill>
              </a:rPr>
              <a:t>——</a:t>
            </a:r>
            <a:r>
              <a:rPr lang="zh-CN" altLang="en-US" sz="4400" dirty="0" smtClean="0">
                <a:solidFill>
                  <a:prstClr val="black"/>
                </a:solidFill>
              </a:rPr>
              <a:t>选择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34" name="圆角矩形 13"/>
          <p:cNvSpPr/>
          <p:nvPr/>
        </p:nvSpPr>
        <p:spPr>
          <a:xfrm>
            <a:off x="280988" y="1857375"/>
            <a:ext cx="8755062" cy="720725"/>
          </a:xfrm>
          <a:prstGeom prst="roundRect">
            <a:avLst>
              <a:gd name="adj" fmla="val 3068"/>
            </a:avLst>
          </a:prstGeom>
          <a:solidFill>
            <a:srgbClr val="A4D91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36" name="TextBox 21"/>
          <p:cNvSpPr txBox="1">
            <a:spLocks noChangeArrowheads="1"/>
          </p:cNvSpPr>
          <p:nvPr/>
        </p:nvSpPr>
        <p:spPr bwMode="auto">
          <a:xfrm>
            <a:off x="395288" y="1858963"/>
            <a:ext cx="8569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bg1"/>
                </a:solidFill>
              </a:rPr>
              <a:t>方括号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400" dirty="0" smtClean="0">
                <a:solidFill>
                  <a:schemeClr val="bg1"/>
                </a:solidFill>
              </a:rPr>
              <a:t>匹配指定一堆字符中的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一个。</a:t>
            </a:r>
            <a:endParaRPr lang="zh-CN" altLang="en-US" sz="2400" dirty="0">
              <a:latin typeface="宋体"/>
              <a:ea typeface="宋体"/>
              <a:cs typeface="宋体"/>
            </a:endParaRPr>
          </a:p>
        </p:txBody>
      </p:sp>
      <p:sp>
        <p:nvSpPr>
          <p:cNvPr id="37" name="圆角矩形 13"/>
          <p:cNvSpPr/>
          <p:nvPr/>
        </p:nvSpPr>
        <p:spPr>
          <a:xfrm>
            <a:off x="293687" y="2822575"/>
            <a:ext cx="8670925" cy="3533775"/>
          </a:xfrm>
          <a:prstGeom prst="roundRect">
            <a:avLst>
              <a:gd name="adj" fmla="val 3068"/>
            </a:avLst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407988" y="2824163"/>
            <a:ext cx="8278812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例子说明一切</a:t>
            </a:r>
            <a:endParaRPr lang="en-US" altLang="zh-CN" dirty="0" smtClean="0">
              <a:solidFill>
                <a:srgbClr val="FF0000"/>
              </a:solidFill>
              <a:latin typeface="宋体"/>
              <a:ea typeface="宋体"/>
              <a:cs typeface="宋体"/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^[a-z]</a:t>
            </a:r>
            <a:r>
              <a:rPr lang="en-US" altLang="zh-CN" dirty="0" err="1" smtClean="0">
                <a:solidFill>
                  <a:srgbClr val="FFFF00"/>
                </a:solidFill>
              </a:rPr>
              <a:t>hy</a:t>
            </a:r>
            <a:r>
              <a:rPr lang="en-US" altLang="zh-CN" dirty="0" smtClean="0">
                <a:solidFill>
                  <a:srgbClr val="FFFF00"/>
                </a:solidFill>
              </a:rPr>
              <a:t>$		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</a:rPr>
              <a:t>why shy</a:t>
            </a:r>
          </a:p>
          <a:p>
            <a:endParaRPr lang="en-US" altLang="zh-CN" dirty="0" smtClean="0">
              <a:solidFill>
                <a:schemeClr val="bg1"/>
              </a:solidFill>
              <a:latin typeface="宋体"/>
              <a:ea typeface="宋体"/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^[A-</a:t>
            </a:r>
            <a:r>
              <a:rPr lang="en-US" altLang="zh-CN" dirty="0" err="1" smtClean="0">
                <a:solidFill>
                  <a:srgbClr val="FFFF00"/>
                </a:solidFill>
              </a:rPr>
              <a:t>Za</a:t>
            </a:r>
            <a:r>
              <a:rPr lang="en-US" altLang="zh-CN" dirty="0" smtClean="0">
                <a:solidFill>
                  <a:srgbClr val="FFFF00"/>
                </a:solidFill>
              </a:rPr>
              <a:t>-z]</a:t>
            </a:r>
            <a:r>
              <a:rPr lang="en-US" altLang="zh-CN" dirty="0" err="1" smtClean="0">
                <a:solidFill>
                  <a:srgbClr val="FFFF00"/>
                </a:solidFill>
              </a:rPr>
              <a:t>hy</a:t>
            </a:r>
            <a:r>
              <a:rPr lang="en-US" altLang="zh-CN" dirty="0" smtClean="0">
                <a:solidFill>
                  <a:srgbClr val="FFFF00"/>
                </a:solidFill>
              </a:rPr>
              <a:t>$		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</a:rPr>
              <a:t>why </a:t>
            </a:r>
            <a:r>
              <a:rPr lang="en-US" altLang="zh-CN" dirty="0" err="1" smtClean="0">
                <a:solidFill>
                  <a:schemeClr val="bg1"/>
                </a:solidFill>
                <a:latin typeface="宋体"/>
                <a:ea typeface="宋体"/>
              </a:rPr>
              <a:t>Why</a:t>
            </a:r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</a:rPr>
              <a:t> shy</a:t>
            </a:r>
          </a:p>
          <a:p>
            <a:endParaRPr lang="en-US" altLang="zh-CN" dirty="0" smtClean="0">
              <a:solidFill>
                <a:schemeClr val="bg1"/>
              </a:solidFill>
              <a:latin typeface="宋体"/>
              <a:ea typeface="宋体"/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^[</a:t>
            </a:r>
            <a:r>
              <a:rPr lang="en-US" altLang="zh-CN" dirty="0" err="1" smtClean="0">
                <a:solidFill>
                  <a:srgbClr val="FFFF00"/>
                </a:solidFill>
              </a:rPr>
              <a:t>uvwxyz</a:t>
            </a:r>
            <a:r>
              <a:rPr lang="en-US" altLang="zh-CN" dirty="0" smtClean="0">
                <a:solidFill>
                  <a:srgbClr val="FFFF00"/>
                </a:solidFill>
              </a:rPr>
              <a:t>]</a:t>
            </a:r>
            <a:r>
              <a:rPr lang="en-US" altLang="zh-CN" dirty="0" err="1" smtClean="0">
                <a:solidFill>
                  <a:srgbClr val="FFFF00"/>
                </a:solidFill>
              </a:rPr>
              <a:t>hy</a:t>
            </a:r>
            <a:r>
              <a:rPr lang="en-US" altLang="zh-CN" dirty="0" smtClean="0">
                <a:solidFill>
                  <a:srgbClr val="FFFF00"/>
                </a:solidFill>
              </a:rPr>
              <a:t>$		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</a:rPr>
              <a:t>why </a:t>
            </a:r>
            <a:r>
              <a:rPr lang="en-US" altLang="zh-CN" dirty="0" err="1" smtClean="0">
                <a:solidFill>
                  <a:schemeClr val="bg1"/>
                </a:solidFill>
                <a:latin typeface="宋体"/>
                <a:ea typeface="宋体"/>
              </a:rPr>
              <a:t>zhy</a:t>
            </a:r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宋体"/>
                <a:ea typeface="宋体"/>
              </a:rPr>
              <a:t>yhy</a:t>
            </a:r>
            <a:endParaRPr lang="en-US" altLang="zh-CN" dirty="0" smtClean="0">
              <a:solidFill>
                <a:schemeClr val="bg1"/>
              </a:solidFill>
              <a:latin typeface="宋体"/>
              <a:ea typeface="宋体"/>
            </a:endParaRPr>
          </a:p>
          <a:p>
            <a:endParaRPr lang="en-US" altLang="zh-CN" dirty="0" smtClean="0">
              <a:solidFill>
                <a:schemeClr val="bg1"/>
              </a:solidFill>
              <a:latin typeface="宋体"/>
              <a:ea typeface="宋体"/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[a-zA-Z0-9_.-] 	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 smtClean="0">
                <a:solidFill>
                  <a:srgbClr val="FFFF00"/>
                </a:solidFill>
              </a:rPr>
              <a:t>email</a:t>
            </a:r>
          </a:p>
          <a:p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[a-zA-Z0-9.-_] 	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 smtClean="0">
                <a:solidFill>
                  <a:srgbClr val="FFFF00"/>
                </a:solidFill>
              </a:rPr>
              <a:t>not email</a:t>
            </a:r>
            <a:r>
              <a:rPr lang="zh-CN" altLang="en-US" dirty="0" smtClean="0">
                <a:solidFill>
                  <a:srgbClr val="FFFF00"/>
                </a:solidFill>
              </a:rPr>
              <a:t>（</a:t>
            </a:r>
            <a:r>
              <a:rPr lang="en-US" altLang="zh-CN" smtClean="0">
                <a:solidFill>
                  <a:srgbClr val="FFFF00"/>
                </a:solidFill>
              </a:rPr>
              <a:t>;?[]&lt;…</a:t>
            </a:r>
            <a:r>
              <a:rPr lang="zh-CN" altLang="en-US" dirty="0" smtClean="0">
                <a:solidFill>
                  <a:srgbClr val="FFFF00"/>
                </a:solidFill>
              </a:rPr>
              <a:t>）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368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  <p:bldP spid="37" grpId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31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32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正则表达式</a:t>
            </a:r>
            <a:r>
              <a:rPr lang="en-US" altLang="zh-CN" sz="4400" dirty="0" smtClean="0">
                <a:solidFill>
                  <a:prstClr val="black"/>
                </a:solidFill>
              </a:rPr>
              <a:t>——</a:t>
            </a:r>
            <a:r>
              <a:rPr lang="zh-CN" altLang="en-US" sz="4400" dirty="0" smtClean="0">
                <a:solidFill>
                  <a:prstClr val="black"/>
                </a:solidFill>
              </a:rPr>
              <a:t>重复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10" name="圆角矩形 13"/>
          <p:cNvSpPr/>
          <p:nvPr/>
        </p:nvSpPr>
        <p:spPr>
          <a:xfrm>
            <a:off x="280988" y="1685925"/>
            <a:ext cx="8755062" cy="1228725"/>
          </a:xfrm>
          <a:prstGeom prst="roundRect">
            <a:avLst>
              <a:gd name="adj" fmla="val 3068"/>
            </a:avLst>
          </a:prstGeom>
          <a:solidFill>
            <a:srgbClr val="A4D91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11" name="TextBox 21"/>
          <p:cNvSpPr txBox="1">
            <a:spLocks noChangeArrowheads="1"/>
          </p:cNvSpPr>
          <p:nvPr/>
        </p:nvSpPr>
        <p:spPr bwMode="auto">
          <a:xfrm>
            <a:off x="395288" y="1687513"/>
            <a:ext cx="85693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dirty="0" smtClean="0">
                <a:solidFill>
                  <a:prstClr val="white"/>
                </a:solidFill>
              </a:rPr>
              <a:t>表示前一字符模式可以被重复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次或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</a:t>
            </a:r>
            <a:r>
              <a:rPr lang="zh-CN" altLang="en-US" dirty="0" smtClean="0">
                <a:solidFill>
                  <a:prstClr val="white"/>
                </a:solidFill>
              </a:rPr>
              <a:t>。</a:t>
            </a:r>
            <a:endParaRPr lang="en-US" altLang="zh-CN" dirty="0" smtClean="0">
              <a:solidFill>
                <a:prstClr val="white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“＊”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dirty="0" smtClean="0">
                <a:solidFill>
                  <a:prstClr val="white"/>
                </a:solidFill>
              </a:rPr>
              <a:t>表示前一字符模式可以被重复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次或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</a:t>
            </a:r>
            <a:r>
              <a:rPr lang="zh-CN" altLang="en-US" dirty="0" smtClean="0">
                <a:solidFill>
                  <a:prstClr val="white"/>
                </a:solidFill>
              </a:rPr>
              <a:t>。</a:t>
            </a:r>
            <a:endParaRPr lang="en-US" altLang="zh-CN" dirty="0" smtClean="0">
              <a:solidFill>
                <a:prstClr val="white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altLang="zh-CN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dirty="0" smtClean="0">
                <a:solidFill>
                  <a:prstClr val="white"/>
                </a:solidFill>
              </a:rPr>
              <a:t>表示前一字符模式可以被重复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</a:t>
            </a:r>
            <a:r>
              <a:rPr lang="zh-CN" altLang="en-US" dirty="0" smtClean="0">
                <a:solidFill>
                  <a:prstClr val="white"/>
                </a:solidFill>
              </a:rPr>
              <a:t>。</a:t>
            </a:r>
            <a:endParaRPr lang="en-US" altLang="zh-CN" dirty="0" smtClean="0">
              <a:solidFill>
                <a:prstClr val="white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{x,}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dirty="0" smtClean="0">
                <a:solidFill>
                  <a:prstClr val="white"/>
                </a:solidFill>
              </a:rPr>
              <a:t>表示前一字符模式可以被重复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至少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</a:t>
            </a:r>
            <a:r>
              <a:rPr lang="zh-CN" altLang="en-US" dirty="0" smtClean="0">
                <a:solidFill>
                  <a:prstClr val="white"/>
                </a:solidFill>
              </a:rPr>
              <a:t>。</a:t>
            </a:r>
            <a:endParaRPr lang="en-US" altLang="zh-CN" dirty="0" smtClean="0">
              <a:solidFill>
                <a:prstClr val="white"/>
              </a:solidFill>
            </a:endParaRPr>
          </a:p>
        </p:txBody>
      </p:sp>
      <p:sp>
        <p:nvSpPr>
          <p:cNvPr id="12" name="圆角矩形 13"/>
          <p:cNvSpPr/>
          <p:nvPr/>
        </p:nvSpPr>
        <p:spPr>
          <a:xfrm>
            <a:off x="293687" y="3067050"/>
            <a:ext cx="8670925" cy="3416320"/>
          </a:xfrm>
          <a:prstGeom prst="roundRect">
            <a:avLst>
              <a:gd name="adj" fmla="val 3068"/>
            </a:avLst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407988" y="3067050"/>
            <a:ext cx="827881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例子说明一切</a:t>
            </a:r>
            <a:endParaRPr lang="en-US" altLang="zh-CN" dirty="0" smtClean="0">
              <a:solidFill>
                <a:srgbClr val="FF0000"/>
              </a:solidFill>
              <a:latin typeface="宋体"/>
              <a:ea typeface="宋体"/>
              <a:cs typeface="宋体"/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^</a:t>
            </a:r>
            <a:r>
              <a:rPr lang="en-US" altLang="zh-CN" dirty="0" err="1" smtClean="0">
                <a:solidFill>
                  <a:srgbClr val="FFFF00"/>
                </a:solidFill>
              </a:rPr>
              <a:t>go+gle</a:t>
            </a:r>
            <a:r>
              <a:rPr lang="en-US" altLang="zh-CN" dirty="0" smtClean="0">
                <a:solidFill>
                  <a:srgbClr val="FFFF00"/>
                </a:solidFill>
              </a:rPr>
              <a:t>$		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gogle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 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google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 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gooooooooooogle</a:t>
            </a:r>
            <a:endParaRPr lang="en-US" altLang="zh-CN" dirty="0" smtClean="0">
              <a:solidFill>
                <a:prstClr val="white"/>
              </a:solidFill>
              <a:latin typeface="宋体"/>
              <a:ea typeface="宋体"/>
            </a:endParaRPr>
          </a:p>
          <a:p>
            <a:endParaRPr lang="en-US" altLang="zh-CN" dirty="0" smtClean="0">
              <a:solidFill>
                <a:prstClr val="white"/>
              </a:solidFill>
              <a:latin typeface="宋体"/>
              <a:ea typeface="宋体"/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^g[</a:t>
            </a:r>
            <a:r>
              <a:rPr lang="en-US" altLang="zh-CN" dirty="0" err="1" smtClean="0">
                <a:solidFill>
                  <a:srgbClr val="FFFF00"/>
                </a:solidFill>
              </a:rPr>
              <a:t>aeiou</a:t>
            </a:r>
            <a:r>
              <a:rPr lang="en-US" altLang="zh-CN" dirty="0" smtClean="0">
                <a:solidFill>
                  <a:srgbClr val="FFFF00"/>
                </a:solidFill>
              </a:rPr>
              <a:t>]+</a:t>
            </a:r>
            <a:r>
              <a:rPr lang="en-US" altLang="zh-CN" dirty="0" err="1" smtClean="0">
                <a:solidFill>
                  <a:srgbClr val="FFFF00"/>
                </a:solidFill>
              </a:rPr>
              <a:t>gle</a:t>
            </a:r>
            <a:r>
              <a:rPr lang="en-US" altLang="zh-CN" dirty="0" smtClean="0">
                <a:solidFill>
                  <a:srgbClr val="FFFF00"/>
                </a:solidFill>
              </a:rPr>
              <a:t>$	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gogle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 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geagle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 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gaeiouaeiougle</a:t>
            </a:r>
            <a:endParaRPr lang="en-US" altLang="zh-CN" dirty="0" smtClean="0">
              <a:solidFill>
                <a:prstClr val="white"/>
              </a:solidFill>
              <a:latin typeface="宋体"/>
              <a:ea typeface="宋体"/>
            </a:endParaRPr>
          </a:p>
          <a:p>
            <a:endParaRPr lang="en-US" altLang="zh-CN" dirty="0" smtClean="0">
              <a:solidFill>
                <a:prstClr val="white"/>
              </a:solidFill>
              <a:latin typeface="宋体"/>
              <a:ea typeface="宋体"/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^go*</a:t>
            </a:r>
            <a:r>
              <a:rPr lang="en-US" altLang="zh-CN" dirty="0" err="1" smtClean="0">
                <a:solidFill>
                  <a:srgbClr val="FFFF00"/>
                </a:solidFill>
              </a:rPr>
              <a:t>gle</a:t>
            </a:r>
            <a:r>
              <a:rPr lang="en-US" altLang="zh-CN" dirty="0" smtClean="0">
                <a:solidFill>
                  <a:srgbClr val="FFFF00"/>
                </a:solidFill>
              </a:rPr>
              <a:t>$			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ggle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 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google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 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gooooooooooogle</a:t>
            </a:r>
            <a:endParaRPr lang="en-US" altLang="zh-CN" dirty="0" smtClean="0">
              <a:solidFill>
                <a:prstClr val="white"/>
              </a:solidFill>
              <a:latin typeface="宋体"/>
              <a:ea typeface="宋体"/>
            </a:endParaRPr>
          </a:p>
          <a:p>
            <a:endParaRPr lang="en-US" altLang="zh-CN" dirty="0" smtClean="0">
              <a:solidFill>
                <a:prstClr val="white"/>
              </a:solidFill>
              <a:latin typeface="宋体"/>
              <a:ea typeface="宋体"/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^go{2,4}</a:t>
            </a:r>
            <a:r>
              <a:rPr lang="en-US" altLang="zh-CN" dirty="0" err="1" smtClean="0">
                <a:solidFill>
                  <a:srgbClr val="FFFF00"/>
                </a:solidFill>
              </a:rPr>
              <a:t>gle</a:t>
            </a:r>
            <a:r>
              <a:rPr lang="en-US" altLang="zh-CN" dirty="0" smtClean="0">
                <a:solidFill>
                  <a:srgbClr val="FFFF00"/>
                </a:solidFill>
              </a:rPr>
              <a:t>$		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google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 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gooogle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 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goooole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^go{2,}</a:t>
            </a:r>
            <a:r>
              <a:rPr lang="en-US" altLang="zh-CN" dirty="0" err="1" smtClean="0">
                <a:solidFill>
                  <a:srgbClr val="FFFF00"/>
                </a:solidFill>
              </a:rPr>
              <a:t>gle</a:t>
            </a:r>
            <a:r>
              <a:rPr lang="en-US" altLang="zh-CN" dirty="0" smtClean="0">
                <a:solidFill>
                  <a:srgbClr val="FFFF00"/>
                </a:solidFill>
              </a:rPr>
              <a:t>$		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google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 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gooogle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 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goooole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 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gooooole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 …</a:t>
            </a:r>
          </a:p>
          <a:p>
            <a:endParaRPr lang="en-US" altLang="zh-CN" dirty="0" smtClean="0">
              <a:solidFill>
                <a:prstClr val="white"/>
              </a:solidFill>
              <a:latin typeface="宋体"/>
              <a:ea typeface="宋体"/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^(shy )*is( shy)*$	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shy is shy 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shy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 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shy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368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31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32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正则表达式</a:t>
            </a:r>
            <a:r>
              <a:rPr lang="en-US" altLang="zh-CN" sz="4400" dirty="0" smtClean="0">
                <a:solidFill>
                  <a:prstClr val="black"/>
                </a:solidFill>
              </a:rPr>
              <a:t>——</a:t>
            </a:r>
            <a:r>
              <a:rPr lang="zh-CN" altLang="en-US" sz="4400" dirty="0" smtClean="0">
                <a:solidFill>
                  <a:prstClr val="black"/>
                </a:solidFill>
              </a:rPr>
              <a:t>分支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34" name="圆角矩形 13"/>
          <p:cNvSpPr/>
          <p:nvPr/>
        </p:nvSpPr>
        <p:spPr>
          <a:xfrm>
            <a:off x="280988" y="1685925"/>
            <a:ext cx="8755062" cy="695325"/>
          </a:xfrm>
          <a:prstGeom prst="roundRect">
            <a:avLst>
              <a:gd name="adj" fmla="val 3068"/>
            </a:avLst>
          </a:prstGeom>
          <a:solidFill>
            <a:srgbClr val="A4D91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36" name="TextBox 21"/>
          <p:cNvSpPr txBox="1">
            <a:spLocks noChangeArrowheads="1"/>
          </p:cNvSpPr>
          <p:nvPr/>
        </p:nvSpPr>
        <p:spPr bwMode="auto">
          <a:xfrm>
            <a:off x="395288" y="1687513"/>
            <a:ext cx="8569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分支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400" dirty="0" smtClean="0">
                <a:solidFill>
                  <a:schemeClr val="bg1"/>
                </a:solidFill>
              </a:rPr>
              <a:t>用来指定几个规则只要匹配一个规则即成匹配。</a:t>
            </a:r>
            <a:endParaRPr lang="en-US" altLang="zh-CN" sz="2400" dirty="0" smtClean="0">
              <a:solidFill>
                <a:prstClr val="white"/>
              </a:solidFill>
            </a:endParaRPr>
          </a:p>
        </p:txBody>
      </p:sp>
      <p:sp>
        <p:nvSpPr>
          <p:cNvPr id="37" name="圆角矩形 13"/>
          <p:cNvSpPr/>
          <p:nvPr/>
        </p:nvSpPr>
        <p:spPr>
          <a:xfrm>
            <a:off x="293688" y="2762250"/>
            <a:ext cx="8670925" cy="3416320"/>
          </a:xfrm>
          <a:prstGeom prst="roundRect">
            <a:avLst>
              <a:gd name="adj" fmla="val 3068"/>
            </a:avLst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407989" y="2762250"/>
            <a:ext cx="827881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例子说明一切</a:t>
            </a:r>
            <a:endParaRPr lang="en-US" altLang="zh-CN" dirty="0" smtClean="0">
              <a:solidFill>
                <a:srgbClr val="FF0000"/>
              </a:solidFill>
              <a:latin typeface="宋体"/>
              <a:ea typeface="宋体"/>
              <a:cs typeface="宋体"/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^com$|^org$|^net$		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com org net</a:t>
            </a:r>
          </a:p>
          <a:p>
            <a:endParaRPr lang="en-US" altLang="zh-CN" dirty="0" smtClean="0">
              <a:solidFill>
                <a:prstClr val="white"/>
              </a:solidFill>
              <a:latin typeface="宋体"/>
              <a:ea typeface="宋体"/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^shy.(</a:t>
            </a:r>
            <a:r>
              <a:rPr lang="en-US" altLang="zh-CN" dirty="0" err="1" smtClean="0">
                <a:solidFill>
                  <a:srgbClr val="FFFF00"/>
                </a:solidFill>
              </a:rPr>
              <a:t>com|org|net</a:t>
            </a:r>
            <a:r>
              <a:rPr lang="en-US" altLang="zh-CN" dirty="0" smtClean="0">
                <a:solidFill>
                  <a:srgbClr val="FFFF00"/>
                </a:solidFill>
              </a:rPr>
              <a:t>)$		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shy.com 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shy+net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 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shy$net</a:t>
            </a:r>
            <a:endParaRPr lang="en-US" altLang="zh-CN" dirty="0" smtClean="0">
              <a:solidFill>
                <a:prstClr val="white"/>
              </a:solidFill>
              <a:latin typeface="宋体"/>
              <a:ea typeface="宋体"/>
            </a:endParaRPr>
          </a:p>
          <a:p>
            <a:endParaRPr lang="en-US" altLang="zh-CN" dirty="0" smtClean="0">
              <a:solidFill>
                <a:prstClr val="white"/>
              </a:solidFill>
              <a:latin typeface="宋体"/>
              <a:ea typeface="宋体"/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^go*</a:t>
            </a:r>
            <a:r>
              <a:rPr lang="en-US" altLang="zh-CN" dirty="0" err="1" smtClean="0">
                <a:solidFill>
                  <a:srgbClr val="FFFF00"/>
                </a:solidFill>
              </a:rPr>
              <a:t>gle</a:t>
            </a:r>
            <a:r>
              <a:rPr lang="en-US" altLang="zh-CN" dirty="0" smtClean="0">
                <a:solidFill>
                  <a:srgbClr val="FFFF00"/>
                </a:solidFill>
              </a:rPr>
              <a:t>$			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ggle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 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google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 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gooooooooooogle</a:t>
            </a:r>
            <a:endParaRPr lang="en-US" altLang="zh-CN" dirty="0" smtClean="0">
              <a:solidFill>
                <a:prstClr val="white"/>
              </a:solidFill>
              <a:latin typeface="宋体"/>
              <a:ea typeface="宋体"/>
            </a:endParaRPr>
          </a:p>
          <a:p>
            <a:endParaRPr lang="en-US" altLang="zh-CN" dirty="0" smtClean="0">
              <a:solidFill>
                <a:prstClr val="white"/>
              </a:solidFill>
              <a:latin typeface="宋体"/>
              <a:ea typeface="宋体"/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^go{2,4}</a:t>
            </a:r>
            <a:r>
              <a:rPr lang="en-US" altLang="zh-CN" dirty="0" err="1" smtClean="0">
                <a:solidFill>
                  <a:srgbClr val="FFFF00"/>
                </a:solidFill>
              </a:rPr>
              <a:t>gle</a:t>
            </a:r>
            <a:r>
              <a:rPr lang="en-US" altLang="zh-CN" dirty="0" smtClean="0">
                <a:solidFill>
                  <a:srgbClr val="FFFF00"/>
                </a:solidFill>
              </a:rPr>
              <a:t>$		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google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 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gooogle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 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goooole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^go{2,}</a:t>
            </a:r>
            <a:r>
              <a:rPr lang="en-US" altLang="zh-CN" dirty="0" err="1" smtClean="0">
                <a:solidFill>
                  <a:srgbClr val="FFFF00"/>
                </a:solidFill>
              </a:rPr>
              <a:t>gle</a:t>
            </a:r>
            <a:r>
              <a:rPr lang="en-US" altLang="zh-CN" dirty="0" smtClean="0">
                <a:solidFill>
                  <a:srgbClr val="FFFF00"/>
                </a:solidFill>
              </a:rPr>
              <a:t>$		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google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 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gooogle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 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goooole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 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gooooole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 …</a:t>
            </a:r>
          </a:p>
          <a:p>
            <a:endParaRPr lang="en-US" altLang="zh-CN" dirty="0" smtClean="0">
              <a:solidFill>
                <a:prstClr val="white"/>
              </a:solidFill>
              <a:latin typeface="宋体"/>
              <a:ea typeface="宋体"/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^(shy )*is( shy)*$	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shy is shy 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shy</a:t>
            </a:r>
            <a:r>
              <a:rPr lang="en-US" altLang="zh-CN" dirty="0" smtClean="0">
                <a:solidFill>
                  <a:prstClr val="white"/>
                </a:solidFill>
                <a:latin typeface="宋体"/>
                <a:ea typeface="宋体"/>
              </a:rPr>
              <a:t> </a:t>
            </a:r>
            <a:r>
              <a:rPr lang="en-US" altLang="zh-CN" dirty="0" err="1" smtClean="0">
                <a:solidFill>
                  <a:prstClr val="white"/>
                </a:solidFill>
                <a:latin typeface="宋体"/>
                <a:ea typeface="宋体"/>
              </a:rPr>
              <a:t>shy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368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  <p:bldP spid="37" grpId="0" animBg="1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正则深入</a:t>
            </a:r>
            <a:r>
              <a:rPr lang="en-US" altLang="zh-CN" sz="4400" dirty="0" smtClean="0">
                <a:solidFill>
                  <a:prstClr val="black"/>
                </a:solidFill>
              </a:rPr>
              <a:t>——</a:t>
            </a:r>
            <a:r>
              <a:rPr lang="zh-CN" altLang="en-US" sz="4400" dirty="0" smtClean="0">
                <a:solidFill>
                  <a:prstClr val="black"/>
                </a:solidFill>
              </a:rPr>
              <a:t>起源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10" name="圆角矩形 13"/>
          <p:cNvSpPr/>
          <p:nvPr/>
        </p:nvSpPr>
        <p:spPr>
          <a:xfrm>
            <a:off x="712789" y="1819275"/>
            <a:ext cx="7859712" cy="4359295"/>
          </a:xfrm>
          <a:prstGeom prst="roundRect">
            <a:avLst>
              <a:gd name="adj" fmla="val 3068"/>
            </a:avLst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876300" y="1990725"/>
            <a:ext cx="74676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1940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神经学家研究出一种模型，认为神经系统在神经元层面上就是这样工作的。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年后数学家描述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正则集合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(regular sets)》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1968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Ken Thompson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的文章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regualr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....》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描述一种正则表达式编译器，该编译器生成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IBM 7094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代码，也诞生了他的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qed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，也就是后来的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UNIX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编辑器的基础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没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qed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先进，他有个命令是这样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g/Regular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Expresion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/p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成为独立的工具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grep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以及拓展的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egrep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545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正则深入</a:t>
            </a:r>
            <a:r>
              <a:rPr lang="en-US" altLang="zh-CN" sz="4400" dirty="0" smtClean="0">
                <a:solidFill>
                  <a:prstClr val="black"/>
                </a:solidFill>
              </a:rPr>
              <a:t>——</a:t>
            </a:r>
            <a:r>
              <a:rPr lang="zh-CN" altLang="en-US" sz="4400" dirty="0" smtClean="0">
                <a:solidFill>
                  <a:prstClr val="black"/>
                </a:solidFill>
              </a:rPr>
              <a:t>流派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8409717"/>
              </p:ext>
            </p:extLst>
          </p:nvPr>
        </p:nvGraphicFramePr>
        <p:xfrm>
          <a:off x="428625" y="1704975"/>
          <a:ext cx="8274496" cy="2123440"/>
        </p:xfrm>
        <a:graphic>
          <a:graphicData uri="http://schemas.openxmlformats.org/drawingml/2006/table">
            <a:tbl>
              <a:tblPr firstRow="1" bandRow="1"/>
              <a:tblGrid>
                <a:gridCol w="1824173"/>
                <a:gridCol w="6450323"/>
              </a:tblGrid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zh-CN" altLang="en-US" dirty="0" smtClean="0"/>
                        <a:t>引擎类型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zh-CN" altLang="en-US" dirty="0" smtClean="0"/>
                        <a:t>程序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altLang="zh-CN" dirty="0" smtClean="0"/>
                        <a:t>DFA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altLang="zh-CN" dirty="0" err="1" smtClean="0"/>
                        <a:t>awk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多数版本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egrep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多数版本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flex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lex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zh-CN" altLang="en-US" dirty="0" smtClean="0"/>
                        <a:t>传统</a:t>
                      </a:r>
                      <a:r>
                        <a:rPr lang="en-US" altLang="zh-CN" dirty="0" smtClean="0"/>
                        <a:t>NFA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altLang="zh-CN" dirty="0" smtClean="0"/>
                        <a:t>GNU </a:t>
                      </a:r>
                      <a:r>
                        <a:rPr lang="en-US" altLang="zh-CN" dirty="0" err="1" smtClean="0"/>
                        <a:t>Emacs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JAVA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GREP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less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more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PREL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PHP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Python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ruby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sed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vi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altLang="zh-CN" dirty="0" smtClean="0"/>
                        <a:t>POSIX NFA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altLang="zh-CN" dirty="0" err="1" smtClean="0"/>
                        <a:t>mawk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altLang="zh-CN" dirty="0" smtClean="0"/>
                        <a:t>DFA/NFA</a:t>
                      </a:r>
                      <a:r>
                        <a:rPr lang="zh-CN" altLang="en-US" dirty="0" smtClean="0"/>
                        <a:t>混合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altLang="zh-CN" dirty="0" smtClean="0"/>
                        <a:t>GNU </a:t>
                      </a:r>
                      <a:r>
                        <a:rPr lang="en-US" altLang="zh-CN" dirty="0" err="1" smtClean="0"/>
                        <a:t>awk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gun </a:t>
                      </a:r>
                      <a:r>
                        <a:rPr lang="en-US" altLang="zh-CN" dirty="0" err="1" smtClean="0"/>
                        <a:t>grep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egrep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" name="圆角矩形 13"/>
          <p:cNvSpPr/>
          <p:nvPr/>
        </p:nvSpPr>
        <p:spPr>
          <a:xfrm>
            <a:off x="428624" y="3828415"/>
            <a:ext cx="8258175" cy="2587645"/>
          </a:xfrm>
          <a:prstGeom prst="roundRect">
            <a:avLst>
              <a:gd name="adj" fmla="val 3068"/>
            </a:avLst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525530" y="3908887"/>
            <a:ext cx="7846184" cy="24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+mn-ea"/>
              </a:rPr>
              <a:t>DFA:	</a:t>
            </a: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</a:rPr>
              <a:t>文本向导引擎。</a:t>
            </a:r>
            <a:endParaRPr lang="en-US" altLang="zh-CN" sz="2400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</a:rPr>
              <a:t>不允许回溯，不具备反向引用，不可以捕获子表达式。</a:t>
            </a:r>
            <a:endParaRPr lang="en-US" altLang="zh-CN" sz="2400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+mn-ea"/>
              </a:rPr>
              <a:t> </a:t>
            </a: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NFA: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正则向导引擎。（猴急的）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</a:rPr>
              <a:t>贪婪的，正则优先（更长匹配未被发现，</a:t>
            </a:r>
            <a:r>
              <a:rPr lang="en-US" altLang="zh-CN" sz="2400" dirty="0" err="1" smtClean="0">
                <a:solidFill>
                  <a:schemeClr val="bg1"/>
                </a:solidFill>
                <a:latin typeface="+mn-lt"/>
                <a:ea typeface="+mn-ea"/>
              </a:rPr>
              <a:t>jane|janet</a:t>
            </a: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</a:rPr>
              <a:t>两种解决办法）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008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正则深入</a:t>
            </a:r>
            <a:r>
              <a:rPr lang="en-US" altLang="zh-CN" sz="4400" dirty="0" smtClean="0">
                <a:solidFill>
                  <a:prstClr val="black"/>
                </a:solidFill>
              </a:rPr>
              <a:t>——</a:t>
            </a:r>
            <a:r>
              <a:rPr lang="zh-CN" altLang="en-US" sz="4400" dirty="0" smtClean="0">
                <a:solidFill>
                  <a:prstClr val="black"/>
                </a:solidFill>
              </a:rPr>
              <a:t>贪婪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11" name="圆角矩形 13"/>
          <p:cNvSpPr/>
          <p:nvPr/>
        </p:nvSpPr>
        <p:spPr>
          <a:xfrm>
            <a:off x="1704976" y="3497252"/>
            <a:ext cx="5876924" cy="1770073"/>
          </a:xfrm>
          <a:prstGeom prst="roundRect">
            <a:avLst>
              <a:gd name="adj" fmla="val 3068"/>
            </a:avLst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2190750" y="3876675"/>
            <a:ext cx="48291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让我们用例子说话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圆角矩形 13"/>
          <p:cNvSpPr/>
          <p:nvPr/>
        </p:nvSpPr>
        <p:spPr>
          <a:xfrm>
            <a:off x="280988" y="1659118"/>
            <a:ext cx="8755062" cy="951726"/>
          </a:xfrm>
          <a:prstGeom prst="roundRect">
            <a:avLst>
              <a:gd name="adj" fmla="val 3068"/>
            </a:avLst>
          </a:prstGeom>
          <a:solidFill>
            <a:srgbClr val="A4D91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395288" y="1687513"/>
            <a:ext cx="8569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＊？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altLang="zh-CN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dirty="0" smtClean="0">
                <a:solidFill>
                  <a:prstClr val="white"/>
                </a:solidFill>
              </a:rPr>
              <a:t>这些都是贪婪的象征。</a:t>
            </a:r>
            <a:endParaRPr lang="en-US" altLang="zh-CN" dirty="0" smtClean="0">
              <a:solidFill>
                <a:prstClr val="white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“？”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dirty="0" smtClean="0">
                <a:solidFill>
                  <a:prstClr val="white"/>
                </a:solidFill>
              </a:rPr>
              <a:t>		</a:t>
            </a:r>
            <a:r>
              <a:rPr lang="zh-CN" altLang="en-US" dirty="0" smtClean="0">
                <a:solidFill>
                  <a:prstClr val="white"/>
                </a:solidFill>
              </a:rPr>
              <a:t>尽可能少的，非贪婪模式。</a:t>
            </a:r>
            <a:endParaRPr lang="en-US" altLang="zh-CN" dirty="0" smtClean="0">
              <a:solidFill>
                <a:prstClr val="white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altLang="zh-CN" dirty="0" smtClean="0">
                <a:solidFill>
                  <a:prstClr val="white"/>
                </a:solidFill>
              </a:rPr>
              <a:t>			</a:t>
            </a:r>
            <a:r>
              <a:rPr lang="zh-CN" altLang="en-US" dirty="0" smtClean="0">
                <a:solidFill>
                  <a:prstClr val="white"/>
                </a:solidFill>
              </a:rPr>
              <a:t>贪婪到底，没有退让。</a:t>
            </a:r>
            <a:endParaRPr lang="en-US" altLang="zh-CN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010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正则深入</a:t>
            </a:r>
            <a:r>
              <a:rPr lang="en-US" altLang="zh-CN" sz="4400" dirty="0" smtClean="0">
                <a:solidFill>
                  <a:prstClr val="black"/>
                </a:solidFill>
              </a:rPr>
              <a:t>——</a:t>
            </a:r>
            <a:r>
              <a:rPr lang="zh-CN" altLang="en-US" sz="4400" dirty="0" smtClean="0">
                <a:solidFill>
                  <a:prstClr val="black"/>
                </a:solidFill>
              </a:rPr>
              <a:t>？特殊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9" name="圆角矩形 13"/>
          <p:cNvSpPr/>
          <p:nvPr/>
        </p:nvSpPr>
        <p:spPr>
          <a:xfrm>
            <a:off x="712789" y="1819275"/>
            <a:ext cx="7859712" cy="4359295"/>
          </a:xfrm>
          <a:prstGeom prst="roundRect">
            <a:avLst>
              <a:gd name="adj" fmla="val 3068"/>
            </a:avLst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876300" y="1990725"/>
            <a:ext cx="74676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（？：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取消捕获分组（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+mn-ea"/>
              </a:rPr>
              <a:t> (a)\1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eaLnBrk="0" hangingPunct="0">
              <a:spcBef>
                <a:spcPct val="20000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</a:rPr>
              <a:t>（？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+mn-ea"/>
              </a:rPr>
              <a:t>&gt;		</a:t>
            </a: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</a:rPr>
              <a:t>取消分组捕获，阻止回溯（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+mn-ea"/>
              </a:rPr>
              <a:t> (?&gt;a*)a  </a:t>
            </a:r>
            <a:r>
              <a:rPr lang="en-US" altLang="zh-CN" sz="2400" dirty="0" err="1" smtClean="0">
                <a:solidFill>
                  <a:schemeClr val="bg1"/>
                </a:solidFill>
                <a:latin typeface="+mn-lt"/>
                <a:ea typeface="+mn-ea"/>
              </a:rPr>
              <a:t>aaa</a:t>
            </a: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lvl="0" eaLnBrk="0" hangingPunct="0">
              <a:spcBef>
                <a:spcPct val="20000"/>
              </a:spcBef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（？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	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注释（正则也有注释！）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eaLnBrk="0" hangingPunct="0">
              <a:spcBef>
                <a:spcPct val="20000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</a:rPr>
              <a:t>（？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+mn-ea"/>
              </a:rPr>
              <a:t>=		</a:t>
            </a: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</a:rPr>
              <a:t>肯定型顺序环视</a:t>
            </a:r>
            <a:endParaRPr lang="en-US" altLang="zh-CN" sz="2400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eaLnBrk="0" hangingPunct="0">
              <a:spcBef>
                <a:spcPct val="20000"/>
              </a:spcBef>
            </a:pPr>
            <a:r>
              <a:rPr lang="zh-CN" altLang="en-US" sz="2400" dirty="0" smtClean="0">
                <a:solidFill>
                  <a:schemeClr val="bg1"/>
                </a:solidFill>
              </a:rPr>
              <a:t>（？</a:t>
            </a:r>
            <a:r>
              <a:rPr lang="en-US" altLang="zh-CN" sz="2400" dirty="0" smtClean="0">
                <a:solidFill>
                  <a:schemeClr val="bg1"/>
                </a:solidFill>
              </a:rPr>
              <a:t>&lt;=	</a:t>
            </a:r>
            <a:r>
              <a:rPr lang="zh-CN" altLang="en-US" sz="2400" dirty="0" smtClean="0">
                <a:solidFill>
                  <a:schemeClr val="bg1"/>
                </a:solidFill>
              </a:rPr>
              <a:t>肯定型逆序环视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400" dirty="0" smtClean="0">
                <a:solidFill>
                  <a:schemeClr val="bg1"/>
                </a:solidFill>
              </a:rPr>
              <a:t>（？</a:t>
            </a:r>
            <a:r>
              <a:rPr lang="en-US" altLang="zh-CN" sz="2400" dirty="0" smtClean="0">
                <a:solidFill>
                  <a:schemeClr val="bg1"/>
                </a:solidFill>
              </a:rPr>
              <a:t>!		</a:t>
            </a:r>
            <a:r>
              <a:rPr lang="zh-CN" altLang="en-US" sz="2400" dirty="0" smtClean="0">
                <a:solidFill>
                  <a:schemeClr val="bg1"/>
                </a:solidFill>
              </a:rPr>
              <a:t>否定型顺序环视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400" dirty="0" smtClean="0">
                <a:solidFill>
                  <a:schemeClr val="bg1"/>
                </a:solidFill>
              </a:rPr>
              <a:t>（？</a:t>
            </a:r>
            <a:r>
              <a:rPr lang="en-US" altLang="zh-CN" sz="2400" dirty="0" smtClean="0">
                <a:solidFill>
                  <a:schemeClr val="bg1"/>
                </a:solidFill>
              </a:rPr>
              <a:t>&lt;!		</a:t>
            </a:r>
            <a:r>
              <a:rPr lang="zh-CN" altLang="en-US" sz="2400" dirty="0" smtClean="0">
                <a:solidFill>
                  <a:schemeClr val="bg1"/>
                </a:solidFill>
              </a:rPr>
              <a:t>否定型逆序环视</a:t>
            </a:r>
          </a:p>
          <a:p>
            <a:pPr lvl="0" eaLnBrk="0" hangingPunct="0">
              <a:spcBef>
                <a:spcPct val="20000"/>
              </a:spcBef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&lt;div&gt;shy&lt;/div&gt;	(?&lt;=&lt;div&gt;)\w+(?=&lt;/div&gt;)</a:t>
            </a:r>
          </a:p>
          <a:p>
            <a:pPr lvl="0" eaLnBrk="0" hangingPunct="0">
              <a:spcBef>
                <a:spcPct val="20000"/>
              </a:spcBef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eaLnBrk="0" hangingPunct="0">
              <a:spcBef>
                <a:spcPct val="20000"/>
              </a:spcBef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334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正则深入</a:t>
            </a:r>
            <a:r>
              <a:rPr lang="en-US" altLang="zh-CN" sz="4400" dirty="0" smtClean="0">
                <a:solidFill>
                  <a:prstClr val="black"/>
                </a:solidFill>
              </a:rPr>
              <a:t>——</a:t>
            </a:r>
            <a:r>
              <a:rPr lang="zh-CN" altLang="en-US" sz="4400" dirty="0" smtClean="0">
                <a:solidFill>
                  <a:prstClr val="black"/>
                </a:solidFill>
              </a:rPr>
              <a:t>组成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1640" y="3590692"/>
            <a:ext cx="1107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cf</a:t>
            </a:r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272821" y="4311616"/>
            <a:ext cx="3600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276408" y="4311616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2898454" y="4237023"/>
            <a:ext cx="552147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3004" y="5272919"/>
            <a:ext cx="88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位置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48379" y="5272919"/>
            <a:ext cx="88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位置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74527" y="5272919"/>
            <a:ext cx="88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位置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435563" y="2707179"/>
            <a:ext cx="574879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543044" y="2707179"/>
            <a:ext cx="475510" cy="1029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19317" y="2337847"/>
            <a:ext cx="86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0497" y="2344838"/>
            <a:ext cx="86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圆角矩形 13"/>
          <p:cNvSpPr/>
          <p:nvPr/>
        </p:nvSpPr>
        <p:spPr>
          <a:xfrm>
            <a:off x="3924301" y="1990725"/>
            <a:ext cx="4991100" cy="4187845"/>
          </a:xfrm>
          <a:prstGeom prst="roundRect">
            <a:avLst>
              <a:gd name="adj" fmla="val 3068"/>
            </a:avLst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3944700" y="2153371"/>
            <a:ext cx="4742100" cy="397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正则表达式匹配过程中，如果子表达式匹配到的是字符内容，而非位置，并被保存到最终的匹配结果中，那么就认为这个子表达式是占有字符的；如果子表达式匹配的仅仅是位置，或者匹配的内容并不保存到最终的匹配结果中，那么就认为这个子表达式是零宽度的。</a:t>
            </a:r>
          </a:p>
          <a:p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占有字符是互斥的，零宽度是非互斥的。也就是一个字符，同一时间只能由一个子表达式匹配，而一个位置，却可以同时由多个零宽度的子表达式匹配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368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3"/>
          <p:cNvSpPr/>
          <p:nvPr/>
        </p:nvSpPr>
        <p:spPr>
          <a:xfrm>
            <a:off x="712789" y="1819275"/>
            <a:ext cx="7859712" cy="4359295"/>
          </a:xfrm>
          <a:prstGeom prst="roundRect">
            <a:avLst>
              <a:gd name="adj" fmla="val 3068"/>
            </a:avLst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正则深入</a:t>
            </a:r>
            <a:r>
              <a:rPr lang="en-US" altLang="zh-CN" sz="4400" dirty="0" smtClean="0">
                <a:solidFill>
                  <a:prstClr val="black"/>
                </a:solidFill>
              </a:rPr>
              <a:t>——</a:t>
            </a:r>
            <a:r>
              <a:rPr lang="zh-CN" altLang="en-US" sz="4400" dirty="0" smtClean="0">
                <a:solidFill>
                  <a:prstClr val="black"/>
                </a:solidFill>
              </a:rPr>
              <a:t>流程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849313" y="1830387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6576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 正则的匹配过程，通常情况下都是由一个子表达式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  <a:ea typeface="+mn-ea"/>
              </a:rPr>
              <a:t>（可能为一个普通字符、元字符或元字符序列组成）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取得控制权，从字符串的某一位置开始尝试匹配，一个子表达式开始尝试匹配的位置，是从前一子表达匹配成功的结束位置开始的。如正则表达式：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36576" indent="0">
              <a:buNone/>
            </a:pPr>
            <a:r>
              <a:rPr lang="en-US" altLang="zh-CN" b="1" dirty="0" smtClean="0">
                <a:solidFill>
                  <a:srgbClr val="0099FF"/>
                </a:solidFill>
                <a:latin typeface="+mn-ea"/>
                <a:ea typeface="+mn-ea"/>
              </a:rPr>
              <a:t>(</a:t>
            </a:r>
            <a:r>
              <a:rPr lang="zh-CN" altLang="en-US" b="1" dirty="0" smtClean="0">
                <a:solidFill>
                  <a:srgbClr val="0099FF"/>
                </a:solidFill>
                <a:latin typeface="+mn-ea"/>
                <a:ea typeface="+mn-ea"/>
              </a:rPr>
              <a:t>子表达式一</a:t>
            </a:r>
            <a:r>
              <a:rPr lang="en-US" altLang="zh-CN" b="1" dirty="0" smtClean="0">
                <a:solidFill>
                  <a:srgbClr val="0099FF"/>
                </a:solidFill>
                <a:latin typeface="+mn-ea"/>
                <a:ea typeface="+mn-ea"/>
              </a:rPr>
              <a:t>)(</a:t>
            </a:r>
            <a:r>
              <a:rPr lang="zh-CN" altLang="en-US" b="1" dirty="0" smtClean="0">
                <a:solidFill>
                  <a:srgbClr val="0099FF"/>
                </a:solidFill>
                <a:latin typeface="+mn-ea"/>
                <a:ea typeface="+mn-ea"/>
              </a:rPr>
              <a:t>子表达式二</a:t>
            </a:r>
            <a:r>
              <a:rPr lang="en-US" altLang="zh-CN" b="1" dirty="0" smtClean="0">
                <a:solidFill>
                  <a:srgbClr val="0099FF"/>
                </a:solidFill>
                <a:latin typeface="+mn-ea"/>
                <a:ea typeface="+mn-ea"/>
              </a:rPr>
              <a:t>)</a:t>
            </a:r>
            <a:endParaRPr lang="zh-CN" altLang="en-US" dirty="0" smtClean="0">
              <a:solidFill>
                <a:srgbClr val="0099FF"/>
              </a:solidFill>
              <a:latin typeface="+mn-ea"/>
              <a:ea typeface="+mn-ea"/>
            </a:endParaRPr>
          </a:p>
          <a:p>
            <a:pPr marL="36576" indent="0">
              <a:buNone/>
            </a:pPr>
            <a:endParaRPr lang="en-US" altLang="zh-CN" dirty="0" smtClean="0">
              <a:latin typeface="+mn-ea"/>
              <a:ea typeface="+mn-ea"/>
            </a:endParaRPr>
          </a:p>
          <a:p>
            <a:pPr marL="36576" indent="0">
              <a:buNone/>
            </a:pPr>
            <a:r>
              <a:rPr lang="en-US" altLang="zh-CN" dirty="0" smtClean="0">
                <a:latin typeface="+mn-ea"/>
                <a:ea typeface="+mn-ea"/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假设</a:t>
            </a:r>
            <a:r>
              <a:rPr lang="en-US" altLang="zh-CN" b="1" dirty="0" smtClean="0">
                <a:solidFill>
                  <a:srgbClr val="0099FF"/>
                </a:solidFill>
                <a:latin typeface="+mn-ea"/>
                <a:ea typeface="+mn-ea"/>
              </a:rPr>
              <a:t>(</a:t>
            </a:r>
            <a:r>
              <a:rPr lang="zh-CN" altLang="en-US" b="1" dirty="0" smtClean="0">
                <a:solidFill>
                  <a:srgbClr val="0099FF"/>
                </a:solidFill>
                <a:latin typeface="+mn-ea"/>
                <a:ea typeface="+mn-ea"/>
              </a:rPr>
              <a:t>子表达式一</a:t>
            </a:r>
            <a:r>
              <a:rPr lang="en-US" altLang="zh-CN" b="1" dirty="0" smtClean="0">
                <a:solidFill>
                  <a:srgbClr val="0099FF"/>
                </a:solidFill>
                <a:latin typeface="+mn-ea"/>
                <a:ea typeface="+mn-ea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为零宽度表达式，由于它匹配开始和结束的位置是同一个，如位置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，那么</a:t>
            </a:r>
            <a:r>
              <a:rPr lang="en-US" altLang="zh-CN" b="1" dirty="0" smtClean="0">
                <a:solidFill>
                  <a:srgbClr val="0099FF"/>
                </a:solidFill>
                <a:latin typeface="+mn-ea"/>
                <a:ea typeface="+mn-ea"/>
              </a:rPr>
              <a:t>(</a:t>
            </a:r>
            <a:r>
              <a:rPr lang="zh-CN" altLang="en-US" b="1" dirty="0" smtClean="0">
                <a:solidFill>
                  <a:srgbClr val="0099FF"/>
                </a:solidFill>
                <a:latin typeface="+mn-ea"/>
                <a:ea typeface="+mn-ea"/>
              </a:rPr>
              <a:t>子表达式二</a:t>
            </a:r>
            <a:r>
              <a:rPr lang="en-US" altLang="zh-CN" b="1" dirty="0" smtClean="0">
                <a:solidFill>
                  <a:srgbClr val="0099FF"/>
                </a:solidFill>
                <a:latin typeface="+mn-ea"/>
                <a:ea typeface="+mn-ea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是从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位置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开始尝试匹配的。</a:t>
            </a:r>
          </a:p>
          <a:p>
            <a:pPr marL="36576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    假设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子表达式一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为占有字符的表达式，由于它匹配开始和结束的位置不是同一个，如匹配成功开始于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位置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，结束于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位置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，那么</a:t>
            </a:r>
            <a:r>
              <a:rPr lang="en-US" altLang="zh-CN" b="1" dirty="0" smtClean="0">
                <a:solidFill>
                  <a:srgbClr val="0099FF"/>
                </a:solidFill>
                <a:latin typeface="+mn-ea"/>
                <a:ea typeface="+mn-ea"/>
              </a:rPr>
              <a:t>(</a:t>
            </a:r>
            <a:r>
              <a:rPr lang="zh-CN" altLang="en-US" b="1" dirty="0" smtClean="0">
                <a:solidFill>
                  <a:srgbClr val="0099FF"/>
                </a:solidFill>
                <a:latin typeface="+mn-ea"/>
                <a:ea typeface="+mn-ea"/>
              </a:rPr>
              <a:t>子表达式二</a:t>
            </a:r>
            <a:r>
              <a:rPr lang="en-US" altLang="zh-CN" b="1" dirty="0" smtClean="0">
                <a:solidFill>
                  <a:srgbClr val="0099FF"/>
                </a:solidFill>
                <a:latin typeface="+mn-ea"/>
                <a:ea typeface="+mn-ea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是从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位置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开始尝试匹配的。</a:t>
            </a:r>
          </a:p>
          <a:p>
            <a:pPr marL="36576" indent="0">
              <a:buNone/>
            </a:pPr>
            <a:r>
              <a:rPr lang="zh-CN" altLang="en-US" dirty="0" smtClean="0">
                <a:latin typeface="+mn-ea"/>
                <a:ea typeface="+mn-ea"/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而对于整个表达式来说，通常是由字符串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位置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开始尝试匹配的。如果在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位置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开始的尝试，匹配到字符串某一位置时整个表达式匹配失败，那么引擎会使正则向前传动，整个表达式从位置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开始重新尝试匹配，依此类推，直到报告匹配成功或尝试到最后一个位置后报告匹配失败。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138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3"/>
          <p:cNvSpPr/>
          <p:nvPr/>
        </p:nvSpPr>
        <p:spPr>
          <a:xfrm>
            <a:off x="712789" y="3457575"/>
            <a:ext cx="7859712" cy="2720995"/>
          </a:xfrm>
          <a:prstGeom prst="roundRect">
            <a:avLst>
              <a:gd name="adj" fmla="val 3068"/>
            </a:avLst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正则深入</a:t>
            </a:r>
            <a:r>
              <a:rPr lang="en-US" altLang="zh-CN" sz="4400" dirty="0" smtClean="0">
                <a:solidFill>
                  <a:prstClr val="black"/>
                </a:solidFill>
              </a:rPr>
              <a:t>——</a:t>
            </a:r>
            <a:r>
              <a:rPr lang="zh-CN" altLang="en-US" sz="4400" dirty="0" smtClean="0">
                <a:solidFill>
                  <a:prstClr val="black"/>
                </a:solidFill>
              </a:rPr>
              <a:t>流程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849313" y="3457575"/>
            <a:ext cx="7467600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源字符串：</a:t>
            </a:r>
            <a:r>
              <a:rPr lang="en-US" altLang="zh-CN" b="1" dirty="0" err="1" smtClean="0">
                <a:solidFill>
                  <a:schemeClr val="bg1"/>
                </a:solidFill>
              </a:rPr>
              <a:t>abc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正则表达式：</a:t>
            </a:r>
            <a:r>
              <a:rPr lang="en-US" altLang="zh-CN" b="1" dirty="0" err="1" smtClean="0">
                <a:solidFill>
                  <a:schemeClr val="bg1"/>
                </a:solidFill>
              </a:rPr>
              <a:t>abc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匹配过程：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首先由字符“</a:t>
            </a:r>
            <a:r>
              <a:rPr lang="en-US" altLang="zh-CN" b="1" dirty="0" smtClean="0">
                <a:solidFill>
                  <a:schemeClr val="bg1"/>
                </a:solidFill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</a:rPr>
              <a:t>”取得控制权，从位置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</a:rPr>
              <a:t>开始匹配，由“</a:t>
            </a:r>
            <a:r>
              <a:rPr lang="en-US" altLang="zh-CN" b="1" dirty="0" smtClean="0">
                <a:solidFill>
                  <a:schemeClr val="bg1"/>
                </a:solidFill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</a:rPr>
              <a:t>”来匹配“</a:t>
            </a:r>
            <a:r>
              <a:rPr lang="en-US" altLang="zh-CN" b="1" dirty="0" smtClean="0">
                <a:solidFill>
                  <a:schemeClr val="bg1"/>
                </a:solidFill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</a:rPr>
              <a:t>”，匹配成功，控制权交给字符“</a:t>
            </a:r>
            <a:r>
              <a:rPr lang="en-US" altLang="zh-CN" b="1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”；由于“</a:t>
            </a:r>
            <a:r>
              <a:rPr lang="en-US" altLang="zh-CN" b="1" dirty="0" smtClean="0">
                <a:solidFill>
                  <a:schemeClr val="bg1"/>
                </a:solidFill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</a:rPr>
              <a:t>”已被“</a:t>
            </a:r>
            <a:r>
              <a:rPr lang="en-US" altLang="zh-CN" b="1" dirty="0" smtClean="0">
                <a:solidFill>
                  <a:schemeClr val="bg1"/>
                </a:solidFill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</a:rPr>
              <a:t>”匹配，所以“</a:t>
            </a:r>
            <a:r>
              <a:rPr lang="en-US" altLang="zh-CN" b="1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”从位置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开始尝试匹配，由“</a:t>
            </a:r>
            <a:r>
              <a:rPr lang="en-US" altLang="zh-CN" b="1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”来匹配“</a:t>
            </a:r>
            <a:r>
              <a:rPr lang="en-US" altLang="zh-CN" b="1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”，匹配成功，控制权交给“</a:t>
            </a:r>
            <a:r>
              <a:rPr lang="en-US" altLang="zh-CN" b="1" dirty="0" smtClean="0">
                <a:solidFill>
                  <a:schemeClr val="bg1"/>
                </a:solidFill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</a:rPr>
              <a:t>”；由“</a:t>
            </a:r>
            <a:r>
              <a:rPr lang="en-US" altLang="zh-CN" b="1" dirty="0" smtClean="0">
                <a:solidFill>
                  <a:schemeClr val="bg1"/>
                </a:solidFill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</a:rPr>
              <a:t>”来匹配“</a:t>
            </a:r>
            <a:r>
              <a:rPr lang="en-US" altLang="zh-CN" b="1" dirty="0" smtClean="0">
                <a:solidFill>
                  <a:schemeClr val="bg1"/>
                </a:solidFill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</a:rPr>
              <a:t>”，匹配成功。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此时正则表达式匹配完成，报告匹配成功。匹配结果为“</a:t>
            </a:r>
            <a:r>
              <a:rPr lang="en-US" altLang="zh-CN" b="1" dirty="0" err="1" smtClean="0">
                <a:solidFill>
                  <a:schemeClr val="bg1"/>
                </a:solidFill>
              </a:rPr>
              <a:t>abc</a:t>
            </a:r>
            <a:r>
              <a:rPr lang="zh-CN" altLang="en-US" dirty="0" smtClean="0">
                <a:solidFill>
                  <a:schemeClr val="bg1"/>
                </a:solidFill>
              </a:rPr>
              <a:t>”，开始位置为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</a:rPr>
              <a:t>，结束位置为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3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010573" y="1664619"/>
            <a:ext cx="3561928" cy="222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413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213100" y="4681538"/>
            <a:ext cx="247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华文黑体"/>
              </a:rPr>
              <a:t>作者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华文黑体"/>
              </a:rPr>
              <a:t>：</a:t>
            </a:r>
            <a:r>
              <a:rPr lang="en-US" altLang="zh-CN" sz="2400" dirty="0" err="1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华文黑体"/>
              </a:rPr>
              <a:t>Shy.Song</a:t>
            </a:r>
            <a:endParaRPr lang="en-US" altLang="zh-CN" sz="24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华文黑体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147763" y="2636838"/>
            <a:ext cx="68580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cs typeface="华文黑体"/>
              </a:rPr>
              <a:t>漫谈正则表达式</a:t>
            </a:r>
            <a:endParaRPr lang="zh-CN" altLang="en-US" sz="28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cs typeface="华文黑体"/>
            </a:endParaRPr>
          </a:p>
          <a:p>
            <a:pPr algn="ctr"/>
            <a:endParaRPr lang="zh-CN" altLang="en-US" sz="2000" dirty="0">
              <a:solidFill>
                <a:srgbClr val="595959"/>
              </a:solidFill>
              <a:latin typeface="黑体" pitchFamily="2" charset="-122"/>
              <a:ea typeface="黑体" pitchFamily="2" charset="-122"/>
              <a:cs typeface="华文黑体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FDAF4E5-E175-4EBB-A4DA-43920D94F24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581400" y="5319713"/>
            <a:ext cx="1978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zh-CN" altLang="en-US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日期</a:t>
            </a:r>
            <a:r>
              <a:rPr lang="en-US" altLang="zh-CN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2013-01-11</a:t>
            </a:r>
            <a:endParaRPr lang="zh-CN" altLang="en-US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3"/>
          <p:cNvSpPr/>
          <p:nvPr/>
        </p:nvSpPr>
        <p:spPr>
          <a:xfrm>
            <a:off x="712789" y="3457575"/>
            <a:ext cx="7859712" cy="2720995"/>
          </a:xfrm>
          <a:prstGeom prst="roundRect">
            <a:avLst>
              <a:gd name="adj" fmla="val 3068"/>
            </a:avLst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正则深入</a:t>
            </a:r>
            <a:r>
              <a:rPr lang="en-US" altLang="zh-CN" sz="4400" dirty="0" smtClean="0">
                <a:solidFill>
                  <a:prstClr val="black"/>
                </a:solidFill>
              </a:rPr>
              <a:t>——</a:t>
            </a:r>
            <a:r>
              <a:rPr lang="zh-CN" altLang="en-US" sz="4400" dirty="0" smtClean="0">
                <a:solidFill>
                  <a:prstClr val="black"/>
                </a:solidFill>
              </a:rPr>
              <a:t>流程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849313" y="3457575"/>
            <a:ext cx="7467600" cy="272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源字符串：</a:t>
            </a:r>
            <a:r>
              <a:rPr lang="en-US" altLang="zh-CN" dirty="0" err="1" smtClean="0">
                <a:solidFill>
                  <a:schemeClr val="bg1"/>
                </a:solidFill>
              </a:rPr>
              <a:t>abc</a:t>
            </a:r>
            <a:r>
              <a:rPr lang="en-US" altLang="zh-CN" dirty="0" smtClean="0">
                <a:solidFill>
                  <a:schemeClr val="bg1"/>
                </a:solidFill>
              </a:rPr>
              <a:t>                   </a:t>
            </a:r>
            <a:r>
              <a:rPr lang="zh-CN" altLang="en-US" dirty="0" smtClean="0">
                <a:solidFill>
                  <a:schemeClr val="bg1"/>
                </a:solidFill>
              </a:rPr>
              <a:t>正则表达式：</a:t>
            </a:r>
            <a:r>
              <a:rPr lang="en-US" altLang="zh-CN" dirty="0" err="1" smtClean="0">
                <a:solidFill>
                  <a:schemeClr val="bg1"/>
                </a:solidFill>
              </a:rPr>
              <a:t>ab?c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  量词“</a:t>
            </a:r>
            <a:r>
              <a:rPr lang="en-US" altLang="zh-CN" dirty="0" smtClean="0">
                <a:solidFill>
                  <a:schemeClr val="bg1"/>
                </a:solidFill>
              </a:rPr>
              <a:t>?”</a:t>
            </a:r>
            <a:r>
              <a:rPr lang="zh-CN" altLang="en-US" dirty="0" smtClean="0">
                <a:solidFill>
                  <a:schemeClr val="bg1"/>
                </a:solidFill>
              </a:rPr>
              <a:t>属于匹配优先量词，在可匹配可不匹配时，会先选择尝试匹配，只有这种选择会使整个表达式无法匹配成功时，才会尝试让出匹配到的内容。这里的量词“</a:t>
            </a:r>
            <a:r>
              <a:rPr lang="en-US" altLang="zh-CN" dirty="0" smtClean="0">
                <a:solidFill>
                  <a:schemeClr val="bg1"/>
                </a:solidFill>
              </a:rPr>
              <a:t>?”</a:t>
            </a:r>
            <a:r>
              <a:rPr lang="zh-CN" altLang="en-US" dirty="0" smtClean="0">
                <a:solidFill>
                  <a:schemeClr val="bg1"/>
                </a:solidFill>
              </a:rPr>
              <a:t>是用来修饰字符“</a:t>
            </a:r>
            <a:r>
              <a:rPr lang="en-US" altLang="zh-CN" dirty="0" smtClean="0">
                <a:solidFill>
                  <a:schemeClr val="bg1"/>
                </a:solidFill>
              </a:rPr>
              <a:t>b”</a:t>
            </a:r>
            <a:r>
              <a:rPr lang="zh-CN" altLang="en-US" dirty="0" smtClean="0">
                <a:solidFill>
                  <a:schemeClr val="bg1"/>
                </a:solidFill>
              </a:rPr>
              <a:t>的，所以“</a:t>
            </a:r>
            <a:r>
              <a:rPr lang="en-US" altLang="zh-CN" dirty="0" smtClean="0">
                <a:solidFill>
                  <a:schemeClr val="bg1"/>
                </a:solidFill>
              </a:rPr>
              <a:t>b?”</a:t>
            </a:r>
            <a:r>
              <a:rPr lang="zh-CN" altLang="en-US" dirty="0" smtClean="0">
                <a:solidFill>
                  <a:schemeClr val="bg1"/>
                </a:solidFill>
              </a:rPr>
              <a:t>是一个整体。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匹配过程：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    首先由字符“</a:t>
            </a:r>
            <a:r>
              <a:rPr lang="en-US" altLang="zh-CN" dirty="0" smtClean="0">
                <a:solidFill>
                  <a:schemeClr val="bg1"/>
                </a:solidFill>
              </a:rPr>
              <a:t>a”</a:t>
            </a:r>
            <a:r>
              <a:rPr lang="zh-CN" altLang="en-US" dirty="0" smtClean="0">
                <a:solidFill>
                  <a:schemeClr val="bg1"/>
                </a:solidFill>
              </a:rPr>
              <a:t>取得控制权，从位置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</a:rPr>
              <a:t>开始匹配，由“</a:t>
            </a:r>
            <a:r>
              <a:rPr lang="en-US" altLang="zh-CN" dirty="0" smtClean="0">
                <a:solidFill>
                  <a:schemeClr val="bg1"/>
                </a:solidFill>
              </a:rPr>
              <a:t>a”</a:t>
            </a:r>
            <a:r>
              <a:rPr lang="zh-CN" altLang="en-US" dirty="0" smtClean="0">
                <a:solidFill>
                  <a:schemeClr val="bg1"/>
                </a:solidFill>
              </a:rPr>
              <a:t>来匹配“</a:t>
            </a:r>
            <a:r>
              <a:rPr lang="en-US" altLang="zh-CN" dirty="0" smtClean="0">
                <a:solidFill>
                  <a:schemeClr val="bg1"/>
                </a:solidFill>
              </a:rPr>
              <a:t>a”</a:t>
            </a:r>
            <a:r>
              <a:rPr lang="zh-CN" altLang="en-US" dirty="0" smtClean="0">
                <a:solidFill>
                  <a:schemeClr val="bg1"/>
                </a:solidFill>
              </a:rPr>
              <a:t>，匹配成功，控制权交给字符“</a:t>
            </a:r>
            <a:r>
              <a:rPr lang="en-US" altLang="zh-CN" dirty="0" smtClean="0">
                <a:solidFill>
                  <a:schemeClr val="bg1"/>
                </a:solidFill>
              </a:rPr>
              <a:t>b?”</a:t>
            </a:r>
            <a:r>
              <a:rPr lang="zh-CN" altLang="en-US" dirty="0" smtClean="0">
                <a:solidFill>
                  <a:schemeClr val="bg1"/>
                </a:solidFill>
              </a:rPr>
              <a:t>；由于“</a:t>
            </a:r>
            <a:r>
              <a:rPr lang="en-US" altLang="zh-CN" dirty="0" smtClean="0">
                <a:solidFill>
                  <a:schemeClr val="bg1"/>
                </a:solidFill>
              </a:rPr>
              <a:t>?”</a:t>
            </a:r>
            <a:r>
              <a:rPr lang="zh-CN" altLang="en-US" dirty="0" smtClean="0">
                <a:solidFill>
                  <a:schemeClr val="bg1"/>
                </a:solidFill>
              </a:rPr>
              <a:t>是匹配优先量词，所以会先尝试进行匹配，由“</a:t>
            </a:r>
            <a:r>
              <a:rPr lang="en-US" altLang="zh-CN" dirty="0" smtClean="0">
                <a:solidFill>
                  <a:schemeClr val="bg1"/>
                </a:solidFill>
              </a:rPr>
              <a:t>b?”</a:t>
            </a:r>
            <a:r>
              <a:rPr lang="zh-CN" altLang="en-US" dirty="0" smtClean="0">
                <a:solidFill>
                  <a:schemeClr val="bg1"/>
                </a:solidFill>
              </a:rPr>
              <a:t>来匹配“</a:t>
            </a:r>
            <a:r>
              <a:rPr lang="en-US" altLang="zh-CN" dirty="0" smtClean="0">
                <a:solidFill>
                  <a:schemeClr val="bg1"/>
                </a:solidFill>
              </a:rPr>
              <a:t>b”</a:t>
            </a:r>
            <a:r>
              <a:rPr lang="zh-CN" altLang="en-US" dirty="0" smtClean="0">
                <a:solidFill>
                  <a:schemeClr val="bg1"/>
                </a:solidFill>
              </a:rPr>
              <a:t>，匹配成功，控制权交给“</a:t>
            </a:r>
            <a:r>
              <a:rPr lang="en-US" altLang="zh-CN" dirty="0" smtClean="0">
                <a:solidFill>
                  <a:schemeClr val="bg1"/>
                </a:solidFill>
              </a:rPr>
              <a:t>c”</a:t>
            </a:r>
            <a:r>
              <a:rPr lang="zh-CN" altLang="en-US" dirty="0" smtClean="0">
                <a:solidFill>
                  <a:schemeClr val="bg1"/>
                </a:solidFill>
              </a:rPr>
              <a:t>，同时记录一个备选状态；由“</a:t>
            </a:r>
            <a:r>
              <a:rPr lang="en-US" altLang="zh-CN" dirty="0" smtClean="0">
                <a:solidFill>
                  <a:schemeClr val="bg1"/>
                </a:solidFill>
              </a:rPr>
              <a:t>c”</a:t>
            </a:r>
            <a:r>
              <a:rPr lang="zh-CN" altLang="en-US" dirty="0" smtClean="0">
                <a:solidFill>
                  <a:schemeClr val="bg1"/>
                </a:solidFill>
              </a:rPr>
              <a:t>来匹配“</a:t>
            </a:r>
            <a:r>
              <a:rPr lang="en-US" altLang="zh-CN" dirty="0" smtClean="0">
                <a:solidFill>
                  <a:schemeClr val="bg1"/>
                </a:solidFill>
              </a:rPr>
              <a:t>c”</a:t>
            </a:r>
            <a:r>
              <a:rPr lang="zh-CN" altLang="en-US" dirty="0" smtClean="0">
                <a:solidFill>
                  <a:schemeClr val="bg1"/>
                </a:solidFill>
              </a:rPr>
              <a:t>，匹配成功。记录的备选状态丢弃。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此时正则表达式匹配完成，报告匹配成功。匹配结果为“</a:t>
            </a:r>
            <a:r>
              <a:rPr lang="en-US" altLang="zh-CN" dirty="0" err="1" smtClean="0">
                <a:solidFill>
                  <a:schemeClr val="bg1"/>
                </a:solidFill>
              </a:rPr>
              <a:t>abc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，开始位置为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</a:rPr>
              <a:t>，结束位置为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536976" y="1401265"/>
            <a:ext cx="403244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413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3"/>
          <p:cNvSpPr/>
          <p:nvPr/>
        </p:nvSpPr>
        <p:spPr>
          <a:xfrm>
            <a:off x="709712" y="4362450"/>
            <a:ext cx="7859712" cy="1657350"/>
          </a:xfrm>
          <a:prstGeom prst="roundRect">
            <a:avLst>
              <a:gd name="adj" fmla="val 3068"/>
            </a:avLst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正则深入</a:t>
            </a:r>
            <a:r>
              <a:rPr lang="en-US" altLang="zh-CN" sz="4400" dirty="0" smtClean="0">
                <a:solidFill>
                  <a:prstClr val="black"/>
                </a:solidFill>
              </a:rPr>
              <a:t>——</a:t>
            </a:r>
            <a:r>
              <a:rPr lang="zh-CN" altLang="en-US" sz="4400" dirty="0" smtClean="0">
                <a:solidFill>
                  <a:prstClr val="black"/>
                </a:solidFill>
              </a:rPr>
              <a:t>流程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849313" y="4362450"/>
            <a:ext cx="7467600" cy="147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源字符串：</a:t>
            </a:r>
            <a:r>
              <a:rPr lang="en-US" altLang="zh-CN" dirty="0" smtClean="0">
                <a:solidFill>
                  <a:schemeClr val="bg1"/>
                </a:solidFill>
              </a:rPr>
              <a:t>a12    </a:t>
            </a:r>
            <a:r>
              <a:rPr lang="zh-CN" altLang="en-US" dirty="0" smtClean="0">
                <a:solidFill>
                  <a:schemeClr val="bg1"/>
                </a:solidFill>
              </a:rPr>
              <a:t>正则表达式：</a:t>
            </a:r>
            <a:r>
              <a:rPr lang="en-US" altLang="zh-CN" dirty="0" smtClean="0">
                <a:solidFill>
                  <a:schemeClr val="bg1"/>
                </a:solidFill>
              </a:rPr>
              <a:t>^(?=[a-z])[a-z0-9]+$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    元字符“</a:t>
            </a:r>
            <a:r>
              <a:rPr lang="en-US" altLang="zh-CN" dirty="0" smtClean="0">
                <a:solidFill>
                  <a:schemeClr val="bg1"/>
                </a:solidFill>
              </a:rPr>
              <a:t>^”</a:t>
            </a:r>
            <a:r>
              <a:rPr lang="zh-CN" altLang="en-US" dirty="0" smtClean="0">
                <a:solidFill>
                  <a:schemeClr val="bg1"/>
                </a:solidFill>
              </a:rPr>
              <a:t>和“</a:t>
            </a:r>
            <a:r>
              <a:rPr lang="en-US" altLang="zh-CN" dirty="0" smtClean="0">
                <a:solidFill>
                  <a:schemeClr val="bg1"/>
                </a:solidFill>
              </a:rPr>
              <a:t>$”</a:t>
            </a:r>
            <a:r>
              <a:rPr lang="zh-CN" altLang="en-US" dirty="0" smtClean="0">
                <a:solidFill>
                  <a:schemeClr val="bg1"/>
                </a:solidFill>
              </a:rPr>
              <a:t>匹配的只是位置，顺序环视“</a:t>
            </a:r>
            <a:r>
              <a:rPr lang="en-US" altLang="zh-CN" dirty="0" smtClean="0">
                <a:solidFill>
                  <a:schemeClr val="bg1"/>
                </a:solidFill>
              </a:rPr>
              <a:t>(?=[a-z])”</a:t>
            </a:r>
            <a:r>
              <a:rPr lang="zh-CN" altLang="en-US" dirty="0" smtClean="0">
                <a:solidFill>
                  <a:schemeClr val="bg1"/>
                </a:solidFill>
              </a:rPr>
              <a:t>只进行匹配，并不占有字符，也不将匹配的内容保存到最终的匹配结果，所以都是零宽度的。这个正则的意义就是匹配由字母或数字组成的，第一个字符是字母的字符串。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484809" y="1623045"/>
            <a:ext cx="6087566" cy="273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413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4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正则升华</a:t>
            </a:r>
            <a:r>
              <a:rPr lang="en-US" altLang="zh-CN" sz="4400" dirty="0" smtClean="0">
                <a:solidFill>
                  <a:prstClr val="black"/>
                </a:solidFill>
              </a:rPr>
              <a:t>——</a:t>
            </a:r>
            <a:r>
              <a:rPr lang="zh-CN" altLang="en-US" sz="4400" dirty="0" smtClean="0">
                <a:solidFill>
                  <a:prstClr val="black"/>
                </a:solidFill>
              </a:rPr>
              <a:t>优化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9" name="圆角矩形 13"/>
          <p:cNvSpPr/>
          <p:nvPr/>
        </p:nvSpPr>
        <p:spPr>
          <a:xfrm>
            <a:off x="712789" y="1781175"/>
            <a:ext cx="7859712" cy="4397395"/>
          </a:xfrm>
          <a:prstGeom prst="roundRect">
            <a:avLst>
              <a:gd name="adj" fmla="val 3068"/>
            </a:avLst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849313" y="1781175"/>
            <a:ext cx="74676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6576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例子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DB</a:t>
            </a:r>
            <a:r>
              <a:rPr lang="zh-CN" altLang="en-US" dirty="0" smtClean="0">
                <a:solidFill>
                  <a:schemeClr val="bg1"/>
                </a:solidFill>
              </a:rPr>
              <a:t>中有个字段使用了浮点数，需要程序处理。需求是保留小数点后面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位，如果最后一位是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</a:rPr>
              <a:t>，则保留两位。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字符例子：</a:t>
            </a:r>
            <a:r>
              <a:rPr lang="en-US" altLang="zh-CN" dirty="0" smtClean="0">
                <a:solidFill>
                  <a:schemeClr val="bg1"/>
                </a:solidFill>
              </a:rPr>
              <a:t>15.214123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37.500232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154.356</a:t>
            </a:r>
          </a:p>
          <a:p>
            <a:pPr marL="36576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目的：       </a:t>
            </a:r>
            <a:r>
              <a:rPr lang="en-US" altLang="zh-CN" dirty="0" smtClean="0">
                <a:solidFill>
                  <a:schemeClr val="bg1"/>
                </a:solidFill>
              </a:rPr>
              <a:t>15.214    37.50</a:t>
            </a:r>
          </a:p>
          <a:p>
            <a:pPr marL="36576"/>
            <a:r>
              <a:rPr lang="zh-CN" altLang="en-US" dirty="0" smtClean="0">
                <a:solidFill>
                  <a:schemeClr val="bg1"/>
                </a:solidFill>
              </a:rPr>
              <a:t>表达式：？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36576"/>
            <a:endParaRPr lang="zh-CN" altLang="en-US" dirty="0" smtClean="0">
              <a:solidFill>
                <a:srgbClr val="00CC00"/>
              </a:solidFill>
            </a:endParaRPr>
          </a:p>
          <a:p>
            <a:pPr marL="36576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1001713" y="3657600"/>
            <a:ext cx="7467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6576" indent="0">
              <a:buNone/>
            </a:pPr>
            <a:r>
              <a:rPr lang="en-US" altLang="zh-CN" dirty="0" smtClean="0">
                <a:solidFill>
                  <a:srgbClr val="00CC00"/>
                </a:solidFill>
              </a:rPr>
              <a:t>(\.\d\d[1-9]?)\d*	$1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6576"/>
            <a:endParaRPr lang="zh-CN" altLang="en-US" dirty="0" smtClean="0">
              <a:solidFill>
                <a:srgbClr val="00CC00"/>
              </a:solidFill>
            </a:endParaRPr>
          </a:p>
          <a:p>
            <a:pPr marL="36576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1001713" y="4124325"/>
            <a:ext cx="746760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6576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为什么</a:t>
            </a:r>
            <a:endParaRPr lang="en-US" altLang="zh-CN" dirty="0" smtClean="0">
              <a:solidFill>
                <a:srgbClr val="00CC00"/>
              </a:solidFill>
            </a:endParaRPr>
          </a:p>
          <a:p>
            <a:pPr marL="36576"/>
            <a:endParaRPr lang="en-US" altLang="zh-CN" dirty="0" smtClean="0">
              <a:solidFill>
                <a:srgbClr val="00CC00"/>
              </a:solidFill>
            </a:endParaRPr>
          </a:p>
          <a:p>
            <a:pPr marL="36576"/>
            <a:r>
              <a:rPr lang="en-US" altLang="zh-CN" dirty="0" smtClean="0">
                <a:solidFill>
                  <a:srgbClr val="00CC00"/>
                </a:solidFill>
              </a:rPr>
              <a:t>(\.\d\d[1-9]?)\d+	$1</a:t>
            </a:r>
          </a:p>
          <a:p>
            <a:pPr marL="36576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36576"/>
            <a:endParaRPr lang="zh-CN" altLang="en-US" dirty="0" smtClean="0">
              <a:solidFill>
                <a:srgbClr val="00CC00"/>
              </a:solidFill>
            </a:endParaRPr>
          </a:p>
          <a:p>
            <a:pPr marL="36576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545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4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正则升华</a:t>
            </a:r>
            <a:r>
              <a:rPr lang="en-US" altLang="zh-CN" sz="4400" dirty="0" smtClean="0">
                <a:solidFill>
                  <a:prstClr val="black"/>
                </a:solidFill>
              </a:rPr>
              <a:t>——</a:t>
            </a:r>
            <a:r>
              <a:rPr lang="zh-CN" altLang="en-US" sz="4400" dirty="0" smtClean="0">
                <a:solidFill>
                  <a:prstClr val="black"/>
                </a:solidFill>
              </a:rPr>
              <a:t>习惯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9" name="圆角矩形 13"/>
          <p:cNvSpPr/>
          <p:nvPr/>
        </p:nvSpPr>
        <p:spPr>
          <a:xfrm>
            <a:off x="712789" y="1781175"/>
            <a:ext cx="7859712" cy="4397395"/>
          </a:xfrm>
          <a:prstGeom prst="roundRect">
            <a:avLst>
              <a:gd name="adj" fmla="val 3068"/>
            </a:avLst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849313" y="1781175"/>
            <a:ext cx="7467600" cy="439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6576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具体说来，就是谨慎用点号这样的元字符，尽可能不用星号和加号这样的任意量词。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只要能确定范围的，例如</a:t>
            </a:r>
            <a:r>
              <a:rPr lang="en-US" altLang="zh-CN" sz="2400" dirty="0" smtClean="0">
                <a:solidFill>
                  <a:schemeClr val="bg1"/>
                </a:solidFill>
              </a:rPr>
              <a:t>\w</a:t>
            </a:r>
            <a:r>
              <a:rPr lang="zh-CN" altLang="en-US" sz="2400" dirty="0" smtClean="0">
                <a:solidFill>
                  <a:schemeClr val="bg1"/>
                </a:solidFill>
              </a:rPr>
              <a:t>，就不要用点号；只要能够预测重复次数的，就不要用任意量词。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表达式：</a:t>
            </a:r>
            <a:r>
              <a:rPr lang="en-US" altLang="zh-CN" sz="2400" dirty="0" smtClean="0">
                <a:solidFill>
                  <a:schemeClr val="bg1"/>
                </a:solidFill>
              </a:rPr>
              <a:t>&lt;div&gt;([a-z0-9])+&lt;/div&gt;</a:t>
            </a:r>
          </a:p>
          <a:p>
            <a:pPr marL="36576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字符串：</a:t>
            </a:r>
            <a:r>
              <a:rPr lang="en-US" altLang="zh-CN" sz="2400" dirty="0" smtClean="0">
                <a:solidFill>
                  <a:schemeClr val="bg1"/>
                </a:solidFill>
              </a:rPr>
              <a:t>&lt;div&gt;……&lt;/div&gt;  1W</a:t>
            </a:r>
            <a:r>
              <a:rPr lang="zh-CN" altLang="en-US" sz="2400" dirty="0" smtClean="0">
                <a:solidFill>
                  <a:schemeClr val="bg1"/>
                </a:solidFill>
              </a:rPr>
              <a:t>个字符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引擎会捕获多少个组呢？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说得狠一点，“滥用点号、星号和加号甚至括号是不环保、不负责任的做法”。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545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4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正则升华</a:t>
            </a:r>
            <a:r>
              <a:rPr lang="en-US" altLang="zh-CN" sz="4400" dirty="0" smtClean="0">
                <a:solidFill>
                  <a:prstClr val="black"/>
                </a:solidFill>
              </a:rPr>
              <a:t>——</a:t>
            </a:r>
            <a:r>
              <a:rPr lang="zh-CN" altLang="en-US" sz="4400" dirty="0" smtClean="0">
                <a:solidFill>
                  <a:prstClr val="black"/>
                </a:solidFill>
              </a:rPr>
              <a:t>高手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54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5992813" y="3171825"/>
            <a:ext cx="2238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595959"/>
                </a:solidFill>
                <a:latin typeface="Calibri" pitchFamily="34" charset="0"/>
              </a:rPr>
              <a:t>The End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D38066A6-58DF-4DFD-A21A-2303D0AF0F95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ea typeface="+mn-ea"/>
                <a:cs typeface="Helvetica"/>
              </a:rPr>
              <a:t>1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正</a:t>
            </a:r>
            <a:r>
              <a:rPr lang="zh-CN" altLang="en-US" sz="4400" dirty="0" smtClean="0"/>
              <a:t>则意义</a:t>
            </a:r>
            <a:r>
              <a:rPr lang="en-US" altLang="zh-CN" sz="4400" dirty="0" smtClean="0"/>
              <a:t>——</a:t>
            </a:r>
            <a:r>
              <a:rPr lang="zh-CN" altLang="en-US" sz="4400" dirty="0" smtClean="0"/>
              <a:t>搜索</a:t>
            </a:r>
            <a:endParaRPr lang="zh-CN" altLang="en-US" sz="4400" dirty="0"/>
          </a:p>
        </p:txBody>
      </p:sp>
      <p:pic>
        <p:nvPicPr>
          <p:cNvPr id="9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00006" y="2090326"/>
            <a:ext cx="1828800" cy="2571750"/>
          </a:xfrm>
          <a:prstGeom prst="rect">
            <a:avLst/>
          </a:prstGeom>
        </p:spPr>
      </p:pic>
      <p:pic>
        <p:nvPicPr>
          <p:cNvPr id="10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2331" y="2103026"/>
            <a:ext cx="2733675" cy="971550"/>
          </a:xfrm>
          <a:prstGeom prst="rect">
            <a:avLst/>
          </a:prstGeom>
        </p:spPr>
      </p:pic>
      <p:sp>
        <p:nvSpPr>
          <p:cNvPr id="57" name="圆角矩形 26"/>
          <p:cNvSpPr/>
          <p:nvPr/>
        </p:nvSpPr>
        <p:spPr>
          <a:xfrm>
            <a:off x="962731" y="2103026"/>
            <a:ext cx="2708532" cy="360363"/>
          </a:xfrm>
          <a:prstGeom prst="roundRect">
            <a:avLst>
              <a:gd name="adj" fmla="val 3068"/>
            </a:avLst>
          </a:prstGeom>
          <a:solidFill>
            <a:srgbClr val="FF720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58" name="TextBox 17"/>
          <p:cNvSpPr txBox="1">
            <a:spLocks noChangeArrowheads="1"/>
          </p:cNvSpPr>
          <p:nvPr/>
        </p:nvSpPr>
        <p:spPr bwMode="auto">
          <a:xfrm>
            <a:off x="849313" y="2090326"/>
            <a:ext cx="30495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工作中搜索一类文件</a:t>
            </a:r>
            <a:endParaRPr lang="zh-CN" altLang="en-US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60" name="圆角矩形 26"/>
          <p:cNvSpPr/>
          <p:nvPr/>
        </p:nvSpPr>
        <p:spPr>
          <a:xfrm>
            <a:off x="962731" y="2649126"/>
            <a:ext cx="2708532" cy="360363"/>
          </a:xfrm>
          <a:prstGeom prst="roundRect">
            <a:avLst>
              <a:gd name="adj" fmla="val 3068"/>
            </a:avLst>
          </a:prstGeom>
          <a:solidFill>
            <a:srgbClr val="FF720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61" name="TextBox 17"/>
          <p:cNvSpPr txBox="1">
            <a:spLocks noChangeArrowheads="1"/>
          </p:cNvSpPr>
          <p:nvPr/>
        </p:nvSpPr>
        <p:spPr bwMode="auto">
          <a:xfrm>
            <a:off x="849313" y="2636426"/>
            <a:ext cx="30495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开发中找到一段代码</a:t>
            </a:r>
            <a:endParaRPr lang="zh-CN" altLang="en-US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64" name="圆角矩形 26"/>
          <p:cNvSpPr/>
          <p:nvPr/>
        </p:nvSpPr>
        <p:spPr>
          <a:xfrm>
            <a:off x="962731" y="3207926"/>
            <a:ext cx="2708532" cy="360363"/>
          </a:xfrm>
          <a:prstGeom prst="roundRect">
            <a:avLst>
              <a:gd name="adj" fmla="val 3068"/>
            </a:avLst>
          </a:prstGeom>
          <a:solidFill>
            <a:srgbClr val="FF720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65" name="TextBox 17"/>
          <p:cNvSpPr txBox="1">
            <a:spLocks noChangeArrowheads="1"/>
          </p:cNvSpPr>
          <p:nvPr/>
        </p:nvSpPr>
        <p:spPr bwMode="auto">
          <a:xfrm>
            <a:off x="849313" y="3195226"/>
            <a:ext cx="30495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运维中查找一行日志</a:t>
            </a:r>
            <a:endParaRPr lang="zh-CN" altLang="en-US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66" name="圆角矩形 26"/>
          <p:cNvSpPr/>
          <p:nvPr/>
        </p:nvSpPr>
        <p:spPr>
          <a:xfrm>
            <a:off x="962731" y="3754026"/>
            <a:ext cx="2708532" cy="360363"/>
          </a:xfrm>
          <a:prstGeom prst="roundRect">
            <a:avLst>
              <a:gd name="adj" fmla="val 3068"/>
            </a:avLst>
          </a:prstGeom>
          <a:solidFill>
            <a:srgbClr val="FF720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67" name="TextBox 17"/>
          <p:cNvSpPr txBox="1">
            <a:spLocks noChangeArrowheads="1"/>
          </p:cNvSpPr>
          <p:nvPr/>
        </p:nvSpPr>
        <p:spPr bwMode="auto">
          <a:xfrm>
            <a:off x="849313" y="3741326"/>
            <a:ext cx="30495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程序中匹配一个邮箱</a:t>
            </a:r>
            <a:endParaRPr lang="zh-CN" altLang="en-US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68" name="圆角矩形 27"/>
          <p:cNvSpPr/>
          <p:nvPr/>
        </p:nvSpPr>
        <p:spPr>
          <a:xfrm>
            <a:off x="967494" y="4851400"/>
            <a:ext cx="1559734" cy="358775"/>
          </a:xfrm>
          <a:prstGeom prst="roundRect">
            <a:avLst>
              <a:gd name="adj" fmla="val 3068"/>
            </a:avLst>
          </a:prstGeom>
          <a:solidFill>
            <a:srgbClr val="A2A2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69" name="TextBox 18"/>
          <p:cNvSpPr txBox="1">
            <a:spLocks noChangeArrowheads="1"/>
          </p:cNvSpPr>
          <p:nvPr/>
        </p:nvSpPr>
        <p:spPr bwMode="auto">
          <a:xfrm>
            <a:off x="823031" y="4841875"/>
            <a:ext cx="171696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*.doc</a:t>
            </a:r>
            <a:endParaRPr lang="zh-CN" altLang="en-US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70" name="圆角矩形 27"/>
          <p:cNvSpPr/>
          <p:nvPr/>
        </p:nvSpPr>
        <p:spPr>
          <a:xfrm>
            <a:off x="967494" y="5461000"/>
            <a:ext cx="1559734" cy="358775"/>
          </a:xfrm>
          <a:prstGeom prst="roundRect">
            <a:avLst>
              <a:gd name="adj" fmla="val 3068"/>
            </a:avLst>
          </a:prstGeom>
          <a:solidFill>
            <a:srgbClr val="A2A2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71" name="TextBox 18"/>
          <p:cNvSpPr txBox="1">
            <a:spLocks noChangeArrowheads="1"/>
          </p:cNvSpPr>
          <p:nvPr/>
        </p:nvSpPr>
        <p:spPr bwMode="auto">
          <a:xfrm>
            <a:off x="823031" y="5451475"/>
            <a:ext cx="171696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2012??.log</a:t>
            </a:r>
            <a:endParaRPr lang="zh-CN" altLang="en-US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72" name="燕尾形箭头 58"/>
          <p:cNvSpPr>
            <a:spLocks noChangeArrowheads="1"/>
          </p:cNvSpPr>
          <p:nvPr/>
        </p:nvSpPr>
        <p:spPr bwMode="auto">
          <a:xfrm>
            <a:off x="2711618" y="5128419"/>
            <a:ext cx="1538288" cy="360363"/>
          </a:xfrm>
          <a:prstGeom prst="notchedRightArrow">
            <a:avLst>
              <a:gd name="adj1" fmla="val 50000"/>
              <a:gd name="adj2" fmla="val 49999"/>
            </a:avLst>
          </a:prstGeom>
          <a:solidFill>
            <a:srgbClr val="FFC000">
              <a:alpha val="90195"/>
            </a:srgbClr>
          </a:solidFill>
          <a:ln>
            <a:noFill/>
          </a:ln>
          <a:effectLst>
            <a:outerShdw blurRad="63500" dist="63500" dir="5940024" sx="94000" sy="94000" algn="ctr" rotWithShape="0">
              <a:srgbClr val="000000">
                <a:alpha val="89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73" name="椭圆 33"/>
          <p:cNvSpPr/>
          <p:nvPr/>
        </p:nvSpPr>
        <p:spPr>
          <a:xfrm>
            <a:off x="4372372" y="4542602"/>
            <a:ext cx="3024336" cy="1440160"/>
          </a:xfrm>
          <a:prstGeom prst="ellipse">
            <a:avLst/>
          </a:prstGeom>
          <a:solidFill>
            <a:srgbClr val="FF7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FF00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60032" y="4968875"/>
            <a:ext cx="2124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使用通配符可以查找指定模式内容</a:t>
            </a:r>
            <a:endParaRPr lang="en-US" altLang="zh-CN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0" grpId="0" animBg="1"/>
      <p:bldP spid="71" grpId="0"/>
      <p:bldP spid="72" grpId="0" animBg="1"/>
      <p:bldP spid="73" grpId="0" animBg="1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最简单的正则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1604" y="1857364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71604" y="3143248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能匹配的字符串：</a:t>
            </a:r>
            <a:endParaRPr lang="en-US" altLang="zh-CN" sz="3600" dirty="0" smtClean="0"/>
          </a:p>
        </p:txBody>
      </p:sp>
      <p:sp>
        <p:nvSpPr>
          <p:cNvPr id="17" name="圆角矩形 27"/>
          <p:cNvSpPr/>
          <p:nvPr/>
        </p:nvSpPr>
        <p:spPr>
          <a:xfrm>
            <a:off x="3570998" y="1968500"/>
            <a:ext cx="2029702" cy="497095"/>
          </a:xfrm>
          <a:prstGeom prst="roundRect">
            <a:avLst>
              <a:gd name="adj" fmla="val 3068"/>
            </a:avLst>
          </a:prstGeom>
          <a:solidFill>
            <a:srgbClr val="A2A2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3355097" y="1958975"/>
            <a:ext cx="2383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shy</a:t>
            </a:r>
            <a:endParaRPr lang="zh-CN" altLang="en-US" sz="2400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20" name="圆角矩形 27"/>
          <p:cNvSpPr/>
          <p:nvPr/>
        </p:nvSpPr>
        <p:spPr>
          <a:xfrm>
            <a:off x="1907541" y="4292600"/>
            <a:ext cx="2029702" cy="497095"/>
          </a:xfrm>
          <a:prstGeom prst="roundRect">
            <a:avLst>
              <a:gd name="adj" fmla="val 3068"/>
            </a:avLst>
          </a:prstGeom>
          <a:solidFill>
            <a:srgbClr val="A2A2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1691640" y="4283075"/>
            <a:ext cx="2383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I am shy</a:t>
            </a:r>
            <a:endParaRPr lang="zh-CN" altLang="en-US" sz="2400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22" name="圆角矩形 27"/>
          <p:cNvSpPr/>
          <p:nvPr/>
        </p:nvSpPr>
        <p:spPr>
          <a:xfrm>
            <a:off x="5450841" y="4302125"/>
            <a:ext cx="2029702" cy="497095"/>
          </a:xfrm>
          <a:prstGeom prst="roundRect">
            <a:avLst>
              <a:gd name="adj" fmla="val 3068"/>
            </a:avLst>
          </a:prstGeom>
          <a:solidFill>
            <a:srgbClr val="A2A2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23" name="TextBox 18"/>
          <p:cNvSpPr txBox="1">
            <a:spLocks noChangeArrowheads="1"/>
          </p:cNvSpPr>
          <p:nvPr/>
        </p:nvSpPr>
        <p:spPr bwMode="auto">
          <a:xfrm>
            <a:off x="5234940" y="4292600"/>
            <a:ext cx="2383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err="1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Luckyshy</a:t>
            </a:r>
            <a:endParaRPr lang="zh-CN" altLang="en-US" sz="2400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24" name="圆角矩形 27"/>
          <p:cNvSpPr/>
          <p:nvPr/>
        </p:nvSpPr>
        <p:spPr>
          <a:xfrm>
            <a:off x="1907541" y="5391655"/>
            <a:ext cx="2029702" cy="497095"/>
          </a:xfrm>
          <a:prstGeom prst="roundRect">
            <a:avLst>
              <a:gd name="adj" fmla="val 3068"/>
            </a:avLst>
          </a:prstGeom>
          <a:solidFill>
            <a:srgbClr val="A2A2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25" name="TextBox 18"/>
          <p:cNvSpPr txBox="1">
            <a:spLocks noChangeArrowheads="1"/>
          </p:cNvSpPr>
          <p:nvPr/>
        </p:nvSpPr>
        <p:spPr bwMode="auto">
          <a:xfrm>
            <a:off x="1691640" y="5382130"/>
            <a:ext cx="2383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123shy321</a:t>
            </a:r>
            <a:endParaRPr lang="zh-CN" altLang="en-US" sz="2400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27" name="圆角矩形 27"/>
          <p:cNvSpPr/>
          <p:nvPr/>
        </p:nvSpPr>
        <p:spPr>
          <a:xfrm>
            <a:off x="5450841" y="5401180"/>
            <a:ext cx="2029702" cy="497095"/>
          </a:xfrm>
          <a:prstGeom prst="roundRect">
            <a:avLst>
              <a:gd name="adj" fmla="val 3068"/>
            </a:avLst>
          </a:prstGeom>
          <a:solidFill>
            <a:srgbClr val="A2A2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28" name="TextBox 18"/>
          <p:cNvSpPr txBox="1">
            <a:spLocks noChangeArrowheads="1"/>
          </p:cNvSpPr>
          <p:nvPr/>
        </p:nvSpPr>
        <p:spPr bwMode="auto">
          <a:xfrm>
            <a:off x="5234940" y="5391655"/>
            <a:ext cx="2383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shy</a:t>
            </a:r>
            <a:endParaRPr lang="zh-CN" altLang="en-US" sz="2400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752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7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最简单的正则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1603" y="1857364"/>
            <a:ext cx="354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我只想匹配自己：</a:t>
            </a:r>
            <a:endParaRPr lang="en-US" altLang="zh-CN" sz="3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71604" y="3143248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匹配的结果：</a:t>
            </a:r>
            <a:endParaRPr lang="en-US" altLang="zh-CN" sz="3600" dirty="0" smtClean="0"/>
          </a:p>
        </p:txBody>
      </p:sp>
      <p:sp>
        <p:nvSpPr>
          <p:cNvPr id="11" name="圆角矩形 27"/>
          <p:cNvSpPr/>
          <p:nvPr/>
        </p:nvSpPr>
        <p:spPr>
          <a:xfrm>
            <a:off x="5336298" y="1968500"/>
            <a:ext cx="2029702" cy="497095"/>
          </a:xfrm>
          <a:prstGeom prst="roundRect">
            <a:avLst>
              <a:gd name="adj" fmla="val 3068"/>
            </a:avLst>
          </a:prstGeom>
          <a:solidFill>
            <a:srgbClr val="A2A2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5120397" y="1958975"/>
            <a:ext cx="2383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\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bshy</a:t>
            </a:r>
            <a:r>
              <a:rPr lang="en-US" altLang="zh-CN" sz="2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\b</a:t>
            </a:r>
            <a:endParaRPr lang="zh-CN" altLang="en-US" sz="2400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13" name="圆角矩形 27"/>
          <p:cNvSpPr/>
          <p:nvPr/>
        </p:nvSpPr>
        <p:spPr>
          <a:xfrm>
            <a:off x="1907541" y="4292600"/>
            <a:ext cx="2029702" cy="497095"/>
          </a:xfrm>
          <a:prstGeom prst="roundRect">
            <a:avLst>
              <a:gd name="adj" fmla="val 3068"/>
            </a:avLst>
          </a:prstGeom>
          <a:solidFill>
            <a:srgbClr val="A2A2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1691640" y="4283075"/>
            <a:ext cx="2383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rgbClr val="008000"/>
                </a:solidFill>
                <a:latin typeface="宋体"/>
                <a:ea typeface="宋体"/>
                <a:cs typeface="宋体"/>
              </a:rPr>
              <a:t>I am shy</a:t>
            </a:r>
            <a:endParaRPr lang="zh-CN" altLang="en-US" sz="2400" dirty="0">
              <a:solidFill>
                <a:srgbClr val="008000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15" name="圆角矩形 27"/>
          <p:cNvSpPr/>
          <p:nvPr/>
        </p:nvSpPr>
        <p:spPr>
          <a:xfrm>
            <a:off x="5450841" y="4302125"/>
            <a:ext cx="2029702" cy="497095"/>
          </a:xfrm>
          <a:prstGeom prst="roundRect">
            <a:avLst>
              <a:gd name="adj" fmla="val 3068"/>
            </a:avLst>
          </a:prstGeom>
          <a:solidFill>
            <a:srgbClr val="A2A2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5234940" y="4292600"/>
            <a:ext cx="2383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err="1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Luckyshy</a:t>
            </a:r>
            <a:endParaRPr lang="zh-CN" altLang="en-US" sz="2400" dirty="0">
              <a:solidFill>
                <a:srgbClr val="FF0000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17" name="圆角矩形 27"/>
          <p:cNvSpPr/>
          <p:nvPr/>
        </p:nvSpPr>
        <p:spPr>
          <a:xfrm>
            <a:off x="1907541" y="5391655"/>
            <a:ext cx="2029702" cy="497095"/>
          </a:xfrm>
          <a:prstGeom prst="roundRect">
            <a:avLst>
              <a:gd name="adj" fmla="val 3068"/>
            </a:avLst>
          </a:prstGeom>
          <a:solidFill>
            <a:srgbClr val="A2A2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1691640" y="5382130"/>
            <a:ext cx="2383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123shy321</a:t>
            </a:r>
            <a:endParaRPr lang="zh-CN" altLang="en-US" sz="2400" dirty="0">
              <a:solidFill>
                <a:srgbClr val="FF0000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19" name="圆角矩形 27"/>
          <p:cNvSpPr/>
          <p:nvPr/>
        </p:nvSpPr>
        <p:spPr>
          <a:xfrm>
            <a:off x="5450841" y="5401180"/>
            <a:ext cx="2029702" cy="497095"/>
          </a:xfrm>
          <a:prstGeom prst="roundRect">
            <a:avLst>
              <a:gd name="adj" fmla="val 3068"/>
            </a:avLst>
          </a:prstGeom>
          <a:solidFill>
            <a:srgbClr val="A2A2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5234940" y="5391655"/>
            <a:ext cx="2383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rgbClr val="008000"/>
                </a:solidFill>
                <a:latin typeface="宋体"/>
                <a:ea typeface="宋体"/>
                <a:cs typeface="宋体"/>
              </a:rPr>
              <a:t>shy</a:t>
            </a:r>
            <a:endParaRPr lang="zh-CN" altLang="en-US" sz="2400" dirty="0">
              <a:solidFill>
                <a:srgbClr val="008000"/>
              </a:solidFill>
              <a:latin typeface="宋体"/>
              <a:ea typeface="宋体"/>
              <a:cs typeface="宋体"/>
            </a:endParaRPr>
          </a:p>
        </p:txBody>
      </p:sp>
      <p:pic>
        <p:nvPicPr>
          <p:cNvPr id="21" name="图片 24" descr="感叹号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05700" y="422592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4" descr="感叹号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7243" y="5293230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486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prstClr val="black"/>
                </a:solidFill>
              </a:rPr>
              <a:t>最简单的正则</a:t>
            </a:r>
          </a:p>
        </p:txBody>
      </p:sp>
      <p:sp>
        <p:nvSpPr>
          <p:cNvPr id="13" name="圆角矩形 27"/>
          <p:cNvSpPr/>
          <p:nvPr/>
        </p:nvSpPr>
        <p:spPr>
          <a:xfrm>
            <a:off x="990600" y="1728581"/>
            <a:ext cx="6934200" cy="497095"/>
          </a:xfrm>
          <a:prstGeom prst="roundRect">
            <a:avLst>
              <a:gd name="adj" fmla="val 3068"/>
            </a:avLst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1143000" y="1719056"/>
            <a:ext cx="5003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2400" dirty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\b \w \d () [] \W \s \S ……</a:t>
            </a:r>
          </a:p>
        </p:txBody>
      </p:sp>
      <p:sp>
        <p:nvSpPr>
          <p:cNvPr id="15" name="圆角矩形 27"/>
          <p:cNvSpPr/>
          <p:nvPr/>
        </p:nvSpPr>
        <p:spPr>
          <a:xfrm>
            <a:off x="1003300" y="3281659"/>
            <a:ext cx="6921500" cy="497095"/>
          </a:xfrm>
          <a:prstGeom prst="roundRect">
            <a:avLst>
              <a:gd name="adj" fmla="val 3068"/>
            </a:avLst>
          </a:prstGeom>
          <a:solidFill>
            <a:srgbClr val="A2A2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1143000" y="3272134"/>
            <a:ext cx="6438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24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(?&gt;)  (?&lt;=) (?&lt;!)  </a:t>
            </a:r>
            <a:r>
              <a:rPr lang="en-US" altLang="zh-CN" sz="24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\P{</a:t>
            </a:r>
            <a:r>
              <a:rPr lang="en-US" altLang="zh-CN" sz="2400" dirty="0" err="1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Inname</a:t>
            </a:r>
            <a:r>
              <a:rPr lang="en-US" altLang="zh-CN" sz="24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} </a:t>
            </a:r>
            <a:r>
              <a:rPr lang="en-US" altLang="zh-CN" sz="24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\p{</a:t>
            </a:r>
            <a:r>
              <a:rPr lang="en-US" altLang="zh-CN" sz="2400" dirty="0" err="1">
                <a:solidFill>
                  <a:srgbClr val="FFFFFF"/>
                </a:solidFill>
                <a:latin typeface="宋体"/>
                <a:ea typeface="宋体"/>
                <a:cs typeface="宋体"/>
              </a:rPr>
              <a:t>Inname</a:t>
            </a:r>
            <a:r>
              <a:rPr lang="en-US" altLang="zh-CN" sz="24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}</a:t>
            </a:r>
          </a:p>
        </p:txBody>
      </p:sp>
      <p:sp>
        <p:nvSpPr>
          <p:cNvPr id="17" name="圆角矩形 27"/>
          <p:cNvSpPr/>
          <p:nvPr/>
        </p:nvSpPr>
        <p:spPr>
          <a:xfrm>
            <a:off x="1016000" y="2565400"/>
            <a:ext cx="3276600" cy="452140"/>
          </a:xfrm>
          <a:prstGeom prst="roundRect">
            <a:avLst>
              <a:gd name="adj" fmla="val 3068"/>
            </a:avLst>
          </a:prstGeom>
          <a:solidFill>
            <a:srgbClr val="FF66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800100" y="2555875"/>
            <a:ext cx="3492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这些符号的意义？</a:t>
            </a:r>
            <a:endParaRPr lang="zh-CN" altLang="en-US" sz="2400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19" name="圆角矩形 27"/>
          <p:cNvSpPr/>
          <p:nvPr/>
        </p:nvSpPr>
        <p:spPr>
          <a:xfrm>
            <a:off x="1016000" y="4076700"/>
            <a:ext cx="3276600" cy="452140"/>
          </a:xfrm>
          <a:prstGeom prst="roundRect">
            <a:avLst>
              <a:gd name="adj" fmla="val 3068"/>
            </a:avLst>
          </a:prstGeom>
          <a:solidFill>
            <a:srgbClr val="FF66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800100" y="4067175"/>
            <a:ext cx="3492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那这些又是什么？</a:t>
            </a:r>
            <a:endParaRPr lang="zh-CN" altLang="en-US" sz="2400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21" name="圆角矩形 27"/>
          <p:cNvSpPr/>
          <p:nvPr/>
        </p:nvSpPr>
        <p:spPr>
          <a:xfrm>
            <a:off x="1016000" y="4995565"/>
            <a:ext cx="6921500" cy="497095"/>
          </a:xfrm>
          <a:prstGeom prst="roundRect">
            <a:avLst>
              <a:gd name="adj" fmla="val 3068"/>
            </a:avLst>
          </a:prstGeom>
          <a:solidFill>
            <a:srgbClr val="A2A2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1155700" y="4986040"/>
            <a:ext cx="6438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24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\x{4e00}-\x{9fa5} \x80-\</a:t>
            </a:r>
            <a:r>
              <a:rPr lang="en-US" altLang="zh-CN" sz="2400" dirty="0" err="1">
                <a:solidFill>
                  <a:srgbClr val="FFFFFF"/>
                </a:solidFill>
                <a:latin typeface="宋体"/>
                <a:ea typeface="宋体"/>
                <a:cs typeface="宋体"/>
              </a:rPr>
              <a:t>xff</a:t>
            </a:r>
            <a:endParaRPr lang="en-US" altLang="zh-CN" sz="2400" dirty="0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23" name="圆角矩形 27"/>
          <p:cNvSpPr/>
          <p:nvPr/>
        </p:nvSpPr>
        <p:spPr>
          <a:xfrm>
            <a:off x="1028700" y="5790606"/>
            <a:ext cx="3276600" cy="452140"/>
          </a:xfrm>
          <a:prstGeom prst="roundRect">
            <a:avLst>
              <a:gd name="adj" fmla="val 3068"/>
            </a:avLst>
          </a:prstGeom>
          <a:solidFill>
            <a:srgbClr val="FF66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24" name="TextBox 18"/>
          <p:cNvSpPr txBox="1">
            <a:spLocks noChangeArrowheads="1"/>
          </p:cNvSpPr>
          <p:nvPr/>
        </p:nvSpPr>
        <p:spPr bwMode="auto">
          <a:xfrm>
            <a:off x="812800" y="5781081"/>
            <a:ext cx="3492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再看看这几个呢？</a:t>
            </a:r>
            <a:endParaRPr lang="zh-CN" altLang="en-US" sz="2400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55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3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正则表达式</a:t>
            </a:r>
            <a:r>
              <a:rPr lang="en-US" altLang="zh-CN" sz="4400" dirty="0" smtClean="0">
                <a:solidFill>
                  <a:prstClr val="black"/>
                </a:solidFill>
              </a:rPr>
              <a:t>——</a:t>
            </a:r>
            <a:r>
              <a:rPr lang="zh-CN" altLang="en-US" sz="4400" dirty="0" smtClean="0">
                <a:solidFill>
                  <a:prstClr val="black"/>
                </a:solidFill>
              </a:rPr>
              <a:t>字符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10" name="圆角矩形 13"/>
          <p:cNvSpPr/>
          <p:nvPr/>
        </p:nvSpPr>
        <p:spPr>
          <a:xfrm>
            <a:off x="280988" y="1857375"/>
            <a:ext cx="8755062" cy="720725"/>
          </a:xfrm>
          <a:prstGeom prst="roundRect">
            <a:avLst>
              <a:gd name="adj" fmla="val 3068"/>
            </a:avLst>
          </a:prstGeom>
          <a:solidFill>
            <a:srgbClr val="A4D91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1" name="TextBox 21"/>
          <p:cNvSpPr txBox="1">
            <a:spLocks noChangeArrowheads="1"/>
          </p:cNvSpPr>
          <p:nvPr/>
        </p:nvSpPr>
        <p:spPr bwMode="auto">
          <a:xfrm>
            <a:off x="395288" y="1858963"/>
            <a:ext cx="8569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个特殊的字符：</a:t>
            </a:r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$ ( ) * + . ? [ \ ^ { |</a:t>
            </a:r>
            <a:endParaRPr lang="en-US" dirty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搜索它们自身需要在前面加反斜线来匹配。</a:t>
            </a:r>
            <a:endParaRPr lang="zh-CN" altLang="en-US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12" name="圆角矩形 13"/>
          <p:cNvSpPr/>
          <p:nvPr/>
        </p:nvSpPr>
        <p:spPr>
          <a:xfrm>
            <a:off x="293687" y="2822575"/>
            <a:ext cx="8670925" cy="3533775"/>
          </a:xfrm>
          <a:prstGeom prst="roundRect">
            <a:avLst>
              <a:gd name="adj" fmla="val 3068"/>
            </a:avLst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407988" y="2824163"/>
            <a:ext cx="8278812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字符组结构</a:t>
            </a:r>
            <a:endParaRPr lang="en-US" altLang="zh-CN" dirty="0" smtClean="0">
              <a:solidFill>
                <a:srgbClr val="FF0000"/>
              </a:solidFill>
              <a:latin typeface="宋体"/>
              <a:ea typeface="宋体"/>
              <a:cs typeface="宋体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[0-9] 	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数字</a:t>
            </a:r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到数组</a:t>
            </a:r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之间的任意一个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[a-z]  	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字母</a:t>
            </a:r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到字母</a:t>
            </a:r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z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的任意一个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[^shy]	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除了字母</a:t>
            </a:r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shy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的任意一个字符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[\u4e00-\u9fa5] 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汉字中的任意一个汉字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[^a-z] 	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除了字母 </a:t>
            </a:r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a 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到字母</a:t>
            </a:r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z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的任意一个字符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[0-z] 	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匹配</a:t>
            </a:r>
            <a:r>
              <a:rPr lang="en-US" altLang="zh-CN" dirty="0" err="1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asicii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码中</a:t>
            </a:r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到</a:t>
            </a:r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z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的其中一个字符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|   	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多选分支，或者关系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\1 \2 …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反向引用 </a:t>
            </a:r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&lt; (\w) &gt;.*&lt;/\1&gt; 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引用第一个捕获组的结果，用于匹配</a:t>
            </a:r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html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的闭合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标签 </a:t>
            </a:r>
            <a:endParaRPr lang="en-US" altLang="zh-CN" dirty="0" smtClean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  <a:p>
            <a:endParaRPr lang="en-US" altLang="zh-CN" dirty="0" smtClean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ab|cd</a:t>
            </a:r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 a(</a:t>
            </a:r>
            <a:r>
              <a:rPr lang="en-US" altLang="zh-CN" dirty="0" err="1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b|c</a:t>
            </a:r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)d 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匹配</a:t>
            </a:r>
            <a:r>
              <a:rPr lang="en-US" altLang="zh-CN" dirty="0" err="1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abcd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还是</a:t>
            </a:r>
            <a:r>
              <a:rPr lang="en-US" altLang="zh-CN" dirty="0" err="1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abd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，</a:t>
            </a:r>
            <a:r>
              <a:rPr lang="en-US" altLang="zh-CN" dirty="0" err="1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acd</a:t>
            </a:r>
            <a:endParaRPr lang="en-US" dirty="0" smtClean="0">
              <a:solidFill>
                <a:srgbClr val="FF0000"/>
              </a:solidFill>
              <a:latin typeface="宋体"/>
              <a:ea typeface="宋体"/>
              <a:cs typeface="宋体"/>
            </a:endParaRPr>
          </a:p>
          <a:p>
            <a:pPr eaLnBrk="1" hangingPunct="1"/>
            <a:endParaRPr lang="zh-CN" altLang="en-US" dirty="0">
              <a:solidFill>
                <a:srgbClr val="FF0000"/>
              </a:solidFill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505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正则表达式</a:t>
            </a:r>
            <a:r>
              <a:rPr lang="en-US" altLang="zh-CN" sz="4400" dirty="0" smtClean="0">
                <a:solidFill>
                  <a:prstClr val="black"/>
                </a:solidFill>
              </a:rPr>
              <a:t>——</a:t>
            </a:r>
            <a:r>
              <a:rPr lang="zh-CN" altLang="en-US" sz="4400" dirty="0" smtClean="0">
                <a:solidFill>
                  <a:prstClr val="black"/>
                </a:solidFill>
              </a:rPr>
              <a:t>模式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10" name="圆角矩形 13"/>
          <p:cNvSpPr/>
          <p:nvPr/>
        </p:nvSpPr>
        <p:spPr>
          <a:xfrm>
            <a:off x="280988" y="1857375"/>
            <a:ext cx="8755062" cy="720725"/>
          </a:xfrm>
          <a:prstGeom prst="roundRect">
            <a:avLst>
              <a:gd name="adj" fmla="val 3068"/>
            </a:avLst>
          </a:prstGeom>
          <a:solidFill>
            <a:srgbClr val="A4D91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1" name="TextBox 21"/>
          <p:cNvSpPr txBox="1">
            <a:spLocks noChangeArrowheads="1"/>
          </p:cNvSpPr>
          <p:nvPr/>
        </p:nvSpPr>
        <p:spPr bwMode="auto">
          <a:xfrm>
            <a:off x="395288" y="1858963"/>
            <a:ext cx="8569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正则表达式定义：</a:t>
            </a:r>
            <a:r>
              <a:rPr lang="zh-TW" altLang="en-US" dirty="0">
                <a:solidFill>
                  <a:schemeClr val="bg1"/>
                </a:solidFill>
              </a:rPr>
              <a:t>一个正则表达式通常被称为一个模式 </a:t>
            </a:r>
            <a:r>
              <a:rPr lang="en-US" altLang="zh-TW" dirty="0">
                <a:solidFill>
                  <a:schemeClr val="bg1"/>
                </a:solidFill>
              </a:rPr>
              <a:t>(pattern)</a:t>
            </a:r>
            <a:r>
              <a:rPr lang="zh-TW" altLang="en-US" dirty="0">
                <a:solidFill>
                  <a:schemeClr val="bg1"/>
                </a:solidFill>
              </a:rPr>
              <a:t>，为用来描述或者匹配一系列符合某个句法规则的字符</a:t>
            </a:r>
            <a:r>
              <a:rPr lang="zh-TW" altLang="en-US" dirty="0" smtClean="0">
                <a:solidFill>
                  <a:schemeClr val="bg1"/>
                </a:solidFill>
              </a:rPr>
              <a:t>串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dirty="0">
              <a:solidFill>
                <a:schemeClr val="bg1"/>
              </a:solidFill>
            </a:endParaRPr>
          </a:p>
          <a:p>
            <a:pPr eaLnBrk="1" hangingPunct="1"/>
            <a:endParaRPr lang="zh-CN" altLang="en-US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12" name="圆角矩形 13"/>
          <p:cNvSpPr/>
          <p:nvPr/>
        </p:nvSpPr>
        <p:spPr>
          <a:xfrm>
            <a:off x="293687" y="2822575"/>
            <a:ext cx="8670925" cy="3533775"/>
          </a:xfrm>
          <a:prstGeom prst="roundRect">
            <a:avLst>
              <a:gd name="adj" fmla="val 3068"/>
            </a:avLst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407988" y="2824163"/>
            <a:ext cx="4786311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高级正则离不开模式</a:t>
            </a:r>
            <a:endParaRPr lang="en-US" altLang="zh-CN" dirty="0" smtClean="0">
              <a:solidFill>
                <a:srgbClr val="FF0000"/>
              </a:solidFill>
              <a:latin typeface="宋体"/>
              <a:ea typeface="宋体"/>
              <a:cs typeface="宋体"/>
            </a:endParaRPr>
          </a:p>
          <a:p>
            <a:r>
              <a:rPr lang="zh-CN" altLang="en-US" dirty="0" smtClean="0">
                <a:solidFill>
                  <a:srgbClr val="0099FF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.   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除换行以外的其他任意字符</a:t>
            </a:r>
            <a:endParaRPr lang="en-US" altLang="zh-CN" dirty="0" smtClean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\</a:t>
            </a:r>
            <a:r>
              <a:rPr lang="en-US" altLang="zh-CN" dirty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s  </a:t>
            </a:r>
            <a:r>
              <a:rPr lang="zh-CN" altLang="en-US" dirty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空白字符</a:t>
            </a:r>
            <a:endParaRPr lang="en-US" altLang="zh-CN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\S </a:t>
            </a:r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除空白字符以外的任意字符</a:t>
            </a:r>
            <a:endParaRPr lang="en-US" altLang="zh-CN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\w  </a:t>
            </a:r>
            <a:r>
              <a:rPr lang="zh-CN" altLang="en-US" dirty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字母、数字、下划线</a:t>
            </a:r>
            <a:endParaRPr lang="en-US" altLang="zh-CN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\W  </a:t>
            </a:r>
            <a:r>
              <a:rPr lang="zh-CN" altLang="en-US" dirty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除了字母、数字、下划线以外的任意字符</a:t>
            </a:r>
            <a:endParaRPr lang="en-US" altLang="zh-CN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\d </a:t>
            </a:r>
            <a:r>
              <a:rPr lang="en-US" altLang="zh-CN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数字 </a:t>
            </a:r>
            <a:r>
              <a:rPr lang="en-US" altLang="zh-CN" dirty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0-9</a:t>
            </a:r>
          </a:p>
          <a:p>
            <a:r>
              <a:rPr lang="en-US" altLang="zh-CN" dirty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\D  </a:t>
            </a:r>
            <a:r>
              <a:rPr lang="zh-CN" altLang="en-US" dirty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除了数字之外的任意字</a:t>
            </a:r>
            <a:r>
              <a:rPr lang="zh-CN" altLang="en-US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符</a:t>
            </a:r>
            <a:endParaRPr lang="en-US" altLang="zh-CN" dirty="0" smtClean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  <a:p>
            <a:endParaRPr lang="en-US" altLang="zh-CN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  <a:p>
            <a:r>
              <a:rPr lang="en-US" altLang="zh-CN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\</a:t>
            </a:r>
            <a:r>
              <a:rPr lang="en-US" altLang="zh-CN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b  </a:t>
            </a:r>
            <a:r>
              <a:rPr lang="zh-CN" altLang="en-US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单词边界</a:t>
            </a:r>
            <a:endParaRPr lang="en-US" altLang="zh-CN" dirty="0">
              <a:solidFill>
                <a:srgbClr val="FFFFFF"/>
              </a:solidFill>
              <a:latin typeface="宋体"/>
              <a:ea typeface="宋体"/>
              <a:cs typeface="宋体"/>
            </a:endParaRPr>
          </a:p>
          <a:p>
            <a:r>
              <a:rPr lang="en-US" altLang="zh-CN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 ^  </a:t>
            </a:r>
            <a:r>
              <a:rPr lang="zh-CN" altLang="en-US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字符串的开始</a:t>
            </a:r>
            <a:endParaRPr lang="en-US" altLang="zh-CN" dirty="0" smtClean="0">
              <a:solidFill>
                <a:srgbClr val="FFFFFF"/>
              </a:solidFill>
              <a:latin typeface="宋体"/>
              <a:ea typeface="宋体"/>
              <a:cs typeface="宋体"/>
            </a:endParaRPr>
          </a:p>
          <a:p>
            <a:r>
              <a:rPr lang="en-US" altLang="zh-CN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 $  </a:t>
            </a:r>
            <a:r>
              <a:rPr lang="zh-CN" altLang="en-US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字符串结束</a:t>
            </a:r>
            <a:endParaRPr lang="en-US" altLang="zh-CN" dirty="0" smtClean="0">
              <a:solidFill>
                <a:srgbClr val="FFFFFF"/>
              </a:solidFill>
              <a:latin typeface="宋体"/>
              <a:ea typeface="宋体"/>
              <a:cs typeface="宋体"/>
            </a:endParaRPr>
          </a:p>
          <a:p>
            <a:pPr eaLnBrk="1" hangingPunct="1"/>
            <a:endParaRPr lang="en-US" dirty="0" smtClean="0">
              <a:solidFill>
                <a:srgbClr val="FF0000"/>
              </a:solidFill>
              <a:latin typeface="宋体"/>
              <a:ea typeface="宋体"/>
              <a:cs typeface="宋体"/>
            </a:endParaRPr>
          </a:p>
          <a:p>
            <a:pPr eaLnBrk="1" hangingPunct="1"/>
            <a:endParaRPr lang="zh-CN" altLang="en-US" dirty="0">
              <a:solidFill>
                <a:srgbClr val="FF0000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5473699" y="2824163"/>
            <a:ext cx="3086101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endParaRPr lang="en-US" altLang="zh-CN" dirty="0" smtClean="0">
              <a:solidFill>
                <a:srgbClr val="FFFFFF"/>
              </a:solidFill>
              <a:latin typeface="宋体"/>
              <a:ea typeface="宋体"/>
              <a:cs typeface="宋体"/>
            </a:endParaRPr>
          </a:p>
          <a:p>
            <a:r>
              <a:rPr lang="en-US" altLang="zh-CN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*     0</a:t>
            </a:r>
            <a:r>
              <a:rPr lang="zh-CN" altLang="en-US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到无数次</a:t>
            </a:r>
            <a:endParaRPr lang="en-US" altLang="zh-CN" dirty="0" smtClean="0">
              <a:solidFill>
                <a:srgbClr val="FFFFFF"/>
              </a:solidFill>
              <a:latin typeface="宋体"/>
              <a:ea typeface="宋体"/>
              <a:cs typeface="宋体"/>
            </a:endParaRPr>
          </a:p>
          <a:p>
            <a:r>
              <a:rPr lang="en-US" altLang="zh-CN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+     1</a:t>
            </a:r>
            <a:r>
              <a:rPr lang="zh-CN" altLang="en-US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到无数次</a:t>
            </a:r>
            <a:endParaRPr lang="en-US" altLang="zh-CN" dirty="0" smtClean="0">
              <a:solidFill>
                <a:srgbClr val="FFFFFF"/>
              </a:solidFill>
              <a:latin typeface="宋体"/>
              <a:ea typeface="宋体"/>
              <a:cs typeface="宋体"/>
            </a:endParaRPr>
          </a:p>
          <a:p>
            <a:r>
              <a:rPr lang="en-US" altLang="zh-CN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?     0</a:t>
            </a:r>
            <a:r>
              <a:rPr lang="zh-CN" altLang="en-US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或者</a:t>
            </a:r>
            <a:r>
              <a:rPr lang="en-US" altLang="zh-CN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1</a:t>
            </a:r>
            <a:r>
              <a:rPr lang="zh-CN" altLang="en-US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次</a:t>
            </a:r>
            <a:endParaRPr lang="en-US" altLang="zh-CN" dirty="0" smtClean="0">
              <a:solidFill>
                <a:srgbClr val="FFFFFF"/>
              </a:solidFill>
              <a:latin typeface="宋体"/>
              <a:ea typeface="宋体"/>
              <a:cs typeface="宋体"/>
            </a:endParaRPr>
          </a:p>
          <a:p>
            <a:r>
              <a:rPr lang="en-US" altLang="zh-CN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{</a:t>
            </a:r>
            <a:r>
              <a:rPr lang="en-US" altLang="zh-CN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n}  </a:t>
            </a:r>
            <a:r>
              <a:rPr lang="en-US" altLang="zh-CN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 </a:t>
            </a:r>
            <a:r>
              <a:rPr lang="zh-CN" altLang="en-US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重复</a:t>
            </a:r>
            <a:r>
              <a:rPr lang="en-US" altLang="zh-CN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N</a:t>
            </a:r>
            <a:r>
              <a:rPr lang="zh-CN" altLang="en-US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次</a:t>
            </a:r>
            <a:endParaRPr lang="en-US" altLang="zh-CN" dirty="0">
              <a:solidFill>
                <a:srgbClr val="FFFFFF"/>
              </a:solidFill>
              <a:latin typeface="宋体"/>
              <a:ea typeface="宋体"/>
              <a:cs typeface="宋体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{n,} </a:t>
            </a:r>
            <a:r>
              <a:rPr lang="en-US" altLang="zh-CN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 </a:t>
            </a:r>
            <a:r>
              <a:rPr lang="zh-CN" altLang="en-US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重复</a:t>
            </a:r>
            <a:r>
              <a:rPr lang="zh-CN" altLang="en-US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至少</a:t>
            </a:r>
            <a:r>
              <a:rPr lang="en-US" altLang="zh-CN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N</a:t>
            </a:r>
            <a:r>
              <a:rPr lang="zh-CN" altLang="en-US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次</a:t>
            </a:r>
            <a:endParaRPr lang="en-US" altLang="zh-CN" dirty="0">
              <a:solidFill>
                <a:srgbClr val="FFFFFF"/>
              </a:solidFill>
              <a:latin typeface="宋体"/>
              <a:ea typeface="宋体"/>
              <a:cs typeface="宋体"/>
            </a:endParaRPr>
          </a:p>
          <a:p>
            <a:r>
              <a:rPr lang="en-US" altLang="zh-CN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{</a:t>
            </a:r>
            <a:r>
              <a:rPr lang="en-US" altLang="zh-CN" dirty="0" err="1">
                <a:solidFill>
                  <a:srgbClr val="FFFFFF"/>
                </a:solidFill>
                <a:latin typeface="宋体"/>
                <a:ea typeface="宋体"/>
                <a:cs typeface="宋体"/>
              </a:rPr>
              <a:t>n,m</a:t>
            </a:r>
            <a:r>
              <a:rPr lang="en-US" altLang="zh-CN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} </a:t>
            </a:r>
            <a:r>
              <a:rPr lang="en-US" altLang="zh-CN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n</a:t>
            </a:r>
            <a:r>
              <a:rPr lang="zh-CN" altLang="en-US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到</a:t>
            </a:r>
            <a:r>
              <a:rPr lang="en-US" altLang="zh-CN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m</a:t>
            </a:r>
            <a:r>
              <a:rPr lang="zh-CN" altLang="en-US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次</a:t>
            </a:r>
            <a:endParaRPr lang="en-US" altLang="zh-CN" dirty="0">
              <a:solidFill>
                <a:srgbClr val="FFFFFF"/>
              </a:solidFill>
              <a:latin typeface="宋体"/>
              <a:ea typeface="宋体"/>
              <a:cs typeface="宋体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[]  </a:t>
            </a:r>
            <a:r>
              <a:rPr lang="en-US" altLang="zh-CN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  </a:t>
            </a:r>
            <a:r>
              <a:rPr lang="zh-CN" altLang="en-US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字符组</a:t>
            </a:r>
            <a:r>
              <a:rPr lang="zh-CN" altLang="en-US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，字符范围</a:t>
            </a:r>
            <a:endParaRPr lang="en-US" altLang="zh-CN" dirty="0">
              <a:solidFill>
                <a:srgbClr val="FFFFFF"/>
              </a:solidFill>
              <a:latin typeface="宋体"/>
              <a:ea typeface="宋体"/>
              <a:cs typeface="宋体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() </a:t>
            </a:r>
            <a:r>
              <a:rPr lang="zh-CN" altLang="en-US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  </a:t>
            </a:r>
            <a:r>
              <a:rPr lang="zh-CN" altLang="en-US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捕获组</a:t>
            </a:r>
            <a:r>
              <a:rPr lang="zh-CN" altLang="en-US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（子表达式）</a:t>
            </a:r>
            <a:endParaRPr lang="en-US" altLang="zh-CN" dirty="0">
              <a:solidFill>
                <a:srgbClr val="FFFFFF"/>
              </a:solidFill>
              <a:latin typeface="宋体"/>
              <a:ea typeface="宋体"/>
              <a:cs typeface="宋体"/>
            </a:endParaRPr>
          </a:p>
          <a:p>
            <a:pPr eaLnBrk="1" hangingPunct="1"/>
            <a:endParaRPr lang="en-US" dirty="0" smtClean="0">
              <a:solidFill>
                <a:srgbClr val="FF0000"/>
              </a:solidFill>
              <a:latin typeface="宋体"/>
              <a:ea typeface="宋体"/>
              <a:cs typeface="宋体"/>
            </a:endParaRPr>
          </a:p>
          <a:p>
            <a:pPr eaLnBrk="1" hangingPunct="1"/>
            <a:endParaRPr lang="zh-CN" altLang="en-US" dirty="0">
              <a:solidFill>
                <a:srgbClr val="FF0000"/>
              </a:solidFill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25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正则表达式</a:t>
            </a:r>
            <a:r>
              <a:rPr lang="en-US" altLang="zh-CN" sz="4400" dirty="0" smtClean="0">
                <a:solidFill>
                  <a:prstClr val="black"/>
                </a:solidFill>
              </a:rPr>
              <a:t>——</a:t>
            </a:r>
            <a:r>
              <a:rPr lang="zh-CN" altLang="en-US" sz="4400" dirty="0" smtClean="0">
                <a:solidFill>
                  <a:prstClr val="black"/>
                </a:solidFill>
              </a:rPr>
              <a:t>位置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4348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14348" y="4286256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匹配：</a:t>
            </a:r>
            <a:endParaRPr lang="en-US" altLang="zh-CN" sz="3600" dirty="0" smtClean="0"/>
          </a:p>
        </p:txBody>
      </p:sp>
      <p:cxnSp>
        <p:nvCxnSpPr>
          <p:cNvPr id="38" name="直接连接符 37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 flipH="1" flipV="1">
            <a:off x="2251059" y="4036223"/>
            <a:ext cx="4642676" cy="794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95917" y="207329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5429256" y="4286256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匹配：</a:t>
            </a:r>
            <a:endParaRPr lang="en-US" altLang="zh-CN" sz="3600" dirty="0" smtClean="0"/>
          </a:p>
        </p:txBody>
      </p:sp>
      <p:sp>
        <p:nvSpPr>
          <p:cNvPr id="46" name="圆角矩形 13"/>
          <p:cNvSpPr/>
          <p:nvPr/>
        </p:nvSpPr>
        <p:spPr>
          <a:xfrm>
            <a:off x="671486" y="1762125"/>
            <a:ext cx="3219442" cy="954107"/>
          </a:xfrm>
          <a:prstGeom prst="roundRect">
            <a:avLst>
              <a:gd name="adj" fmla="val 3068"/>
            </a:avLst>
          </a:prstGeom>
          <a:solidFill>
            <a:srgbClr val="A4D91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4348" y="1762125"/>
            <a:ext cx="2786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代表字符串的开头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7" name="圆角矩形 13"/>
          <p:cNvSpPr/>
          <p:nvPr/>
        </p:nvSpPr>
        <p:spPr>
          <a:xfrm>
            <a:off x="5172080" y="1762125"/>
            <a:ext cx="3219442" cy="954107"/>
          </a:xfrm>
          <a:prstGeom prst="roundRect">
            <a:avLst>
              <a:gd name="adj" fmla="val 3068"/>
            </a:avLst>
          </a:prstGeom>
          <a:solidFill>
            <a:srgbClr val="A4D91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14942" y="1762125"/>
            <a:ext cx="2786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代表字符串的结尾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9" name="圆角矩形 27"/>
          <p:cNvSpPr/>
          <p:nvPr/>
        </p:nvSpPr>
        <p:spPr>
          <a:xfrm>
            <a:off x="644525" y="3796016"/>
            <a:ext cx="3246403" cy="452140"/>
          </a:xfrm>
          <a:prstGeom prst="roundRect">
            <a:avLst>
              <a:gd name="adj" fmla="val 3068"/>
            </a:avLst>
          </a:prstGeom>
          <a:solidFill>
            <a:srgbClr val="FF66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50" name="TextBox 18"/>
          <p:cNvSpPr txBox="1">
            <a:spLocks noChangeArrowheads="1"/>
          </p:cNvSpPr>
          <p:nvPr/>
        </p:nvSpPr>
        <p:spPr bwMode="auto">
          <a:xfrm>
            <a:off x="428626" y="3786491"/>
            <a:ext cx="3295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^shy</a:t>
            </a:r>
            <a:endParaRPr lang="zh-CN" altLang="en-US" sz="2400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51" name="圆角矩形 27"/>
          <p:cNvSpPr/>
          <p:nvPr/>
        </p:nvSpPr>
        <p:spPr>
          <a:xfrm>
            <a:off x="5168896" y="3796016"/>
            <a:ext cx="3246403" cy="452140"/>
          </a:xfrm>
          <a:prstGeom prst="roundRect">
            <a:avLst>
              <a:gd name="adj" fmla="val 3068"/>
            </a:avLst>
          </a:prstGeom>
          <a:solidFill>
            <a:srgbClr val="FF66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52" name="TextBox 18"/>
          <p:cNvSpPr txBox="1">
            <a:spLocks noChangeArrowheads="1"/>
          </p:cNvSpPr>
          <p:nvPr/>
        </p:nvSpPr>
        <p:spPr bwMode="auto">
          <a:xfrm>
            <a:off x="4952997" y="3786491"/>
            <a:ext cx="3295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  Shy$</a:t>
            </a:r>
            <a:endParaRPr lang="zh-CN" altLang="en-US" sz="2400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53" name="圆角矩形 27"/>
          <p:cNvSpPr/>
          <p:nvPr/>
        </p:nvSpPr>
        <p:spPr>
          <a:xfrm>
            <a:off x="644525" y="4849906"/>
            <a:ext cx="3219442" cy="1650928"/>
          </a:xfrm>
          <a:prstGeom prst="roundRect">
            <a:avLst>
              <a:gd name="adj" fmla="val 3068"/>
            </a:avLst>
          </a:prstGeom>
          <a:solidFill>
            <a:srgbClr val="A2A2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54" name="TextBox 18"/>
          <p:cNvSpPr txBox="1">
            <a:spLocks noChangeArrowheads="1"/>
          </p:cNvSpPr>
          <p:nvPr/>
        </p:nvSpPr>
        <p:spPr bwMode="auto">
          <a:xfrm>
            <a:off x="644525" y="4849906"/>
            <a:ext cx="32956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shy is Shy.</a:t>
            </a:r>
          </a:p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shy123Shy</a:t>
            </a:r>
          </a:p>
          <a:p>
            <a:pPr eaLnBrk="1" hangingPunct="1"/>
            <a:r>
              <a:rPr lang="en-US" altLang="zh-CN" sz="2400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Shy is shy.</a:t>
            </a:r>
            <a:endParaRPr lang="en-US" altLang="zh-CN" sz="2400" dirty="0" smtClean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  <a:p>
            <a:pPr eaLnBrk="1" hangingPunct="1"/>
            <a:r>
              <a:rPr lang="en-US" altLang="zh-CN" sz="2400" dirty="0" err="1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Hi,shy</a:t>
            </a:r>
            <a:r>
              <a:rPr lang="en-US" altLang="zh-CN" sz="2400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!</a:t>
            </a:r>
            <a:endParaRPr lang="zh-CN" altLang="en-US" sz="2400" dirty="0">
              <a:solidFill>
                <a:srgbClr val="FF0000"/>
              </a:solidFill>
              <a:latin typeface="宋体"/>
              <a:ea typeface="宋体"/>
              <a:cs typeface="宋体"/>
            </a:endParaRPr>
          </a:p>
        </p:txBody>
      </p:sp>
      <p:pic>
        <p:nvPicPr>
          <p:cNvPr id="55" name="图片 24" descr="感叹号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2200" y="5708650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圆角矩形 27"/>
          <p:cNvSpPr/>
          <p:nvPr/>
        </p:nvSpPr>
        <p:spPr>
          <a:xfrm>
            <a:off x="5172080" y="4857822"/>
            <a:ext cx="3219442" cy="1650928"/>
          </a:xfrm>
          <a:prstGeom prst="roundRect">
            <a:avLst>
              <a:gd name="adj" fmla="val 3068"/>
            </a:avLst>
          </a:prstGeom>
          <a:solidFill>
            <a:srgbClr val="A2A2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57" name="TextBox 18"/>
          <p:cNvSpPr txBox="1">
            <a:spLocks noChangeArrowheads="1"/>
          </p:cNvSpPr>
          <p:nvPr/>
        </p:nvSpPr>
        <p:spPr bwMode="auto">
          <a:xfrm>
            <a:off x="5172080" y="4857822"/>
            <a:ext cx="32956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shy is Shy</a:t>
            </a:r>
          </a:p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shy123Shy</a:t>
            </a:r>
          </a:p>
          <a:p>
            <a:pPr eaLnBrk="1" hangingPunct="1"/>
            <a:r>
              <a:rPr lang="en-US" altLang="zh-CN" sz="2400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Shy is shy.</a:t>
            </a:r>
            <a:endParaRPr lang="en-US" altLang="zh-CN" sz="2400" dirty="0" smtClean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  <a:p>
            <a:pPr eaLnBrk="1" hangingPunct="1"/>
            <a:r>
              <a:rPr lang="en-US" altLang="zh-CN" sz="2400" dirty="0" err="1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Hi,shy</a:t>
            </a:r>
            <a:r>
              <a:rPr lang="en-US" altLang="zh-CN" sz="2400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!</a:t>
            </a:r>
            <a:endParaRPr lang="zh-CN" altLang="en-US" sz="2400" dirty="0">
              <a:solidFill>
                <a:srgbClr val="FF0000"/>
              </a:solidFill>
              <a:latin typeface="宋体"/>
              <a:ea typeface="宋体"/>
              <a:cs typeface="宋体"/>
            </a:endParaRPr>
          </a:p>
        </p:txBody>
      </p:sp>
      <p:pic>
        <p:nvPicPr>
          <p:cNvPr id="58" name="图片 24" descr="感叹号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9755" y="5716566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圆角矩形 27"/>
          <p:cNvSpPr/>
          <p:nvPr/>
        </p:nvSpPr>
        <p:spPr>
          <a:xfrm>
            <a:off x="3001949" y="3204088"/>
            <a:ext cx="3246403" cy="452140"/>
          </a:xfrm>
          <a:prstGeom prst="roundRect">
            <a:avLst>
              <a:gd name="adj" fmla="val 3068"/>
            </a:avLst>
          </a:prstGeom>
          <a:solidFill>
            <a:srgbClr val="FF66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61" name="TextBox 18"/>
          <p:cNvSpPr txBox="1">
            <a:spLocks noChangeArrowheads="1"/>
          </p:cNvSpPr>
          <p:nvPr/>
        </p:nvSpPr>
        <p:spPr bwMode="auto">
          <a:xfrm>
            <a:off x="2786050" y="3194563"/>
            <a:ext cx="3295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  ^Shy$</a:t>
            </a:r>
            <a:endParaRPr lang="zh-CN" altLang="en-US" sz="2400" dirty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368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40" grpId="0"/>
      <p:bldP spid="42" grpId="0"/>
      <p:bldP spid="35" grpId="0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/>
      <p:bldP spid="56" grpId="0" animBg="1"/>
      <p:bldP spid="57" grpId="0"/>
      <p:bldP spid="60" grpId="0" animBg="1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1689</Words>
  <Application>Microsoft Office PowerPoint</Application>
  <PresentationFormat>全屏显示(4:3)</PresentationFormat>
  <Paragraphs>293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10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Office Theme</vt:lpstr>
      <vt:lpstr>1_Office Theme</vt:lpstr>
      <vt:lpstr>2_Office Theme</vt:lpstr>
      <vt:lpstr>3_Office Theme</vt:lpstr>
      <vt:lpstr>4_Office Theme</vt:lpstr>
      <vt:lpstr>6_Office Theme</vt:lpstr>
      <vt:lpstr>7_Office Theme</vt:lpstr>
      <vt:lpstr>8_Office Theme</vt:lpstr>
      <vt:lpstr>9_Office Theme</vt:lpstr>
      <vt:lpstr>10_Office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Hong</dc:creator>
  <cp:lastModifiedBy>shy</cp:lastModifiedBy>
  <cp:revision>141</cp:revision>
  <dcterms:created xsi:type="dcterms:W3CDTF">2011-12-28T03:29:05Z</dcterms:created>
  <dcterms:modified xsi:type="dcterms:W3CDTF">2013-01-11T06:45:27Z</dcterms:modified>
</cp:coreProperties>
</file>