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9" r:id="rId3"/>
    <p:sldId id="280" r:id="rId4"/>
    <p:sldId id="292" r:id="rId5"/>
    <p:sldId id="293" r:id="rId6"/>
    <p:sldId id="294" r:id="rId7"/>
    <p:sldId id="295" r:id="rId8"/>
    <p:sldId id="296" r:id="rId9"/>
    <p:sldId id="297" r:id="rId10"/>
    <p:sldId id="289" r:id="rId11"/>
    <p:sldId id="286" r:id="rId12"/>
    <p:sldId id="287" r:id="rId13"/>
    <p:sldId id="288" r:id="rId14"/>
    <p:sldId id="290" r:id="rId15"/>
    <p:sldId id="291" r:id="rId16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4" autoAdjust="0"/>
    <p:restoredTop sz="94652" autoAdjust="0"/>
  </p:normalViewPr>
  <p:slideViewPr>
    <p:cSldViewPr>
      <p:cViewPr varScale="1">
        <p:scale>
          <a:sx n="89" d="100"/>
          <a:sy n="89" d="100"/>
        </p:scale>
        <p:origin x="10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3"/>
                <c:pt idx="0">
                  <c:v>同济嘉定</c:v>
                </c:pt>
                <c:pt idx="1">
                  <c:v>同济四平</c:v>
                </c:pt>
                <c:pt idx="2">
                  <c:v>复旦大学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3.9</c:v>
                </c:pt>
                <c:pt idx="1">
                  <c:v>1.8</c:v>
                </c:pt>
                <c:pt idx="2">
                  <c:v>2.7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603C9AC-748D-479E-B0E6-7E3FEFC1AD0A}" type="datetimeFigureOut">
              <a:rPr lang="zh-CN" altLang="en-US"/>
              <a:pPr>
                <a:defRPr/>
              </a:pPr>
              <a:t>2016/11/15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E51B68B-1558-4416-A3D4-4B5A6CFC6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4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公式、数字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数学分支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BD6FC60-C487-409E-B610-4AE4D177B1A1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10102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拓扑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不等式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l-GR" altLang="zh-CN" smtClean="0"/>
              <a:t>φ(</a:t>
            </a:r>
            <a:r>
              <a:rPr lang="en-US" altLang="zh-CN" smtClean="0"/>
              <a:t>n) = n </a:t>
            </a:r>
            <a:r>
              <a:rPr lang="zh-CN" altLang="en-US" smtClean="0"/>
              <a:t>（</a:t>
            </a:r>
            <a:r>
              <a:rPr lang="en-US" altLang="zh-CN" smtClean="0"/>
              <a:t>1 – 1 / p</a:t>
            </a:r>
            <a:r>
              <a:rPr lang="en-US" altLang="zh-CN" baseline="-25000" smtClean="0"/>
              <a:t>1</a:t>
            </a:r>
            <a:r>
              <a:rPr lang="zh-CN" altLang="en-US" smtClean="0"/>
              <a:t>）（</a:t>
            </a:r>
            <a:r>
              <a:rPr lang="en-US" altLang="zh-CN" smtClean="0"/>
              <a:t>1 – 1 / p</a:t>
            </a:r>
            <a:r>
              <a:rPr lang="en-US" altLang="zh-CN" baseline="-25000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···</a:t>
            </a:r>
            <a:r>
              <a:rPr lang="zh-CN" altLang="en-US" smtClean="0"/>
              <a:t>（</a:t>
            </a:r>
            <a:r>
              <a:rPr lang="en-US" altLang="zh-CN" smtClean="0"/>
              <a:t>1 – 1 / p</a:t>
            </a:r>
            <a:r>
              <a:rPr lang="en-US" altLang="zh-CN" baseline="-25000" smtClean="0"/>
              <a:t>i-1</a:t>
            </a:r>
            <a:r>
              <a:rPr lang="zh-CN" altLang="en-US" smtClean="0"/>
              <a:t>）（</a:t>
            </a:r>
            <a:r>
              <a:rPr lang="en-US" altLang="zh-CN" smtClean="0"/>
              <a:t>1 – 1 / p</a:t>
            </a:r>
            <a:r>
              <a:rPr lang="en-US" altLang="zh-CN" baseline="-25000" smtClean="0"/>
              <a:t>i</a:t>
            </a:r>
            <a:r>
              <a:rPr lang="zh-CN" altLang="en-US" smtClean="0"/>
              <a:t>）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l-GR" altLang="zh-CN" smtClean="0"/>
              <a:t>φ(</a:t>
            </a:r>
            <a:r>
              <a:rPr lang="en-US" altLang="zh-CN" smtClean="0"/>
              <a:t>p) = p -1 </a:t>
            </a:r>
          </a:p>
          <a:p>
            <a:pPr eaLnBrk="1" hangingPunct="1">
              <a:spcBef>
                <a:spcPct val="0"/>
              </a:spcBef>
            </a:pPr>
            <a:r>
              <a:rPr lang="el-GR" altLang="zh-CN" smtClean="0"/>
              <a:t>φ(</a:t>
            </a:r>
            <a:r>
              <a:rPr lang="en-US" altLang="zh-CN" smtClean="0"/>
              <a:t>p</a:t>
            </a:r>
            <a:r>
              <a:rPr lang="en-US" altLang="zh-CN" baseline="30000" smtClean="0"/>
              <a:t>k</a:t>
            </a:r>
            <a:r>
              <a:rPr lang="en-US" altLang="zh-CN" smtClean="0"/>
              <a:t>) = p</a:t>
            </a:r>
            <a:r>
              <a:rPr lang="en-US" altLang="zh-CN" baseline="30000" smtClean="0"/>
              <a:t>k</a:t>
            </a:r>
            <a:r>
              <a:rPr lang="en-US" altLang="zh-CN" smtClean="0"/>
              <a:t> – p</a:t>
            </a:r>
            <a:r>
              <a:rPr lang="en-US" altLang="zh-CN" baseline="30000" smtClean="0"/>
              <a:t>k-1</a:t>
            </a:r>
            <a:endParaRPr lang="en-US" altLang="zh-CN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547BE38-6F7F-487D-845C-E8195C92528F}" type="slidenum">
              <a:rPr lang="zh-CN" altLang="en-US" smtClean="0"/>
              <a:pPr/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6104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拓扑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不等式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l-GR" altLang="zh-CN" smtClean="0"/>
              <a:t>φ(</a:t>
            </a:r>
            <a:r>
              <a:rPr lang="en-US" altLang="zh-CN" smtClean="0"/>
              <a:t>n) = n </a:t>
            </a:r>
            <a:r>
              <a:rPr lang="zh-CN" altLang="en-US" smtClean="0"/>
              <a:t>（</a:t>
            </a:r>
            <a:r>
              <a:rPr lang="en-US" altLang="zh-CN" smtClean="0"/>
              <a:t>1 – 1 / p</a:t>
            </a:r>
            <a:r>
              <a:rPr lang="en-US" altLang="zh-CN" baseline="-25000" smtClean="0"/>
              <a:t>1</a:t>
            </a:r>
            <a:r>
              <a:rPr lang="zh-CN" altLang="en-US" smtClean="0"/>
              <a:t>）（</a:t>
            </a:r>
            <a:r>
              <a:rPr lang="en-US" altLang="zh-CN" smtClean="0"/>
              <a:t>1 – 1 / p</a:t>
            </a:r>
            <a:r>
              <a:rPr lang="en-US" altLang="zh-CN" baseline="-25000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···</a:t>
            </a:r>
            <a:r>
              <a:rPr lang="zh-CN" altLang="en-US" smtClean="0"/>
              <a:t>（</a:t>
            </a:r>
            <a:r>
              <a:rPr lang="en-US" altLang="zh-CN" smtClean="0"/>
              <a:t>1 – 1 / p</a:t>
            </a:r>
            <a:r>
              <a:rPr lang="en-US" altLang="zh-CN" baseline="-25000" smtClean="0"/>
              <a:t>i-1</a:t>
            </a:r>
            <a:r>
              <a:rPr lang="zh-CN" altLang="en-US" smtClean="0"/>
              <a:t>）（</a:t>
            </a:r>
            <a:r>
              <a:rPr lang="en-US" altLang="zh-CN" smtClean="0"/>
              <a:t>1 – 1 / p</a:t>
            </a:r>
            <a:r>
              <a:rPr lang="en-US" altLang="zh-CN" baseline="-25000" smtClean="0"/>
              <a:t>i</a:t>
            </a:r>
            <a:r>
              <a:rPr lang="zh-CN" altLang="en-US" smtClean="0"/>
              <a:t>）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l-GR" altLang="zh-CN" smtClean="0"/>
              <a:t>φ(</a:t>
            </a:r>
            <a:r>
              <a:rPr lang="en-US" altLang="zh-CN" smtClean="0"/>
              <a:t>p) = p -1 </a:t>
            </a:r>
          </a:p>
          <a:p>
            <a:pPr eaLnBrk="1" hangingPunct="1">
              <a:spcBef>
                <a:spcPct val="0"/>
              </a:spcBef>
            </a:pPr>
            <a:r>
              <a:rPr lang="el-GR" altLang="zh-CN" smtClean="0"/>
              <a:t>φ(</a:t>
            </a:r>
            <a:r>
              <a:rPr lang="en-US" altLang="zh-CN" smtClean="0"/>
              <a:t>p</a:t>
            </a:r>
            <a:r>
              <a:rPr lang="en-US" altLang="zh-CN" baseline="30000" smtClean="0"/>
              <a:t>k</a:t>
            </a:r>
            <a:r>
              <a:rPr lang="en-US" altLang="zh-CN" smtClean="0"/>
              <a:t>) = p</a:t>
            </a:r>
            <a:r>
              <a:rPr lang="en-US" altLang="zh-CN" baseline="30000" smtClean="0"/>
              <a:t>k</a:t>
            </a:r>
            <a:r>
              <a:rPr lang="en-US" altLang="zh-CN" smtClean="0"/>
              <a:t> – p</a:t>
            </a:r>
            <a:r>
              <a:rPr lang="en-US" altLang="zh-CN" baseline="30000" smtClean="0"/>
              <a:t>k-1</a:t>
            </a:r>
            <a:endParaRPr lang="en-US" altLang="zh-CN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547BE38-6F7F-487D-845C-E8195C92528F}" type="slidenum">
              <a:rPr lang="zh-CN" altLang="en-US" smtClean="0"/>
              <a:pPr/>
              <a:t>11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61256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拓扑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不等式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l-GR" altLang="zh-CN" smtClean="0"/>
              <a:t>φ(</a:t>
            </a:r>
            <a:r>
              <a:rPr lang="en-US" altLang="zh-CN" smtClean="0"/>
              <a:t>n) = n </a:t>
            </a:r>
            <a:r>
              <a:rPr lang="zh-CN" altLang="en-US" smtClean="0"/>
              <a:t>（</a:t>
            </a:r>
            <a:r>
              <a:rPr lang="en-US" altLang="zh-CN" smtClean="0"/>
              <a:t>1 – 1 / p</a:t>
            </a:r>
            <a:r>
              <a:rPr lang="en-US" altLang="zh-CN" baseline="-25000" smtClean="0"/>
              <a:t>1</a:t>
            </a:r>
            <a:r>
              <a:rPr lang="zh-CN" altLang="en-US" smtClean="0"/>
              <a:t>）（</a:t>
            </a:r>
            <a:r>
              <a:rPr lang="en-US" altLang="zh-CN" smtClean="0"/>
              <a:t>1 – 1 / p</a:t>
            </a:r>
            <a:r>
              <a:rPr lang="en-US" altLang="zh-CN" baseline="-25000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···</a:t>
            </a:r>
            <a:r>
              <a:rPr lang="zh-CN" altLang="en-US" smtClean="0"/>
              <a:t>（</a:t>
            </a:r>
            <a:r>
              <a:rPr lang="en-US" altLang="zh-CN" smtClean="0"/>
              <a:t>1 – 1 / p</a:t>
            </a:r>
            <a:r>
              <a:rPr lang="en-US" altLang="zh-CN" baseline="-25000" smtClean="0"/>
              <a:t>i-1</a:t>
            </a:r>
            <a:r>
              <a:rPr lang="zh-CN" altLang="en-US" smtClean="0"/>
              <a:t>）（</a:t>
            </a:r>
            <a:r>
              <a:rPr lang="en-US" altLang="zh-CN" smtClean="0"/>
              <a:t>1 – 1 / p</a:t>
            </a:r>
            <a:r>
              <a:rPr lang="en-US" altLang="zh-CN" baseline="-25000" smtClean="0"/>
              <a:t>i</a:t>
            </a:r>
            <a:r>
              <a:rPr lang="zh-CN" altLang="en-US" smtClean="0"/>
              <a:t>）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l-GR" altLang="zh-CN" smtClean="0"/>
              <a:t>φ(</a:t>
            </a:r>
            <a:r>
              <a:rPr lang="en-US" altLang="zh-CN" smtClean="0"/>
              <a:t>p) = p -1 </a:t>
            </a:r>
          </a:p>
          <a:p>
            <a:pPr eaLnBrk="1" hangingPunct="1">
              <a:spcBef>
                <a:spcPct val="0"/>
              </a:spcBef>
            </a:pPr>
            <a:r>
              <a:rPr lang="el-GR" altLang="zh-CN" smtClean="0"/>
              <a:t>φ(</a:t>
            </a:r>
            <a:r>
              <a:rPr lang="en-US" altLang="zh-CN" smtClean="0"/>
              <a:t>p</a:t>
            </a:r>
            <a:r>
              <a:rPr lang="en-US" altLang="zh-CN" baseline="30000" smtClean="0"/>
              <a:t>k</a:t>
            </a:r>
            <a:r>
              <a:rPr lang="en-US" altLang="zh-CN" smtClean="0"/>
              <a:t>) = p</a:t>
            </a:r>
            <a:r>
              <a:rPr lang="en-US" altLang="zh-CN" baseline="30000" smtClean="0"/>
              <a:t>k</a:t>
            </a:r>
            <a:r>
              <a:rPr lang="en-US" altLang="zh-CN" smtClean="0"/>
              <a:t> – p</a:t>
            </a:r>
            <a:r>
              <a:rPr lang="en-US" altLang="zh-CN" baseline="30000" smtClean="0"/>
              <a:t>k-1</a:t>
            </a:r>
            <a:endParaRPr lang="en-US" altLang="zh-CN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547BE38-6F7F-487D-845C-E8195C92528F}" type="slidenum">
              <a:rPr lang="zh-CN" altLang="en-US" smtClean="0"/>
              <a:pPr/>
              <a:t>12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6907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柯尼斯堡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条顿人</a:t>
            </a:r>
            <a:r>
              <a:rPr lang="en-US" altLang="zh-CN" smtClean="0"/>
              <a:t>; </a:t>
            </a:r>
            <a:r>
              <a:rPr lang="zh-CN" altLang="en-US" smtClean="0"/>
              <a:t>北欧人</a:t>
            </a:r>
            <a:r>
              <a:rPr lang="en-US" altLang="zh-CN" smtClean="0"/>
              <a:t>; </a:t>
            </a:r>
            <a:r>
              <a:rPr lang="zh-CN" altLang="en-US" smtClean="0"/>
              <a:t>日耳曼人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1255</a:t>
            </a:r>
            <a:r>
              <a:rPr lang="zh-CN" altLang="en-US" smtClean="0"/>
              <a:t>年条顿骑士团北方十字军建立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普鲁士公国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东普鲁士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德国文化中心之一</a:t>
            </a: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004B3CA-537B-40C0-B0F0-EC53F600B2B5}" type="slidenum">
              <a:rPr lang="zh-CN" altLang="en-US" smtClean="0"/>
              <a:pPr/>
              <a:t>13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63808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柯尼斯堡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条顿人</a:t>
            </a:r>
            <a:r>
              <a:rPr lang="en-US" altLang="zh-CN" smtClean="0"/>
              <a:t>; </a:t>
            </a:r>
            <a:r>
              <a:rPr lang="zh-CN" altLang="en-US" smtClean="0"/>
              <a:t>北欧人</a:t>
            </a:r>
            <a:r>
              <a:rPr lang="en-US" altLang="zh-CN" smtClean="0"/>
              <a:t>; </a:t>
            </a:r>
            <a:r>
              <a:rPr lang="zh-CN" altLang="en-US" smtClean="0"/>
              <a:t>日耳曼人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1255</a:t>
            </a:r>
            <a:r>
              <a:rPr lang="zh-CN" altLang="en-US" smtClean="0"/>
              <a:t>年条顿骑士团北方十字军建立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普鲁士公国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东普鲁士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德国文化中心之一</a:t>
            </a: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004B3CA-537B-40C0-B0F0-EC53F600B2B5}" type="slidenum">
              <a:rPr lang="zh-CN" altLang="en-US" smtClean="0"/>
              <a:pPr/>
              <a:t>14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32745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柯尼斯堡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条顿人</a:t>
            </a:r>
            <a:r>
              <a:rPr lang="en-US" altLang="zh-CN" smtClean="0"/>
              <a:t>; </a:t>
            </a:r>
            <a:r>
              <a:rPr lang="zh-CN" altLang="en-US" smtClean="0"/>
              <a:t>北欧人</a:t>
            </a:r>
            <a:r>
              <a:rPr lang="en-US" altLang="zh-CN" smtClean="0"/>
              <a:t>; </a:t>
            </a:r>
            <a:r>
              <a:rPr lang="zh-CN" altLang="en-US" smtClean="0"/>
              <a:t>日耳曼人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1255</a:t>
            </a:r>
            <a:r>
              <a:rPr lang="zh-CN" altLang="en-US" smtClean="0"/>
              <a:t>年条顿骑士团北方十字军建立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普鲁士公国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东普鲁士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德国文化中心之一</a:t>
            </a: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004B3CA-537B-40C0-B0F0-EC53F600B2B5}" type="slidenum">
              <a:rPr lang="zh-CN" altLang="en-US" smtClean="0"/>
              <a:pPr/>
              <a:t>15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28954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关系、程序建模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物理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生物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社会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信息系统</a:t>
            </a: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264FC83-A899-422F-9E38-814AFC173339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36931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通信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数据组织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计算机组成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数据流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图形数据库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监控投票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维基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CFFEFF6-5463-4069-AB34-F2D473F79811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21858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通信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数据组织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计算机组成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数据流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图形数据库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监控投票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维基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CFFEFF6-5463-4069-AB34-F2D473F79811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4947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通信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数据组织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计算机组成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数据流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图形数据库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监控投票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维基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CFFEFF6-5463-4069-AB34-F2D473F79811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15306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通信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数据组织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计算机组成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数据流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图形数据库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监控投票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维基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CFFEFF6-5463-4069-AB34-F2D473F79811}" type="slidenum">
              <a:rPr lang="zh-CN" altLang="en-US" smtClean="0"/>
              <a:pPr/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52814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通信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数据组织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计算机组成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数据流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图形数据库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监控投票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维基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CFFEFF6-5463-4069-AB34-F2D473F79811}" type="slidenum">
              <a:rPr lang="zh-CN" altLang="en-US" smtClean="0"/>
              <a:pPr/>
              <a:t>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16012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通信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数据组织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计算机组成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数据流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图形数据库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监控投票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维基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CFFEFF6-5463-4069-AB34-F2D473F79811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18208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通信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数据组织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计算机组成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数据流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图形数据库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监控投票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维基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CFFEFF6-5463-4069-AB34-F2D473F79811}" type="slidenum">
              <a:rPr lang="zh-CN" altLang="en-US" smtClean="0"/>
              <a:pPr/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4656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6E4BE-BFF3-43DA-A386-E01D3C620969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05624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6DE18-6769-49D2-8159-6B23E2B3DB1F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306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DE964-073D-492E-B698-19DB10C5EDB6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64396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21DB7-4B29-482B-802F-B671D5F246D7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43303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5F5F7-A982-49E4-A643-570500CC2D7E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07776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8EE78-C834-4119-9C36-2FF496CD846B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363994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8E237-4178-489F-BBC2-2F66C5F177C3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35194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DE4FA-AC8D-48CF-969E-3C06707B4157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40775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9D5EB-C88A-4A59-82A7-7B09172AFD4D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418284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54C10-ACF5-4A1E-BB5F-8054AA4BC779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438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4B54F-660B-4552-B5A2-E3E9D602EFC9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45037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texto del patrón</a:t>
            </a:r>
          </a:p>
          <a:p>
            <a:pPr lvl="1"/>
            <a:r>
              <a:rPr lang="es-ES" altLang="zh-CN" smtClean="0"/>
              <a:t>Segundo nivel</a:t>
            </a:r>
          </a:p>
          <a:p>
            <a:pPr lvl="2"/>
            <a:r>
              <a:rPr lang="es-ES" altLang="zh-CN" smtClean="0"/>
              <a:t>Tercer nivel</a:t>
            </a:r>
          </a:p>
          <a:p>
            <a:pPr lvl="3"/>
            <a:r>
              <a:rPr lang="es-ES" altLang="zh-CN" smtClean="0"/>
              <a:t>Cuarto nivel</a:t>
            </a:r>
          </a:p>
          <a:p>
            <a:pPr lvl="4"/>
            <a:r>
              <a:rPr lang="es-ES" altLang="zh-CN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BBE6D82-6A25-4CAF-A902-B62E4ABE693F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zh-CN" altLang="en-US" sz="4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用户名密码的几点思考</a:t>
            </a:r>
            <a:endParaRPr lang="es-ES" altLang="zh-CN" sz="44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5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宋红包</a:t>
            </a:r>
            <a:endParaRPr lang="en-US" altLang="zh-CN" sz="32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2016.11.03</a:t>
            </a:r>
            <a:endParaRPr lang="zh-CN" altLang="zh-CN" sz="32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航海图</a:t>
            </a:r>
            <a:endParaRPr lang="es-ES" altLang="zh-CN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528" y="1483761"/>
            <a:ext cx="4147170" cy="256300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549" y="4293096"/>
            <a:ext cx="6483127" cy="240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批量获取肉鸡</a:t>
            </a:r>
            <a:endParaRPr lang="es-ES" altLang="zh-CN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11" y="1412776"/>
            <a:ext cx="8087403" cy="528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2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萌萌的网站</a:t>
            </a:r>
            <a:endParaRPr lang="es-ES" altLang="zh-CN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5032"/>
            <a:ext cx="9144000" cy="425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0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有一种入侵叫做批量</a:t>
            </a:r>
            <a:endParaRPr lang="es-ES" altLang="zh-CN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688" y="2492896"/>
            <a:ext cx="60388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5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控制权限变得简单</a:t>
            </a:r>
            <a:endParaRPr lang="es-ES" altLang="zh-CN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700808"/>
            <a:ext cx="3452607" cy="50010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022" y="3664990"/>
            <a:ext cx="5384978" cy="30369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022" y="1700808"/>
            <a:ext cx="3268357" cy="187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2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高配服务器</a:t>
            </a:r>
            <a:endParaRPr lang="es-ES" altLang="zh-CN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86744" y="2636912"/>
            <a:ext cx="5392737" cy="3312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Nginx</a:t>
            </a:r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1.0.15</a:t>
            </a:r>
          </a:p>
          <a:p>
            <a:pPr algn="ctr" eaLnBrk="1" hangingPunct="1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PHP 5.2.12</a:t>
            </a:r>
          </a:p>
          <a:p>
            <a:pPr algn="ctr" eaLnBrk="1" hangingPunct="1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MySQL 4.1</a:t>
            </a:r>
          </a:p>
          <a:p>
            <a:pPr algn="ctr" eaLnBrk="1" hangingPunct="1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Discuz</a:t>
            </a:r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X1.5</a:t>
            </a:r>
          </a:p>
          <a:p>
            <a:pPr algn="ctr" eaLnBrk="1" hangingPunct="1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WordPress</a:t>
            </a:r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3.5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470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谈谈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开房</a:t>
            </a:r>
            <a:endParaRPr lang="es-ES" altLang="zh-CN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953464"/>
              </p:ext>
            </p:extLst>
          </p:nvPr>
        </p:nvGraphicFramePr>
        <p:xfrm>
          <a:off x="4139952" y="1988840"/>
          <a:ext cx="6768752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463964"/>
              </p:ext>
            </p:extLst>
          </p:nvPr>
        </p:nvGraphicFramePr>
        <p:xfrm>
          <a:off x="107504" y="2354586"/>
          <a:ext cx="5616624" cy="2802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296144"/>
                <a:gridCol w="3528392"/>
              </a:tblGrid>
              <a:tr h="390901"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姓名</a:t>
                      </a:r>
                      <a:endParaRPr lang="zh-CN" altLang="en-US" sz="12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身份证</a:t>
                      </a:r>
                      <a:endParaRPr lang="zh-CN" altLang="en-US" sz="12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地址</a:t>
                      </a:r>
                      <a:endParaRPr lang="zh-CN" altLang="en-US" sz="12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0901">
                <a:tc>
                  <a:txBody>
                    <a:bodyPr/>
                    <a:lstStyle/>
                    <a:p>
                      <a:r>
                        <a:rPr lang="zh-CN" altLang="en-US" sz="1200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孙岫*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21060319</a:t>
                      </a:r>
                      <a:r>
                        <a:rPr lang="zh-CN" altLang="en-US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***</a:t>
                      </a:r>
                      <a:endParaRPr lang="zh-CN" altLang="en-US" sz="12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广东省 广州市 海珠区 晓港西马路</a:t>
                      </a:r>
                      <a:r>
                        <a:rPr lang="en-US" altLang="zh-CN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139</a:t>
                      </a:r>
                      <a:r>
                        <a:rPr lang="zh-CN" altLang="en-US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号</a:t>
                      </a:r>
                      <a:r>
                        <a:rPr lang="en-US" altLang="zh-CN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101</a:t>
                      </a:r>
                      <a:endParaRPr lang="zh-CN" altLang="en-US" sz="12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0901"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温碧*</a:t>
                      </a:r>
                      <a:endParaRPr lang="zh-CN" altLang="en-US" sz="12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46010219</a:t>
                      </a:r>
                      <a:r>
                        <a:rPr lang="zh-CN" altLang="en-US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***</a:t>
                      </a:r>
                      <a:endParaRPr lang="zh-CN" altLang="en-US" sz="12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上海四平路</a:t>
                      </a:r>
                      <a:r>
                        <a:rPr lang="en-US" altLang="zh-CN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1239</a:t>
                      </a:r>
                      <a:r>
                        <a:rPr lang="zh-CN" altLang="en-US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号同济大学环境学院</a:t>
                      </a:r>
                      <a:endParaRPr lang="zh-CN" altLang="en-US" sz="12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0901"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俞国*</a:t>
                      </a:r>
                      <a:endParaRPr lang="zh-CN" altLang="en-US" sz="12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31011019</a:t>
                      </a:r>
                      <a:r>
                        <a:rPr lang="zh-CN" altLang="en-US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***</a:t>
                      </a:r>
                      <a:endParaRPr lang="zh-CN" altLang="en-US" sz="12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北京邮电大学</a:t>
                      </a:r>
                      <a:r>
                        <a:rPr lang="en-US" altLang="zh-CN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28126</a:t>
                      </a:r>
                      <a:r>
                        <a:rPr lang="zh-CN" altLang="en-US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号</a:t>
                      </a:r>
                      <a:endParaRPr lang="zh-CN" altLang="en-US" sz="12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0901"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董*</a:t>
                      </a:r>
                      <a:endParaRPr lang="zh-CN" altLang="en-US" sz="12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11010319</a:t>
                      </a:r>
                      <a:r>
                        <a:rPr lang="zh-CN" altLang="en-US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***</a:t>
                      </a:r>
                      <a:endParaRPr lang="zh-CN" altLang="en-US" sz="12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北京朝外工体西里宿舍小区</a:t>
                      </a:r>
                      <a:r>
                        <a:rPr lang="en-US" altLang="zh-CN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r>
                        <a:rPr lang="zh-CN" altLang="en-US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号</a:t>
                      </a:r>
                      <a:r>
                        <a:rPr lang="en-US" altLang="zh-CN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20-4</a:t>
                      </a:r>
                      <a:endParaRPr lang="zh-CN" altLang="en-US" sz="12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0901"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华孟*</a:t>
                      </a:r>
                      <a:endParaRPr lang="zh-CN" altLang="en-US" sz="12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44071119</a:t>
                      </a:r>
                      <a:r>
                        <a:rPr lang="zh-CN" altLang="en-US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***</a:t>
                      </a:r>
                      <a:endParaRPr lang="zh-CN" altLang="en-US" sz="12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曹安公路</a:t>
                      </a:r>
                      <a:r>
                        <a:rPr lang="en-US" altLang="zh-CN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4800</a:t>
                      </a:r>
                      <a:r>
                        <a:rPr lang="zh-CN" altLang="en-US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号同济大学嘉定校区嘉实公寓</a:t>
                      </a:r>
                      <a:r>
                        <a:rPr lang="en-US" altLang="zh-CN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15</a:t>
                      </a:r>
                      <a:r>
                        <a:rPr lang="zh-CN" altLang="en-US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号楼</a:t>
                      </a:r>
                      <a:r>
                        <a:rPr lang="en-US" altLang="zh-CN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537</a:t>
                      </a:r>
                      <a:endParaRPr lang="zh-CN" altLang="en-US" sz="12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0901"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欧嘉*</a:t>
                      </a:r>
                      <a:endParaRPr lang="zh-CN" altLang="en-US" sz="12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***</a:t>
                      </a:r>
                      <a:endParaRPr lang="zh-CN" altLang="en-US" sz="12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***</a:t>
                      </a:r>
                      <a:endParaRPr lang="zh-CN" altLang="en-US" sz="12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各种数据</a:t>
            </a:r>
            <a:endParaRPr lang="es-ES" altLang="zh-CN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51920" y="1916832"/>
            <a:ext cx="5392737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天涯社区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-4000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万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 dirty="0" err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txt.rar</a:t>
            </a:r>
            <a:endParaRPr lang="en-US" altLang="zh-CN" sz="24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/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dropbox-6868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万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txt.zip</a:t>
            </a:r>
          </a:p>
          <a:p>
            <a:pPr marL="342900" indent="-342900"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小米论坛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-828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万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 dirty="0" err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mysql.rar</a:t>
            </a:r>
            <a:endParaRPr lang="en-US" altLang="zh-CN" sz="24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酒店开房记录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-2000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万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 dirty="0" err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excel.rar</a:t>
            </a:r>
            <a:endParaRPr lang="en-US" altLang="zh-CN" sz="24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/>
            <a:r>
              <a:rPr lang="en-US" altLang="zh-CN" sz="24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soyun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社工库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-9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亿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 dirty="0" err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mssql.bak</a:t>
            </a:r>
            <a:endParaRPr lang="en-US" altLang="zh-CN" sz="24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中国校花大赛官网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4029-mysql.zip</a:t>
            </a:r>
          </a:p>
          <a:p>
            <a:pPr marL="342900" indent="-342900" eaLnBrk="1" hangingPunct="1"/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QQ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精准客户名单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-4500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万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txt.rar</a:t>
            </a:r>
            <a:endParaRPr lang="en-US" altLang="zh-CN" sz="24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/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mail.ru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邮箱地址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-466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万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txt.7z</a:t>
            </a:r>
          </a:p>
          <a:p>
            <a:pPr marL="342900" indent="-342900"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土耳其公民数据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mernis-5000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万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-sql.gz</a:t>
            </a:r>
          </a:p>
        </p:txBody>
      </p:sp>
      <p:pic>
        <p:nvPicPr>
          <p:cNvPr id="1026" name="Picture 2" descr="Image result for dat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0848"/>
            <a:ext cx="3600400" cy="240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回忆</a:t>
            </a:r>
            <a:endParaRPr lang="es-ES" altLang="zh-CN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842039"/>
            <a:ext cx="5629374" cy="173097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9" y="4167652"/>
            <a:ext cx="5629374" cy="19256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1812128"/>
            <a:ext cx="29146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网易辟谣</a:t>
            </a:r>
            <a:endParaRPr lang="es-ES" altLang="zh-CN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 descr="网易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76375"/>
            <a:ext cx="2146498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2996952"/>
            <a:ext cx="1822885" cy="647831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635896" y="4052356"/>
            <a:ext cx="5392737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234,842,089 </a:t>
            </a:r>
            <a:r>
              <a:rPr lang="en-US" altLang="zh-CN" sz="2400" dirty="0" err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NetEase</a:t>
            </a:r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accounts</a:t>
            </a:r>
          </a:p>
        </p:txBody>
      </p:sp>
    </p:spTree>
    <p:extLst>
      <p:ext uri="{BB962C8B-B14F-4D97-AF65-F5344CB8AC3E}">
        <p14:creationId xmlns:p14="http://schemas.microsoft.com/office/powerpoint/2010/main" val="289911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让测试数据说话</a:t>
            </a:r>
            <a:endParaRPr lang="es-ES" altLang="zh-CN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844824"/>
            <a:ext cx="4457700" cy="1847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861048"/>
            <a:ext cx="4679261" cy="2520280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192860" y="2492896"/>
            <a:ext cx="3952577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/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上亿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   </a:t>
            </a:r>
          </a:p>
          <a:p>
            <a:pPr marL="342900" indent="-342900" eaLnBrk="1" hangingPunct="1"/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上百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样本</a:t>
            </a:r>
            <a:endParaRPr lang="en-US" altLang="zh-CN" sz="24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某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样本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559104</a:t>
            </a:r>
          </a:p>
          <a:p>
            <a:pPr marL="342900" indent="-342900" eaLnBrk="1" hangingPunct="1"/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随机检测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23000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个数据</a:t>
            </a:r>
          </a:p>
          <a:p>
            <a:pPr marL="342900" indent="-342900" eaLnBrk="1" hangingPunct="1"/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184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个注册</a:t>
            </a:r>
          </a:p>
          <a:p>
            <a:pPr marL="342900" indent="-342900" eaLnBrk="1" hangingPunct="1"/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125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个撞库成功</a:t>
            </a:r>
          </a:p>
          <a:p>
            <a:pPr marL="342900" indent="-342900" eaLnBrk="1" hangingPunct="1"/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几十万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级别的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账号数据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025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多渠道找人</a:t>
            </a:r>
            <a:endParaRPr lang="es-ES" altLang="zh-CN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628800"/>
            <a:ext cx="3571875" cy="962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768" y="3079653"/>
            <a:ext cx="2933700" cy="781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4056139"/>
            <a:ext cx="4076700" cy="895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641" y="3041866"/>
            <a:ext cx="2763439" cy="14619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0032" y="1628800"/>
            <a:ext cx="2743200" cy="12477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560" y="5146925"/>
            <a:ext cx="78676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1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Resilio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Sync</a:t>
            </a:r>
            <a:endParaRPr lang="es-ES" altLang="zh-CN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5616" y="1772816"/>
            <a:ext cx="5392737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None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传统网盘</a:t>
            </a:r>
            <a:endParaRPr lang="en-US" altLang="zh-CN" sz="24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网络环境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依赖较高</a:t>
            </a:r>
            <a:endParaRPr lang="en-US" altLang="zh-CN" sz="24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/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容量和传输速度受限</a:t>
            </a:r>
            <a:endParaRPr lang="en-US" altLang="zh-CN" sz="24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/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影响文档结构</a:t>
            </a:r>
            <a:endParaRPr lang="en-US" altLang="zh-CN" sz="24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/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安全问题</a:t>
            </a:r>
            <a:endParaRPr lang="en-US" altLang="zh-CN" sz="24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Resilio</a:t>
            </a:r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Sync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/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P2P</a:t>
            </a:r>
          </a:p>
          <a:p>
            <a:pPr marL="342900" indent="-342900"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注册</a:t>
            </a:r>
            <a:endParaRPr lang="en-US" altLang="zh-CN" sz="24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限大小</a:t>
            </a:r>
            <a:endParaRPr lang="en-US" altLang="zh-CN" sz="24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不限速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583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telegram</a:t>
            </a:r>
            <a:endParaRPr lang="es-ES" altLang="zh-CN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88" y="1916832"/>
            <a:ext cx="85534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2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3975</TotalTime>
  <Words>589</Words>
  <Application>Microsoft Office PowerPoint</Application>
  <PresentationFormat>全屏显示(4:3)</PresentationFormat>
  <Paragraphs>174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黑体</vt:lpstr>
      <vt:lpstr>宋体</vt:lpstr>
      <vt:lpstr>Arial</vt:lpstr>
      <vt:lpstr>Calibri</vt:lpstr>
      <vt:lpstr>Diseño predeterminado</vt:lpstr>
      <vt:lpstr>用户名密码的几点思考</vt:lpstr>
      <vt:lpstr>先谈谈开房</vt:lpstr>
      <vt:lpstr>各种数据</vt:lpstr>
      <vt:lpstr>QQ回忆</vt:lpstr>
      <vt:lpstr>网易辟谣</vt:lpstr>
      <vt:lpstr>让测试数据说话</vt:lpstr>
      <vt:lpstr>多渠道找人</vt:lpstr>
      <vt:lpstr>Resilio Sync</vt:lpstr>
      <vt:lpstr>telegram</vt:lpstr>
      <vt:lpstr>航海图</vt:lpstr>
      <vt:lpstr>批量获取肉鸡</vt:lpstr>
      <vt:lpstr>萌萌的网站</vt:lpstr>
      <vt:lpstr>有一种入侵叫做批量</vt:lpstr>
      <vt:lpstr>控制权限变得简单</vt:lpstr>
      <vt:lpstr>高配服务器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Shy Song</cp:lastModifiedBy>
  <cp:revision>167</cp:revision>
  <dcterms:created xsi:type="dcterms:W3CDTF">2010-05-23T14:28:12Z</dcterms:created>
  <dcterms:modified xsi:type="dcterms:W3CDTF">2016-11-15T06:48:20Z</dcterms:modified>
</cp:coreProperties>
</file>