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20" r:id="rId2"/>
    <p:sldMasterId id="2147483732" r:id="rId3"/>
    <p:sldMasterId id="2147483840" r:id="rId4"/>
    <p:sldMasterId id="2147483876" r:id="rId5"/>
    <p:sldMasterId id="2147483888" r:id="rId6"/>
    <p:sldMasterId id="2147483948" r:id="rId7"/>
  </p:sldMasterIdLst>
  <p:notesMasterIdLst>
    <p:notesMasterId r:id="rId42"/>
  </p:notesMasterIdLst>
  <p:sldIdLst>
    <p:sldId id="256" r:id="rId8"/>
    <p:sldId id="265" r:id="rId9"/>
    <p:sldId id="257" r:id="rId10"/>
    <p:sldId id="309" r:id="rId11"/>
    <p:sldId id="286" r:id="rId12"/>
    <p:sldId id="325" r:id="rId13"/>
    <p:sldId id="326" r:id="rId14"/>
    <p:sldId id="310" r:id="rId15"/>
    <p:sldId id="311" r:id="rId16"/>
    <p:sldId id="337" r:id="rId17"/>
    <p:sldId id="338" r:id="rId18"/>
    <p:sldId id="339" r:id="rId19"/>
    <p:sldId id="328" r:id="rId20"/>
    <p:sldId id="329" r:id="rId21"/>
    <p:sldId id="341" r:id="rId22"/>
    <p:sldId id="330" r:id="rId23"/>
    <p:sldId id="331" r:id="rId24"/>
    <p:sldId id="342" r:id="rId25"/>
    <p:sldId id="332" r:id="rId26"/>
    <p:sldId id="343" r:id="rId27"/>
    <p:sldId id="333" r:id="rId28"/>
    <p:sldId id="340" r:id="rId29"/>
    <p:sldId id="334" r:id="rId30"/>
    <p:sldId id="344" r:id="rId31"/>
    <p:sldId id="335" r:id="rId32"/>
    <p:sldId id="336" r:id="rId33"/>
    <p:sldId id="317" r:id="rId34"/>
    <p:sldId id="345" r:id="rId35"/>
    <p:sldId id="346" r:id="rId36"/>
    <p:sldId id="288" r:id="rId37"/>
    <p:sldId id="324" r:id="rId38"/>
    <p:sldId id="327" r:id="rId39"/>
    <p:sldId id="305" r:id="rId40"/>
    <p:sldId id="264" r:id="rId4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p14:section name="Default Section" id="{44EDEEF4-C5A4-E646-9251-85F7D5044870}">
          <p14:sldIdLst>
            <p14:sldId id="256"/>
            <p14:sldId id="265"/>
            <p14:sldId id="257"/>
            <p14:sldId id="309"/>
            <p14:sldId id="286"/>
            <p14:sldId id="325"/>
            <p14:sldId id="326"/>
            <p14:sldId id="310"/>
            <p14:sldId id="311"/>
            <p14:sldId id="337"/>
            <p14:sldId id="338"/>
            <p14:sldId id="339"/>
            <p14:sldId id="328"/>
            <p14:sldId id="329"/>
            <p14:sldId id="341"/>
            <p14:sldId id="330"/>
            <p14:sldId id="331"/>
            <p14:sldId id="342"/>
            <p14:sldId id="332"/>
            <p14:sldId id="343"/>
            <p14:sldId id="333"/>
            <p14:sldId id="340"/>
            <p14:sldId id="334"/>
            <p14:sldId id="344"/>
            <p14:sldId id="335"/>
            <p14:sldId id="336"/>
            <p14:sldId id="317"/>
            <p14:sldId id="345"/>
            <p14:sldId id="346"/>
            <p14:sldId id="288"/>
            <p14:sldId id="324"/>
            <p14:sldId id="327"/>
            <p14:sldId id="305"/>
            <p14:sldId id="264"/>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333333"/>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7638" autoAdjust="0"/>
  </p:normalViewPr>
  <p:slideViewPr>
    <p:cSldViewPr snapToGrid="0" snapToObjects="1">
      <p:cViewPr varScale="1">
        <p:scale>
          <a:sx n="102" d="100"/>
          <a:sy n="102" d="100"/>
        </p:scale>
        <p:origin x="-110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281CF-8B67-4D2B-AFDC-72ADEAA7440C}" type="doc">
      <dgm:prSet loTypeId="urn:microsoft.com/office/officeart/2005/8/layout/default#2" loCatId="list" qsTypeId="urn:microsoft.com/office/officeart/2005/8/quickstyle/3d6" qsCatId="3D" csTypeId="urn:microsoft.com/office/officeart/2005/8/colors/colorful4" csCatId="colorful" phldr="1"/>
      <dgm:spPr/>
      <dgm:t>
        <a:bodyPr/>
        <a:lstStyle/>
        <a:p>
          <a:endParaRPr lang="en-US"/>
        </a:p>
      </dgm:t>
    </dgm:pt>
    <dgm:pt modelId="{64169CBD-621B-41AC-8098-190EB836285B}">
      <dgm:prSet phldrT="[Text]" custT="1"/>
      <dgm:spPr/>
      <dgm:t>
        <a:bodyPr/>
        <a:lstStyle/>
        <a:p>
          <a:pPr rtl="0"/>
          <a:r>
            <a:rPr kumimoji="0" lang="en-US" sz="2000" b="1" i="0" u="none" strike="noStrike" cap="none" spc="0" normalizeH="0" baseline="0" noProof="0" dirty="0" smtClean="0">
              <a:ln/>
              <a:effectLst/>
              <a:uLnTx/>
              <a:uFillTx/>
              <a:latin typeface="+mn-lt"/>
            </a:rPr>
            <a:t>A1: Injection</a:t>
          </a:r>
          <a:endParaRPr lang="en-US" sz="2000" b="1" dirty="0"/>
        </a:p>
      </dgm:t>
    </dgm:pt>
    <dgm:pt modelId="{C2478B4C-85CC-4B56-8035-A1D085B2572C}" type="parTrans" cxnId="{E8FA1B3E-891C-44F5-8B95-213F7D5CE5C0}">
      <dgm:prSet/>
      <dgm:spPr/>
      <dgm:t>
        <a:bodyPr/>
        <a:lstStyle/>
        <a:p>
          <a:endParaRPr lang="en-US" sz="2000"/>
        </a:p>
      </dgm:t>
    </dgm:pt>
    <dgm:pt modelId="{55DCDCCE-3CAF-428A-ABFC-A8BC8FEF6AA5}" type="sibTrans" cxnId="{E8FA1B3E-891C-44F5-8B95-213F7D5CE5C0}">
      <dgm:prSet/>
      <dgm:spPr/>
      <dgm:t>
        <a:bodyPr/>
        <a:lstStyle/>
        <a:p>
          <a:endParaRPr lang="en-US" sz="2000"/>
        </a:p>
      </dgm:t>
    </dgm:pt>
    <dgm:pt modelId="{231AA091-BC50-4CB1-B212-84DF97C37E43}">
      <dgm:prSet custT="1"/>
      <dgm:spPr/>
      <dgm:t>
        <a:bodyPr/>
        <a:lstStyle/>
        <a:p>
          <a:r>
            <a:rPr lang="en-US" sz="2000" b="1" dirty="0" smtClean="0"/>
            <a:t>A10: </a:t>
          </a:r>
          <a:r>
            <a:rPr lang="en-US" altLang="ja-JP" sz="2000" b="1" dirty="0" err="1" smtClean="0">
              <a:ea typeface="ＭＳ Ｐゴシック" pitchFamily="1" charset="-128"/>
            </a:rPr>
            <a:t>Unvalidated</a:t>
          </a:r>
          <a:r>
            <a:rPr lang="en-US" altLang="ja-JP" sz="2000" b="1" dirty="0" smtClean="0">
              <a:ea typeface="ＭＳ Ｐゴシック" pitchFamily="1" charset="-128"/>
            </a:rPr>
            <a:t> Redirects and Forwards</a:t>
          </a:r>
          <a:endParaRPr lang="en-US" sz="2000" b="1" dirty="0"/>
        </a:p>
      </dgm:t>
    </dgm:pt>
    <dgm:pt modelId="{A9F48C2C-FB58-44F1-8762-0ACF43D4AFFD}" type="sibTrans" cxnId="{395778C8-53B7-4ABA-B003-A8A213D8106E}">
      <dgm:prSet/>
      <dgm:spPr/>
      <dgm:t>
        <a:bodyPr/>
        <a:lstStyle/>
        <a:p>
          <a:endParaRPr lang="en-US" sz="2000"/>
        </a:p>
      </dgm:t>
    </dgm:pt>
    <dgm:pt modelId="{DFD4E4B3-889C-44E4-98F7-CDE5F5A9E369}" type="parTrans" cxnId="{395778C8-53B7-4ABA-B003-A8A213D8106E}">
      <dgm:prSet/>
      <dgm:spPr/>
      <dgm:t>
        <a:bodyPr/>
        <a:lstStyle/>
        <a:p>
          <a:endParaRPr lang="en-US" sz="2000"/>
        </a:p>
      </dgm:t>
    </dgm:pt>
    <dgm:pt modelId="{C1059736-A6E2-4762-8F49-0456CD8B7C69}">
      <dgm:prSet custT="1"/>
      <dgm:spPr/>
      <dgm:t>
        <a:bodyPr/>
        <a:lstStyle/>
        <a:p>
          <a:pPr rtl="0"/>
          <a:r>
            <a:rPr lang="en-US" sz="2000" b="1" dirty="0" smtClean="0"/>
            <a:t>A5: Security Misconfiguration</a:t>
          </a:r>
          <a:endParaRPr kumimoji="0" lang="en-US" sz="2000" b="1" i="0" u="none" strike="noStrike" cap="none" spc="0" normalizeH="0" baseline="0" noProof="0" dirty="0">
            <a:ln/>
            <a:effectLst/>
            <a:uLnTx/>
            <a:uFillTx/>
            <a:latin typeface="+mn-lt"/>
          </a:endParaRPr>
        </a:p>
      </dgm:t>
    </dgm:pt>
    <dgm:pt modelId="{C998CC39-D1D3-43DE-8252-4B94A9279E42}" type="sibTrans" cxnId="{63E0B01F-E6B0-4341-846D-AEB7BCF19307}">
      <dgm:prSet/>
      <dgm:spPr/>
      <dgm:t>
        <a:bodyPr/>
        <a:lstStyle/>
        <a:p>
          <a:endParaRPr lang="en-US" sz="2000"/>
        </a:p>
      </dgm:t>
    </dgm:pt>
    <dgm:pt modelId="{DBCB215F-2702-4FBF-9B10-EE479A00694C}" type="parTrans" cxnId="{63E0B01F-E6B0-4341-846D-AEB7BCF19307}">
      <dgm:prSet/>
      <dgm:spPr/>
      <dgm:t>
        <a:bodyPr/>
        <a:lstStyle/>
        <a:p>
          <a:endParaRPr lang="en-US" sz="2000"/>
        </a:p>
      </dgm:t>
    </dgm:pt>
    <dgm:pt modelId="{7FBC627C-7A5D-4F89-A1E1-F66E815CA8A7}">
      <dgm:prSet custT="1"/>
      <dgm:spPr/>
      <dgm:t>
        <a:bodyPr/>
        <a:lstStyle/>
        <a:p>
          <a:pPr rtl="0"/>
          <a:r>
            <a:rPr kumimoji="0" lang="en-US" sz="2000" b="1" i="0" u="none" strike="noStrike" cap="none" spc="0" normalizeH="0" baseline="0" noProof="0" dirty="0" smtClean="0">
              <a:ln/>
              <a:effectLst/>
              <a:uLnTx/>
              <a:uFillTx/>
              <a:latin typeface="+mn-lt"/>
            </a:rPr>
            <a:t>A3: Cross-Site Scripting (XSS)</a:t>
          </a:r>
        </a:p>
      </dgm:t>
    </dgm:pt>
    <dgm:pt modelId="{678EE478-5D87-49D0-AC29-0A904E85A9CD}" type="sibTrans" cxnId="{62F5A9D3-EBF9-4BEC-9613-FD255126CCE1}">
      <dgm:prSet/>
      <dgm:spPr/>
      <dgm:t>
        <a:bodyPr/>
        <a:lstStyle/>
        <a:p>
          <a:endParaRPr lang="en-US" sz="2000"/>
        </a:p>
      </dgm:t>
    </dgm:pt>
    <dgm:pt modelId="{C77C0D7A-4688-41D5-A7B6-ECC1745C80BA}" type="parTrans" cxnId="{62F5A9D3-EBF9-4BEC-9613-FD255126CCE1}">
      <dgm:prSet/>
      <dgm:spPr/>
      <dgm:t>
        <a:bodyPr/>
        <a:lstStyle/>
        <a:p>
          <a:endParaRPr lang="en-US" sz="2000"/>
        </a:p>
      </dgm:t>
    </dgm:pt>
    <dgm:pt modelId="{05B6A14E-A58A-427E-80F5-495E20005676}">
      <dgm:prSet custT="1"/>
      <dgm:spPr/>
      <dgm:t>
        <a:bodyPr/>
        <a:lstStyle/>
        <a:p>
          <a:pPr rtl="0"/>
          <a:r>
            <a:rPr kumimoji="0" lang="en-US" sz="2000" b="1" i="0" u="none" strike="noStrike" cap="none" spc="0" normalizeH="0" baseline="0" noProof="0" dirty="0" smtClean="0">
              <a:ln/>
              <a:effectLst/>
              <a:uLnTx/>
              <a:uFillTx/>
              <a:latin typeface="+mn-lt"/>
            </a:rPr>
            <a:t>A2: </a:t>
          </a:r>
          <a:r>
            <a:rPr lang="en-US" altLang="ja-JP" sz="2000" b="1" dirty="0" smtClean="0">
              <a:ea typeface="ＭＳ Ｐゴシック" pitchFamily="1" charset="-128"/>
            </a:rPr>
            <a:t>Broken Authentication and Session Management</a:t>
          </a:r>
          <a:endParaRPr kumimoji="0" lang="en-US" sz="2000" b="1" i="0" u="none" strike="noStrike" cap="none" spc="0" normalizeH="0" baseline="0" noProof="0" dirty="0" smtClean="0">
            <a:ln/>
            <a:effectLst/>
            <a:uLnTx/>
            <a:uFillTx/>
            <a:latin typeface="+mn-lt"/>
          </a:endParaRPr>
        </a:p>
      </dgm:t>
    </dgm:pt>
    <dgm:pt modelId="{E232C4F9-D265-42B7-A469-2C93E3FE3984}" type="sibTrans" cxnId="{AE4E6705-38DF-4ECA-80E1-760699C4E255}">
      <dgm:prSet/>
      <dgm:spPr/>
      <dgm:t>
        <a:bodyPr/>
        <a:lstStyle/>
        <a:p>
          <a:endParaRPr lang="en-US" sz="2000"/>
        </a:p>
      </dgm:t>
    </dgm:pt>
    <dgm:pt modelId="{2F9BC56F-924A-4353-9F8F-40E52BE6F39F}" type="parTrans" cxnId="{AE4E6705-38DF-4ECA-80E1-760699C4E255}">
      <dgm:prSet/>
      <dgm:spPr/>
      <dgm:t>
        <a:bodyPr/>
        <a:lstStyle/>
        <a:p>
          <a:endParaRPr lang="en-US" sz="2000"/>
        </a:p>
      </dgm:t>
    </dgm:pt>
    <dgm:pt modelId="{612007B8-8546-4F29-8566-2D3A5E6A0E13}">
      <dgm:prSet custT="1"/>
      <dgm:spPr/>
      <dgm:t>
        <a:bodyPr/>
        <a:lstStyle/>
        <a:p>
          <a:pPr rtl="0"/>
          <a:r>
            <a:rPr kumimoji="0" lang="en-US" sz="2000" b="1" i="0" u="none" strike="noStrike" cap="none" spc="0" normalizeH="0" baseline="0" noProof="0" smtClean="0">
              <a:ln/>
              <a:effectLst/>
              <a:uLnTx/>
              <a:uFillTx/>
              <a:latin typeface="+mn-lt"/>
            </a:rPr>
            <a:t>A4</a:t>
          </a:r>
          <a:r>
            <a:rPr kumimoji="0" lang="en-US" sz="2000" b="1" i="0" u="none" strike="noStrike" cap="none" spc="0" normalizeH="0" baseline="0" noProof="0" dirty="0" smtClean="0">
              <a:ln/>
              <a:effectLst/>
              <a:uLnTx/>
              <a:uFillTx/>
              <a:latin typeface="+mn-lt"/>
            </a:rPr>
            <a:t>: </a:t>
          </a:r>
          <a:r>
            <a:rPr kumimoji="0" lang="en-US" altLang="ja-JP" sz="2000" b="1" i="0" u="none" strike="noStrike" cap="none" spc="0" normalizeH="0" baseline="0" noProof="0" dirty="0" smtClean="0">
              <a:ln/>
              <a:effectLst/>
              <a:uLnTx/>
              <a:uFillTx/>
              <a:latin typeface="+mn-lt"/>
              <a:ea typeface="ＭＳ Ｐゴシック" pitchFamily="1" charset="-128"/>
            </a:rPr>
            <a:t>Insecure Direct Object References </a:t>
          </a:r>
          <a:endParaRPr kumimoji="0" lang="en-US" sz="2000" b="1" i="0" u="none" strike="noStrike" cap="none" spc="0" normalizeH="0" baseline="0" noProof="0" dirty="0" smtClean="0">
            <a:ln/>
            <a:effectLst/>
            <a:uLnTx/>
            <a:uFillTx/>
            <a:latin typeface="+mn-lt"/>
          </a:endParaRPr>
        </a:p>
      </dgm:t>
    </dgm:pt>
    <dgm:pt modelId="{B2C66789-85B1-4DEA-99D3-EE1EE6047C79}" type="parTrans" cxnId="{07930510-0312-411D-AF83-BF65AF6FF61A}">
      <dgm:prSet/>
      <dgm:spPr/>
      <dgm:t>
        <a:bodyPr/>
        <a:lstStyle/>
        <a:p>
          <a:endParaRPr lang="en-GB" sz="2000"/>
        </a:p>
      </dgm:t>
    </dgm:pt>
    <dgm:pt modelId="{5275B559-D302-4AB5-AEBD-D60C613E6CD7}" type="sibTrans" cxnId="{07930510-0312-411D-AF83-BF65AF6FF61A}">
      <dgm:prSet/>
      <dgm:spPr/>
      <dgm:t>
        <a:bodyPr/>
        <a:lstStyle/>
        <a:p>
          <a:endParaRPr lang="en-GB" sz="2000"/>
        </a:p>
      </dgm:t>
    </dgm:pt>
    <dgm:pt modelId="{46B9D804-FF29-457F-BCED-346AF8464375}">
      <dgm:prSet custT="1"/>
      <dgm:spPr/>
      <dgm:t>
        <a:bodyPr/>
        <a:lstStyle/>
        <a:p>
          <a:pPr rtl="0"/>
          <a:r>
            <a:rPr kumimoji="0" lang="en-US" sz="2000" b="1" i="0" u="none" strike="noStrike" cap="none" spc="0" normalizeH="0" baseline="0" noProof="0" dirty="0" smtClean="0">
              <a:ln/>
              <a:effectLst/>
              <a:uLnTx/>
              <a:uFillTx/>
              <a:latin typeface="+mn-lt"/>
            </a:rPr>
            <a:t>A7: </a:t>
          </a:r>
          <a:r>
            <a:rPr kumimoji="0" lang="en-GB" sz="2000" b="1" i="0" u="none" strike="noStrike" cap="none" spc="0" normalizeH="0" baseline="0" noProof="0" dirty="0" smtClean="0">
              <a:ln/>
              <a:effectLst/>
              <a:uLnTx/>
              <a:uFillTx/>
              <a:latin typeface="+mn-lt"/>
            </a:rPr>
            <a:t> Missing Function Level Access Control</a:t>
          </a:r>
          <a:endParaRPr kumimoji="0" lang="en-US" sz="2000" b="1" i="0" u="none" strike="noStrike" cap="none" spc="0" normalizeH="0" baseline="0" noProof="0" dirty="0">
            <a:ln/>
            <a:effectLst/>
            <a:uLnTx/>
            <a:uFillTx/>
            <a:latin typeface="+mn-lt"/>
          </a:endParaRPr>
        </a:p>
      </dgm:t>
    </dgm:pt>
    <dgm:pt modelId="{6D72ED69-2D18-43DC-B4B3-CC07C84725FA}" type="parTrans" cxnId="{5160490B-30B5-4BC8-8353-C73FDCEAB94D}">
      <dgm:prSet/>
      <dgm:spPr/>
      <dgm:t>
        <a:bodyPr/>
        <a:lstStyle/>
        <a:p>
          <a:endParaRPr lang="en-GB" sz="2000"/>
        </a:p>
      </dgm:t>
    </dgm:pt>
    <dgm:pt modelId="{64941BF5-DD7A-45EE-B676-544B2D4EE4A4}" type="sibTrans" cxnId="{5160490B-30B5-4BC8-8353-C73FDCEAB94D}">
      <dgm:prSet/>
      <dgm:spPr/>
      <dgm:t>
        <a:bodyPr/>
        <a:lstStyle/>
        <a:p>
          <a:endParaRPr lang="en-GB" sz="2000"/>
        </a:p>
      </dgm:t>
    </dgm:pt>
    <dgm:pt modelId="{0A8A3DAD-DEA7-4D65-911B-8A3E28473A85}">
      <dgm:prSet custT="1"/>
      <dgm:spPr/>
      <dgm:t>
        <a:bodyPr/>
        <a:lstStyle/>
        <a:p>
          <a:pPr rtl="0"/>
          <a:r>
            <a:rPr kumimoji="0" lang="en-US" sz="2000" b="1" i="0" u="none" strike="noStrike" cap="none" spc="0" normalizeH="0" baseline="0" noProof="0" dirty="0" smtClean="0">
              <a:ln/>
              <a:effectLst/>
              <a:uLnTx/>
              <a:uFillTx/>
              <a:latin typeface="+mn-lt"/>
            </a:rPr>
            <a:t>A6: </a:t>
          </a:r>
          <a:r>
            <a:rPr kumimoji="0" lang="en-GB" sz="2000" b="1" i="0" u="none" strike="noStrike" cap="none" spc="0" normalizeH="0" baseline="0" noProof="0" dirty="0" smtClean="0">
              <a:ln/>
              <a:effectLst/>
              <a:uLnTx/>
              <a:uFillTx/>
              <a:latin typeface="+mn-lt"/>
            </a:rPr>
            <a:t>Sensitive Data Exposure</a:t>
          </a:r>
          <a:endParaRPr kumimoji="0" lang="en-US" sz="2000" b="1" i="0" u="none" strike="noStrike" cap="none" spc="0" normalizeH="0" baseline="0" noProof="0" dirty="0">
            <a:ln/>
            <a:effectLst/>
            <a:uLnTx/>
            <a:uFillTx/>
            <a:latin typeface="+mn-lt"/>
          </a:endParaRPr>
        </a:p>
      </dgm:t>
    </dgm:pt>
    <dgm:pt modelId="{6351F65D-D2EB-47D4-9A72-1293010D2EF2}" type="parTrans" cxnId="{74914C63-D094-4D58-9F0F-EF427C7629D1}">
      <dgm:prSet/>
      <dgm:spPr/>
      <dgm:t>
        <a:bodyPr/>
        <a:lstStyle/>
        <a:p>
          <a:endParaRPr lang="en-GB" sz="2000"/>
        </a:p>
      </dgm:t>
    </dgm:pt>
    <dgm:pt modelId="{AEE688A1-9D64-4205-AB1C-FB4631414487}" type="sibTrans" cxnId="{74914C63-D094-4D58-9F0F-EF427C7629D1}">
      <dgm:prSet/>
      <dgm:spPr/>
      <dgm:t>
        <a:bodyPr/>
        <a:lstStyle/>
        <a:p>
          <a:endParaRPr lang="en-GB" sz="2000"/>
        </a:p>
      </dgm:t>
    </dgm:pt>
    <dgm:pt modelId="{F977D8BD-EA13-4B0E-B094-A138093AD07F}">
      <dgm:prSet custT="1"/>
      <dgm:spPr/>
      <dgm:t>
        <a:bodyPr/>
        <a:lstStyle/>
        <a:p>
          <a:pPr rtl="0"/>
          <a:r>
            <a:rPr kumimoji="0" lang="en-US" sz="2000" b="1" i="0" u="none" strike="noStrike" cap="none" spc="0" normalizeH="0" baseline="0" noProof="0" dirty="0" smtClean="0">
              <a:ln/>
              <a:effectLst/>
              <a:uLnTx/>
              <a:uFillTx/>
              <a:latin typeface="+mn-lt"/>
            </a:rPr>
            <a:t>A8: </a:t>
          </a:r>
          <a:r>
            <a:rPr kumimoji="0" lang="en-US" altLang="ja-JP" sz="2000" b="1" i="0" u="none" strike="noStrike" cap="none" spc="0" normalizeH="0" baseline="0" noProof="0" dirty="0" smtClean="0">
              <a:ln/>
              <a:effectLst/>
              <a:uLnTx/>
              <a:uFillTx/>
              <a:latin typeface="+mn-lt"/>
              <a:ea typeface="ＭＳ Ｐゴシック" pitchFamily="1" charset="-128"/>
            </a:rPr>
            <a:t>Cross Site Request Forgery (CSRF)</a:t>
          </a:r>
          <a:endParaRPr kumimoji="0" lang="en-US" sz="2000" b="1" i="0" u="none" strike="noStrike" cap="none" spc="0" normalizeH="0" baseline="0" noProof="0" dirty="0">
            <a:ln/>
            <a:effectLst/>
            <a:uLnTx/>
            <a:uFillTx/>
            <a:latin typeface="+mn-lt"/>
          </a:endParaRPr>
        </a:p>
      </dgm:t>
    </dgm:pt>
    <dgm:pt modelId="{816F569F-92A3-458D-ADDF-2632F412238B}" type="parTrans" cxnId="{A8C95571-758F-487A-B3FF-9FB85AACC72F}">
      <dgm:prSet/>
      <dgm:spPr/>
      <dgm:t>
        <a:bodyPr/>
        <a:lstStyle/>
        <a:p>
          <a:endParaRPr lang="en-GB" sz="2000"/>
        </a:p>
      </dgm:t>
    </dgm:pt>
    <dgm:pt modelId="{48212937-C659-41D8-94B9-45657A45F3D4}" type="sibTrans" cxnId="{A8C95571-758F-487A-B3FF-9FB85AACC72F}">
      <dgm:prSet/>
      <dgm:spPr/>
      <dgm:t>
        <a:bodyPr/>
        <a:lstStyle/>
        <a:p>
          <a:endParaRPr lang="en-GB" sz="2000"/>
        </a:p>
      </dgm:t>
    </dgm:pt>
    <dgm:pt modelId="{85F6E29B-C4B8-48BE-9B88-FA3493C4C603}">
      <dgm:prSet custT="1"/>
      <dgm:spPr/>
      <dgm:t>
        <a:bodyPr/>
        <a:lstStyle/>
        <a:p>
          <a:pPr rtl="0"/>
          <a:r>
            <a:rPr kumimoji="0" lang="en-US" sz="2000" b="1" i="0" u="none" strike="noStrike" cap="none" spc="0" normalizeH="0" baseline="0" noProof="0" dirty="0" smtClean="0">
              <a:ln/>
              <a:effectLst/>
              <a:uLnTx/>
              <a:uFillTx/>
              <a:latin typeface="+mn-lt"/>
            </a:rPr>
            <a:t>A9: </a:t>
          </a:r>
          <a:r>
            <a:rPr kumimoji="0" lang="en-GB" sz="2000" b="1" i="0" u="none" strike="noStrike" cap="none" spc="0" normalizeH="0" baseline="0" noProof="0" dirty="0" smtClean="0">
              <a:ln/>
              <a:effectLst/>
              <a:uLnTx/>
              <a:uFillTx/>
              <a:latin typeface="+mn-lt"/>
            </a:rPr>
            <a:t>Using Known Vulnerable Components</a:t>
          </a:r>
          <a:endParaRPr kumimoji="0" lang="en-US" sz="2000" b="1" i="0" u="none" strike="noStrike" cap="none" spc="0" normalizeH="0" baseline="0" noProof="0" dirty="0">
            <a:ln/>
            <a:effectLst/>
            <a:uLnTx/>
            <a:uFillTx/>
            <a:latin typeface="+mn-lt"/>
          </a:endParaRPr>
        </a:p>
      </dgm:t>
    </dgm:pt>
    <dgm:pt modelId="{5E29700A-435A-4D0C-A3EC-5C6849A6CB58}" type="parTrans" cxnId="{3B66A44C-4634-4578-848B-446770CBFA96}">
      <dgm:prSet/>
      <dgm:spPr/>
      <dgm:t>
        <a:bodyPr/>
        <a:lstStyle/>
        <a:p>
          <a:endParaRPr lang="en-GB" sz="2000"/>
        </a:p>
      </dgm:t>
    </dgm:pt>
    <dgm:pt modelId="{DCEB2E2B-16CD-44BC-B6FA-F8D7196F1103}" type="sibTrans" cxnId="{3B66A44C-4634-4578-848B-446770CBFA96}">
      <dgm:prSet/>
      <dgm:spPr/>
      <dgm:t>
        <a:bodyPr/>
        <a:lstStyle/>
        <a:p>
          <a:endParaRPr lang="en-GB" sz="2000"/>
        </a:p>
      </dgm:t>
    </dgm:pt>
    <dgm:pt modelId="{E1CE3EE4-2936-4D8B-92A3-E104BE0FAA24}" type="pres">
      <dgm:prSet presAssocID="{267281CF-8B67-4D2B-AFDC-72ADEAA7440C}" presName="diagram" presStyleCnt="0">
        <dgm:presLayoutVars>
          <dgm:dir/>
          <dgm:resizeHandles val="exact"/>
        </dgm:presLayoutVars>
      </dgm:prSet>
      <dgm:spPr/>
      <dgm:t>
        <a:bodyPr/>
        <a:lstStyle/>
        <a:p>
          <a:endParaRPr lang="en-US"/>
        </a:p>
      </dgm:t>
    </dgm:pt>
    <dgm:pt modelId="{AD2E9B06-A06B-443C-83A3-58564550A9C4}" type="pres">
      <dgm:prSet presAssocID="{64169CBD-621B-41AC-8098-190EB836285B}" presName="node" presStyleLbl="node1" presStyleIdx="0" presStyleCnt="10">
        <dgm:presLayoutVars>
          <dgm:bulletEnabled val="1"/>
        </dgm:presLayoutVars>
      </dgm:prSet>
      <dgm:spPr/>
      <dgm:t>
        <a:bodyPr/>
        <a:lstStyle/>
        <a:p>
          <a:endParaRPr lang="en-US"/>
        </a:p>
      </dgm:t>
    </dgm:pt>
    <dgm:pt modelId="{A30A05D7-A3A0-471E-BE40-D9A5641B2C43}" type="pres">
      <dgm:prSet presAssocID="{55DCDCCE-3CAF-428A-ABFC-A8BC8FEF6AA5}" presName="sibTrans" presStyleCnt="0"/>
      <dgm:spPr/>
      <dgm:t>
        <a:bodyPr/>
        <a:lstStyle/>
        <a:p>
          <a:endParaRPr lang="en-GB"/>
        </a:p>
      </dgm:t>
    </dgm:pt>
    <dgm:pt modelId="{049F4145-C84A-42C6-8C4A-A73F5D1F13B1}" type="pres">
      <dgm:prSet presAssocID="{05B6A14E-A58A-427E-80F5-495E20005676}" presName="node" presStyleLbl="node1" presStyleIdx="1" presStyleCnt="10" custLinFactNeighborX="-163" custLinFactNeighborY="208">
        <dgm:presLayoutVars>
          <dgm:bulletEnabled val="1"/>
        </dgm:presLayoutVars>
      </dgm:prSet>
      <dgm:spPr/>
      <dgm:t>
        <a:bodyPr/>
        <a:lstStyle/>
        <a:p>
          <a:endParaRPr lang="en-US"/>
        </a:p>
      </dgm:t>
    </dgm:pt>
    <dgm:pt modelId="{83238806-E393-4882-A18C-F18C628330C0}" type="pres">
      <dgm:prSet presAssocID="{E232C4F9-D265-42B7-A469-2C93E3FE3984}" presName="sibTrans" presStyleCnt="0"/>
      <dgm:spPr/>
      <dgm:t>
        <a:bodyPr/>
        <a:lstStyle/>
        <a:p>
          <a:endParaRPr lang="en-GB"/>
        </a:p>
      </dgm:t>
    </dgm:pt>
    <dgm:pt modelId="{C3E7A39C-1CAB-4280-9674-550D9EBD3664}" type="pres">
      <dgm:prSet presAssocID="{7FBC627C-7A5D-4F89-A1E1-F66E815CA8A7}" presName="node" presStyleLbl="node1" presStyleIdx="2" presStyleCnt="10" custLinFactNeighborY="-1132">
        <dgm:presLayoutVars>
          <dgm:bulletEnabled val="1"/>
        </dgm:presLayoutVars>
      </dgm:prSet>
      <dgm:spPr/>
      <dgm:t>
        <a:bodyPr/>
        <a:lstStyle/>
        <a:p>
          <a:endParaRPr lang="en-US"/>
        </a:p>
      </dgm:t>
    </dgm:pt>
    <dgm:pt modelId="{931C115E-C0A7-4720-AB3F-606E25B53088}" type="pres">
      <dgm:prSet presAssocID="{678EE478-5D87-49D0-AC29-0A904E85A9CD}" presName="sibTrans" presStyleCnt="0"/>
      <dgm:spPr/>
      <dgm:t>
        <a:bodyPr/>
        <a:lstStyle/>
        <a:p>
          <a:endParaRPr lang="en-GB"/>
        </a:p>
      </dgm:t>
    </dgm:pt>
    <dgm:pt modelId="{E8C025AC-D346-4996-A766-7B95C12CD05B}" type="pres">
      <dgm:prSet presAssocID="{612007B8-8546-4F29-8566-2D3A5E6A0E13}" presName="node" presStyleLbl="node1" presStyleIdx="3" presStyleCnt="10">
        <dgm:presLayoutVars>
          <dgm:bulletEnabled val="1"/>
        </dgm:presLayoutVars>
      </dgm:prSet>
      <dgm:spPr/>
      <dgm:t>
        <a:bodyPr/>
        <a:lstStyle/>
        <a:p>
          <a:endParaRPr lang="en-GB"/>
        </a:p>
      </dgm:t>
    </dgm:pt>
    <dgm:pt modelId="{E96477BF-5B73-472A-919C-7329A585FDF6}" type="pres">
      <dgm:prSet presAssocID="{5275B559-D302-4AB5-AEBD-D60C613E6CD7}" presName="sibTrans" presStyleCnt="0"/>
      <dgm:spPr/>
    </dgm:pt>
    <dgm:pt modelId="{E75F8F30-3FA0-429A-A777-BC11F620C600}" type="pres">
      <dgm:prSet presAssocID="{C1059736-A6E2-4762-8F49-0456CD8B7C69}" presName="node" presStyleLbl="node1" presStyleIdx="4" presStyleCnt="10">
        <dgm:presLayoutVars>
          <dgm:bulletEnabled val="1"/>
        </dgm:presLayoutVars>
      </dgm:prSet>
      <dgm:spPr/>
      <dgm:t>
        <a:bodyPr/>
        <a:lstStyle/>
        <a:p>
          <a:endParaRPr lang="en-US"/>
        </a:p>
      </dgm:t>
    </dgm:pt>
    <dgm:pt modelId="{52B5463B-623E-4AEB-A7DB-47178B6C71AF}" type="pres">
      <dgm:prSet presAssocID="{C998CC39-D1D3-43DE-8252-4B94A9279E42}" presName="sibTrans" presStyleCnt="0"/>
      <dgm:spPr/>
      <dgm:t>
        <a:bodyPr/>
        <a:lstStyle/>
        <a:p>
          <a:endParaRPr lang="en-GB"/>
        </a:p>
      </dgm:t>
    </dgm:pt>
    <dgm:pt modelId="{DB0C875D-FE74-43CF-93AC-5786FA5B1F14}" type="pres">
      <dgm:prSet presAssocID="{0A8A3DAD-DEA7-4D65-911B-8A3E28473A85}" presName="node" presStyleLbl="node1" presStyleIdx="5" presStyleCnt="10">
        <dgm:presLayoutVars>
          <dgm:bulletEnabled val="1"/>
        </dgm:presLayoutVars>
      </dgm:prSet>
      <dgm:spPr/>
      <dgm:t>
        <a:bodyPr/>
        <a:lstStyle/>
        <a:p>
          <a:endParaRPr lang="en-GB"/>
        </a:p>
      </dgm:t>
    </dgm:pt>
    <dgm:pt modelId="{EE972C07-CCE2-4853-8C2D-A707398F1C0F}" type="pres">
      <dgm:prSet presAssocID="{AEE688A1-9D64-4205-AB1C-FB4631414487}" presName="sibTrans" presStyleCnt="0"/>
      <dgm:spPr/>
    </dgm:pt>
    <dgm:pt modelId="{8BBDA470-83FD-473A-8CA2-0613FB964C29}" type="pres">
      <dgm:prSet presAssocID="{46B9D804-FF29-457F-BCED-346AF8464375}" presName="node" presStyleLbl="node1" presStyleIdx="6" presStyleCnt="10">
        <dgm:presLayoutVars>
          <dgm:bulletEnabled val="1"/>
        </dgm:presLayoutVars>
      </dgm:prSet>
      <dgm:spPr/>
      <dgm:t>
        <a:bodyPr/>
        <a:lstStyle/>
        <a:p>
          <a:endParaRPr lang="en-GB"/>
        </a:p>
      </dgm:t>
    </dgm:pt>
    <dgm:pt modelId="{A35F7828-DFE8-461B-BD5F-130A0F9AF4D9}" type="pres">
      <dgm:prSet presAssocID="{64941BF5-DD7A-45EE-B676-544B2D4EE4A4}" presName="sibTrans" presStyleCnt="0"/>
      <dgm:spPr/>
    </dgm:pt>
    <dgm:pt modelId="{59DD1C5D-599E-4CCD-9219-47AAF377CCFF}" type="pres">
      <dgm:prSet presAssocID="{F977D8BD-EA13-4B0E-B094-A138093AD07F}" presName="node" presStyleLbl="node1" presStyleIdx="7" presStyleCnt="10">
        <dgm:presLayoutVars>
          <dgm:bulletEnabled val="1"/>
        </dgm:presLayoutVars>
      </dgm:prSet>
      <dgm:spPr/>
      <dgm:t>
        <a:bodyPr/>
        <a:lstStyle/>
        <a:p>
          <a:endParaRPr lang="en-GB"/>
        </a:p>
      </dgm:t>
    </dgm:pt>
    <dgm:pt modelId="{D4EE704B-71A7-4D2A-A64B-721C915258CB}" type="pres">
      <dgm:prSet presAssocID="{48212937-C659-41D8-94B9-45657A45F3D4}" presName="sibTrans" presStyleCnt="0"/>
      <dgm:spPr/>
    </dgm:pt>
    <dgm:pt modelId="{05902CD6-3368-4AEF-857F-AE64CE7F66E4}" type="pres">
      <dgm:prSet presAssocID="{85F6E29B-C4B8-48BE-9B88-FA3493C4C603}" presName="node" presStyleLbl="node1" presStyleIdx="8" presStyleCnt="10">
        <dgm:presLayoutVars>
          <dgm:bulletEnabled val="1"/>
        </dgm:presLayoutVars>
      </dgm:prSet>
      <dgm:spPr/>
      <dgm:t>
        <a:bodyPr/>
        <a:lstStyle/>
        <a:p>
          <a:endParaRPr lang="en-GB"/>
        </a:p>
      </dgm:t>
    </dgm:pt>
    <dgm:pt modelId="{A91423D8-DCF5-4E94-8C47-EFE9233E577F}" type="pres">
      <dgm:prSet presAssocID="{DCEB2E2B-16CD-44BC-B6FA-F8D7196F1103}" presName="sibTrans" presStyleCnt="0"/>
      <dgm:spPr/>
    </dgm:pt>
    <dgm:pt modelId="{AB8EC8CA-2DD9-43B0-BAC8-DBF5D6A86196}" type="pres">
      <dgm:prSet presAssocID="{231AA091-BC50-4CB1-B212-84DF97C37E43}" presName="node" presStyleLbl="node1" presStyleIdx="9" presStyleCnt="10">
        <dgm:presLayoutVars>
          <dgm:bulletEnabled val="1"/>
        </dgm:presLayoutVars>
      </dgm:prSet>
      <dgm:spPr/>
      <dgm:t>
        <a:bodyPr/>
        <a:lstStyle/>
        <a:p>
          <a:endParaRPr lang="en-US"/>
        </a:p>
      </dgm:t>
    </dgm:pt>
  </dgm:ptLst>
  <dgm:cxnLst>
    <dgm:cxn modelId="{3DEB487C-2FBE-4414-90C5-6560711DD09A}" type="presOf" srcId="{64169CBD-621B-41AC-8098-190EB836285B}" destId="{AD2E9B06-A06B-443C-83A3-58564550A9C4}" srcOrd="0" destOrd="0" presId="urn:microsoft.com/office/officeart/2005/8/layout/default#2"/>
    <dgm:cxn modelId="{A8C95571-758F-487A-B3FF-9FB85AACC72F}" srcId="{267281CF-8B67-4D2B-AFDC-72ADEAA7440C}" destId="{F977D8BD-EA13-4B0E-B094-A138093AD07F}" srcOrd="7" destOrd="0" parTransId="{816F569F-92A3-458D-ADDF-2632F412238B}" sibTransId="{48212937-C659-41D8-94B9-45657A45F3D4}"/>
    <dgm:cxn modelId="{0CE49D17-A03B-4543-9FE9-C84F08FC773D}" type="presOf" srcId="{85F6E29B-C4B8-48BE-9B88-FA3493C4C603}" destId="{05902CD6-3368-4AEF-857F-AE64CE7F66E4}" srcOrd="0" destOrd="0" presId="urn:microsoft.com/office/officeart/2005/8/layout/default#2"/>
    <dgm:cxn modelId="{AE4E6705-38DF-4ECA-80E1-760699C4E255}" srcId="{267281CF-8B67-4D2B-AFDC-72ADEAA7440C}" destId="{05B6A14E-A58A-427E-80F5-495E20005676}" srcOrd="1" destOrd="0" parTransId="{2F9BC56F-924A-4353-9F8F-40E52BE6F39F}" sibTransId="{E232C4F9-D265-42B7-A469-2C93E3FE3984}"/>
    <dgm:cxn modelId="{E8FA1B3E-891C-44F5-8B95-213F7D5CE5C0}" srcId="{267281CF-8B67-4D2B-AFDC-72ADEAA7440C}" destId="{64169CBD-621B-41AC-8098-190EB836285B}" srcOrd="0" destOrd="0" parTransId="{C2478B4C-85CC-4B56-8035-A1D085B2572C}" sibTransId="{55DCDCCE-3CAF-428A-ABFC-A8BC8FEF6AA5}"/>
    <dgm:cxn modelId="{7CCD935B-8C1B-4BA8-92C4-BD57351FA665}" type="presOf" srcId="{46B9D804-FF29-457F-BCED-346AF8464375}" destId="{8BBDA470-83FD-473A-8CA2-0613FB964C29}" srcOrd="0" destOrd="0" presId="urn:microsoft.com/office/officeart/2005/8/layout/default#2"/>
    <dgm:cxn modelId="{853EF6A1-EFEC-414C-BC39-C3ACDD29003E}" type="presOf" srcId="{F977D8BD-EA13-4B0E-B094-A138093AD07F}" destId="{59DD1C5D-599E-4CCD-9219-47AAF377CCFF}" srcOrd="0" destOrd="0" presId="urn:microsoft.com/office/officeart/2005/8/layout/default#2"/>
    <dgm:cxn modelId="{7085DE87-D713-4032-97A3-53FB375FA793}" type="presOf" srcId="{0A8A3DAD-DEA7-4D65-911B-8A3E28473A85}" destId="{DB0C875D-FE74-43CF-93AC-5786FA5B1F14}" srcOrd="0" destOrd="0" presId="urn:microsoft.com/office/officeart/2005/8/layout/default#2"/>
    <dgm:cxn modelId="{61E05976-A632-422A-950A-DA79AB253B16}" type="presOf" srcId="{C1059736-A6E2-4762-8F49-0456CD8B7C69}" destId="{E75F8F30-3FA0-429A-A777-BC11F620C600}" srcOrd="0" destOrd="0" presId="urn:microsoft.com/office/officeart/2005/8/layout/default#2"/>
    <dgm:cxn modelId="{07930510-0312-411D-AF83-BF65AF6FF61A}" srcId="{267281CF-8B67-4D2B-AFDC-72ADEAA7440C}" destId="{612007B8-8546-4F29-8566-2D3A5E6A0E13}" srcOrd="3" destOrd="0" parTransId="{B2C66789-85B1-4DEA-99D3-EE1EE6047C79}" sibTransId="{5275B559-D302-4AB5-AEBD-D60C613E6CD7}"/>
    <dgm:cxn modelId="{59FC18F8-5452-4A1A-97F1-F5A157C5142F}" type="presOf" srcId="{7FBC627C-7A5D-4F89-A1E1-F66E815CA8A7}" destId="{C3E7A39C-1CAB-4280-9674-550D9EBD3664}" srcOrd="0" destOrd="0" presId="urn:microsoft.com/office/officeart/2005/8/layout/default#2"/>
    <dgm:cxn modelId="{395778C8-53B7-4ABA-B003-A8A213D8106E}" srcId="{267281CF-8B67-4D2B-AFDC-72ADEAA7440C}" destId="{231AA091-BC50-4CB1-B212-84DF97C37E43}" srcOrd="9" destOrd="0" parTransId="{DFD4E4B3-889C-44E4-98F7-CDE5F5A9E369}" sibTransId="{A9F48C2C-FB58-44F1-8762-0ACF43D4AFFD}"/>
    <dgm:cxn modelId="{62F5A9D3-EBF9-4BEC-9613-FD255126CCE1}" srcId="{267281CF-8B67-4D2B-AFDC-72ADEAA7440C}" destId="{7FBC627C-7A5D-4F89-A1E1-F66E815CA8A7}" srcOrd="2" destOrd="0" parTransId="{C77C0D7A-4688-41D5-A7B6-ECC1745C80BA}" sibTransId="{678EE478-5D87-49D0-AC29-0A904E85A9CD}"/>
    <dgm:cxn modelId="{3B66A44C-4634-4578-848B-446770CBFA96}" srcId="{267281CF-8B67-4D2B-AFDC-72ADEAA7440C}" destId="{85F6E29B-C4B8-48BE-9B88-FA3493C4C603}" srcOrd="8" destOrd="0" parTransId="{5E29700A-435A-4D0C-A3EC-5C6849A6CB58}" sibTransId="{DCEB2E2B-16CD-44BC-B6FA-F8D7196F1103}"/>
    <dgm:cxn modelId="{74914C63-D094-4D58-9F0F-EF427C7629D1}" srcId="{267281CF-8B67-4D2B-AFDC-72ADEAA7440C}" destId="{0A8A3DAD-DEA7-4D65-911B-8A3E28473A85}" srcOrd="5" destOrd="0" parTransId="{6351F65D-D2EB-47D4-9A72-1293010D2EF2}" sibTransId="{AEE688A1-9D64-4205-AB1C-FB4631414487}"/>
    <dgm:cxn modelId="{5160490B-30B5-4BC8-8353-C73FDCEAB94D}" srcId="{267281CF-8B67-4D2B-AFDC-72ADEAA7440C}" destId="{46B9D804-FF29-457F-BCED-346AF8464375}" srcOrd="6" destOrd="0" parTransId="{6D72ED69-2D18-43DC-B4B3-CC07C84725FA}" sibTransId="{64941BF5-DD7A-45EE-B676-544B2D4EE4A4}"/>
    <dgm:cxn modelId="{07906FFC-F28E-45C2-BFC8-9232EFC73396}" type="presOf" srcId="{267281CF-8B67-4D2B-AFDC-72ADEAA7440C}" destId="{E1CE3EE4-2936-4D8B-92A3-E104BE0FAA24}" srcOrd="0" destOrd="0" presId="urn:microsoft.com/office/officeart/2005/8/layout/default#2"/>
    <dgm:cxn modelId="{3DBC6EF9-5662-4996-AAFA-0F73F90AC1F1}" type="presOf" srcId="{05B6A14E-A58A-427E-80F5-495E20005676}" destId="{049F4145-C84A-42C6-8C4A-A73F5D1F13B1}" srcOrd="0" destOrd="0" presId="urn:microsoft.com/office/officeart/2005/8/layout/default#2"/>
    <dgm:cxn modelId="{BBFDCB17-0D18-4A8F-9478-A64106329B5C}" type="presOf" srcId="{231AA091-BC50-4CB1-B212-84DF97C37E43}" destId="{AB8EC8CA-2DD9-43B0-BAC8-DBF5D6A86196}" srcOrd="0" destOrd="0" presId="urn:microsoft.com/office/officeart/2005/8/layout/default#2"/>
    <dgm:cxn modelId="{EA392EE2-4CFE-4BB2-B462-C51A3AE2FDBF}" type="presOf" srcId="{612007B8-8546-4F29-8566-2D3A5E6A0E13}" destId="{E8C025AC-D346-4996-A766-7B95C12CD05B}" srcOrd="0" destOrd="0" presId="urn:microsoft.com/office/officeart/2005/8/layout/default#2"/>
    <dgm:cxn modelId="{63E0B01F-E6B0-4341-846D-AEB7BCF19307}" srcId="{267281CF-8B67-4D2B-AFDC-72ADEAA7440C}" destId="{C1059736-A6E2-4762-8F49-0456CD8B7C69}" srcOrd="4" destOrd="0" parTransId="{DBCB215F-2702-4FBF-9B10-EE479A00694C}" sibTransId="{C998CC39-D1D3-43DE-8252-4B94A9279E42}"/>
    <dgm:cxn modelId="{5043B1B3-3B2A-4DC4-A98A-9520595B4D84}" type="presParOf" srcId="{E1CE3EE4-2936-4D8B-92A3-E104BE0FAA24}" destId="{AD2E9B06-A06B-443C-83A3-58564550A9C4}" srcOrd="0" destOrd="0" presId="urn:microsoft.com/office/officeart/2005/8/layout/default#2"/>
    <dgm:cxn modelId="{CEAD7094-6251-4CAA-B0D3-B27E86789784}" type="presParOf" srcId="{E1CE3EE4-2936-4D8B-92A3-E104BE0FAA24}" destId="{A30A05D7-A3A0-471E-BE40-D9A5641B2C43}" srcOrd="1" destOrd="0" presId="urn:microsoft.com/office/officeart/2005/8/layout/default#2"/>
    <dgm:cxn modelId="{59134F89-B4C7-416D-8AB1-989C30404146}" type="presParOf" srcId="{E1CE3EE4-2936-4D8B-92A3-E104BE0FAA24}" destId="{049F4145-C84A-42C6-8C4A-A73F5D1F13B1}" srcOrd="2" destOrd="0" presId="urn:microsoft.com/office/officeart/2005/8/layout/default#2"/>
    <dgm:cxn modelId="{43DCC763-6BC3-41D2-83A7-461C5543155E}" type="presParOf" srcId="{E1CE3EE4-2936-4D8B-92A3-E104BE0FAA24}" destId="{83238806-E393-4882-A18C-F18C628330C0}" srcOrd="3" destOrd="0" presId="urn:microsoft.com/office/officeart/2005/8/layout/default#2"/>
    <dgm:cxn modelId="{56C7BF58-2AD7-48ED-A4CC-2D96A64B3362}" type="presParOf" srcId="{E1CE3EE4-2936-4D8B-92A3-E104BE0FAA24}" destId="{C3E7A39C-1CAB-4280-9674-550D9EBD3664}" srcOrd="4" destOrd="0" presId="urn:microsoft.com/office/officeart/2005/8/layout/default#2"/>
    <dgm:cxn modelId="{6FDE70CE-11AC-4CF8-B9CA-E71969E9E09A}" type="presParOf" srcId="{E1CE3EE4-2936-4D8B-92A3-E104BE0FAA24}" destId="{931C115E-C0A7-4720-AB3F-606E25B53088}" srcOrd="5" destOrd="0" presId="urn:microsoft.com/office/officeart/2005/8/layout/default#2"/>
    <dgm:cxn modelId="{FC6688F4-8783-473E-B2BC-9A454590DB3C}" type="presParOf" srcId="{E1CE3EE4-2936-4D8B-92A3-E104BE0FAA24}" destId="{E8C025AC-D346-4996-A766-7B95C12CD05B}" srcOrd="6" destOrd="0" presId="urn:microsoft.com/office/officeart/2005/8/layout/default#2"/>
    <dgm:cxn modelId="{D59083A0-2F28-4ED9-84BB-3B39F468A620}" type="presParOf" srcId="{E1CE3EE4-2936-4D8B-92A3-E104BE0FAA24}" destId="{E96477BF-5B73-472A-919C-7329A585FDF6}" srcOrd="7" destOrd="0" presId="urn:microsoft.com/office/officeart/2005/8/layout/default#2"/>
    <dgm:cxn modelId="{43D5D775-5AFA-4384-B667-422588003CB7}" type="presParOf" srcId="{E1CE3EE4-2936-4D8B-92A3-E104BE0FAA24}" destId="{E75F8F30-3FA0-429A-A777-BC11F620C600}" srcOrd="8" destOrd="0" presId="urn:microsoft.com/office/officeart/2005/8/layout/default#2"/>
    <dgm:cxn modelId="{55B5788A-A3BA-47EE-BF0B-307BFEB76053}" type="presParOf" srcId="{E1CE3EE4-2936-4D8B-92A3-E104BE0FAA24}" destId="{52B5463B-623E-4AEB-A7DB-47178B6C71AF}" srcOrd="9" destOrd="0" presId="urn:microsoft.com/office/officeart/2005/8/layout/default#2"/>
    <dgm:cxn modelId="{8D6F2473-D37C-478A-8B36-8D20EE01D1C3}" type="presParOf" srcId="{E1CE3EE4-2936-4D8B-92A3-E104BE0FAA24}" destId="{DB0C875D-FE74-43CF-93AC-5786FA5B1F14}" srcOrd="10" destOrd="0" presId="urn:microsoft.com/office/officeart/2005/8/layout/default#2"/>
    <dgm:cxn modelId="{55BA5DD3-0D0F-46EF-97E3-A6D98DF70305}" type="presParOf" srcId="{E1CE3EE4-2936-4D8B-92A3-E104BE0FAA24}" destId="{EE972C07-CCE2-4853-8C2D-A707398F1C0F}" srcOrd="11" destOrd="0" presId="urn:microsoft.com/office/officeart/2005/8/layout/default#2"/>
    <dgm:cxn modelId="{C1E0A972-0106-4F58-B232-F4AA9CBB63C1}" type="presParOf" srcId="{E1CE3EE4-2936-4D8B-92A3-E104BE0FAA24}" destId="{8BBDA470-83FD-473A-8CA2-0613FB964C29}" srcOrd="12" destOrd="0" presId="urn:microsoft.com/office/officeart/2005/8/layout/default#2"/>
    <dgm:cxn modelId="{DBCAC92B-F1CD-4B53-B430-9004110686C9}" type="presParOf" srcId="{E1CE3EE4-2936-4D8B-92A3-E104BE0FAA24}" destId="{A35F7828-DFE8-461B-BD5F-130A0F9AF4D9}" srcOrd="13" destOrd="0" presId="urn:microsoft.com/office/officeart/2005/8/layout/default#2"/>
    <dgm:cxn modelId="{C60F62FA-86CE-4B9B-BFC9-AB002321A5CF}" type="presParOf" srcId="{E1CE3EE4-2936-4D8B-92A3-E104BE0FAA24}" destId="{59DD1C5D-599E-4CCD-9219-47AAF377CCFF}" srcOrd="14" destOrd="0" presId="urn:microsoft.com/office/officeart/2005/8/layout/default#2"/>
    <dgm:cxn modelId="{9F396F55-F15A-4256-BFAC-39831BD462CB}" type="presParOf" srcId="{E1CE3EE4-2936-4D8B-92A3-E104BE0FAA24}" destId="{D4EE704B-71A7-4D2A-A64B-721C915258CB}" srcOrd="15" destOrd="0" presId="urn:microsoft.com/office/officeart/2005/8/layout/default#2"/>
    <dgm:cxn modelId="{053DB4A7-2FE3-4445-82F1-45AE6C5DD84A}" type="presParOf" srcId="{E1CE3EE4-2936-4D8B-92A3-E104BE0FAA24}" destId="{05902CD6-3368-4AEF-857F-AE64CE7F66E4}" srcOrd="16" destOrd="0" presId="urn:microsoft.com/office/officeart/2005/8/layout/default#2"/>
    <dgm:cxn modelId="{58419347-8AC3-4F21-A418-674C38F06E1F}" type="presParOf" srcId="{E1CE3EE4-2936-4D8B-92A3-E104BE0FAA24}" destId="{A91423D8-DCF5-4E94-8C47-EFE9233E577F}" srcOrd="17" destOrd="0" presId="urn:microsoft.com/office/officeart/2005/8/layout/default#2"/>
    <dgm:cxn modelId="{7BC5D581-71D6-410B-B0C0-E40F146C43F4}" type="presParOf" srcId="{E1CE3EE4-2936-4D8B-92A3-E104BE0FAA24}" destId="{AB8EC8CA-2DD9-43B0-BAC8-DBF5D6A86196}" srcOrd="1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E9B06-A06B-443C-83A3-58564550A9C4}">
      <dsp:nvSpPr>
        <dsp:cNvPr id="0" name=""/>
        <dsp:cNvSpPr/>
      </dsp:nvSpPr>
      <dsp:spPr>
        <a:xfrm>
          <a:off x="2701" y="364479"/>
          <a:ext cx="2142976" cy="1285785"/>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A1: Injection</a:t>
          </a:r>
          <a:endParaRPr lang="en-US" sz="2000" b="1" kern="1200" dirty="0"/>
        </a:p>
      </dsp:txBody>
      <dsp:txXfrm>
        <a:off x="2701" y="364479"/>
        <a:ext cx="2142976" cy="1285785"/>
      </dsp:txXfrm>
    </dsp:sp>
    <dsp:sp modelId="{049F4145-C84A-42C6-8C4A-A73F5D1F13B1}">
      <dsp:nvSpPr>
        <dsp:cNvPr id="0" name=""/>
        <dsp:cNvSpPr/>
      </dsp:nvSpPr>
      <dsp:spPr>
        <a:xfrm>
          <a:off x="2356481" y="367154"/>
          <a:ext cx="2142976" cy="1285785"/>
        </a:xfrm>
        <a:prstGeom prst="rect">
          <a:avLst/>
        </a:prstGeom>
        <a:solidFill>
          <a:schemeClr val="accent4">
            <a:hueOff val="-496086"/>
            <a:satOff val="2989"/>
            <a:lumOff val="24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A2: </a:t>
          </a:r>
          <a:r>
            <a:rPr lang="en-US" altLang="ja-JP" sz="2000" b="1" kern="1200" dirty="0" smtClean="0">
              <a:ea typeface="ＭＳ Ｐゴシック" pitchFamily="1" charset="-128"/>
            </a:rPr>
            <a:t>Broken Authentication and Session Management</a:t>
          </a:r>
          <a:endParaRPr kumimoji="0" lang="en-US" sz="2000" b="1" i="0" u="none" strike="noStrike" kern="1200" cap="none" spc="0" normalizeH="0" baseline="0" noProof="0" dirty="0" smtClean="0">
            <a:ln/>
            <a:effectLst/>
            <a:uLnTx/>
            <a:uFillTx/>
            <a:latin typeface="+mn-lt"/>
          </a:endParaRPr>
        </a:p>
      </dsp:txBody>
      <dsp:txXfrm>
        <a:off x="2356481" y="367154"/>
        <a:ext cx="2142976" cy="1285785"/>
      </dsp:txXfrm>
    </dsp:sp>
    <dsp:sp modelId="{C3E7A39C-1CAB-4280-9674-550D9EBD3664}">
      <dsp:nvSpPr>
        <dsp:cNvPr id="0" name=""/>
        <dsp:cNvSpPr/>
      </dsp:nvSpPr>
      <dsp:spPr>
        <a:xfrm>
          <a:off x="4717248" y="349924"/>
          <a:ext cx="2142976" cy="1285785"/>
        </a:xfrm>
        <a:prstGeom prst="rect">
          <a:avLst/>
        </a:prstGeom>
        <a:solidFill>
          <a:schemeClr val="accent4">
            <a:hueOff val="-992171"/>
            <a:satOff val="5978"/>
            <a:lumOff val="479"/>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A3: Cross-Site Scripting (XSS)</a:t>
          </a:r>
        </a:p>
      </dsp:txBody>
      <dsp:txXfrm>
        <a:off x="4717248" y="349924"/>
        <a:ext cx="2142976" cy="1285785"/>
      </dsp:txXfrm>
    </dsp:sp>
    <dsp:sp modelId="{E8C025AC-D346-4996-A766-7B95C12CD05B}">
      <dsp:nvSpPr>
        <dsp:cNvPr id="0" name=""/>
        <dsp:cNvSpPr/>
      </dsp:nvSpPr>
      <dsp:spPr>
        <a:xfrm>
          <a:off x="7074522" y="364479"/>
          <a:ext cx="2142976" cy="1285785"/>
        </a:xfrm>
        <a:prstGeom prst="rect">
          <a:avLst/>
        </a:prstGeom>
        <a:solidFill>
          <a:schemeClr val="accent4">
            <a:hueOff val="-1488257"/>
            <a:satOff val="8966"/>
            <a:lumOff val="719"/>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smtClean="0">
              <a:ln/>
              <a:effectLst/>
              <a:uLnTx/>
              <a:uFillTx/>
              <a:latin typeface="+mn-lt"/>
            </a:rPr>
            <a:t>A4</a:t>
          </a:r>
          <a:r>
            <a:rPr kumimoji="0" lang="en-US" sz="2000" b="1" i="0" u="none" strike="noStrike" kern="1200" cap="none" spc="0" normalizeH="0" baseline="0" noProof="0" dirty="0" smtClean="0">
              <a:ln/>
              <a:effectLst/>
              <a:uLnTx/>
              <a:uFillTx/>
              <a:latin typeface="+mn-lt"/>
            </a:rPr>
            <a:t>: </a:t>
          </a:r>
          <a:r>
            <a:rPr kumimoji="0" lang="en-US" altLang="ja-JP" sz="2000" b="1" i="0" u="none" strike="noStrike" kern="1200" cap="none" spc="0" normalizeH="0" baseline="0" noProof="0" dirty="0" smtClean="0">
              <a:ln/>
              <a:effectLst/>
              <a:uLnTx/>
              <a:uFillTx/>
              <a:latin typeface="+mn-lt"/>
              <a:ea typeface="ＭＳ Ｐゴシック" pitchFamily="1" charset="-128"/>
            </a:rPr>
            <a:t>Insecure Direct Object References </a:t>
          </a:r>
          <a:endParaRPr kumimoji="0" lang="en-US" sz="2000" b="1" i="0" u="none" strike="noStrike" kern="1200" cap="none" spc="0" normalizeH="0" baseline="0" noProof="0" dirty="0" smtClean="0">
            <a:ln/>
            <a:effectLst/>
            <a:uLnTx/>
            <a:uFillTx/>
            <a:latin typeface="+mn-lt"/>
          </a:endParaRPr>
        </a:p>
      </dsp:txBody>
      <dsp:txXfrm>
        <a:off x="7074522" y="364479"/>
        <a:ext cx="2142976" cy="1285785"/>
      </dsp:txXfrm>
    </dsp:sp>
    <dsp:sp modelId="{E75F8F30-3FA0-429A-A777-BC11F620C600}">
      <dsp:nvSpPr>
        <dsp:cNvPr id="0" name=""/>
        <dsp:cNvSpPr/>
      </dsp:nvSpPr>
      <dsp:spPr>
        <a:xfrm>
          <a:off x="2701" y="1864563"/>
          <a:ext cx="2142976" cy="1285785"/>
        </a:xfrm>
        <a:prstGeom prst="rect">
          <a:avLst/>
        </a:prstGeom>
        <a:solidFill>
          <a:schemeClr val="accent4">
            <a:hueOff val="-1984343"/>
            <a:satOff val="11955"/>
            <a:lumOff val="958"/>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t>A5: Security Misconfiguration</a:t>
          </a:r>
          <a:endParaRPr kumimoji="0" lang="en-US" sz="2000" b="1" i="0" u="none" strike="noStrike" kern="1200" cap="none" spc="0" normalizeH="0" baseline="0" noProof="0" dirty="0">
            <a:ln/>
            <a:effectLst/>
            <a:uLnTx/>
            <a:uFillTx/>
            <a:latin typeface="+mn-lt"/>
          </a:endParaRPr>
        </a:p>
      </dsp:txBody>
      <dsp:txXfrm>
        <a:off x="2701" y="1864563"/>
        <a:ext cx="2142976" cy="1285785"/>
      </dsp:txXfrm>
    </dsp:sp>
    <dsp:sp modelId="{DB0C875D-FE74-43CF-93AC-5786FA5B1F14}">
      <dsp:nvSpPr>
        <dsp:cNvPr id="0" name=""/>
        <dsp:cNvSpPr/>
      </dsp:nvSpPr>
      <dsp:spPr>
        <a:xfrm>
          <a:off x="2359975" y="1864563"/>
          <a:ext cx="2142976" cy="1285785"/>
        </a:xfrm>
        <a:prstGeom prst="rect">
          <a:avLst/>
        </a:prstGeom>
        <a:solidFill>
          <a:schemeClr val="accent4">
            <a:hueOff val="-2480429"/>
            <a:satOff val="14944"/>
            <a:lumOff val="1198"/>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A6: </a:t>
          </a:r>
          <a:r>
            <a:rPr kumimoji="0" lang="en-GB" sz="2000" b="1" i="0" u="none" strike="noStrike" kern="1200" cap="none" spc="0" normalizeH="0" baseline="0" noProof="0" dirty="0" smtClean="0">
              <a:ln/>
              <a:effectLst/>
              <a:uLnTx/>
              <a:uFillTx/>
              <a:latin typeface="+mn-lt"/>
            </a:rPr>
            <a:t>Sensitive Data Exposure</a:t>
          </a:r>
          <a:endParaRPr kumimoji="0" lang="en-US" sz="2000" b="1" i="0" u="none" strike="noStrike" kern="1200" cap="none" spc="0" normalizeH="0" baseline="0" noProof="0" dirty="0">
            <a:ln/>
            <a:effectLst/>
            <a:uLnTx/>
            <a:uFillTx/>
            <a:latin typeface="+mn-lt"/>
          </a:endParaRPr>
        </a:p>
      </dsp:txBody>
      <dsp:txXfrm>
        <a:off x="2359975" y="1864563"/>
        <a:ext cx="2142976" cy="1285785"/>
      </dsp:txXfrm>
    </dsp:sp>
    <dsp:sp modelId="{8BBDA470-83FD-473A-8CA2-0613FB964C29}">
      <dsp:nvSpPr>
        <dsp:cNvPr id="0" name=""/>
        <dsp:cNvSpPr/>
      </dsp:nvSpPr>
      <dsp:spPr>
        <a:xfrm>
          <a:off x="4717248" y="1864563"/>
          <a:ext cx="2142976" cy="1285785"/>
        </a:xfrm>
        <a:prstGeom prst="rect">
          <a:avLst/>
        </a:prstGeom>
        <a:solidFill>
          <a:schemeClr val="accent4">
            <a:hueOff val="-2976514"/>
            <a:satOff val="17933"/>
            <a:lumOff val="1437"/>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A7: </a:t>
          </a:r>
          <a:r>
            <a:rPr kumimoji="0" lang="en-GB" sz="2000" b="1" i="0" u="none" strike="noStrike" kern="1200" cap="none" spc="0" normalizeH="0" baseline="0" noProof="0" dirty="0" smtClean="0">
              <a:ln/>
              <a:effectLst/>
              <a:uLnTx/>
              <a:uFillTx/>
              <a:latin typeface="+mn-lt"/>
            </a:rPr>
            <a:t> Missing Function Level Access Control</a:t>
          </a:r>
          <a:endParaRPr kumimoji="0" lang="en-US" sz="2000" b="1" i="0" u="none" strike="noStrike" kern="1200" cap="none" spc="0" normalizeH="0" baseline="0" noProof="0" dirty="0">
            <a:ln/>
            <a:effectLst/>
            <a:uLnTx/>
            <a:uFillTx/>
            <a:latin typeface="+mn-lt"/>
          </a:endParaRPr>
        </a:p>
      </dsp:txBody>
      <dsp:txXfrm>
        <a:off x="4717248" y="1864563"/>
        <a:ext cx="2142976" cy="1285785"/>
      </dsp:txXfrm>
    </dsp:sp>
    <dsp:sp modelId="{59DD1C5D-599E-4CCD-9219-47AAF377CCFF}">
      <dsp:nvSpPr>
        <dsp:cNvPr id="0" name=""/>
        <dsp:cNvSpPr/>
      </dsp:nvSpPr>
      <dsp:spPr>
        <a:xfrm>
          <a:off x="7074522" y="1864563"/>
          <a:ext cx="2142976" cy="1285785"/>
        </a:xfrm>
        <a:prstGeom prst="rect">
          <a:avLst/>
        </a:prstGeom>
        <a:solidFill>
          <a:schemeClr val="accent4">
            <a:hueOff val="-3472600"/>
            <a:satOff val="20921"/>
            <a:lumOff val="1677"/>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A8: </a:t>
          </a:r>
          <a:r>
            <a:rPr kumimoji="0" lang="en-US" altLang="ja-JP" sz="2000" b="1" i="0" u="none" strike="noStrike" kern="1200" cap="none" spc="0" normalizeH="0" baseline="0" noProof="0" dirty="0" smtClean="0">
              <a:ln/>
              <a:effectLst/>
              <a:uLnTx/>
              <a:uFillTx/>
              <a:latin typeface="+mn-lt"/>
              <a:ea typeface="ＭＳ Ｐゴシック" pitchFamily="1" charset="-128"/>
            </a:rPr>
            <a:t>Cross Site Request Forgery (CSRF)</a:t>
          </a:r>
          <a:endParaRPr kumimoji="0" lang="en-US" sz="2000" b="1" i="0" u="none" strike="noStrike" kern="1200" cap="none" spc="0" normalizeH="0" baseline="0" noProof="0" dirty="0">
            <a:ln/>
            <a:effectLst/>
            <a:uLnTx/>
            <a:uFillTx/>
            <a:latin typeface="+mn-lt"/>
          </a:endParaRPr>
        </a:p>
      </dsp:txBody>
      <dsp:txXfrm>
        <a:off x="7074522" y="1864563"/>
        <a:ext cx="2142976" cy="1285785"/>
      </dsp:txXfrm>
    </dsp:sp>
    <dsp:sp modelId="{05902CD6-3368-4AEF-857F-AE64CE7F66E4}">
      <dsp:nvSpPr>
        <dsp:cNvPr id="0" name=""/>
        <dsp:cNvSpPr/>
      </dsp:nvSpPr>
      <dsp:spPr>
        <a:xfrm>
          <a:off x="2359975" y="3364646"/>
          <a:ext cx="2142976" cy="1285785"/>
        </a:xfrm>
        <a:prstGeom prst="rect">
          <a:avLst/>
        </a:prstGeom>
        <a:solidFill>
          <a:schemeClr val="accent4">
            <a:hueOff val="-3968686"/>
            <a:satOff val="23910"/>
            <a:lumOff val="1916"/>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A9: </a:t>
          </a:r>
          <a:r>
            <a:rPr kumimoji="0" lang="en-GB" sz="2000" b="1" i="0" u="none" strike="noStrike" kern="1200" cap="none" spc="0" normalizeH="0" baseline="0" noProof="0" dirty="0" smtClean="0">
              <a:ln/>
              <a:effectLst/>
              <a:uLnTx/>
              <a:uFillTx/>
              <a:latin typeface="+mn-lt"/>
            </a:rPr>
            <a:t>Using Known Vulnerable Components</a:t>
          </a:r>
          <a:endParaRPr kumimoji="0" lang="en-US" sz="2000" b="1" i="0" u="none" strike="noStrike" kern="1200" cap="none" spc="0" normalizeH="0" baseline="0" noProof="0" dirty="0">
            <a:ln/>
            <a:effectLst/>
            <a:uLnTx/>
            <a:uFillTx/>
            <a:latin typeface="+mn-lt"/>
          </a:endParaRPr>
        </a:p>
      </dsp:txBody>
      <dsp:txXfrm>
        <a:off x="2359975" y="3364646"/>
        <a:ext cx="2142976" cy="1285785"/>
      </dsp:txXfrm>
    </dsp:sp>
    <dsp:sp modelId="{AB8EC8CA-2DD9-43B0-BAC8-DBF5D6A86196}">
      <dsp:nvSpPr>
        <dsp:cNvPr id="0" name=""/>
        <dsp:cNvSpPr/>
      </dsp:nvSpPr>
      <dsp:spPr>
        <a:xfrm>
          <a:off x="4717248" y="3364646"/>
          <a:ext cx="2142976" cy="1285785"/>
        </a:xfrm>
        <a:prstGeom prst="rect">
          <a:avLst/>
        </a:prstGeom>
        <a:solidFill>
          <a:schemeClr val="accent4">
            <a:hueOff val="-4464771"/>
            <a:satOff val="26899"/>
            <a:lumOff val="2156"/>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A10: </a:t>
          </a:r>
          <a:r>
            <a:rPr lang="en-US" altLang="ja-JP" sz="2000" b="1" kern="1200" dirty="0" err="1" smtClean="0">
              <a:ea typeface="ＭＳ Ｐゴシック" pitchFamily="1" charset="-128"/>
            </a:rPr>
            <a:t>Unvalidated</a:t>
          </a:r>
          <a:r>
            <a:rPr lang="en-US" altLang="ja-JP" sz="2000" b="1" kern="1200" dirty="0" smtClean="0">
              <a:ea typeface="ＭＳ Ｐゴシック" pitchFamily="1" charset="-128"/>
            </a:rPr>
            <a:t> Redirects and Forwards</a:t>
          </a:r>
          <a:endParaRPr lang="en-US" sz="2000" b="1" kern="1200" dirty="0"/>
        </a:p>
      </dsp:txBody>
      <dsp:txXfrm>
        <a:off x="4717248" y="3364646"/>
        <a:ext cx="2142976" cy="1285785"/>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9E24516-3AC3-4806-9DAE-6D140B922211}" type="datetimeFigureOut">
              <a:rPr lang="zh-CN" altLang="en-US"/>
              <a:pPr>
                <a:defRPr/>
              </a:pPr>
              <a:t>14-9-4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BC8C5D1-86DC-44E9-9AB3-4ABA5F260506}" type="slidenum">
              <a:rPr lang="zh-CN" altLang="en-US"/>
              <a:pPr>
                <a:defRPr/>
              </a:pPr>
              <a:t>‹#›</a:t>
            </a:fld>
            <a:endParaRPr lang="zh-CN" altLang="en-US"/>
          </a:p>
        </p:txBody>
      </p:sp>
    </p:spTree>
    <p:extLst>
      <p:ext uri="{BB962C8B-B14F-4D97-AF65-F5344CB8AC3E}">
        <p14:creationId xmlns:p14="http://schemas.microsoft.com/office/powerpoint/2010/main" val="10444962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日期占位符 6"/>
          <p:cNvSpPr>
            <a:spLocks noGrp="1"/>
          </p:cNvSpPr>
          <p:nvPr>
            <p:ph type="dt" sz="half" idx="10"/>
          </p:nvPr>
        </p:nvSpPr>
        <p:spPr/>
        <p:txBody>
          <a:bodyPr/>
          <a:lstStyle>
            <a:lvl1pPr>
              <a:defRPr/>
            </a:lvl1pPr>
          </a:lstStyle>
          <a:p>
            <a:pPr>
              <a:defRPr/>
            </a:pPr>
            <a:r>
              <a:rPr lang="en-US" altLang="zh-CN" dirty="0" smtClean="0"/>
              <a:t>21/12/2012</a:t>
            </a:r>
            <a:endParaRPr lang="en-US" dirty="0"/>
          </a:p>
        </p:txBody>
      </p:sp>
      <p:sp>
        <p:nvSpPr>
          <p:cNvPr id="8" name="灯片编号占位符 7"/>
          <p:cNvSpPr>
            <a:spLocks noGrp="1"/>
          </p:cNvSpPr>
          <p:nvPr>
            <p:ph type="sldNum" sz="quarter" idx="11"/>
          </p:nvPr>
        </p:nvSpPr>
        <p:spPr/>
        <p:txBody>
          <a:bodyPr/>
          <a:lstStyle/>
          <a:p>
            <a:pPr>
              <a:defRPr/>
            </a:pPr>
            <a:fld id="{4320252E-6EE5-46BC-910C-AA0C1D3D5C4A}" type="slidenum">
              <a:rPr lang="en-US" smtClean="0"/>
              <a:pPr>
                <a:defRPr/>
              </a:pPr>
              <a:t>‹#›</a:t>
            </a:fld>
            <a:endParaRPr lang="en-US"/>
          </a:p>
        </p:txBody>
      </p:sp>
      <p:sp>
        <p:nvSpPr>
          <p:cNvPr id="9" name="页脚占位符 8"/>
          <p:cNvSpPr>
            <a:spLocks noGrp="1"/>
          </p:cNvSpPr>
          <p:nvPr>
            <p:ph type="ftr" sz="quarter" idx="12"/>
          </p:nvPr>
        </p:nvSpPr>
        <p:spPr/>
        <p:txBody>
          <a:bodyPr/>
          <a:lstStyle/>
          <a:p>
            <a:pPr>
              <a:defRPr/>
            </a:pPr>
            <a:r>
              <a:rPr lang="en-US" dirty="0" smtClean="0"/>
              <a:t>Confidential Property </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966789-A7F6-40AD-AF45-05D239025E1F}" type="datetime1">
              <a:rPr lang="en-US" altLang="zh-CN"/>
              <a:pPr>
                <a:defRPr/>
              </a:pPr>
              <a:t>14-9-4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808542B2-87A8-4497-A818-9D5ABF42D4D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5AE177F-F4EA-4C11-AD6E-688C2F42CFC0}" type="datetime1">
              <a:rPr lang="en-US" altLang="zh-CN"/>
              <a:pPr>
                <a:defRPr/>
              </a:pPr>
              <a:t>14-9-4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0C42EB18-B431-4CBB-ADE1-A155786F274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日期占位符 6"/>
          <p:cNvSpPr>
            <a:spLocks noGrp="1"/>
          </p:cNvSpPr>
          <p:nvPr>
            <p:ph type="dt" sz="half" idx="10"/>
          </p:nvPr>
        </p:nvSpPr>
        <p:spPr/>
        <p:txBody>
          <a:bodyPr/>
          <a:lstStyle>
            <a:lvl1pPr>
              <a:defRPr/>
            </a:lvl1pPr>
          </a:lstStyle>
          <a:p>
            <a:pPr>
              <a:defRPr/>
            </a:pPr>
            <a:r>
              <a:rPr lang="en-US" altLang="zh-CN" dirty="0" smtClean="0">
                <a:solidFill>
                  <a:prstClr val="black">
                    <a:tint val="75000"/>
                  </a:prstClr>
                </a:solidFill>
                <a:latin typeface="Calibri"/>
                <a:ea typeface="宋体"/>
              </a:rPr>
              <a:t>21/12/2012</a:t>
            </a:r>
            <a:endParaRPr lang="en-US" dirty="0">
              <a:solidFill>
                <a:prstClr val="black">
                  <a:tint val="75000"/>
                </a:prstClr>
              </a:solidFill>
              <a:latin typeface="Calibri"/>
            </a:endParaRPr>
          </a:p>
        </p:txBody>
      </p:sp>
      <p:sp>
        <p:nvSpPr>
          <p:cNvPr id="8" name="灯片编号占位符 7"/>
          <p:cNvSpPr>
            <a:spLocks noGrp="1"/>
          </p:cNvSpPr>
          <p:nvPr>
            <p:ph type="sldNum" sz="quarter" idx="11"/>
          </p:nvPr>
        </p:nvSpPr>
        <p:spPr/>
        <p:txBody>
          <a:bodyPr/>
          <a:lstStyle/>
          <a:p>
            <a:pPr>
              <a:defRPr/>
            </a:pPr>
            <a:fld id="{4320252E-6EE5-46BC-910C-AA0C1D3D5C4A}" type="slidenum">
              <a:rPr lang="en-US" smtClean="0">
                <a:solidFill>
                  <a:prstClr val="black">
                    <a:tint val="75000"/>
                  </a:prstClr>
                </a:solidFill>
                <a:latin typeface="Calibri"/>
              </a:rPr>
              <a:pPr>
                <a:defRPr/>
              </a:pPr>
              <a:t>‹#›</a:t>
            </a:fld>
            <a:endParaRPr lang="en-US">
              <a:solidFill>
                <a:prstClr val="black">
                  <a:tint val="75000"/>
                </a:prstClr>
              </a:solidFill>
              <a:latin typeface="Calibri"/>
            </a:endParaRPr>
          </a:p>
        </p:txBody>
      </p:sp>
      <p:sp>
        <p:nvSpPr>
          <p:cNvPr id="9" name="页脚占位符 8"/>
          <p:cNvSpPr>
            <a:spLocks noGrp="1"/>
          </p:cNvSpPr>
          <p:nvPr>
            <p:ph type="ftr" sz="quarter" idx="12"/>
          </p:nvPr>
        </p:nvSpPr>
        <p:spPr/>
        <p:txBody>
          <a:bodyPr/>
          <a:lstStyle/>
          <a:p>
            <a:pPr>
              <a:defRPr/>
            </a:pPr>
            <a:r>
              <a:rPr lang="en-US" dirty="0" smtClean="0">
                <a:solidFill>
                  <a:prstClr val="black">
                    <a:tint val="75000"/>
                  </a:prstClr>
                </a:solidFill>
                <a:latin typeface="Calibri"/>
              </a:rPr>
              <a:t>Confidential Property </a:t>
            </a:r>
            <a:endParaRPr lang="en-US" dirty="0">
              <a:solidFill>
                <a:prstClr val="black">
                  <a:tint val="75000"/>
                </a:prstClr>
              </a:solidFill>
              <a:latin typeface="Calibri"/>
            </a:endParaRPr>
          </a:p>
        </p:txBody>
      </p:sp>
    </p:spTree>
    <p:extLst>
      <p:ext uri="{BB962C8B-B14F-4D97-AF65-F5344CB8AC3E}">
        <p14:creationId xmlns:p14="http://schemas.microsoft.com/office/powerpoint/2010/main" val="252162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US" altLang="zh-CN" dirty="0" smtClean="0">
                <a:solidFill>
                  <a:prstClr val="black">
                    <a:tint val="75000"/>
                  </a:prstClr>
                </a:solidFill>
                <a:latin typeface="Calibri"/>
                <a:ea typeface="宋体"/>
              </a:rPr>
              <a:t>21/12/2012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4766F629-839F-4CF8-8D8C-621D726C3B4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32600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US" altLang="zh-CN" smtClean="0">
                <a:solidFill>
                  <a:prstClr val="black">
                    <a:tint val="75000"/>
                  </a:prstClr>
                </a:solidFill>
                <a:latin typeface="Calibri"/>
                <a:ea typeface="宋体"/>
              </a:rPr>
              <a:t>21/12/2012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03526368-EE22-4307-A901-5289BE2B748B}"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6399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E0C2ABF-3621-4A7B-B01E-8190B62A44C9}"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E460A39F-9B0C-49B5-BF9F-3094C67C1B56}"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406543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754D911-5B56-4F3E-91B5-9B01BD9E68FC}"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9" name="Slide Number Placeholder 5"/>
          <p:cNvSpPr>
            <a:spLocks noGrp="1"/>
          </p:cNvSpPr>
          <p:nvPr>
            <p:ph type="sldNum" sz="quarter" idx="12"/>
          </p:nvPr>
        </p:nvSpPr>
        <p:spPr/>
        <p:txBody>
          <a:bodyPr/>
          <a:lstStyle>
            <a:lvl1pPr>
              <a:defRPr/>
            </a:lvl1pPr>
          </a:lstStyle>
          <a:p>
            <a:pPr>
              <a:defRPr/>
            </a:pPr>
            <a:fld id="{667D6C57-2981-458C-961A-AA95578C845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26112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2C85739-26B9-4D8D-A018-962CD52B40A8}"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5" name="Slide Number Placeholder 5"/>
          <p:cNvSpPr>
            <a:spLocks noGrp="1"/>
          </p:cNvSpPr>
          <p:nvPr>
            <p:ph type="sldNum" sz="quarter" idx="12"/>
          </p:nvPr>
        </p:nvSpPr>
        <p:spPr/>
        <p:txBody>
          <a:bodyPr/>
          <a:lstStyle>
            <a:lvl1pPr>
              <a:defRPr/>
            </a:lvl1pPr>
          </a:lstStyle>
          <a:p>
            <a:pPr>
              <a:defRPr/>
            </a:pPr>
            <a:fld id="{569ECB4B-D2CC-454D-B209-F237170BC4A6}"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4600813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667CFB7-6F8D-455B-B0BA-74320D8F6953}"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4" name="Slide Number Placeholder 5"/>
          <p:cNvSpPr>
            <a:spLocks noGrp="1"/>
          </p:cNvSpPr>
          <p:nvPr>
            <p:ph type="sldNum" sz="quarter" idx="12"/>
          </p:nvPr>
        </p:nvSpPr>
        <p:spPr/>
        <p:txBody>
          <a:bodyPr/>
          <a:lstStyle>
            <a:lvl1pPr>
              <a:defRPr/>
            </a:lvl1pPr>
          </a:lstStyle>
          <a:p>
            <a:pPr>
              <a:defRPr/>
            </a:pPr>
            <a:fld id="{F20983B9-E7DA-44E5-89F3-6E14F1CB98D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03945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C635BF-9F13-4F7E-9A23-D0C0429536B8}"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F0826950-E1C6-4FA5-B4B6-0E6090098874}"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9375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US" altLang="zh-CN" dirty="0" smtClean="0"/>
              <a:t>21/12/2012</a:t>
            </a:r>
          </a:p>
        </p:txBody>
      </p:sp>
      <p:sp>
        <p:nvSpPr>
          <p:cNvPr id="5" name="Footer Placeholder 4"/>
          <p:cNvSpPr>
            <a:spLocks noGrp="1"/>
          </p:cNvSpPr>
          <p:nvPr>
            <p:ph type="ftr" sz="quarter" idx="11"/>
          </p:nvPr>
        </p:nvSpPr>
        <p:spPr/>
        <p:txBody>
          <a:bodyPr/>
          <a:lstStyle>
            <a:lvl1pPr>
              <a:defRPr/>
            </a:lvl1pPr>
          </a:lstStyle>
          <a:p>
            <a:pPr>
              <a:defRPr/>
            </a:pPr>
            <a:r>
              <a:rPr lang="en-US"/>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4766F629-839F-4CF8-8D8C-621D726C3B49}"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AD7A76-B007-44B9-BF18-CE8C23967C8F}"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CF7324C6-9C3E-4C0B-8A93-06D9B6C182B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711608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966789-A7F6-40AD-AF45-05D239025E1F}"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808542B2-87A8-4497-A818-9D5ABF42D4D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507659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5AE177F-F4EA-4C11-AD6E-688C2F42CFC0}"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0C42EB18-B431-4CBB-ADE1-A155786F2744}"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995068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日期占位符 6"/>
          <p:cNvSpPr>
            <a:spLocks noGrp="1"/>
          </p:cNvSpPr>
          <p:nvPr>
            <p:ph type="dt" sz="half" idx="10"/>
          </p:nvPr>
        </p:nvSpPr>
        <p:spPr/>
        <p:txBody>
          <a:bodyPr/>
          <a:lstStyle>
            <a:lvl1pPr>
              <a:defRPr/>
            </a:lvl1pPr>
          </a:lstStyle>
          <a:p>
            <a:pPr>
              <a:defRPr/>
            </a:pPr>
            <a:r>
              <a:rPr lang="en-US" altLang="zh-CN" dirty="0" smtClean="0">
                <a:solidFill>
                  <a:prstClr val="black">
                    <a:tint val="75000"/>
                  </a:prstClr>
                </a:solidFill>
                <a:latin typeface="Calibri"/>
                <a:ea typeface="宋体"/>
              </a:rPr>
              <a:t>21/12/2012</a:t>
            </a:r>
            <a:endParaRPr lang="en-US" dirty="0">
              <a:solidFill>
                <a:prstClr val="black">
                  <a:tint val="75000"/>
                </a:prstClr>
              </a:solidFill>
              <a:latin typeface="Calibri"/>
            </a:endParaRPr>
          </a:p>
        </p:txBody>
      </p:sp>
      <p:sp>
        <p:nvSpPr>
          <p:cNvPr id="8" name="灯片编号占位符 7"/>
          <p:cNvSpPr>
            <a:spLocks noGrp="1"/>
          </p:cNvSpPr>
          <p:nvPr>
            <p:ph type="sldNum" sz="quarter" idx="11"/>
          </p:nvPr>
        </p:nvSpPr>
        <p:spPr/>
        <p:txBody>
          <a:bodyPr/>
          <a:lstStyle/>
          <a:p>
            <a:pPr>
              <a:defRPr/>
            </a:pPr>
            <a:fld id="{4320252E-6EE5-46BC-910C-AA0C1D3D5C4A}" type="slidenum">
              <a:rPr lang="en-US" smtClean="0">
                <a:solidFill>
                  <a:prstClr val="black">
                    <a:tint val="75000"/>
                  </a:prstClr>
                </a:solidFill>
                <a:latin typeface="Calibri"/>
              </a:rPr>
              <a:pPr>
                <a:defRPr/>
              </a:pPr>
              <a:t>‹#›</a:t>
            </a:fld>
            <a:endParaRPr lang="en-US">
              <a:solidFill>
                <a:prstClr val="black">
                  <a:tint val="75000"/>
                </a:prstClr>
              </a:solidFill>
              <a:latin typeface="Calibri"/>
            </a:endParaRPr>
          </a:p>
        </p:txBody>
      </p:sp>
      <p:sp>
        <p:nvSpPr>
          <p:cNvPr id="9" name="页脚占位符 8"/>
          <p:cNvSpPr>
            <a:spLocks noGrp="1"/>
          </p:cNvSpPr>
          <p:nvPr>
            <p:ph type="ftr" sz="quarter" idx="12"/>
          </p:nvPr>
        </p:nvSpPr>
        <p:spPr/>
        <p:txBody>
          <a:bodyPr/>
          <a:lstStyle/>
          <a:p>
            <a:pPr>
              <a:defRPr/>
            </a:pPr>
            <a:r>
              <a:rPr lang="en-US" dirty="0" smtClean="0">
                <a:solidFill>
                  <a:prstClr val="black">
                    <a:tint val="75000"/>
                  </a:prstClr>
                </a:solidFill>
                <a:latin typeface="Calibri"/>
              </a:rPr>
              <a:t>Confidential Property </a:t>
            </a:r>
            <a:endParaRPr lang="en-US" dirty="0">
              <a:solidFill>
                <a:prstClr val="black">
                  <a:tint val="75000"/>
                </a:prstClr>
              </a:solidFill>
              <a:latin typeface="Calibri"/>
            </a:endParaRPr>
          </a:p>
        </p:txBody>
      </p:sp>
    </p:spTree>
    <p:extLst>
      <p:ext uri="{BB962C8B-B14F-4D97-AF65-F5344CB8AC3E}">
        <p14:creationId xmlns:p14="http://schemas.microsoft.com/office/powerpoint/2010/main" val="10244869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US" altLang="zh-CN" dirty="0" smtClean="0">
                <a:solidFill>
                  <a:prstClr val="black">
                    <a:tint val="75000"/>
                  </a:prstClr>
                </a:solidFill>
                <a:latin typeface="Calibri"/>
                <a:ea typeface="宋体"/>
              </a:rPr>
              <a:t>21/12/2012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4766F629-839F-4CF8-8D8C-621D726C3B4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86105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US" altLang="zh-CN" smtClean="0">
                <a:solidFill>
                  <a:prstClr val="black">
                    <a:tint val="75000"/>
                  </a:prstClr>
                </a:solidFill>
                <a:latin typeface="Calibri"/>
                <a:ea typeface="宋体"/>
              </a:rPr>
              <a:t>21/12/2012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03526368-EE22-4307-A901-5289BE2B748B}"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637318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E0C2ABF-3621-4A7B-B01E-8190B62A44C9}"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E460A39F-9B0C-49B5-BF9F-3094C67C1B56}"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49189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754D911-5B56-4F3E-91B5-9B01BD9E68FC}"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9" name="Slide Number Placeholder 5"/>
          <p:cNvSpPr>
            <a:spLocks noGrp="1"/>
          </p:cNvSpPr>
          <p:nvPr>
            <p:ph type="sldNum" sz="quarter" idx="12"/>
          </p:nvPr>
        </p:nvSpPr>
        <p:spPr/>
        <p:txBody>
          <a:bodyPr/>
          <a:lstStyle>
            <a:lvl1pPr>
              <a:defRPr/>
            </a:lvl1pPr>
          </a:lstStyle>
          <a:p>
            <a:pPr>
              <a:defRPr/>
            </a:pPr>
            <a:fld id="{667D6C57-2981-458C-961A-AA95578C845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33639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2C85739-26B9-4D8D-A018-962CD52B40A8}"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5" name="Slide Number Placeholder 5"/>
          <p:cNvSpPr>
            <a:spLocks noGrp="1"/>
          </p:cNvSpPr>
          <p:nvPr>
            <p:ph type="sldNum" sz="quarter" idx="12"/>
          </p:nvPr>
        </p:nvSpPr>
        <p:spPr/>
        <p:txBody>
          <a:bodyPr/>
          <a:lstStyle>
            <a:lvl1pPr>
              <a:defRPr/>
            </a:lvl1pPr>
          </a:lstStyle>
          <a:p>
            <a:pPr>
              <a:defRPr/>
            </a:pPr>
            <a:fld id="{569ECB4B-D2CC-454D-B209-F237170BC4A6}"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4976117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667CFB7-6F8D-455B-B0BA-74320D8F6953}"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4" name="Slide Number Placeholder 5"/>
          <p:cNvSpPr>
            <a:spLocks noGrp="1"/>
          </p:cNvSpPr>
          <p:nvPr>
            <p:ph type="sldNum" sz="quarter" idx="12"/>
          </p:nvPr>
        </p:nvSpPr>
        <p:spPr/>
        <p:txBody>
          <a:bodyPr/>
          <a:lstStyle>
            <a:lvl1pPr>
              <a:defRPr/>
            </a:lvl1pPr>
          </a:lstStyle>
          <a:p>
            <a:pPr>
              <a:defRPr/>
            </a:pPr>
            <a:fld id="{F20983B9-E7DA-44E5-89F3-6E14F1CB98D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60936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US" altLang="zh-CN" smtClean="0"/>
              <a:t>21/12/2012</a:t>
            </a:r>
          </a:p>
        </p:txBody>
      </p:sp>
      <p:sp>
        <p:nvSpPr>
          <p:cNvPr id="5" name="Footer Placeholder 4"/>
          <p:cNvSpPr>
            <a:spLocks noGrp="1"/>
          </p:cNvSpPr>
          <p:nvPr>
            <p:ph type="ftr" sz="quarter" idx="11"/>
          </p:nvPr>
        </p:nvSpPr>
        <p:spPr/>
        <p:txBody>
          <a:bodyPr/>
          <a:lstStyle>
            <a:lvl1pPr>
              <a:defRPr/>
            </a:lvl1pPr>
          </a:lstStyle>
          <a:p>
            <a:pPr>
              <a:defRPr/>
            </a:pPr>
            <a:r>
              <a:rPr lang="en-US"/>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03526368-EE22-4307-A901-5289BE2B748B}"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C635BF-9F13-4F7E-9A23-D0C0429536B8}"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F0826950-E1C6-4FA5-B4B6-0E6090098874}"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5503478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AD7A76-B007-44B9-BF18-CE8C23967C8F}"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CF7324C6-9C3E-4C0B-8A93-06D9B6C182B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878826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966789-A7F6-40AD-AF45-05D239025E1F}"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808542B2-87A8-4497-A818-9D5ABF42D4D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098548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5AE177F-F4EA-4C11-AD6E-688C2F42CFC0}"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0C42EB18-B431-4CBB-ADE1-A155786F2744}"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4478866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日期占位符 6"/>
          <p:cNvSpPr>
            <a:spLocks noGrp="1"/>
          </p:cNvSpPr>
          <p:nvPr>
            <p:ph type="dt" sz="half" idx="10"/>
          </p:nvPr>
        </p:nvSpPr>
        <p:spPr/>
        <p:txBody>
          <a:bodyPr/>
          <a:lstStyle>
            <a:lvl1pPr>
              <a:defRPr/>
            </a:lvl1pPr>
          </a:lstStyle>
          <a:p>
            <a:pPr>
              <a:defRPr/>
            </a:pPr>
            <a:r>
              <a:rPr lang="en-US" altLang="zh-CN" dirty="0" smtClean="0">
                <a:solidFill>
                  <a:prstClr val="black">
                    <a:tint val="75000"/>
                  </a:prstClr>
                </a:solidFill>
                <a:latin typeface="Calibri"/>
                <a:ea typeface="宋体"/>
              </a:rPr>
              <a:t>21/12/2012</a:t>
            </a:r>
            <a:endParaRPr lang="en-US" dirty="0">
              <a:solidFill>
                <a:prstClr val="black">
                  <a:tint val="75000"/>
                </a:prstClr>
              </a:solidFill>
              <a:latin typeface="Calibri"/>
            </a:endParaRPr>
          </a:p>
        </p:txBody>
      </p:sp>
      <p:sp>
        <p:nvSpPr>
          <p:cNvPr id="8" name="灯片编号占位符 7"/>
          <p:cNvSpPr>
            <a:spLocks noGrp="1"/>
          </p:cNvSpPr>
          <p:nvPr>
            <p:ph type="sldNum" sz="quarter" idx="11"/>
          </p:nvPr>
        </p:nvSpPr>
        <p:spPr/>
        <p:txBody>
          <a:bodyPr/>
          <a:lstStyle/>
          <a:p>
            <a:pPr>
              <a:defRPr/>
            </a:pPr>
            <a:fld id="{4320252E-6EE5-46BC-910C-AA0C1D3D5C4A}" type="slidenum">
              <a:rPr lang="en-US" smtClean="0">
                <a:solidFill>
                  <a:prstClr val="black">
                    <a:tint val="75000"/>
                  </a:prstClr>
                </a:solidFill>
                <a:latin typeface="Calibri"/>
              </a:rPr>
              <a:pPr>
                <a:defRPr/>
              </a:pPr>
              <a:t>‹#›</a:t>
            </a:fld>
            <a:endParaRPr lang="en-US">
              <a:solidFill>
                <a:prstClr val="black">
                  <a:tint val="75000"/>
                </a:prstClr>
              </a:solidFill>
              <a:latin typeface="Calibri"/>
            </a:endParaRPr>
          </a:p>
        </p:txBody>
      </p:sp>
      <p:sp>
        <p:nvSpPr>
          <p:cNvPr id="9" name="页脚占位符 8"/>
          <p:cNvSpPr>
            <a:spLocks noGrp="1"/>
          </p:cNvSpPr>
          <p:nvPr>
            <p:ph type="ftr" sz="quarter" idx="12"/>
          </p:nvPr>
        </p:nvSpPr>
        <p:spPr/>
        <p:txBody>
          <a:bodyPr/>
          <a:lstStyle/>
          <a:p>
            <a:pPr>
              <a:defRPr/>
            </a:pPr>
            <a:r>
              <a:rPr lang="en-US" dirty="0" smtClean="0">
                <a:solidFill>
                  <a:prstClr val="black">
                    <a:tint val="75000"/>
                  </a:prstClr>
                </a:solidFill>
                <a:latin typeface="Calibri"/>
              </a:rPr>
              <a:t>Confidential Property </a:t>
            </a:r>
            <a:endParaRPr lang="en-US" dirty="0">
              <a:solidFill>
                <a:prstClr val="black">
                  <a:tint val="75000"/>
                </a:prstClr>
              </a:solidFill>
              <a:latin typeface="Calibri"/>
            </a:endParaRPr>
          </a:p>
        </p:txBody>
      </p:sp>
    </p:spTree>
    <p:extLst>
      <p:ext uri="{BB962C8B-B14F-4D97-AF65-F5344CB8AC3E}">
        <p14:creationId xmlns:p14="http://schemas.microsoft.com/office/powerpoint/2010/main" val="22395806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US" altLang="zh-CN" dirty="0" smtClean="0">
                <a:solidFill>
                  <a:prstClr val="black">
                    <a:tint val="75000"/>
                  </a:prstClr>
                </a:solidFill>
                <a:latin typeface="Calibri"/>
                <a:ea typeface="宋体"/>
              </a:rPr>
              <a:t>21/12/2012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4766F629-839F-4CF8-8D8C-621D726C3B4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5344660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US" altLang="zh-CN" smtClean="0">
                <a:solidFill>
                  <a:prstClr val="black">
                    <a:tint val="75000"/>
                  </a:prstClr>
                </a:solidFill>
                <a:latin typeface="Calibri"/>
                <a:ea typeface="宋体"/>
              </a:rPr>
              <a:t>21/12/2012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03526368-EE22-4307-A901-5289BE2B748B}"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759996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E0C2ABF-3621-4A7B-B01E-8190B62A44C9}"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E460A39F-9B0C-49B5-BF9F-3094C67C1B56}"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629096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754D911-5B56-4F3E-91B5-9B01BD9E68FC}"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9" name="Slide Number Placeholder 5"/>
          <p:cNvSpPr>
            <a:spLocks noGrp="1"/>
          </p:cNvSpPr>
          <p:nvPr>
            <p:ph type="sldNum" sz="quarter" idx="12"/>
          </p:nvPr>
        </p:nvSpPr>
        <p:spPr/>
        <p:txBody>
          <a:bodyPr/>
          <a:lstStyle>
            <a:lvl1pPr>
              <a:defRPr/>
            </a:lvl1pPr>
          </a:lstStyle>
          <a:p>
            <a:pPr>
              <a:defRPr/>
            </a:pPr>
            <a:fld id="{667D6C57-2981-458C-961A-AA95578C845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340231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2C85739-26B9-4D8D-A018-962CD52B40A8}"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5" name="Slide Number Placeholder 5"/>
          <p:cNvSpPr>
            <a:spLocks noGrp="1"/>
          </p:cNvSpPr>
          <p:nvPr>
            <p:ph type="sldNum" sz="quarter" idx="12"/>
          </p:nvPr>
        </p:nvSpPr>
        <p:spPr/>
        <p:txBody>
          <a:bodyPr/>
          <a:lstStyle>
            <a:lvl1pPr>
              <a:defRPr/>
            </a:lvl1pPr>
          </a:lstStyle>
          <a:p>
            <a:pPr>
              <a:defRPr/>
            </a:pPr>
            <a:fld id="{569ECB4B-D2CC-454D-B209-F237170BC4A6}"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79801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E0C2ABF-3621-4A7B-B01E-8190B62A44C9}" type="datetime1">
              <a:rPr lang="en-US" altLang="zh-CN"/>
              <a:pPr>
                <a:defRPr/>
              </a:pPr>
              <a:t>14-9-4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E460A39F-9B0C-49B5-BF9F-3094C67C1B56}"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667CFB7-6F8D-455B-B0BA-74320D8F6953}"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4" name="Slide Number Placeholder 5"/>
          <p:cNvSpPr>
            <a:spLocks noGrp="1"/>
          </p:cNvSpPr>
          <p:nvPr>
            <p:ph type="sldNum" sz="quarter" idx="12"/>
          </p:nvPr>
        </p:nvSpPr>
        <p:spPr/>
        <p:txBody>
          <a:bodyPr/>
          <a:lstStyle>
            <a:lvl1pPr>
              <a:defRPr/>
            </a:lvl1pPr>
          </a:lstStyle>
          <a:p>
            <a:pPr>
              <a:defRPr/>
            </a:pPr>
            <a:fld id="{F20983B9-E7DA-44E5-89F3-6E14F1CB98D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281754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C635BF-9F13-4F7E-9A23-D0C0429536B8}"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F0826950-E1C6-4FA5-B4B6-0E6090098874}"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6202350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AD7A76-B007-44B9-BF18-CE8C23967C8F}"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CF7324C6-9C3E-4C0B-8A93-06D9B6C182B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985056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966789-A7F6-40AD-AF45-05D239025E1F}"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808542B2-87A8-4497-A818-9D5ABF42D4D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395055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5AE177F-F4EA-4C11-AD6E-688C2F42CFC0}"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0C42EB18-B431-4CBB-ADE1-A155786F2744}"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369593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日期占位符 6"/>
          <p:cNvSpPr>
            <a:spLocks noGrp="1"/>
          </p:cNvSpPr>
          <p:nvPr>
            <p:ph type="dt" sz="half" idx="10"/>
          </p:nvPr>
        </p:nvSpPr>
        <p:spPr/>
        <p:txBody>
          <a:bodyPr/>
          <a:lstStyle>
            <a:lvl1pPr>
              <a:defRPr/>
            </a:lvl1pPr>
          </a:lstStyle>
          <a:p>
            <a:pPr>
              <a:defRPr/>
            </a:pPr>
            <a:r>
              <a:rPr lang="en-US" altLang="zh-CN" dirty="0" smtClean="0">
                <a:solidFill>
                  <a:prstClr val="black">
                    <a:tint val="75000"/>
                  </a:prstClr>
                </a:solidFill>
                <a:latin typeface="Calibri"/>
                <a:ea typeface="宋体"/>
              </a:rPr>
              <a:t>21/12/2012</a:t>
            </a:r>
            <a:endParaRPr lang="en-US" dirty="0">
              <a:solidFill>
                <a:prstClr val="black">
                  <a:tint val="75000"/>
                </a:prstClr>
              </a:solidFill>
              <a:latin typeface="Calibri"/>
            </a:endParaRPr>
          </a:p>
        </p:txBody>
      </p:sp>
      <p:sp>
        <p:nvSpPr>
          <p:cNvPr id="8" name="灯片编号占位符 7"/>
          <p:cNvSpPr>
            <a:spLocks noGrp="1"/>
          </p:cNvSpPr>
          <p:nvPr>
            <p:ph type="sldNum" sz="quarter" idx="11"/>
          </p:nvPr>
        </p:nvSpPr>
        <p:spPr/>
        <p:txBody>
          <a:bodyPr/>
          <a:lstStyle/>
          <a:p>
            <a:pPr>
              <a:defRPr/>
            </a:pPr>
            <a:fld id="{4320252E-6EE5-46BC-910C-AA0C1D3D5C4A}" type="slidenum">
              <a:rPr lang="en-US" smtClean="0">
                <a:solidFill>
                  <a:prstClr val="black">
                    <a:tint val="75000"/>
                  </a:prstClr>
                </a:solidFill>
                <a:latin typeface="Calibri"/>
              </a:rPr>
              <a:pPr>
                <a:defRPr/>
              </a:pPr>
              <a:t>‹#›</a:t>
            </a:fld>
            <a:endParaRPr lang="en-US">
              <a:solidFill>
                <a:prstClr val="black">
                  <a:tint val="75000"/>
                </a:prstClr>
              </a:solidFill>
              <a:latin typeface="Calibri"/>
            </a:endParaRPr>
          </a:p>
        </p:txBody>
      </p:sp>
      <p:sp>
        <p:nvSpPr>
          <p:cNvPr id="9" name="页脚占位符 8"/>
          <p:cNvSpPr>
            <a:spLocks noGrp="1"/>
          </p:cNvSpPr>
          <p:nvPr>
            <p:ph type="ftr" sz="quarter" idx="12"/>
          </p:nvPr>
        </p:nvSpPr>
        <p:spPr/>
        <p:txBody>
          <a:bodyPr/>
          <a:lstStyle/>
          <a:p>
            <a:pPr>
              <a:defRPr/>
            </a:pPr>
            <a:r>
              <a:rPr lang="en-US" dirty="0" smtClean="0">
                <a:solidFill>
                  <a:prstClr val="black">
                    <a:tint val="75000"/>
                  </a:prstClr>
                </a:solidFill>
                <a:latin typeface="Calibri"/>
              </a:rPr>
              <a:t>Confidential Property </a:t>
            </a:r>
            <a:endParaRPr lang="en-US" dirty="0">
              <a:solidFill>
                <a:prstClr val="black">
                  <a:tint val="75000"/>
                </a:prstClr>
              </a:solidFill>
              <a:latin typeface="Calibri"/>
            </a:endParaRPr>
          </a:p>
        </p:txBody>
      </p:sp>
    </p:spTree>
    <p:extLst>
      <p:ext uri="{BB962C8B-B14F-4D97-AF65-F5344CB8AC3E}">
        <p14:creationId xmlns:p14="http://schemas.microsoft.com/office/powerpoint/2010/main" val="23974423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US" altLang="zh-CN" dirty="0" smtClean="0">
                <a:solidFill>
                  <a:prstClr val="black">
                    <a:tint val="75000"/>
                  </a:prstClr>
                </a:solidFill>
                <a:latin typeface="Calibri"/>
                <a:ea typeface="宋体"/>
              </a:rPr>
              <a:t>21/12/2012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4766F629-839F-4CF8-8D8C-621D726C3B4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646694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US" altLang="zh-CN" smtClean="0">
                <a:solidFill>
                  <a:prstClr val="black">
                    <a:tint val="75000"/>
                  </a:prstClr>
                </a:solidFill>
                <a:latin typeface="Calibri"/>
                <a:ea typeface="宋体"/>
              </a:rPr>
              <a:t>21/12/2012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03526368-EE22-4307-A901-5289BE2B748B}"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798664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E0C2ABF-3621-4A7B-B01E-8190B62A44C9}"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E460A39F-9B0C-49B5-BF9F-3094C67C1B56}"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912464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754D911-5B56-4F3E-91B5-9B01BD9E68FC}"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9" name="Slide Number Placeholder 5"/>
          <p:cNvSpPr>
            <a:spLocks noGrp="1"/>
          </p:cNvSpPr>
          <p:nvPr>
            <p:ph type="sldNum" sz="quarter" idx="12"/>
          </p:nvPr>
        </p:nvSpPr>
        <p:spPr/>
        <p:txBody>
          <a:bodyPr/>
          <a:lstStyle>
            <a:lvl1pPr>
              <a:defRPr/>
            </a:lvl1pPr>
          </a:lstStyle>
          <a:p>
            <a:pPr>
              <a:defRPr/>
            </a:pPr>
            <a:fld id="{667D6C57-2981-458C-961A-AA95578C845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57518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754D911-5B56-4F3E-91B5-9B01BD9E68FC}" type="datetime1">
              <a:rPr lang="en-US" altLang="zh-CN"/>
              <a:pPr>
                <a:defRPr/>
              </a:pPr>
              <a:t>14-9-4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Confidential Property </a:t>
            </a:r>
          </a:p>
        </p:txBody>
      </p:sp>
      <p:sp>
        <p:nvSpPr>
          <p:cNvPr id="9" name="Slide Number Placeholder 5"/>
          <p:cNvSpPr>
            <a:spLocks noGrp="1"/>
          </p:cNvSpPr>
          <p:nvPr>
            <p:ph type="sldNum" sz="quarter" idx="12"/>
          </p:nvPr>
        </p:nvSpPr>
        <p:spPr/>
        <p:txBody>
          <a:bodyPr/>
          <a:lstStyle>
            <a:lvl1pPr>
              <a:defRPr/>
            </a:lvl1pPr>
          </a:lstStyle>
          <a:p>
            <a:pPr>
              <a:defRPr/>
            </a:pPr>
            <a:fld id="{667D6C57-2981-458C-961A-AA95578C8459}"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2C85739-26B9-4D8D-A018-962CD52B40A8}"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5" name="Slide Number Placeholder 5"/>
          <p:cNvSpPr>
            <a:spLocks noGrp="1"/>
          </p:cNvSpPr>
          <p:nvPr>
            <p:ph type="sldNum" sz="quarter" idx="12"/>
          </p:nvPr>
        </p:nvSpPr>
        <p:spPr/>
        <p:txBody>
          <a:bodyPr/>
          <a:lstStyle>
            <a:lvl1pPr>
              <a:defRPr/>
            </a:lvl1pPr>
          </a:lstStyle>
          <a:p>
            <a:pPr>
              <a:defRPr/>
            </a:pPr>
            <a:fld id="{569ECB4B-D2CC-454D-B209-F237170BC4A6}"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001799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667CFB7-6F8D-455B-B0BA-74320D8F6953}"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4" name="Slide Number Placeholder 5"/>
          <p:cNvSpPr>
            <a:spLocks noGrp="1"/>
          </p:cNvSpPr>
          <p:nvPr>
            <p:ph type="sldNum" sz="quarter" idx="12"/>
          </p:nvPr>
        </p:nvSpPr>
        <p:spPr/>
        <p:txBody>
          <a:bodyPr/>
          <a:lstStyle>
            <a:lvl1pPr>
              <a:defRPr/>
            </a:lvl1pPr>
          </a:lstStyle>
          <a:p>
            <a:pPr>
              <a:defRPr/>
            </a:pPr>
            <a:fld id="{F20983B9-E7DA-44E5-89F3-6E14F1CB98D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691351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C635BF-9F13-4F7E-9A23-D0C0429536B8}"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F0826950-E1C6-4FA5-B4B6-0E6090098874}"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7845706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AD7A76-B007-44B9-BF18-CE8C23967C8F}"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CF7324C6-9C3E-4C0B-8A93-06D9B6C182B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438818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966789-A7F6-40AD-AF45-05D239025E1F}"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808542B2-87A8-4497-A818-9D5ABF42D4D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044354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5AE177F-F4EA-4C11-AD6E-688C2F42CFC0}"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0C42EB18-B431-4CBB-ADE1-A155786F2744}"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42981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日期占位符 6"/>
          <p:cNvSpPr>
            <a:spLocks noGrp="1"/>
          </p:cNvSpPr>
          <p:nvPr>
            <p:ph type="dt" sz="half" idx="10"/>
          </p:nvPr>
        </p:nvSpPr>
        <p:spPr/>
        <p:txBody>
          <a:bodyPr/>
          <a:lstStyle>
            <a:lvl1pPr>
              <a:defRPr/>
            </a:lvl1pPr>
          </a:lstStyle>
          <a:p>
            <a:pPr>
              <a:defRPr/>
            </a:pPr>
            <a:r>
              <a:rPr lang="en-US" altLang="zh-CN" dirty="0" smtClean="0">
                <a:solidFill>
                  <a:prstClr val="black">
                    <a:tint val="75000"/>
                  </a:prstClr>
                </a:solidFill>
                <a:latin typeface="Calibri"/>
                <a:ea typeface="宋体"/>
              </a:rPr>
              <a:t>21/12/2012</a:t>
            </a:r>
            <a:endParaRPr lang="en-US" dirty="0">
              <a:solidFill>
                <a:prstClr val="black">
                  <a:tint val="75000"/>
                </a:prstClr>
              </a:solidFill>
              <a:latin typeface="Calibri"/>
            </a:endParaRPr>
          </a:p>
        </p:txBody>
      </p:sp>
      <p:sp>
        <p:nvSpPr>
          <p:cNvPr id="8" name="灯片编号占位符 7"/>
          <p:cNvSpPr>
            <a:spLocks noGrp="1"/>
          </p:cNvSpPr>
          <p:nvPr>
            <p:ph type="sldNum" sz="quarter" idx="11"/>
          </p:nvPr>
        </p:nvSpPr>
        <p:spPr/>
        <p:txBody>
          <a:bodyPr/>
          <a:lstStyle/>
          <a:p>
            <a:pPr>
              <a:defRPr/>
            </a:pPr>
            <a:fld id="{4320252E-6EE5-46BC-910C-AA0C1D3D5C4A}" type="slidenum">
              <a:rPr lang="en-US" smtClean="0">
                <a:solidFill>
                  <a:prstClr val="black">
                    <a:tint val="75000"/>
                  </a:prstClr>
                </a:solidFill>
                <a:latin typeface="Calibri"/>
              </a:rPr>
              <a:pPr>
                <a:defRPr/>
              </a:pPr>
              <a:t>‹#›</a:t>
            </a:fld>
            <a:endParaRPr lang="en-US">
              <a:solidFill>
                <a:prstClr val="black">
                  <a:tint val="75000"/>
                </a:prstClr>
              </a:solidFill>
              <a:latin typeface="Calibri"/>
            </a:endParaRPr>
          </a:p>
        </p:txBody>
      </p:sp>
      <p:sp>
        <p:nvSpPr>
          <p:cNvPr id="9" name="页脚占位符 8"/>
          <p:cNvSpPr>
            <a:spLocks noGrp="1"/>
          </p:cNvSpPr>
          <p:nvPr>
            <p:ph type="ftr" sz="quarter" idx="12"/>
          </p:nvPr>
        </p:nvSpPr>
        <p:spPr/>
        <p:txBody>
          <a:bodyPr/>
          <a:lstStyle/>
          <a:p>
            <a:pPr>
              <a:defRPr/>
            </a:pPr>
            <a:r>
              <a:rPr lang="en-US" dirty="0" smtClean="0">
                <a:solidFill>
                  <a:prstClr val="black">
                    <a:tint val="75000"/>
                  </a:prstClr>
                </a:solidFill>
                <a:latin typeface="Calibri"/>
              </a:rPr>
              <a:t>Confidential Property </a:t>
            </a:r>
            <a:endParaRPr lang="en-US" dirty="0">
              <a:solidFill>
                <a:prstClr val="black">
                  <a:tint val="75000"/>
                </a:prstClr>
              </a:solidFill>
              <a:latin typeface="Calibri"/>
            </a:endParaRPr>
          </a:p>
        </p:txBody>
      </p:sp>
    </p:spTree>
    <p:extLst>
      <p:ext uri="{BB962C8B-B14F-4D97-AF65-F5344CB8AC3E}">
        <p14:creationId xmlns:p14="http://schemas.microsoft.com/office/powerpoint/2010/main" val="21664660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US" altLang="zh-CN" dirty="0" smtClean="0">
                <a:solidFill>
                  <a:prstClr val="black">
                    <a:tint val="75000"/>
                  </a:prstClr>
                </a:solidFill>
                <a:latin typeface="Calibri"/>
                <a:ea typeface="宋体"/>
              </a:rPr>
              <a:t>21/12/2012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4766F629-839F-4CF8-8D8C-621D726C3B4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906380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US" altLang="zh-CN" smtClean="0">
                <a:solidFill>
                  <a:prstClr val="black">
                    <a:tint val="75000"/>
                  </a:prstClr>
                </a:solidFill>
                <a:latin typeface="Calibri"/>
                <a:ea typeface="宋体"/>
              </a:rPr>
              <a:t>21/12/2012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03526368-EE22-4307-A901-5289BE2B748B}"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680020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E0C2ABF-3621-4A7B-B01E-8190B62A44C9}"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E460A39F-9B0C-49B5-BF9F-3094C67C1B56}"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8692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2C85739-26B9-4D8D-A018-962CD52B40A8}" type="datetime1">
              <a:rPr lang="en-US" altLang="zh-CN"/>
              <a:pPr>
                <a:defRPr/>
              </a:pPr>
              <a:t>14-9-4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Confidential Property </a:t>
            </a:r>
          </a:p>
        </p:txBody>
      </p:sp>
      <p:sp>
        <p:nvSpPr>
          <p:cNvPr id="5" name="Slide Number Placeholder 5"/>
          <p:cNvSpPr>
            <a:spLocks noGrp="1"/>
          </p:cNvSpPr>
          <p:nvPr>
            <p:ph type="sldNum" sz="quarter" idx="12"/>
          </p:nvPr>
        </p:nvSpPr>
        <p:spPr/>
        <p:txBody>
          <a:bodyPr/>
          <a:lstStyle>
            <a:lvl1pPr>
              <a:defRPr/>
            </a:lvl1pPr>
          </a:lstStyle>
          <a:p>
            <a:pPr>
              <a:defRPr/>
            </a:pPr>
            <a:fld id="{569ECB4B-D2CC-454D-B209-F237170BC4A6}"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754D911-5B56-4F3E-91B5-9B01BD9E68FC}"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9" name="Slide Number Placeholder 5"/>
          <p:cNvSpPr>
            <a:spLocks noGrp="1"/>
          </p:cNvSpPr>
          <p:nvPr>
            <p:ph type="sldNum" sz="quarter" idx="12"/>
          </p:nvPr>
        </p:nvSpPr>
        <p:spPr/>
        <p:txBody>
          <a:bodyPr/>
          <a:lstStyle>
            <a:lvl1pPr>
              <a:defRPr/>
            </a:lvl1pPr>
          </a:lstStyle>
          <a:p>
            <a:pPr>
              <a:defRPr/>
            </a:pPr>
            <a:fld id="{667D6C57-2981-458C-961A-AA95578C845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283299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2C85739-26B9-4D8D-A018-962CD52B40A8}"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5" name="Slide Number Placeholder 5"/>
          <p:cNvSpPr>
            <a:spLocks noGrp="1"/>
          </p:cNvSpPr>
          <p:nvPr>
            <p:ph type="sldNum" sz="quarter" idx="12"/>
          </p:nvPr>
        </p:nvSpPr>
        <p:spPr/>
        <p:txBody>
          <a:bodyPr/>
          <a:lstStyle>
            <a:lvl1pPr>
              <a:defRPr/>
            </a:lvl1pPr>
          </a:lstStyle>
          <a:p>
            <a:pPr>
              <a:defRPr/>
            </a:pPr>
            <a:fld id="{569ECB4B-D2CC-454D-B209-F237170BC4A6}"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752317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667CFB7-6F8D-455B-B0BA-74320D8F6953}"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4" name="Slide Number Placeholder 5"/>
          <p:cNvSpPr>
            <a:spLocks noGrp="1"/>
          </p:cNvSpPr>
          <p:nvPr>
            <p:ph type="sldNum" sz="quarter" idx="12"/>
          </p:nvPr>
        </p:nvSpPr>
        <p:spPr/>
        <p:txBody>
          <a:bodyPr/>
          <a:lstStyle>
            <a:lvl1pPr>
              <a:defRPr/>
            </a:lvl1pPr>
          </a:lstStyle>
          <a:p>
            <a:pPr>
              <a:defRPr/>
            </a:pPr>
            <a:fld id="{F20983B9-E7DA-44E5-89F3-6E14F1CB98D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8445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C635BF-9F13-4F7E-9A23-D0C0429536B8}"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F0826950-E1C6-4FA5-B4B6-0E6090098874}"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0231152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AD7A76-B007-44B9-BF18-CE8C23967C8F}"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CF7324C6-9C3E-4C0B-8A93-06D9B6C182B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4256237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966789-A7F6-40AD-AF45-05D239025E1F}"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808542B2-87A8-4497-A818-9D5ABF42D4D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4581761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5AE177F-F4EA-4C11-AD6E-688C2F42CFC0}"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0C42EB18-B431-4CBB-ADE1-A155786F2744}"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19120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日期占位符 6"/>
          <p:cNvSpPr>
            <a:spLocks noGrp="1"/>
          </p:cNvSpPr>
          <p:nvPr>
            <p:ph type="dt" sz="half" idx="10"/>
          </p:nvPr>
        </p:nvSpPr>
        <p:spPr/>
        <p:txBody>
          <a:bodyPr/>
          <a:lstStyle>
            <a:lvl1pPr>
              <a:defRPr/>
            </a:lvl1pPr>
          </a:lstStyle>
          <a:p>
            <a:pPr>
              <a:defRPr/>
            </a:pPr>
            <a:r>
              <a:rPr lang="en-US" altLang="zh-CN" dirty="0" smtClean="0">
                <a:solidFill>
                  <a:prstClr val="black">
                    <a:tint val="75000"/>
                  </a:prstClr>
                </a:solidFill>
                <a:latin typeface="Calibri"/>
                <a:ea typeface="宋体"/>
              </a:rPr>
              <a:t>21/12/2012</a:t>
            </a:r>
            <a:endParaRPr lang="en-US" dirty="0">
              <a:solidFill>
                <a:prstClr val="black">
                  <a:tint val="75000"/>
                </a:prstClr>
              </a:solidFill>
              <a:latin typeface="Calibri"/>
            </a:endParaRPr>
          </a:p>
        </p:txBody>
      </p:sp>
      <p:sp>
        <p:nvSpPr>
          <p:cNvPr id="8" name="灯片编号占位符 7"/>
          <p:cNvSpPr>
            <a:spLocks noGrp="1"/>
          </p:cNvSpPr>
          <p:nvPr>
            <p:ph type="sldNum" sz="quarter" idx="11"/>
          </p:nvPr>
        </p:nvSpPr>
        <p:spPr/>
        <p:txBody>
          <a:bodyPr/>
          <a:lstStyle/>
          <a:p>
            <a:pPr>
              <a:defRPr/>
            </a:pPr>
            <a:fld id="{4320252E-6EE5-46BC-910C-AA0C1D3D5C4A}" type="slidenum">
              <a:rPr lang="en-US" smtClean="0">
                <a:solidFill>
                  <a:prstClr val="black">
                    <a:tint val="75000"/>
                  </a:prstClr>
                </a:solidFill>
                <a:latin typeface="Calibri"/>
              </a:rPr>
              <a:pPr>
                <a:defRPr/>
              </a:pPr>
              <a:t>‹#›</a:t>
            </a:fld>
            <a:endParaRPr lang="en-US">
              <a:solidFill>
                <a:prstClr val="black">
                  <a:tint val="75000"/>
                </a:prstClr>
              </a:solidFill>
              <a:latin typeface="Calibri"/>
            </a:endParaRPr>
          </a:p>
        </p:txBody>
      </p:sp>
      <p:sp>
        <p:nvSpPr>
          <p:cNvPr id="9" name="页脚占位符 8"/>
          <p:cNvSpPr>
            <a:spLocks noGrp="1"/>
          </p:cNvSpPr>
          <p:nvPr>
            <p:ph type="ftr" sz="quarter" idx="12"/>
          </p:nvPr>
        </p:nvSpPr>
        <p:spPr/>
        <p:txBody>
          <a:bodyPr/>
          <a:lstStyle/>
          <a:p>
            <a:pPr>
              <a:defRPr/>
            </a:pPr>
            <a:r>
              <a:rPr lang="en-US" dirty="0" smtClean="0">
                <a:solidFill>
                  <a:prstClr val="black">
                    <a:tint val="75000"/>
                  </a:prstClr>
                </a:solidFill>
                <a:latin typeface="Calibri"/>
              </a:rPr>
              <a:t>Confidential Property </a:t>
            </a:r>
            <a:endParaRPr lang="en-US" dirty="0">
              <a:solidFill>
                <a:prstClr val="black">
                  <a:tint val="75000"/>
                </a:prstClr>
              </a:solidFill>
              <a:latin typeface="Calibri"/>
            </a:endParaRPr>
          </a:p>
        </p:txBody>
      </p:sp>
    </p:spTree>
    <p:extLst>
      <p:ext uri="{BB962C8B-B14F-4D97-AF65-F5344CB8AC3E}">
        <p14:creationId xmlns:p14="http://schemas.microsoft.com/office/powerpoint/2010/main" val="336633451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US" altLang="zh-CN" dirty="0" smtClean="0">
                <a:solidFill>
                  <a:prstClr val="black">
                    <a:tint val="75000"/>
                  </a:prstClr>
                </a:solidFill>
                <a:latin typeface="Calibri"/>
                <a:ea typeface="宋体"/>
              </a:rPr>
              <a:t>21/12/2012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4766F629-839F-4CF8-8D8C-621D726C3B4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580642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US" altLang="zh-CN" smtClean="0">
                <a:solidFill>
                  <a:prstClr val="black">
                    <a:tint val="75000"/>
                  </a:prstClr>
                </a:solidFill>
                <a:latin typeface="Calibri"/>
                <a:ea typeface="宋体"/>
              </a:rPr>
              <a:t>21/12/2012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03526368-EE22-4307-A901-5289BE2B748B}"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93974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667CFB7-6F8D-455B-B0BA-74320D8F6953}" type="datetime1">
              <a:rPr lang="en-US" altLang="zh-CN"/>
              <a:pPr>
                <a:defRPr/>
              </a:pPr>
              <a:t>14-9-4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Confidential Property </a:t>
            </a:r>
          </a:p>
        </p:txBody>
      </p:sp>
      <p:sp>
        <p:nvSpPr>
          <p:cNvPr id="4" name="Slide Number Placeholder 5"/>
          <p:cNvSpPr>
            <a:spLocks noGrp="1"/>
          </p:cNvSpPr>
          <p:nvPr>
            <p:ph type="sldNum" sz="quarter" idx="12"/>
          </p:nvPr>
        </p:nvSpPr>
        <p:spPr/>
        <p:txBody>
          <a:bodyPr/>
          <a:lstStyle>
            <a:lvl1pPr>
              <a:defRPr/>
            </a:lvl1pPr>
          </a:lstStyle>
          <a:p>
            <a:pPr>
              <a:defRPr/>
            </a:pPr>
            <a:fld id="{F20983B9-E7DA-44E5-89F3-6E14F1CB98D7}"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E0C2ABF-3621-4A7B-B01E-8190B62A44C9}"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E460A39F-9B0C-49B5-BF9F-3094C67C1B56}"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0401674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754D911-5B56-4F3E-91B5-9B01BD9E68FC}"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9" name="Slide Number Placeholder 5"/>
          <p:cNvSpPr>
            <a:spLocks noGrp="1"/>
          </p:cNvSpPr>
          <p:nvPr>
            <p:ph type="sldNum" sz="quarter" idx="12"/>
          </p:nvPr>
        </p:nvSpPr>
        <p:spPr/>
        <p:txBody>
          <a:bodyPr/>
          <a:lstStyle>
            <a:lvl1pPr>
              <a:defRPr/>
            </a:lvl1pPr>
          </a:lstStyle>
          <a:p>
            <a:pPr>
              <a:defRPr/>
            </a:pPr>
            <a:fld id="{667D6C57-2981-458C-961A-AA95578C845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420093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2C85739-26B9-4D8D-A018-962CD52B40A8}"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5" name="Slide Number Placeholder 5"/>
          <p:cNvSpPr>
            <a:spLocks noGrp="1"/>
          </p:cNvSpPr>
          <p:nvPr>
            <p:ph type="sldNum" sz="quarter" idx="12"/>
          </p:nvPr>
        </p:nvSpPr>
        <p:spPr/>
        <p:txBody>
          <a:bodyPr/>
          <a:lstStyle>
            <a:lvl1pPr>
              <a:defRPr/>
            </a:lvl1pPr>
          </a:lstStyle>
          <a:p>
            <a:pPr>
              <a:defRPr/>
            </a:pPr>
            <a:fld id="{569ECB4B-D2CC-454D-B209-F237170BC4A6}"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683563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667CFB7-6F8D-455B-B0BA-74320D8F6953}"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4" name="Slide Number Placeholder 5"/>
          <p:cNvSpPr>
            <a:spLocks noGrp="1"/>
          </p:cNvSpPr>
          <p:nvPr>
            <p:ph type="sldNum" sz="quarter" idx="12"/>
          </p:nvPr>
        </p:nvSpPr>
        <p:spPr/>
        <p:txBody>
          <a:bodyPr/>
          <a:lstStyle>
            <a:lvl1pPr>
              <a:defRPr/>
            </a:lvl1pPr>
          </a:lstStyle>
          <a:p>
            <a:pPr>
              <a:defRPr/>
            </a:pPr>
            <a:fld id="{F20983B9-E7DA-44E5-89F3-6E14F1CB98D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0903526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C635BF-9F13-4F7E-9A23-D0C0429536B8}"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F0826950-E1C6-4FA5-B4B6-0E6090098874}"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531903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AD7A76-B007-44B9-BF18-CE8C23967C8F}"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CF7324C6-9C3E-4C0B-8A93-06D9B6C182B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7751599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966789-A7F6-40AD-AF45-05D239025E1F}"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808542B2-87A8-4497-A818-9D5ABF42D4D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731011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5AE177F-F4EA-4C11-AD6E-688C2F42CFC0}" type="datetime1">
              <a:rPr lang="en-US" altLang="zh-CN">
                <a:solidFill>
                  <a:prstClr val="black">
                    <a:tint val="75000"/>
                  </a:prstClr>
                </a:solidFill>
                <a:latin typeface="Calibri"/>
                <a:ea typeface="宋体"/>
              </a:rPr>
              <a:pPr>
                <a:defRPr/>
              </a:pPr>
              <a:t>14-9-4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12"/>
          </p:nvPr>
        </p:nvSpPr>
        <p:spPr/>
        <p:txBody>
          <a:bodyPr/>
          <a:lstStyle>
            <a:lvl1pPr>
              <a:defRPr/>
            </a:lvl1pPr>
          </a:lstStyle>
          <a:p>
            <a:pPr>
              <a:defRPr/>
            </a:pPr>
            <a:fld id="{0C42EB18-B431-4CBB-ADE1-A155786F2744}"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2421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C635BF-9F13-4F7E-9A23-D0C0429536B8}" type="datetime1">
              <a:rPr lang="en-US" altLang="zh-CN"/>
              <a:pPr>
                <a:defRPr/>
              </a:pPr>
              <a:t>14-9-4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F0826950-E1C6-4FA5-B4B6-0E609009887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AD7A76-B007-44B9-BF18-CE8C23967C8F}" type="datetime1">
              <a:rPr lang="en-US" altLang="zh-CN"/>
              <a:pPr>
                <a:defRPr/>
              </a:pPr>
              <a:t>14-9-4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Confidential Property </a:t>
            </a:r>
          </a:p>
        </p:txBody>
      </p:sp>
      <p:sp>
        <p:nvSpPr>
          <p:cNvPr id="7" name="Slide Number Placeholder 5"/>
          <p:cNvSpPr>
            <a:spLocks noGrp="1"/>
          </p:cNvSpPr>
          <p:nvPr>
            <p:ph type="sldNum" sz="quarter" idx="12"/>
          </p:nvPr>
        </p:nvSpPr>
        <p:spPr/>
        <p:txBody>
          <a:bodyPr/>
          <a:lstStyle>
            <a:lvl1pPr>
              <a:defRPr/>
            </a:lvl1pPr>
          </a:lstStyle>
          <a:p>
            <a:pPr>
              <a:defRPr/>
            </a:pPr>
            <a:fld id="{CF7324C6-9C3E-4C0B-8A93-06D9B6C182B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latin typeface="+mn-lt"/>
                <a:ea typeface="+mn-ea"/>
              </a:defRPr>
            </a:lvl1pPr>
          </a:lstStyle>
          <a:p>
            <a:pPr>
              <a:defRPr/>
            </a:pPr>
            <a:r>
              <a:rPr lang="en-US" altLang="zh-CN" dirty="0" smtClean="0"/>
              <a:t>04/01/2013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t>Confidential Property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320252E-6EE5-46BC-910C-AA0C1D3D5C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latin typeface="+mn-lt"/>
                <a:ea typeface="+mn-ea"/>
              </a:defRPr>
            </a:lvl1pPr>
          </a:lstStyle>
          <a:p>
            <a:pPr>
              <a:defRPr/>
            </a:pPr>
            <a:r>
              <a:rPr lang="en-US" altLang="zh-CN" dirty="0" smtClean="0">
                <a:solidFill>
                  <a:prstClr val="black">
                    <a:tint val="75000"/>
                  </a:prstClr>
                </a:solidFill>
                <a:latin typeface="Calibri"/>
                <a:ea typeface="宋体"/>
              </a:rPr>
              <a:t>04/01/2013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320252E-6EE5-46BC-910C-AA0C1D3D5C4A}"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796782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latin typeface="+mn-lt"/>
                <a:ea typeface="+mn-ea"/>
              </a:defRPr>
            </a:lvl1pPr>
          </a:lstStyle>
          <a:p>
            <a:pPr>
              <a:defRPr/>
            </a:pPr>
            <a:r>
              <a:rPr lang="en-US" altLang="zh-CN" dirty="0" smtClean="0">
                <a:solidFill>
                  <a:prstClr val="black">
                    <a:tint val="75000"/>
                  </a:prstClr>
                </a:solidFill>
                <a:latin typeface="Calibri"/>
                <a:ea typeface="宋体"/>
              </a:rPr>
              <a:t>04/01/2013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320252E-6EE5-46BC-910C-AA0C1D3D5C4A}"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9688398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latin typeface="+mn-lt"/>
                <a:ea typeface="+mn-ea"/>
              </a:defRPr>
            </a:lvl1pPr>
          </a:lstStyle>
          <a:p>
            <a:pPr>
              <a:defRPr/>
            </a:pPr>
            <a:r>
              <a:rPr lang="en-US" altLang="zh-CN" dirty="0" smtClean="0">
                <a:solidFill>
                  <a:prstClr val="black">
                    <a:tint val="75000"/>
                  </a:prstClr>
                </a:solidFill>
                <a:latin typeface="Calibri"/>
                <a:ea typeface="宋体"/>
              </a:rPr>
              <a:t>04/01/2013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320252E-6EE5-46BC-910C-AA0C1D3D5C4A}"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260196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latin typeface="+mn-lt"/>
                <a:ea typeface="+mn-ea"/>
              </a:defRPr>
            </a:lvl1pPr>
          </a:lstStyle>
          <a:p>
            <a:pPr>
              <a:defRPr/>
            </a:pPr>
            <a:r>
              <a:rPr lang="en-US" altLang="zh-CN" dirty="0" smtClean="0">
                <a:solidFill>
                  <a:prstClr val="black">
                    <a:tint val="75000"/>
                  </a:prstClr>
                </a:solidFill>
                <a:latin typeface="Calibri"/>
                <a:ea typeface="宋体"/>
              </a:rPr>
              <a:t>04/01/2013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320252E-6EE5-46BC-910C-AA0C1D3D5C4A}"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53172640"/>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latin typeface="+mn-lt"/>
                <a:ea typeface="+mn-ea"/>
              </a:defRPr>
            </a:lvl1pPr>
          </a:lstStyle>
          <a:p>
            <a:pPr>
              <a:defRPr/>
            </a:pPr>
            <a:r>
              <a:rPr lang="en-US" altLang="zh-CN" dirty="0" smtClean="0">
                <a:solidFill>
                  <a:prstClr val="black">
                    <a:tint val="75000"/>
                  </a:prstClr>
                </a:solidFill>
                <a:latin typeface="Calibri"/>
                <a:ea typeface="宋体"/>
              </a:rPr>
              <a:t>04/01/2013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320252E-6EE5-46BC-910C-AA0C1D3D5C4A}"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77609838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latin typeface="+mn-lt"/>
                <a:ea typeface="+mn-ea"/>
              </a:defRPr>
            </a:lvl1pPr>
          </a:lstStyle>
          <a:p>
            <a:pPr>
              <a:defRPr/>
            </a:pPr>
            <a:r>
              <a:rPr lang="en-US" altLang="zh-CN" dirty="0" smtClean="0">
                <a:solidFill>
                  <a:prstClr val="black">
                    <a:tint val="75000"/>
                  </a:prstClr>
                </a:solidFill>
                <a:latin typeface="Calibri"/>
                <a:ea typeface="宋体"/>
              </a:rPr>
              <a:t>04/01/2013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solidFill>
                  <a:prstClr val="black">
                    <a:tint val="75000"/>
                  </a:prstClr>
                </a:solidFill>
                <a:latin typeface="Calibri"/>
              </a:rPr>
              <a:t>Confidential Property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320252E-6EE5-46BC-910C-AA0C1D3D5C4A}"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34206123"/>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openxmlformats.org/officeDocument/2006/relationships/image" Target="../media/image13.gif"/><Relationship Id="rId6" Type="http://schemas.openxmlformats.org/officeDocument/2006/relationships/image" Target="../media/image14.gif"/><Relationship Id="rId7"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2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image" Target="../media/image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45.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2"/>
          </p:nvPr>
        </p:nvSpPr>
        <p:spPr>
          <a:xfrm>
            <a:off x="3124200" y="6356350"/>
            <a:ext cx="2895600" cy="365125"/>
          </a:xfrm>
        </p:spPr>
        <p:txBody>
          <a:bodyPr/>
          <a:lstStyle/>
          <a:p>
            <a:pPr>
              <a:defRPr/>
            </a:pPr>
            <a:r>
              <a:rPr lang="en-US"/>
              <a:t>Confidential Property </a:t>
            </a:r>
          </a:p>
        </p:txBody>
      </p:sp>
      <p:sp>
        <p:nvSpPr>
          <p:cNvPr id="4" name="灯片编号占位符 3"/>
          <p:cNvSpPr>
            <a:spLocks noGrp="1"/>
          </p:cNvSpPr>
          <p:nvPr>
            <p:ph type="sldNum" sz="quarter" idx="11"/>
          </p:nvPr>
        </p:nvSpPr>
        <p:spPr>
          <a:xfrm>
            <a:off x="6553200" y="6356350"/>
            <a:ext cx="2133600" cy="365125"/>
          </a:xfrm>
        </p:spPr>
        <p:txBody>
          <a:bodyPr/>
          <a:lstStyle/>
          <a:p>
            <a:pPr>
              <a:defRPr/>
            </a:pPr>
            <a:fld id="{9149535A-5D9A-48F0-96DD-6B524A7F1476}" type="slidenum">
              <a:rPr lang="en-US"/>
              <a:pPr>
                <a:defRPr/>
              </a:pPr>
              <a:t>1</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10</a:t>
            </a:fld>
            <a:endParaRPr lang="en-US">
              <a:solidFill>
                <a:prstClr val="black">
                  <a:tint val="75000"/>
                </a:prstClr>
              </a:solidFill>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A1 </a:t>
            </a:r>
            <a:r>
              <a:rPr lang="zh-CN" altLang="en-US" sz="4400" dirty="0" smtClean="0">
                <a:solidFill>
                  <a:prstClr val="black"/>
                </a:solidFill>
              </a:rPr>
              <a:t>注入</a:t>
            </a:r>
            <a:endParaRPr lang="zh-CN" altLang="en-US" sz="4400" dirty="0">
              <a:solidFill>
                <a:prstClr val="black"/>
              </a:solidFill>
            </a:endParaRPr>
          </a:p>
        </p:txBody>
      </p:sp>
      <p:pic>
        <p:nvPicPr>
          <p:cNvPr id="7170" name="Picture 2" descr="http://a2.att.hudong.com/51/84/01300000813102131484844908225_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272" y="1712146"/>
            <a:ext cx="2079625" cy="66008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打狗棒"/>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272" y="2728885"/>
            <a:ext cx="2079625" cy="3195337"/>
          </a:xfrm>
          <a:prstGeom prst="rect">
            <a:avLst/>
          </a:prstGeom>
          <a:noFill/>
          <a:extLst>
            <a:ext uri="{909E8E84-426E-40dd-AFC4-6F175D3DCCD1}">
              <a14:hiddenFill xmlns:a14="http://schemas.microsoft.com/office/drawing/2010/main">
                <a:solidFill>
                  <a:srgbClr val="FFFFFF"/>
                </a:solidFill>
              </a14:hiddenFill>
            </a:ext>
          </a:extLst>
        </p:spPr>
      </p:pic>
      <p:sp>
        <p:nvSpPr>
          <p:cNvPr id="27" name="圆角矩形 14"/>
          <p:cNvSpPr/>
          <p:nvPr/>
        </p:nvSpPr>
        <p:spPr bwMode="auto">
          <a:xfrm flipV="1">
            <a:off x="3124200" y="1741373"/>
            <a:ext cx="5323114" cy="4517912"/>
          </a:xfrm>
          <a:prstGeom prst="roundRect">
            <a:avLst>
              <a:gd name="adj" fmla="val 3068"/>
            </a:avLst>
          </a:prstGeom>
          <a:solidFill>
            <a:srgbClr val="A2A2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zh-CN" altLang="en-US">
              <a:solidFill>
                <a:srgbClr val="FFFFFF"/>
              </a:solidFill>
              <a:latin typeface="Calibri" charset="0"/>
              <a:ea typeface="宋体" charset="0"/>
              <a:cs typeface="宋体" charset="0"/>
            </a:endParaRPr>
          </a:p>
        </p:txBody>
      </p:sp>
      <p:sp>
        <p:nvSpPr>
          <p:cNvPr id="28" name="TextBox 16"/>
          <p:cNvSpPr txBox="1">
            <a:spLocks noChangeArrowheads="1"/>
          </p:cNvSpPr>
          <p:nvPr/>
        </p:nvSpPr>
        <p:spPr bwMode="auto">
          <a:xfrm>
            <a:off x="3334884" y="1942081"/>
            <a:ext cx="485451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marL="342900" indent="-342900" eaLnBrk="1" hangingPunct="1">
              <a:lnSpc>
                <a:spcPct val="150000"/>
              </a:lnSpc>
              <a:buAutoNum type="arabicPeriod"/>
            </a:pPr>
            <a:r>
              <a:rPr lang="zh-CN" altLang="en-US" sz="1600" dirty="0" smtClean="0">
                <a:solidFill>
                  <a:schemeClr val="bg1"/>
                </a:solidFill>
                <a:latin typeface="微软雅黑" charset="0"/>
                <a:ea typeface="微软雅黑" charset="0"/>
                <a:cs typeface="微软雅黑" charset="0"/>
              </a:rPr>
              <a:t>注释未过滤</a:t>
            </a:r>
            <a:endParaRPr lang="en-US" altLang="zh-CN" sz="1600" dirty="0" smtClean="0">
              <a:solidFill>
                <a:schemeClr val="bg1"/>
              </a:solidFill>
              <a:latin typeface="微软雅黑" charset="0"/>
              <a:ea typeface="微软雅黑" charset="0"/>
              <a:cs typeface="微软雅黑" charset="0"/>
            </a:endParaRPr>
          </a:p>
          <a:p>
            <a:pPr marL="342900" indent="-342900" eaLnBrk="1" hangingPunct="1">
              <a:lnSpc>
                <a:spcPct val="150000"/>
              </a:lnSpc>
              <a:buAutoNum type="arabicPeriod"/>
            </a:pPr>
            <a:r>
              <a:rPr lang="en-US" altLang="zh-CN" sz="1600" dirty="0" smtClean="0">
                <a:solidFill>
                  <a:schemeClr val="bg1"/>
                </a:solidFill>
                <a:latin typeface="微软雅黑" charset="0"/>
                <a:ea typeface="微软雅黑" charset="0"/>
                <a:cs typeface="微软雅黑" charset="0"/>
              </a:rPr>
              <a:t>Agent</a:t>
            </a:r>
            <a:r>
              <a:rPr lang="zh-CN" altLang="en-US" sz="1600" dirty="0" smtClean="0">
                <a:solidFill>
                  <a:schemeClr val="bg1"/>
                </a:solidFill>
                <a:latin typeface="微软雅黑" charset="0"/>
                <a:ea typeface="微软雅黑" charset="0"/>
                <a:cs typeface="微软雅黑" charset="0"/>
              </a:rPr>
              <a:t>信赖来源伪造</a:t>
            </a:r>
            <a:endParaRPr lang="en-US" altLang="zh-CN" sz="1600" dirty="0" smtClean="0">
              <a:solidFill>
                <a:schemeClr val="bg1"/>
              </a:solidFill>
              <a:latin typeface="微软雅黑" charset="0"/>
              <a:ea typeface="微软雅黑" charset="0"/>
              <a:cs typeface="微软雅黑" charset="0"/>
            </a:endParaRPr>
          </a:p>
          <a:p>
            <a:pPr marL="342900" indent="-342900" eaLnBrk="1" hangingPunct="1">
              <a:lnSpc>
                <a:spcPct val="150000"/>
              </a:lnSpc>
              <a:buAutoNum type="arabicPeriod"/>
            </a:pPr>
            <a:r>
              <a:rPr lang="en-US" altLang="zh-CN" sz="1600" dirty="0" smtClean="0">
                <a:solidFill>
                  <a:schemeClr val="bg1"/>
                </a:solidFill>
                <a:latin typeface="微软雅黑" charset="0"/>
                <a:ea typeface="微软雅黑" charset="0"/>
                <a:cs typeface="微软雅黑" charset="0"/>
              </a:rPr>
              <a:t>ASP</a:t>
            </a:r>
            <a:r>
              <a:rPr lang="zh-CN" altLang="en-US" sz="1600" dirty="0" smtClean="0">
                <a:solidFill>
                  <a:schemeClr val="bg1"/>
                </a:solidFill>
                <a:latin typeface="微软雅黑" charset="0"/>
                <a:ea typeface="微软雅黑" charset="0"/>
                <a:cs typeface="微软雅黑" charset="0"/>
              </a:rPr>
              <a:t>编码</a:t>
            </a:r>
            <a:r>
              <a:rPr lang="en-US" altLang="zh-CN" sz="1600" dirty="0" smtClean="0">
                <a:solidFill>
                  <a:schemeClr val="bg1"/>
                </a:solidFill>
                <a:latin typeface="微软雅黑" charset="0"/>
                <a:ea typeface="微软雅黑" charset="0"/>
                <a:cs typeface="微软雅黑" charset="0"/>
              </a:rPr>
              <a:t>base64</a:t>
            </a:r>
            <a:r>
              <a:rPr lang="zh-CN" altLang="en-US" sz="1600" dirty="0" smtClean="0">
                <a:solidFill>
                  <a:schemeClr val="bg1"/>
                </a:solidFill>
                <a:latin typeface="微软雅黑" charset="0"/>
                <a:ea typeface="微软雅黑" charset="0"/>
                <a:cs typeface="微软雅黑" charset="0"/>
              </a:rPr>
              <a:t>转换</a:t>
            </a:r>
            <a:endParaRPr lang="en-US" altLang="zh-CN" sz="1600" dirty="0" smtClean="0">
              <a:solidFill>
                <a:schemeClr val="bg1"/>
              </a:solidFill>
              <a:latin typeface="微软雅黑" charset="0"/>
              <a:ea typeface="微软雅黑" charset="0"/>
              <a:cs typeface="微软雅黑" charset="0"/>
            </a:endParaRPr>
          </a:p>
          <a:p>
            <a:pPr marL="342900" indent="-342900" eaLnBrk="1" hangingPunct="1">
              <a:lnSpc>
                <a:spcPct val="150000"/>
              </a:lnSpc>
              <a:buAutoNum type="arabicPeriod"/>
            </a:pPr>
            <a:r>
              <a:rPr lang="en-US" altLang="zh-CN" sz="1600" dirty="0" err="1" smtClean="0">
                <a:solidFill>
                  <a:schemeClr val="bg1"/>
                </a:solidFill>
                <a:latin typeface="微软雅黑" charset="0"/>
                <a:ea typeface="微软雅黑" charset="0"/>
                <a:cs typeface="微软雅黑" charset="0"/>
              </a:rPr>
              <a:t>Mysql</a:t>
            </a:r>
            <a:r>
              <a:rPr lang="zh-CN" altLang="en-US" sz="1600" dirty="0" smtClean="0">
                <a:solidFill>
                  <a:schemeClr val="bg1"/>
                </a:solidFill>
                <a:latin typeface="微软雅黑" charset="0"/>
                <a:ea typeface="微软雅黑" charset="0"/>
                <a:cs typeface="微软雅黑" charset="0"/>
              </a:rPr>
              <a:t>延迟注入判断不当</a:t>
            </a:r>
            <a:endParaRPr lang="en-US" altLang="zh-CN" sz="1600" dirty="0" smtClean="0">
              <a:solidFill>
                <a:schemeClr val="bg1"/>
              </a:solidFill>
              <a:latin typeface="微软雅黑" charset="0"/>
              <a:ea typeface="微软雅黑" charset="0"/>
              <a:cs typeface="微软雅黑" charset="0"/>
            </a:endParaRPr>
          </a:p>
          <a:p>
            <a:pPr marL="342900" indent="-342900" eaLnBrk="1" hangingPunct="1">
              <a:lnSpc>
                <a:spcPct val="150000"/>
              </a:lnSpc>
              <a:buAutoNum type="arabicPeriod"/>
            </a:pPr>
            <a:r>
              <a:rPr lang="en-US" altLang="zh-CN" sz="1600" dirty="0" smtClean="0">
                <a:solidFill>
                  <a:schemeClr val="bg1"/>
                </a:solidFill>
                <a:latin typeface="微软雅黑" charset="0"/>
                <a:ea typeface="微软雅黑" charset="0"/>
                <a:cs typeface="微软雅黑" charset="0"/>
              </a:rPr>
              <a:t>1M</a:t>
            </a:r>
            <a:r>
              <a:rPr lang="zh-CN" altLang="en-US" sz="1600" dirty="0" smtClean="0">
                <a:solidFill>
                  <a:schemeClr val="bg1"/>
                </a:solidFill>
                <a:latin typeface="微软雅黑" charset="0"/>
                <a:ea typeface="微软雅黑" charset="0"/>
                <a:cs typeface="微软雅黑" charset="0"/>
              </a:rPr>
              <a:t>文件不检测</a:t>
            </a:r>
            <a:endParaRPr lang="en-US" altLang="zh-CN" sz="1600" dirty="0" smtClean="0">
              <a:solidFill>
                <a:schemeClr val="bg1"/>
              </a:solidFill>
              <a:latin typeface="微软雅黑" charset="0"/>
              <a:ea typeface="微软雅黑" charset="0"/>
              <a:cs typeface="微软雅黑" charset="0"/>
            </a:endParaRPr>
          </a:p>
          <a:p>
            <a:pPr marL="342900" indent="-342900" eaLnBrk="1" hangingPunct="1">
              <a:lnSpc>
                <a:spcPct val="150000"/>
              </a:lnSpc>
              <a:buAutoNum type="arabicPeriod"/>
            </a:pPr>
            <a:r>
              <a:rPr lang="en-US" altLang="zh-CN" sz="1600" dirty="0" smtClean="0">
                <a:solidFill>
                  <a:schemeClr val="bg1"/>
                </a:solidFill>
                <a:latin typeface="微软雅黑" charset="0"/>
                <a:ea typeface="微软雅黑" charset="0"/>
                <a:cs typeface="微软雅黑" charset="0"/>
              </a:rPr>
              <a:t>%00</a:t>
            </a:r>
            <a:r>
              <a:rPr lang="zh-CN" altLang="en-US" sz="1600" dirty="0" smtClean="0">
                <a:solidFill>
                  <a:schemeClr val="bg1"/>
                </a:solidFill>
                <a:latin typeface="微软雅黑" charset="0"/>
                <a:ea typeface="微软雅黑" charset="0"/>
                <a:cs typeface="微软雅黑" charset="0"/>
              </a:rPr>
              <a:t>绕过</a:t>
            </a:r>
            <a:endParaRPr lang="en-US" altLang="zh-CN" sz="1600" dirty="0" smtClean="0">
              <a:solidFill>
                <a:schemeClr val="bg1"/>
              </a:solidFill>
              <a:latin typeface="微软雅黑" charset="0"/>
              <a:ea typeface="微软雅黑" charset="0"/>
              <a:cs typeface="微软雅黑" charset="0"/>
            </a:endParaRPr>
          </a:p>
          <a:p>
            <a:pPr eaLnBrk="1" hangingPunct="1">
              <a:lnSpc>
                <a:spcPct val="150000"/>
              </a:lnSpc>
            </a:pPr>
            <a:r>
              <a:rPr lang="zh-CN" altLang="en-US" sz="1600" dirty="0" smtClean="0">
                <a:solidFill>
                  <a:schemeClr val="bg1"/>
                </a:solidFill>
                <a:latin typeface="微软雅黑" charset="0"/>
                <a:ea typeface="微软雅黑" charset="0"/>
                <a:cs typeface="微软雅黑" charset="0"/>
              </a:rPr>
              <a:t>仅仅列出了本人使用过的部分</a:t>
            </a:r>
            <a:r>
              <a:rPr lang="en-US" altLang="zh-CN" sz="1600" dirty="0" smtClean="0">
                <a:solidFill>
                  <a:schemeClr val="bg1"/>
                </a:solidFill>
                <a:latin typeface="微软雅黑" charset="0"/>
                <a:ea typeface="微软雅黑" charset="0"/>
                <a:cs typeface="微软雅黑" charset="0"/>
              </a:rPr>
              <a:t>case</a:t>
            </a:r>
            <a:r>
              <a:rPr lang="zh-CN" altLang="en-US" sz="1600" dirty="0" smtClean="0">
                <a:solidFill>
                  <a:schemeClr val="bg1"/>
                </a:solidFill>
                <a:latin typeface="微软雅黑" charset="0"/>
                <a:ea typeface="微软雅黑" charset="0"/>
                <a:cs typeface="微软雅黑" charset="0"/>
              </a:rPr>
              <a:t>，安全狗一直在升级，攻击者们也一直在升级注入的技巧。道高一尺，魔高一丈，安全的攻守，推动着技术的进步。</a:t>
            </a:r>
            <a:endParaRPr lang="en-US" altLang="zh-CN" sz="1600" dirty="0" smtClean="0">
              <a:solidFill>
                <a:schemeClr val="bg1"/>
              </a:solidFill>
              <a:latin typeface="微软雅黑" charset="0"/>
              <a:ea typeface="微软雅黑" charset="0"/>
              <a:cs typeface="微软雅黑" charset="0"/>
            </a:endParaRPr>
          </a:p>
        </p:txBody>
      </p:sp>
    </p:spTree>
    <p:extLst>
      <p:ext uri="{BB962C8B-B14F-4D97-AF65-F5344CB8AC3E}">
        <p14:creationId xmlns:p14="http://schemas.microsoft.com/office/powerpoint/2010/main" val="32346017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11</a:t>
            </a:fld>
            <a:endParaRPr lang="en-US">
              <a:solidFill>
                <a:prstClr val="black">
                  <a:tint val="75000"/>
                </a:prstClr>
              </a:solidFill>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A1 </a:t>
            </a:r>
            <a:r>
              <a:rPr lang="zh-CN" altLang="en-US" sz="4400" dirty="0" smtClean="0">
                <a:solidFill>
                  <a:prstClr val="black"/>
                </a:solidFill>
              </a:rPr>
              <a:t>注入</a:t>
            </a:r>
            <a:endParaRPr lang="zh-CN" altLang="en-US" sz="4400" dirty="0">
              <a:solidFill>
                <a:prstClr val="black"/>
              </a:solidFill>
            </a:endParaRPr>
          </a:p>
        </p:txBody>
      </p:sp>
      <p:sp>
        <p:nvSpPr>
          <p:cNvPr id="11" name="TextBox 58"/>
          <p:cNvSpPr txBox="1">
            <a:spLocks noChangeArrowheads="1"/>
          </p:cNvSpPr>
          <p:nvPr/>
        </p:nvSpPr>
        <p:spPr bwMode="auto">
          <a:xfrm>
            <a:off x="428625" y="1824688"/>
            <a:ext cx="764857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000" b="1" dirty="0">
                <a:latin typeface="微软雅黑" charset="0"/>
                <a:ea typeface="微软雅黑" charset="0"/>
                <a:cs typeface="微软雅黑" charset="0"/>
              </a:rPr>
              <a:t>@@</a:t>
            </a:r>
            <a:r>
              <a:rPr lang="en-US" altLang="zh-CN" sz="2000" b="1" dirty="0" err="1">
                <a:latin typeface="微软雅黑" charset="0"/>
                <a:ea typeface="微软雅黑" charset="0"/>
                <a:cs typeface="微软雅黑" charset="0"/>
              </a:rPr>
              <a:t>version_comment</a:t>
            </a:r>
            <a:endParaRPr lang="en-US" altLang="zh-CN" sz="2000" b="1" dirty="0">
              <a:latin typeface="微软雅黑" charset="0"/>
              <a:ea typeface="微软雅黑" charset="0"/>
              <a:cs typeface="微软雅黑" charset="0"/>
            </a:endParaRPr>
          </a:p>
          <a:p>
            <a:pPr eaLnBrk="1" hangingPunct="1"/>
            <a:r>
              <a:rPr lang="en-US" altLang="zh-CN" sz="2000" b="1" dirty="0">
                <a:latin typeface="微软雅黑" charset="0"/>
                <a:ea typeface="微软雅黑" charset="0"/>
                <a:cs typeface="微软雅黑" charset="0"/>
              </a:rPr>
              <a:t>@@</a:t>
            </a:r>
            <a:r>
              <a:rPr lang="en-US" altLang="zh-CN" sz="2000" b="1" dirty="0" err="1">
                <a:latin typeface="微软雅黑" charset="0"/>
                <a:ea typeface="微软雅黑" charset="0"/>
                <a:cs typeface="微软雅黑" charset="0"/>
              </a:rPr>
              <a:t>datadir</a:t>
            </a:r>
            <a:endParaRPr lang="en-US" altLang="zh-CN" sz="2000" b="1" dirty="0">
              <a:latin typeface="微软雅黑" charset="0"/>
              <a:ea typeface="微软雅黑" charset="0"/>
              <a:cs typeface="微软雅黑" charset="0"/>
            </a:endParaRPr>
          </a:p>
          <a:p>
            <a:pPr eaLnBrk="1" hangingPunct="1"/>
            <a:r>
              <a:rPr lang="en-US" altLang="zh-CN" sz="2000" b="1" dirty="0">
                <a:latin typeface="微软雅黑" charset="0"/>
                <a:ea typeface="微软雅黑" charset="0"/>
                <a:cs typeface="微软雅黑" charset="0"/>
              </a:rPr>
              <a:t>@@</a:t>
            </a:r>
            <a:r>
              <a:rPr lang="en-US" altLang="zh-CN" sz="2000" b="1" dirty="0" err="1">
                <a:latin typeface="微软雅黑" charset="0"/>
                <a:ea typeface="微软雅黑" charset="0"/>
                <a:cs typeface="微软雅黑" charset="0"/>
              </a:rPr>
              <a:t>tmpdir</a:t>
            </a:r>
            <a:endParaRPr lang="en-US" altLang="zh-CN" sz="2000" b="1" dirty="0">
              <a:latin typeface="微软雅黑" charset="0"/>
              <a:ea typeface="微软雅黑" charset="0"/>
              <a:cs typeface="微软雅黑" charset="0"/>
            </a:endParaRPr>
          </a:p>
          <a:p>
            <a:pPr eaLnBrk="1" hangingPunct="1"/>
            <a:r>
              <a:rPr lang="en-US" altLang="zh-CN" sz="2000" b="1" dirty="0">
                <a:latin typeface="微软雅黑" charset="0"/>
                <a:ea typeface="微软雅黑" charset="0"/>
                <a:cs typeface="微软雅黑" charset="0"/>
              </a:rPr>
              <a:t>@@version</a:t>
            </a:r>
          </a:p>
          <a:p>
            <a:pPr eaLnBrk="1" hangingPunct="1"/>
            <a:r>
              <a:rPr lang="en-US" altLang="zh-CN" sz="2000" b="1" dirty="0">
                <a:latin typeface="微软雅黑" charset="0"/>
                <a:ea typeface="微软雅黑" charset="0"/>
                <a:cs typeface="微软雅黑" charset="0"/>
              </a:rPr>
              <a:t>user()</a:t>
            </a:r>
          </a:p>
          <a:p>
            <a:pPr eaLnBrk="1" hangingPunct="1"/>
            <a:r>
              <a:rPr lang="en-US" altLang="zh-CN" sz="2000" b="1" dirty="0">
                <a:latin typeface="微软雅黑" charset="0"/>
                <a:ea typeface="微软雅黑" charset="0"/>
                <a:cs typeface="微软雅黑" charset="0"/>
              </a:rPr>
              <a:t>database()</a:t>
            </a:r>
          </a:p>
          <a:p>
            <a:pPr eaLnBrk="1" hangingPunct="1"/>
            <a:r>
              <a:rPr lang="en-US" altLang="zh-CN" sz="2000" b="1" dirty="0">
                <a:latin typeface="微软雅黑" charset="0"/>
                <a:ea typeface="微软雅黑" charset="0"/>
                <a:cs typeface="微软雅黑" charset="0"/>
              </a:rPr>
              <a:t>@@</a:t>
            </a:r>
            <a:r>
              <a:rPr lang="en-US" altLang="zh-CN" sz="2000" b="1" dirty="0" err="1">
                <a:latin typeface="微软雅黑" charset="0"/>
                <a:ea typeface="微软雅黑" charset="0"/>
                <a:cs typeface="微软雅黑" charset="0"/>
              </a:rPr>
              <a:t>version_compile_os</a:t>
            </a:r>
            <a:endParaRPr lang="en-US" altLang="zh-CN" sz="2000" b="1" dirty="0">
              <a:latin typeface="微软雅黑" charset="0"/>
              <a:ea typeface="微软雅黑" charset="0"/>
              <a:cs typeface="微软雅黑" charset="0"/>
            </a:endParaRPr>
          </a:p>
          <a:p>
            <a:pPr eaLnBrk="1" hangingPunct="1"/>
            <a:r>
              <a:rPr lang="en-US" altLang="zh-CN" sz="2000" b="1" dirty="0">
                <a:latin typeface="微软雅黑" charset="0"/>
                <a:ea typeface="微软雅黑" charset="0"/>
                <a:cs typeface="微软雅黑" charset="0"/>
              </a:rPr>
              <a:t>@@</a:t>
            </a:r>
            <a:r>
              <a:rPr lang="en-US" altLang="zh-CN" sz="2000" b="1" dirty="0" err="1">
                <a:latin typeface="微软雅黑" charset="0"/>
                <a:ea typeface="微软雅黑" charset="0"/>
                <a:cs typeface="微软雅黑" charset="0"/>
              </a:rPr>
              <a:t>version_compile_machine</a:t>
            </a:r>
            <a:endParaRPr lang="en-US" altLang="zh-CN" sz="2000" b="1" dirty="0">
              <a:latin typeface="微软雅黑" charset="0"/>
              <a:ea typeface="微软雅黑" charset="0"/>
              <a:cs typeface="微软雅黑" charset="0"/>
            </a:endParaRPr>
          </a:p>
          <a:p>
            <a:pPr eaLnBrk="1" hangingPunct="1"/>
            <a:r>
              <a:rPr lang="en-US" altLang="zh-CN" sz="2000" b="1" dirty="0">
                <a:latin typeface="微软雅黑" charset="0"/>
                <a:ea typeface="微软雅黑" charset="0"/>
                <a:cs typeface="微软雅黑" charset="0"/>
              </a:rPr>
              <a:t>@@</a:t>
            </a:r>
            <a:r>
              <a:rPr lang="en-US" altLang="zh-CN" sz="2000" b="1" dirty="0" err="1">
                <a:latin typeface="微软雅黑" charset="0"/>
                <a:ea typeface="微软雅黑" charset="0"/>
                <a:cs typeface="微软雅黑" charset="0"/>
              </a:rPr>
              <a:t>warning_count</a:t>
            </a:r>
            <a:endParaRPr lang="en-US" altLang="zh-CN" sz="2000" b="1" dirty="0">
              <a:latin typeface="微软雅黑" charset="0"/>
              <a:ea typeface="微软雅黑" charset="0"/>
              <a:cs typeface="微软雅黑" charset="0"/>
            </a:endParaRPr>
          </a:p>
          <a:p>
            <a:pPr eaLnBrk="1" hangingPunct="1"/>
            <a:r>
              <a:rPr lang="en-US" altLang="zh-CN" sz="2000" b="1" dirty="0">
                <a:latin typeface="微软雅黑" charset="0"/>
                <a:ea typeface="微软雅黑" charset="0"/>
                <a:cs typeface="微软雅黑" charset="0"/>
              </a:rPr>
              <a:t>@@</a:t>
            </a:r>
            <a:r>
              <a:rPr lang="en-US" altLang="zh-CN" sz="2000" b="1" dirty="0" err="1">
                <a:latin typeface="微软雅黑" charset="0"/>
                <a:ea typeface="微软雅黑" charset="0"/>
                <a:cs typeface="微软雅黑" charset="0"/>
              </a:rPr>
              <a:t>system_time_zone</a:t>
            </a:r>
            <a:endParaRPr lang="en-US" altLang="zh-CN" sz="2000" b="1" dirty="0">
              <a:latin typeface="微软雅黑" charset="0"/>
              <a:ea typeface="微软雅黑" charset="0"/>
              <a:cs typeface="微软雅黑" charset="0"/>
            </a:endParaRPr>
          </a:p>
          <a:p>
            <a:pPr eaLnBrk="1" hangingPunct="1"/>
            <a:r>
              <a:rPr lang="en-US" altLang="zh-CN" sz="2000" b="1" dirty="0">
                <a:latin typeface="微软雅黑" charset="0"/>
                <a:ea typeface="微软雅黑" charset="0"/>
                <a:cs typeface="微软雅黑" charset="0"/>
              </a:rPr>
              <a:t>@@</a:t>
            </a:r>
            <a:r>
              <a:rPr lang="en-US" altLang="zh-CN" sz="2000" b="1" dirty="0" err="1">
                <a:latin typeface="微软雅黑" charset="0"/>
                <a:ea typeface="微软雅黑" charset="0"/>
                <a:cs typeface="微软雅黑" charset="0"/>
              </a:rPr>
              <a:t>query_cache_size</a:t>
            </a:r>
            <a:endParaRPr lang="en-US" altLang="zh-CN" sz="2000" b="1" dirty="0">
              <a:latin typeface="微软雅黑" charset="0"/>
              <a:ea typeface="微软雅黑" charset="0"/>
              <a:cs typeface="微软雅黑" charset="0"/>
            </a:endParaRPr>
          </a:p>
        </p:txBody>
      </p:sp>
    </p:spTree>
    <p:extLst>
      <p:ext uri="{BB962C8B-B14F-4D97-AF65-F5344CB8AC3E}">
        <p14:creationId xmlns:p14="http://schemas.microsoft.com/office/powerpoint/2010/main" val="10517164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12</a:t>
            </a:fld>
            <a:endParaRPr lang="en-US">
              <a:solidFill>
                <a:prstClr val="black">
                  <a:tint val="75000"/>
                </a:prstClr>
              </a:solidFill>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A1 </a:t>
            </a:r>
            <a:r>
              <a:rPr lang="zh-CN" altLang="en-US" sz="4400" dirty="0" smtClean="0">
                <a:solidFill>
                  <a:prstClr val="black"/>
                </a:solidFill>
              </a:rPr>
              <a:t>注入</a:t>
            </a:r>
            <a:endParaRPr lang="zh-CN" altLang="en-US" sz="4400" dirty="0">
              <a:solidFill>
                <a:prstClr val="black"/>
              </a:solidFill>
            </a:endParaRPr>
          </a:p>
        </p:txBody>
      </p:sp>
      <p:pic>
        <p:nvPicPr>
          <p:cNvPr id="9218" name="Picture 2" descr="http://attach.bbs.miui.com/forum/201206/15/16435208vzvb3ja8r0skx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970314"/>
            <a:ext cx="1382486" cy="138248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www.qilu.hk.cn/rujia/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679" y="1970314"/>
            <a:ext cx="1929486" cy="138248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www.oschina.net/uploads/img/201010/26091943_J2w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7799" y="1970314"/>
            <a:ext cx="1589088" cy="74780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www.puretheoreticalgroup.org/wp-content/uploads/2013/07/renren-logo.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7799" y="2718120"/>
            <a:ext cx="2085975" cy="677942"/>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tp://themyndset.com/wp-content/uploads/2011/09/evernote-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5714" y="1970314"/>
            <a:ext cx="1469572" cy="146957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58"/>
          <p:cNvSpPr txBox="1">
            <a:spLocks noChangeArrowheads="1"/>
          </p:cNvSpPr>
          <p:nvPr/>
        </p:nvSpPr>
        <p:spPr bwMode="auto">
          <a:xfrm>
            <a:off x="229394" y="4404815"/>
            <a:ext cx="868521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marL="342900" indent="-342900" eaLnBrk="1" hangingPunct="1">
              <a:buFont typeface="Arial" panose="020B0604020202020204" pitchFamily="34" charset="0"/>
              <a:buChar char="•"/>
            </a:pPr>
            <a:r>
              <a:rPr lang="zh-CN" altLang="en-US" sz="2000" b="1" dirty="0" smtClean="0">
                <a:latin typeface="微软雅黑" charset="0"/>
                <a:ea typeface="微软雅黑" charset="0"/>
                <a:cs typeface="微软雅黑" charset="0"/>
              </a:rPr>
              <a:t>数据安全越来越重视，随之而来，也会有越来越多的泄露，大家需要重视起来，我的建议是敏感数据分散、多样化身份认证（</a:t>
            </a:r>
            <a:r>
              <a:rPr lang="en-US" altLang="zh-CN" sz="2000" b="1" dirty="0" smtClean="0">
                <a:latin typeface="微软雅黑" charset="0"/>
                <a:ea typeface="微软雅黑" charset="0"/>
                <a:cs typeface="微软雅黑" charset="0"/>
              </a:rPr>
              <a:t>REG007</a:t>
            </a:r>
            <a:r>
              <a:rPr lang="zh-CN" altLang="en-US" sz="2000" b="1" dirty="0" smtClean="0">
                <a:latin typeface="微软雅黑" charset="0"/>
                <a:ea typeface="微软雅黑" charset="0"/>
                <a:cs typeface="微软雅黑" charset="0"/>
              </a:rPr>
              <a:t>）。</a:t>
            </a:r>
            <a:endParaRPr lang="en-US" altLang="zh-CN" sz="2000" b="1" dirty="0" smtClean="0">
              <a:latin typeface="微软雅黑" charset="0"/>
              <a:ea typeface="微软雅黑" charset="0"/>
              <a:cs typeface="微软雅黑" charset="0"/>
            </a:endParaRPr>
          </a:p>
          <a:p>
            <a:pPr eaLnBrk="1" hangingPunct="1"/>
            <a:endParaRPr lang="en-US" altLang="zh-CN" sz="2000" b="1" dirty="0" smtClean="0">
              <a:latin typeface="微软雅黑" charset="0"/>
              <a:ea typeface="微软雅黑" charset="0"/>
              <a:cs typeface="微软雅黑" charset="0"/>
            </a:endParaRPr>
          </a:p>
          <a:p>
            <a:pPr marL="342900" indent="-342900" eaLnBrk="1" hangingPunct="1">
              <a:buFont typeface="Arial" panose="020B0604020202020204" pitchFamily="34" charset="0"/>
              <a:buChar char="•"/>
            </a:pPr>
            <a:r>
              <a:rPr lang="zh-CN" altLang="en-US" sz="2000" b="1" dirty="0" smtClean="0">
                <a:latin typeface="微软雅黑" charset="0"/>
                <a:ea typeface="微软雅黑" charset="0"/>
                <a:cs typeface="微软雅黑" charset="0"/>
              </a:rPr>
              <a:t>有些云服务商</a:t>
            </a:r>
            <a:r>
              <a:rPr lang="zh-CN" altLang="en-US" sz="2000" b="1" dirty="0">
                <a:latin typeface="微软雅黑" charset="0"/>
                <a:ea typeface="微软雅黑" charset="0"/>
                <a:cs typeface="微软雅黑" charset="0"/>
              </a:rPr>
              <a:t>最看重的是自身所能提供的应用服务内容，安全问题往往最后才会去考虑，这种侥幸心态是不可取</a:t>
            </a:r>
            <a:r>
              <a:rPr lang="zh-CN" altLang="en-US" sz="2000" b="1" dirty="0" smtClean="0">
                <a:latin typeface="微软雅黑" charset="0"/>
                <a:ea typeface="微软雅黑" charset="0"/>
                <a:cs typeface="微软雅黑" charset="0"/>
              </a:rPr>
              <a:t>的。</a:t>
            </a:r>
            <a:endParaRPr lang="zh-CN" altLang="en-US" sz="2000" b="1" dirty="0">
              <a:latin typeface="微软雅黑" charset="0"/>
              <a:ea typeface="微软雅黑" charset="0"/>
              <a:cs typeface="微软雅黑" charset="0"/>
            </a:endParaRPr>
          </a:p>
        </p:txBody>
      </p:sp>
      <p:sp>
        <p:nvSpPr>
          <p:cNvPr id="13" name="TextBox 58"/>
          <p:cNvSpPr txBox="1">
            <a:spLocks noChangeArrowheads="1"/>
          </p:cNvSpPr>
          <p:nvPr/>
        </p:nvSpPr>
        <p:spPr bwMode="auto">
          <a:xfrm>
            <a:off x="719137" y="3435774"/>
            <a:ext cx="8014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latin typeface="微软雅黑" charset="0"/>
                <a:ea typeface="微软雅黑" charset="0"/>
                <a:cs typeface="微软雅黑" charset="0"/>
              </a:rPr>
              <a:t>百万</a:t>
            </a:r>
            <a:endParaRPr lang="en-US" altLang="zh-CN" sz="2000" b="1" dirty="0">
              <a:latin typeface="微软雅黑" charset="0"/>
              <a:ea typeface="微软雅黑" charset="0"/>
              <a:cs typeface="微软雅黑" charset="0"/>
            </a:endParaRPr>
          </a:p>
        </p:txBody>
      </p:sp>
      <p:sp>
        <p:nvSpPr>
          <p:cNvPr id="14" name="TextBox 58"/>
          <p:cNvSpPr txBox="1">
            <a:spLocks noChangeArrowheads="1"/>
          </p:cNvSpPr>
          <p:nvPr/>
        </p:nvSpPr>
        <p:spPr bwMode="auto">
          <a:xfrm>
            <a:off x="5185681" y="3439886"/>
            <a:ext cx="8014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latin typeface="微软雅黑" charset="0"/>
                <a:ea typeface="微软雅黑" charset="0"/>
                <a:cs typeface="微软雅黑" charset="0"/>
              </a:rPr>
              <a:t>百万</a:t>
            </a:r>
            <a:endParaRPr lang="en-US" altLang="zh-CN" sz="2000" b="1" dirty="0">
              <a:latin typeface="微软雅黑" charset="0"/>
              <a:ea typeface="微软雅黑" charset="0"/>
              <a:cs typeface="微软雅黑" charset="0"/>
            </a:endParaRPr>
          </a:p>
        </p:txBody>
      </p:sp>
      <p:sp>
        <p:nvSpPr>
          <p:cNvPr id="15" name="TextBox 58"/>
          <p:cNvSpPr txBox="1">
            <a:spLocks noChangeArrowheads="1"/>
          </p:cNvSpPr>
          <p:nvPr/>
        </p:nvSpPr>
        <p:spPr bwMode="auto">
          <a:xfrm>
            <a:off x="2872691" y="3435774"/>
            <a:ext cx="8014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a:solidFill>
                  <a:srgbClr val="FF0000"/>
                </a:solidFill>
                <a:latin typeface="微软雅黑" charset="0"/>
                <a:ea typeface="微软雅黑" charset="0"/>
                <a:cs typeface="微软雅黑" charset="0"/>
              </a:rPr>
              <a:t>千</a:t>
            </a:r>
            <a:r>
              <a:rPr lang="zh-CN" altLang="en-US" sz="2000" b="1" dirty="0" smtClean="0">
                <a:solidFill>
                  <a:srgbClr val="FF0000"/>
                </a:solidFill>
                <a:latin typeface="微软雅黑" charset="0"/>
                <a:ea typeface="微软雅黑" charset="0"/>
                <a:cs typeface="微软雅黑" charset="0"/>
              </a:rPr>
              <a:t>万</a:t>
            </a:r>
            <a:endParaRPr lang="en-US" altLang="zh-CN" sz="2000" b="1" dirty="0">
              <a:solidFill>
                <a:srgbClr val="FF0000"/>
              </a:solidFill>
              <a:latin typeface="微软雅黑" charset="0"/>
              <a:ea typeface="微软雅黑" charset="0"/>
              <a:cs typeface="微软雅黑" charset="0"/>
            </a:endParaRPr>
          </a:p>
        </p:txBody>
      </p:sp>
      <p:sp>
        <p:nvSpPr>
          <p:cNvPr id="16" name="TextBox 58"/>
          <p:cNvSpPr txBox="1">
            <a:spLocks noChangeArrowheads="1"/>
          </p:cNvSpPr>
          <p:nvPr/>
        </p:nvSpPr>
        <p:spPr bwMode="auto">
          <a:xfrm>
            <a:off x="7409769" y="3439886"/>
            <a:ext cx="8014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a:latin typeface="微软雅黑" charset="0"/>
                <a:ea typeface="微软雅黑" charset="0"/>
                <a:cs typeface="微软雅黑" charset="0"/>
              </a:rPr>
              <a:t>千</a:t>
            </a:r>
            <a:r>
              <a:rPr lang="zh-CN" altLang="en-US" sz="2000" b="1" dirty="0" smtClean="0">
                <a:latin typeface="微软雅黑" charset="0"/>
                <a:ea typeface="微软雅黑" charset="0"/>
                <a:cs typeface="微软雅黑" charset="0"/>
              </a:rPr>
              <a:t>万</a:t>
            </a:r>
            <a:endParaRPr lang="en-US" altLang="zh-CN" sz="2000" b="1" dirty="0">
              <a:latin typeface="微软雅黑" charset="0"/>
              <a:ea typeface="微软雅黑" charset="0"/>
              <a:cs typeface="微软雅黑" charset="0"/>
            </a:endParaRPr>
          </a:p>
        </p:txBody>
      </p:sp>
    </p:spTree>
    <p:extLst>
      <p:ext uri="{BB962C8B-B14F-4D97-AF65-F5344CB8AC3E}">
        <p14:creationId xmlns:p14="http://schemas.microsoft.com/office/powerpoint/2010/main" val="310574970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13</a:t>
            </a:fld>
            <a:endParaRPr lang="en-US">
              <a:solidFill>
                <a:prstClr val="black">
                  <a:tint val="75000"/>
                </a:prstClr>
              </a:solidFill>
            </a:endParaRPr>
          </a:p>
        </p:txBody>
      </p:sp>
      <p:sp>
        <p:nvSpPr>
          <p:cNvPr id="8" name="TextBox 7"/>
          <p:cNvSpPr txBox="1"/>
          <p:nvPr/>
        </p:nvSpPr>
        <p:spPr>
          <a:xfrm>
            <a:off x="1691640" y="631824"/>
            <a:ext cx="6461760" cy="646331"/>
          </a:xfrm>
          <a:prstGeom prst="rect">
            <a:avLst/>
          </a:prstGeom>
          <a:noFill/>
        </p:spPr>
        <p:txBody>
          <a:bodyPr wrap="square" rtlCol="0">
            <a:spAutoFit/>
          </a:bodyPr>
          <a:lstStyle/>
          <a:p>
            <a:pPr algn="ctr"/>
            <a:r>
              <a:rPr lang="en-US" altLang="zh-CN" sz="3600" dirty="0" smtClean="0">
                <a:solidFill>
                  <a:prstClr val="black"/>
                </a:solidFill>
              </a:rPr>
              <a:t>A2 </a:t>
            </a:r>
            <a:r>
              <a:rPr lang="zh-CN" altLang="en-US" sz="3600" dirty="0" smtClean="0">
                <a:solidFill>
                  <a:prstClr val="black"/>
                </a:solidFill>
              </a:rPr>
              <a:t>失效的身份认证和会话管理</a:t>
            </a:r>
            <a:endParaRPr lang="zh-CN" altLang="en-US" sz="3600" dirty="0">
              <a:solidFill>
                <a:prstClr val="black"/>
              </a:solidFill>
            </a:endParaRPr>
          </a:p>
        </p:txBody>
      </p:sp>
      <p:grpSp>
        <p:nvGrpSpPr>
          <p:cNvPr id="9" name="组合 32"/>
          <p:cNvGrpSpPr>
            <a:grpSpLocks/>
          </p:cNvGrpSpPr>
          <p:nvPr/>
        </p:nvGrpSpPr>
        <p:grpSpPr bwMode="auto">
          <a:xfrm>
            <a:off x="428723" y="2006047"/>
            <a:ext cx="8054975" cy="683610"/>
            <a:chOff x="179681" y="1057300"/>
            <a:chExt cx="1944216" cy="718998"/>
          </a:xfrm>
          <a:effectLst>
            <a:outerShdw blurRad="50800" dist="50800" dir="5400000" algn="ctr" rotWithShape="0">
              <a:srgbClr val="000000">
                <a:alpha val="84000"/>
              </a:srgbClr>
            </a:outerShdw>
          </a:effectLst>
        </p:grpSpPr>
        <p:sp>
          <p:nvSpPr>
            <p:cNvPr id="10" name="圆角矩形 33"/>
            <p:cNvSpPr/>
            <p:nvPr/>
          </p:nvSpPr>
          <p:spPr>
            <a:xfrm>
              <a:off x="179689" y="1057300"/>
              <a:ext cx="1918118" cy="718998"/>
            </a:xfrm>
            <a:prstGeom prst="roundRect">
              <a:avLst>
                <a:gd name="adj" fmla="val 3068"/>
              </a:avLst>
            </a:prstGeom>
            <a:solidFill>
              <a:srgbClr val="A2A2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1" name="TextBox 23"/>
            <p:cNvSpPr txBox="1">
              <a:spLocks noChangeArrowheads="1"/>
            </p:cNvSpPr>
            <p:nvPr/>
          </p:nvSpPr>
          <p:spPr bwMode="auto">
            <a:xfrm>
              <a:off x="179681" y="1057300"/>
              <a:ext cx="1944216" cy="387100"/>
            </a:xfrm>
            <a:prstGeom prst="rect">
              <a:avLst/>
            </a:prstGeom>
            <a:noFill/>
            <a:ln w="9525">
              <a:noFill/>
              <a:miter lim="800000"/>
              <a:headEnd/>
              <a:tailEnd/>
            </a:ln>
          </p:spPr>
          <p:txBody>
            <a:bodyPr>
              <a:spAutoFit/>
            </a:bodyPr>
            <a:lstStyle/>
            <a:p>
              <a:pPr>
                <a:defRPr/>
              </a:pPr>
              <a:r>
                <a:rPr lang="zh-CN" altLang="en-US" sz="1600" dirty="0">
                  <a:solidFill>
                    <a:schemeClr val="bg1"/>
                  </a:solidFill>
                  <a:latin typeface="微软雅黑" pitchFamily="34" charset="-122"/>
                  <a:ea typeface="微软雅黑" pitchFamily="34" charset="-122"/>
                </a:rPr>
                <a:t>与身份认证和会话管理相关的应用程序功能往往得不到正确的实现，这就导致了攻击者破坏密码、密匙、会话令牌或攻击其他的漏洞去冒充其他用户的身份。</a:t>
              </a:r>
              <a:endParaRPr lang="en-US" altLang="zh-CN" sz="1600" dirty="0" smtClean="0">
                <a:solidFill>
                  <a:schemeClr val="bg1"/>
                </a:solidFill>
                <a:latin typeface="微软雅黑" pitchFamily="34" charset="-122"/>
                <a:ea typeface="微软雅黑" pitchFamily="34" charset="-122"/>
              </a:endParaRPr>
            </a:p>
          </p:txBody>
        </p:sp>
      </p:grpSp>
      <p:grpSp>
        <p:nvGrpSpPr>
          <p:cNvPr id="12" name="组合 11"/>
          <p:cNvGrpSpPr>
            <a:grpSpLocks/>
          </p:cNvGrpSpPr>
          <p:nvPr/>
        </p:nvGrpSpPr>
        <p:grpSpPr bwMode="auto">
          <a:xfrm>
            <a:off x="428657" y="4903751"/>
            <a:ext cx="7946849" cy="1247592"/>
            <a:chOff x="179681" y="1057300"/>
            <a:chExt cx="1918126" cy="718998"/>
          </a:xfrm>
          <a:effectLst>
            <a:outerShdw blurRad="50800" dist="50800" dir="5400000" algn="ctr" rotWithShape="0">
              <a:srgbClr val="000000">
                <a:alpha val="84000"/>
              </a:srgbClr>
            </a:outerShdw>
          </a:effectLst>
        </p:grpSpPr>
        <p:sp>
          <p:nvSpPr>
            <p:cNvPr id="13" name="圆角矩形 21"/>
            <p:cNvSpPr/>
            <p:nvPr/>
          </p:nvSpPr>
          <p:spPr>
            <a:xfrm>
              <a:off x="179689" y="1057300"/>
              <a:ext cx="1918118" cy="718998"/>
            </a:xfrm>
            <a:prstGeom prst="roundRect">
              <a:avLst>
                <a:gd name="adj" fmla="val 3068"/>
              </a:avLst>
            </a:prstGeom>
            <a:solidFill>
              <a:srgbClr val="FF720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4" name="TextBox 16"/>
            <p:cNvSpPr txBox="1">
              <a:spLocks noChangeArrowheads="1"/>
            </p:cNvSpPr>
            <p:nvPr/>
          </p:nvSpPr>
          <p:spPr bwMode="auto">
            <a:xfrm>
              <a:off x="179681" y="1092813"/>
              <a:ext cx="1895611" cy="485544"/>
            </a:xfrm>
            <a:prstGeom prst="rect">
              <a:avLst/>
            </a:prstGeom>
            <a:noFill/>
            <a:ln w="9525">
              <a:noFill/>
              <a:miter lim="800000"/>
              <a:headEnd/>
              <a:tailEnd/>
            </a:ln>
          </p:spPr>
          <p:txBody>
            <a:bodyPr>
              <a:spAutoFit/>
            </a:bodyPr>
            <a:lstStyle/>
            <a:p>
              <a:pPr marL="285750" lvl="0" indent="-285750">
                <a:buFont typeface="Arial"/>
                <a:buChar char="•"/>
                <a:defRPr/>
              </a:pPr>
              <a:r>
                <a:rPr lang="zh-CN" altLang="en-US" sz="2000" dirty="0" smtClean="0">
                  <a:solidFill>
                    <a:prstClr val="white"/>
                  </a:solidFill>
                  <a:latin typeface="微软雅黑" pitchFamily="34" charset="-122"/>
                  <a:ea typeface="微软雅黑" pitchFamily="34" charset="-122"/>
                </a:rPr>
                <a:t>用户身份验证凭证没有使用加密保护。</a:t>
              </a:r>
              <a:endParaRPr lang="en-US" altLang="zh-CN" sz="2000" dirty="0" smtClean="0">
                <a:solidFill>
                  <a:prstClr val="white"/>
                </a:solidFill>
                <a:latin typeface="微软雅黑" pitchFamily="34" charset="-122"/>
                <a:ea typeface="微软雅黑" pitchFamily="34" charset="-122"/>
              </a:endParaRPr>
            </a:p>
            <a:p>
              <a:pPr marL="285750" lvl="0" indent="-285750">
                <a:buFont typeface="Arial"/>
                <a:buChar char="•"/>
                <a:defRPr/>
              </a:pPr>
              <a:r>
                <a:rPr lang="zh-CN" altLang="en-US" sz="2000" dirty="0" smtClean="0">
                  <a:solidFill>
                    <a:prstClr val="white"/>
                  </a:solidFill>
                  <a:latin typeface="微软雅黑" pitchFamily="34" charset="-122"/>
                  <a:ea typeface="微软雅黑" pitchFamily="34" charset="-122"/>
                </a:rPr>
                <a:t>认证凭证可猜测，或者能够通过薄弱账号管理功能重写。</a:t>
              </a:r>
              <a:endParaRPr lang="en-US" altLang="zh-CN" sz="2000" dirty="0" smtClean="0">
                <a:solidFill>
                  <a:prstClr val="white"/>
                </a:solidFill>
                <a:latin typeface="微软雅黑" pitchFamily="34" charset="-122"/>
                <a:ea typeface="微软雅黑" pitchFamily="34" charset="-122"/>
              </a:endParaRPr>
            </a:p>
            <a:p>
              <a:pPr marL="285750" lvl="0" indent="-285750">
                <a:buFont typeface="Arial"/>
                <a:buChar char="•"/>
                <a:defRPr/>
              </a:pPr>
              <a:r>
                <a:rPr lang="zh-CN" altLang="en-US" sz="2000" dirty="0" smtClean="0">
                  <a:solidFill>
                    <a:prstClr val="white"/>
                  </a:solidFill>
                  <a:latin typeface="微软雅黑" pitchFamily="34" charset="-122"/>
                  <a:ea typeface="微软雅黑" pitchFamily="34" charset="-122"/>
                </a:rPr>
                <a:t>会话</a:t>
              </a:r>
              <a:r>
                <a:rPr lang="en-US" altLang="zh-CN" sz="2000" dirty="0" smtClean="0">
                  <a:solidFill>
                    <a:prstClr val="white"/>
                  </a:solidFill>
                  <a:latin typeface="微软雅黑" pitchFamily="34" charset="-122"/>
                  <a:ea typeface="微软雅黑" pitchFamily="34" charset="-122"/>
                </a:rPr>
                <a:t>ID</a:t>
              </a:r>
              <a:r>
                <a:rPr lang="zh-CN" altLang="en-US" sz="2000" dirty="0" smtClean="0">
                  <a:solidFill>
                    <a:prstClr val="white"/>
                  </a:solidFill>
                  <a:latin typeface="微软雅黑" pitchFamily="34" charset="-122"/>
                  <a:ea typeface="微软雅黑" pitchFamily="34" charset="-122"/>
                </a:rPr>
                <a:t>暴露在</a:t>
              </a:r>
              <a:r>
                <a:rPr lang="en-US" altLang="zh-CN" sz="2000" dirty="0" err="1" smtClean="0">
                  <a:solidFill>
                    <a:prstClr val="white"/>
                  </a:solidFill>
                  <a:latin typeface="微软雅黑" pitchFamily="34" charset="-122"/>
                  <a:ea typeface="微软雅黑" pitchFamily="34" charset="-122"/>
                </a:rPr>
                <a:t>url</a:t>
              </a:r>
              <a:r>
                <a:rPr lang="zh-CN" altLang="en-US" sz="2000" dirty="0" smtClean="0">
                  <a:solidFill>
                    <a:prstClr val="white"/>
                  </a:solidFill>
                  <a:latin typeface="微软雅黑" pitchFamily="34" charset="-122"/>
                  <a:ea typeface="微软雅黑" pitchFamily="34" charset="-122"/>
                </a:rPr>
                <a:t>里、没有超时限制、没有变更轮转。</a:t>
              </a:r>
              <a:endParaRPr lang="en-US" altLang="zh-CN" sz="2000" dirty="0">
                <a:solidFill>
                  <a:prstClr val="white"/>
                </a:solidFill>
                <a:latin typeface="微软雅黑" pitchFamily="34" charset="-122"/>
                <a:ea typeface="微软雅黑" pitchFamily="34" charset="-122"/>
              </a:endParaRPr>
            </a:p>
          </p:txBody>
        </p:sp>
      </p:grpSp>
      <p:sp>
        <p:nvSpPr>
          <p:cNvPr id="15" name="TextBox 58"/>
          <p:cNvSpPr txBox="1">
            <a:spLocks noChangeArrowheads="1"/>
          </p:cNvSpPr>
          <p:nvPr/>
        </p:nvSpPr>
        <p:spPr bwMode="auto">
          <a:xfrm>
            <a:off x="428624" y="4504898"/>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我们是否存在注入漏洞？</a:t>
            </a:r>
            <a:endParaRPr lang="zh-CN" altLang="en-US" sz="2000" b="1" dirty="0">
              <a:solidFill>
                <a:prstClr val="black"/>
              </a:solidFill>
              <a:latin typeface="微软雅黑" charset="0"/>
              <a:ea typeface="微软雅黑" charset="0"/>
              <a:cs typeface="微软雅黑" charset="0"/>
            </a:endParaRPr>
          </a:p>
        </p:txBody>
      </p:sp>
      <p:sp>
        <p:nvSpPr>
          <p:cNvPr id="16" name="圆角矩形 15"/>
          <p:cNvSpPr/>
          <p:nvPr/>
        </p:nvSpPr>
        <p:spPr>
          <a:xfrm>
            <a:off x="428623" y="3239821"/>
            <a:ext cx="7946883" cy="1236930"/>
          </a:xfrm>
          <a:prstGeom prst="roundRect">
            <a:avLst>
              <a:gd name="adj" fmla="val 3068"/>
            </a:avLst>
          </a:prstGeom>
          <a:solidFill>
            <a:srgbClr val="0070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7" name="TextBox 58"/>
          <p:cNvSpPr txBox="1">
            <a:spLocks noChangeArrowheads="1"/>
          </p:cNvSpPr>
          <p:nvPr/>
        </p:nvSpPr>
        <p:spPr bwMode="auto">
          <a:xfrm>
            <a:off x="428623" y="2839710"/>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攻击案例</a:t>
            </a:r>
            <a:endParaRPr lang="zh-CN" altLang="en-US" sz="2000" b="1" dirty="0">
              <a:solidFill>
                <a:prstClr val="black"/>
              </a:solidFill>
              <a:latin typeface="微软雅黑" charset="0"/>
              <a:ea typeface="微软雅黑" charset="0"/>
              <a:cs typeface="微软雅黑" charset="0"/>
            </a:endParaRPr>
          </a:p>
        </p:txBody>
      </p:sp>
      <p:sp>
        <p:nvSpPr>
          <p:cNvPr id="18" name="TextBox 15"/>
          <p:cNvSpPr txBox="1">
            <a:spLocks noChangeArrowheads="1"/>
          </p:cNvSpPr>
          <p:nvPr/>
        </p:nvSpPr>
        <p:spPr bwMode="auto">
          <a:xfrm>
            <a:off x="428756" y="3239821"/>
            <a:ext cx="8054975" cy="1169551"/>
          </a:xfrm>
          <a:prstGeom prst="rect">
            <a:avLst/>
          </a:prstGeom>
          <a:noFill/>
          <a:ln w="9525">
            <a:noFill/>
            <a:miter lim="800000"/>
            <a:headEnd/>
            <a:tailEnd/>
          </a:ln>
        </p:spPr>
        <p:txBody>
          <a:bodyPr>
            <a:spAutoFit/>
          </a:bodyPr>
          <a:lstStyle/>
          <a:p>
            <a:pPr marL="171450" indent="-171450">
              <a:buFont typeface="Arial"/>
              <a:buChar char="•"/>
              <a:defRPr/>
            </a:pPr>
            <a:r>
              <a:rPr lang="zh-CN" altLang="en-US" sz="1400" dirty="0" smtClean="0">
                <a:solidFill>
                  <a:schemeClr val="bg1"/>
                </a:solidFill>
                <a:latin typeface="微软雅黑" pitchFamily="34" charset="-122"/>
                <a:ea typeface="微软雅黑" pitchFamily="34" charset="-122"/>
                <a:cs typeface="+mn-cs"/>
              </a:rPr>
              <a:t>应用程序设置超时不当，用户使用公共计算机访问网站，直接关闭浏览器，攻击者在一个小时后，能使用相同浏览器通过身份认证。</a:t>
            </a:r>
            <a:endParaRPr lang="en-US" altLang="zh-CN" sz="1400" dirty="0" smtClean="0">
              <a:solidFill>
                <a:schemeClr val="bg1"/>
              </a:solidFill>
              <a:latin typeface="微软雅黑" pitchFamily="34" charset="-122"/>
              <a:ea typeface="微软雅黑" pitchFamily="34" charset="-122"/>
              <a:cs typeface="+mn-cs"/>
            </a:endParaRPr>
          </a:p>
          <a:p>
            <a:pPr marL="171450" indent="-171450">
              <a:buFont typeface="Arial"/>
              <a:buChar char="•"/>
              <a:defRPr/>
            </a:pPr>
            <a:r>
              <a:rPr lang="zh-CN" altLang="en-US" sz="1400" dirty="0" smtClean="0">
                <a:solidFill>
                  <a:schemeClr val="bg1"/>
                </a:solidFill>
                <a:latin typeface="微软雅黑" pitchFamily="34" charset="-122"/>
                <a:ea typeface="微软雅黑" pitchFamily="34" charset="-122"/>
              </a:rPr>
              <a:t>内部或外部用户，进入用户系统，获取到没有加密或者弱加密的数据库。</a:t>
            </a:r>
            <a:endParaRPr lang="en-US" altLang="zh-CN" sz="1400" dirty="0" smtClean="0">
              <a:solidFill>
                <a:schemeClr val="bg1"/>
              </a:solidFill>
              <a:latin typeface="微软雅黑" pitchFamily="34" charset="-122"/>
              <a:ea typeface="微软雅黑" pitchFamily="34" charset="-122"/>
            </a:endParaRPr>
          </a:p>
          <a:p>
            <a:pPr marL="171450" indent="-171450">
              <a:buFont typeface="Arial"/>
              <a:buChar char="•"/>
              <a:defRPr/>
            </a:pPr>
            <a:r>
              <a:rPr lang="zh-CN" altLang="en-US" sz="1400" dirty="0" smtClean="0">
                <a:solidFill>
                  <a:schemeClr val="bg1"/>
                </a:solidFill>
                <a:latin typeface="微软雅黑" pitchFamily="34" charset="-122"/>
                <a:ea typeface="微软雅黑" pitchFamily="34" charset="-122"/>
              </a:rPr>
              <a:t>通过</a:t>
            </a:r>
            <a:r>
              <a:rPr lang="en-US" altLang="zh-CN" sz="1400" dirty="0" err="1" smtClean="0">
                <a:solidFill>
                  <a:schemeClr val="bg1"/>
                </a:solidFill>
                <a:latin typeface="微软雅黑" pitchFamily="34" charset="-122"/>
                <a:ea typeface="微软雅黑" pitchFamily="34" charset="-122"/>
              </a:rPr>
              <a:t>wifi</a:t>
            </a:r>
            <a:r>
              <a:rPr lang="zh-CN" altLang="en-US" sz="1400" dirty="0" smtClean="0">
                <a:solidFill>
                  <a:schemeClr val="bg1"/>
                </a:solidFill>
                <a:latin typeface="微软雅黑" pitchFamily="34" charset="-122"/>
                <a:ea typeface="微软雅黑" pitchFamily="34" charset="-122"/>
              </a:rPr>
              <a:t>可抓取腾讯邮箱</a:t>
            </a:r>
            <a:r>
              <a:rPr lang="en-US" altLang="zh-CN" sz="1400" dirty="0" err="1" smtClean="0">
                <a:solidFill>
                  <a:schemeClr val="bg1"/>
                </a:solidFill>
                <a:latin typeface="微软雅黑" pitchFamily="34" charset="-122"/>
                <a:ea typeface="微软雅黑" pitchFamily="34" charset="-122"/>
              </a:rPr>
              <a:t>sid</a:t>
            </a:r>
            <a:r>
              <a:rPr lang="zh-CN" altLang="en-US" sz="1400" dirty="0" smtClean="0">
                <a:solidFill>
                  <a:schemeClr val="bg1"/>
                </a:solidFill>
                <a:latin typeface="微软雅黑" pitchFamily="34" charset="-122"/>
                <a:ea typeface="微软雅黑" pitchFamily="34" charset="-122"/>
              </a:rPr>
              <a:t>值，邮箱基本版未作其它判断限制。</a:t>
            </a:r>
            <a:r>
              <a:rPr lang="en-US" altLang="zh-CN" sz="1400" dirty="0" smtClean="0">
                <a:solidFill>
                  <a:schemeClr val="bg1"/>
                </a:solidFill>
                <a:latin typeface="微软雅黑" pitchFamily="34" charset="-122"/>
                <a:ea typeface="微软雅黑" pitchFamily="34" charset="-122"/>
              </a:rPr>
              <a:t>http</a:t>
            </a:r>
            <a:r>
              <a:rPr lang="en-US" altLang="zh-CN" sz="1400" dirty="0">
                <a:solidFill>
                  <a:schemeClr val="bg1"/>
                </a:solidFill>
                <a:latin typeface="微软雅黑" pitchFamily="34" charset="-122"/>
                <a:ea typeface="微软雅黑" pitchFamily="34" charset="-122"/>
              </a:rPr>
              <a:t>://w36.mail.qq.com/</a:t>
            </a:r>
            <a:r>
              <a:rPr lang="en-US" altLang="zh-CN" sz="1400" dirty="0" err="1">
                <a:solidFill>
                  <a:schemeClr val="bg1"/>
                </a:solidFill>
                <a:latin typeface="微软雅黑" pitchFamily="34" charset="-122"/>
                <a:ea typeface="微软雅黑" pitchFamily="34" charset="-122"/>
              </a:rPr>
              <a:t>cgi</a:t>
            </a:r>
            <a:r>
              <a:rPr lang="en-US" altLang="zh-CN" sz="1400" dirty="0">
                <a:solidFill>
                  <a:schemeClr val="bg1"/>
                </a:solidFill>
                <a:latin typeface="微软雅黑" pitchFamily="34" charset="-122"/>
                <a:ea typeface="微软雅黑" pitchFamily="34" charset="-122"/>
              </a:rPr>
              <a:t>-bin/</a:t>
            </a:r>
            <a:r>
              <a:rPr lang="en-US" altLang="zh-CN" sz="1400" dirty="0" err="1">
                <a:solidFill>
                  <a:schemeClr val="bg1"/>
                </a:solidFill>
                <a:latin typeface="微软雅黑" pitchFamily="34" charset="-122"/>
                <a:ea typeface="微软雅黑" pitchFamily="34" charset="-122"/>
              </a:rPr>
              <a:t>mail_list?sid</a:t>
            </a:r>
            <a:r>
              <a:rPr lang="en-US" altLang="zh-CN" sz="1400" dirty="0">
                <a:solidFill>
                  <a:schemeClr val="bg1"/>
                </a:solidFill>
                <a:latin typeface="微软雅黑" pitchFamily="34" charset="-122"/>
                <a:ea typeface="微软雅黑" pitchFamily="34" charset="-122"/>
              </a:rPr>
              <a:t>=ktrXaQEpAwg-JSFu2zF1dFXi,4,cKwhpHeuOyIg.&amp;folderid=</a:t>
            </a:r>
            <a:r>
              <a:rPr lang="en-US" altLang="zh-CN" sz="1400" dirty="0" smtClean="0">
                <a:solidFill>
                  <a:schemeClr val="bg1"/>
                </a:solidFill>
                <a:latin typeface="微软雅黑" pitchFamily="34" charset="-122"/>
                <a:ea typeface="微软雅黑" pitchFamily="34" charset="-122"/>
              </a:rPr>
              <a:t>1</a:t>
            </a:r>
            <a:r>
              <a:rPr lang="zh-CN" altLang="en-US" sz="1400" dirty="0" smtClean="0">
                <a:solidFill>
                  <a:schemeClr val="bg1"/>
                </a:solidFill>
                <a:latin typeface="微软雅黑" pitchFamily="34" charset="-122"/>
                <a:ea typeface="微软雅黑" pitchFamily="34" charset="-122"/>
              </a:rPr>
              <a:t>。。。</a:t>
            </a:r>
            <a:endParaRPr lang="en-US" altLang="zh-CN" sz="1400" dirty="0" smtClean="0">
              <a:solidFill>
                <a:schemeClr val="bg1"/>
              </a:solidFill>
              <a:latin typeface="微软雅黑" pitchFamily="34" charset="-122"/>
              <a:ea typeface="微软雅黑" pitchFamily="34" charset="-122"/>
              <a:cs typeface="+mn-cs"/>
            </a:endParaRPr>
          </a:p>
        </p:txBody>
      </p:sp>
      <p:sp>
        <p:nvSpPr>
          <p:cNvPr id="19" name="TextBox 58"/>
          <p:cNvSpPr txBox="1">
            <a:spLocks noChangeArrowheads="1"/>
          </p:cNvSpPr>
          <p:nvPr/>
        </p:nvSpPr>
        <p:spPr bwMode="auto">
          <a:xfrm>
            <a:off x="428623" y="1523811"/>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a:solidFill>
                  <a:prstClr val="black"/>
                </a:solidFill>
                <a:latin typeface="微软雅黑" charset="0"/>
                <a:ea typeface="微软雅黑" charset="0"/>
                <a:cs typeface="微软雅黑" charset="0"/>
              </a:rPr>
              <a:t>蚂蚁</a:t>
            </a:r>
            <a:r>
              <a:rPr lang="zh-CN" altLang="en-US" sz="2000" b="1" dirty="0" smtClean="0">
                <a:solidFill>
                  <a:prstClr val="black"/>
                </a:solidFill>
                <a:latin typeface="微软雅黑" charset="0"/>
                <a:ea typeface="微软雅黑" charset="0"/>
                <a:cs typeface="微软雅黑" charset="0"/>
              </a:rPr>
              <a:t>撼大象，巧用的力量所在。</a:t>
            </a:r>
            <a:endParaRPr lang="zh-CN" altLang="en-US" sz="2000" b="1" dirty="0">
              <a:solidFill>
                <a:prstClr val="black"/>
              </a:solidFill>
              <a:latin typeface="微软雅黑" charset="0"/>
              <a:ea typeface="微软雅黑" charset="0"/>
              <a:cs typeface="微软雅黑" charset="0"/>
            </a:endParaRPr>
          </a:p>
        </p:txBody>
      </p:sp>
    </p:spTree>
    <p:extLst>
      <p:ext uri="{BB962C8B-B14F-4D97-AF65-F5344CB8AC3E}">
        <p14:creationId xmlns:p14="http://schemas.microsoft.com/office/powerpoint/2010/main" val="12900789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14</a:t>
            </a:fld>
            <a:endParaRPr lang="en-US">
              <a:solidFill>
                <a:prstClr val="black">
                  <a:tint val="75000"/>
                </a:prstClr>
              </a:solidFill>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A3 </a:t>
            </a:r>
            <a:r>
              <a:rPr lang="zh-CN" altLang="en-US" sz="4400" dirty="0" smtClean="0">
                <a:solidFill>
                  <a:prstClr val="black"/>
                </a:solidFill>
              </a:rPr>
              <a:t>跨站脚本（</a:t>
            </a:r>
            <a:r>
              <a:rPr lang="en-US" altLang="zh-CN" sz="4400" dirty="0" smtClean="0">
                <a:solidFill>
                  <a:prstClr val="black"/>
                </a:solidFill>
              </a:rPr>
              <a:t>XSS</a:t>
            </a:r>
            <a:r>
              <a:rPr lang="zh-CN" altLang="en-US" sz="4400" dirty="0" smtClean="0">
                <a:solidFill>
                  <a:prstClr val="black"/>
                </a:solidFill>
              </a:rPr>
              <a:t>）</a:t>
            </a:r>
            <a:endParaRPr lang="zh-CN" altLang="en-US" sz="4400" dirty="0">
              <a:solidFill>
                <a:prstClr val="black"/>
              </a:solidFill>
            </a:endParaRPr>
          </a:p>
        </p:txBody>
      </p:sp>
      <p:grpSp>
        <p:nvGrpSpPr>
          <p:cNvPr id="9" name="组合 32"/>
          <p:cNvGrpSpPr>
            <a:grpSpLocks/>
          </p:cNvGrpSpPr>
          <p:nvPr/>
        </p:nvGrpSpPr>
        <p:grpSpPr bwMode="auto">
          <a:xfrm>
            <a:off x="428723" y="2006046"/>
            <a:ext cx="8054975" cy="1086159"/>
            <a:chOff x="179681" y="1057300"/>
            <a:chExt cx="1944216" cy="718998"/>
          </a:xfrm>
          <a:effectLst>
            <a:outerShdw blurRad="50800" dist="50800" dir="5400000" algn="ctr" rotWithShape="0">
              <a:srgbClr val="000000">
                <a:alpha val="84000"/>
              </a:srgbClr>
            </a:outerShdw>
          </a:effectLst>
        </p:grpSpPr>
        <p:sp>
          <p:nvSpPr>
            <p:cNvPr id="10" name="圆角矩形 33"/>
            <p:cNvSpPr/>
            <p:nvPr/>
          </p:nvSpPr>
          <p:spPr>
            <a:xfrm>
              <a:off x="179689" y="1057300"/>
              <a:ext cx="1918118" cy="718998"/>
            </a:xfrm>
            <a:prstGeom prst="roundRect">
              <a:avLst>
                <a:gd name="adj" fmla="val 3068"/>
              </a:avLst>
            </a:prstGeom>
            <a:solidFill>
              <a:srgbClr val="A2A2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1" name="TextBox 23"/>
            <p:cNvSpPr txBox="1">
              <a:spLocks noChangeArrowheads="1"/>
            </p:cNvSpPr>
            <p:nvPr/>
          </p:nvSpPr>
          <p:spPr bwMode="auto">
            <a:xfrm>
              <a:off x="179681" y="1057300"/>
              <a:ext cx="1944216" cy="550090"/>
            </a:xfrm>
            <a:prstGeom prst="rect">
              <a:avLst/>
            </a:prstGeom>
            <a:noFill/>
            <a:ln w="9525">
              <a:noFill/>
              <a:miter lim="800000"/>
              <a:headEnd/>
              <a:tailEnd/>
            </a:ln>
          </p:spPr>
          <p:txBody>
            <a:bodyPr>
              <a:spAutoFit/>
            </a:bodyPr>
            <a:lstStyle/>
            <a:p>
              <a:pPr>
                <a:defRPr/>
              </a:pPr>
              <a:r>
                <a:rPr lang="zh-CN" altLang="en-US" sz="1600" dirty="0">
                  <a:solidFill>
                    <a:schemeClr val="bg1"/>
                  </a:solidFill>
                  <a:latin typeface="微软雅黑" pitchFamily="34" charset="-122"/>
                  <a:ea typeface="微软雅黑" pitchFamily="34" charset="-122"/>
                </a:rPr>
                <a:t>当应用程序收到含有不可信的数据，在没有进行适当的验证和转义的情况下，就将它发送给一个网页浏览器，这就会产生跨站脚本攻击（简称</a:t>
              </a:r>
              <a:r>
                <a:rPr lang="en-US" altLang="zh-CN" sz="1600" dirty="0">
                  <a:solidFill>
                    <a:schemeClr val="bg1"/>
                  </a:solidFill>
                  <a:latin typeface="微软雅黑" pitchFamily="34" charset="-122"/>
                  <a:ea typeface="微软雅黑" pitchFamily="34" charset="-122"/>
                </a:rPr>
                <a:t>XSS</a:t>
              </a:r>
              <a:r>
                <a:rPr lang="zh-CN" altLang="en-US" sz="1600" dirty="0">
                  <a:solidFill>
                    <a:schemeClr val="bg1"/>
                  </a:solidFill>
                  <a:latin typeface="微软雅黑" pitchFamily="34" charset="-122"/>
                  <a:ea typeface="微软雅黑" pitchFamily="34" charset="-122"/>
                </a:rPr>
                <a:t>）。</a:t>
              </a:r>
              <a:r>
                <a:rPr lang="en-US" altLang="zh-CN" sz="1600" dirty="0">
                  <a:solidFill>
                    <a:schemeClr val="bg1"/>
                  </a:solidFill>
                  <a:latin typeface="微软雅黑" pitchFamily="34" charset="-122"/>
                  <a:ea typeface="微软雅黑" pitchFamily="34" charset="-122"/>
                </a:rPr>
                <a:t>XSS</a:t>
              </a:r>
              <a:r>
                <a:rPr lang="zh-CN" altLang="en-US" sz="1600" dirty="0">
                  <a:solidFill>
                    <a:schemeClr val="bg1"/>
                  </a:solidFill>
                  <a:latin typeface="微软雅黑" pitchFamily="34" charset="-122"/>
                  <a:ea typeface="微软雅黑" pitchFamily="34" charset="-122"/>
                </a:rPr>
                <a:t>允许攻击者在受害者的浏览器上执行脚本，从而劫持用户会话、危害网站、或者将用户转向至恶意网站。</a:t>
              </a:r>
              <a:endParaRPr lang="en-US" altLang="zh-CN" sz="1600" dirty="0" smtClean="0">
                <a:solidFill>
                  <a:schemeClr val="bg1"/>
                </a:solidFill>
                <a:latin typeface="微软雅黑" pitchFamily="34" charset="-122"/>
                <a:ea typeface="微软雅黑" pitchFamily="34" charset="-122"/>
              </a:endParaRPr>
            </a:p>
          </p:txBody>
        </p:sp>
      </p:grpSp>
      <p:grpSp>
        <p:nvGrpSpPr>
          <p:cNvPr id="12" name="组合 11"/>
          <p:cNvGrpSpPr>
            <a:grpSpLocks/>
          </p:cNvGrpSpPr>
          <p:nvPr/>
        </p:nvGrpSpPr>
        <p:grpSpPr bwMode="auto">
          <a:xfrm>
            <a:off x="428657" y="4903750"/>
            <a:ext cx="7946849" cy="1504003"/>
            <a:chOff x="179681" y="1057300"/>
            <a:chExt cx="1918126" cy="718998"/>
          </a:xfrm>
          <a:effectLst>
            <a:outerShdw blurRad="50800" dist="50800" dir="5400000" algn="ctr" rotWithShape="0">
              <a:srgbClr val="000000">
                <a:alpha val="84000"/>
              </a:srgbClr>
            </a:outerShdw>
          </a:effectLst>
        </p:grpSpPr>
        <p:sp>
          <p:nvSpPr>
            <p:cNvPr id="13" name="圆角矩形 21"/>
            <p:cNvSpPr/>
            <p:nvPr/>
          </p:nvSpPr>
          <p:spPr>
            <a:xfrm>
              <a:off x="179689" y="1057300"/>
              <a:ext cx="1918118" cy="718998"/>
            </a:xfrm>
            <a:prstGeom prst="roundRect">
              <a:avLst>
                <a:gd name="adj" fmla="val 3068"/>
              </a:avLst>
            </a:prstGeom>
            <a:solidFill>
              <a:srgbClr val="FF720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4" name="TextBox 16"/>
            <p:cNvSpPr txBox="1">
              <a:spLocks noChangeArrowheads="1"/>
            </p:cNvSpPr>
            <p:nvPr/>
          </p:nvSpPr>
          <p:spPr bwMode="auto">
            <a:xfrm>
              <a:off x="179681" y="1092813"/>
              <a:ext cx="1895611" cy="573825"/>
            </a:xfrm>
            <a:prstGeom prst="rect">
              <a:avLst/>
            </a:prstGeom>
            <a:noFill/>
            <a:ln w="9525">
              <a:noFill/>
              <a:miter lim="800000"/>
              <a:headEnd/>
              <a:tailEnd/>
            </a:ln>
          </p:spPr>
          <p:txBody>
            <a:bodyPr>
              <a:spAutoFit/>
            </a:bodyPr>
            <a:lstStyle/>
            <a:p>
              <a:pPr marL="285750" lvl="0" indent="-285750">
                <a:buFont typeface="Arial"/>
                <a:buChar char="•"/>
                <a:defRPr/>
              </a:pPr>
              <a:r>
                <a:rPr lang="zh-CN" altLang="en-US" dirty="0" smtClean="0">
                  <a:solidFill>
                    <a:prstClr val="white"/>
                  </a:solidFill>
                  <a:latin typeface="微软雅黑" pitchFamily="34" charset="-122"/>
                  <a:ea typeface="微软雅黑" pitchFamily="34" charset="-122"/>
                </a:rPr>
                <a:t>发送给浏览器的用户输入的信息，未作恰当的转义</a:t>
              </a:r>
              <a:r>
                <a:rPr lang="zh-CN" altLang="zh-CN" dirty="0" smtClean="0">
                  <a:solidFill>
                    <a:prstClr val="white"/>
                  </a:solidFill>
                  <a:latin typeface="微软雅黑" pitchFamily="34" charset="-122"/>
                  <a:ea typeface="微软雅黑" pitchFamily="34" charset="-122"/>
                </a:rPr>
                <a:t>。</a:t>
              </a:r>
              <a:endParaRPr lang="en-US" altLang="zh-CN" dirty="0" smtClean="0">
                <a:solidFill>
                  <a:prstClr val="white"/>
                </a:solidFill>
                <a:latin typeface="微软雅黑" pitchFamily="34" charset="-122"/>
                <a:ea typeface="微软雅黑" pitchFamily="34" charset="-122"/>
              </a:endParaRPr>
            </a:p>
            <a:p>
              <a:pPr marL="285750" lvl="0" indent="-285750">
                <a:buFont typeface="Arial"/>
                <a:buChar char="•"/>
                <a:defRPr/>
              </a:pPr>
              <a:r>
                <a:rPr lang="en-US" altLang="zh-CN" dirty="0" smtClean="0">
                  <a:solidFill>
                    <a:prstClr val="white"/>
                  </a:solidFill>
                  <a:latin typeface="微软雅黑" pitchFamily="34" charset="-122"/>
                  <a:ea typeface="微软雅黑" pitchFamily="34" charset="-122"/>
                </a:rPr>
                <a:t>Ajax</a:t>
              </a:r>
              <a:r>
                <a:rPr lang="zh-CN" altLang="en-US" dirty="0" smtClean="0">
                  <a:solidFill>
                    <a:prstClr val="white"/>
                  </a:solidFill>
                  <a:latin typeface="微软雅黑" pitchFamily="34" charset="-122"/>
                  <a:ea typeface="微软雅黑" pitchFamily="34" charset="-122"/>
                </a:rPr>
                <a:t>页面局部刷新，未作相应的转义。</a:t>
              </a:r>
              <a:endParaRPr lang="en-US" altLang="zh-CN" dirty="0" smtClean="0">
                <a:solidFill>
                  <a:prstClr val="white"/>
                </a:solidFill>
                <a:latin typeface="微软雅黑" pitchFamily="34" charset="-122"/>
                <a:ea typeface="微软雅黑" pitchFamily="34" charset="-122"/>
              </a:endParaRPr>
            </a:p>
            <a:p>
              <a:pPr marL="285750" lvl="0" indent="-285750">
                <a:buFont typeface="Arial"/>
                <a:buChar char="•"/>
                <a:defRPr/>
              </a:pPr>
              <a:r>
                <a:rPr lang="zh-CN" altLang="en-US" dirty="0" smtClean="0">
                  <a:solidFill>
                    <a:prstClr val="white"/>
                  </a:solidFill>
                  <a:latin typeface="微软雅黑" pitchFamily="34" charset="-122"/>
                  <a:ea typeface="微软雅黑" pitchFamily="34" charset="-122"/>
                </a:rPr>
                <a:t>输出内容没有经过恰当的转义。</a:t>
              </a:r>
              <a:endParaRPr lang="en-US" altLang="zh-CN" dirty="0" smtClean="0">
                <a:solidFill>
                  <a:prstClr val="white"/>
                </a:solidFill>
                <a:latin typeface="微软雅黑" pitchFamily="34" charset="-122"/>
                <a:ea typeface="微软雅黑" pitchFamily="34" charset="-122"/>
              </a:endParaRPr>
            </a:p>
            <a:p>
              <a:pPr marL="285750" lvl="0" indent="-285750">
                <a:buFont typeface="Arial"/>
                <a:buChar char="•"/>
                <a:defRPr/>
              </a:pPr>
              <a:r>
                <a:rPr lang="zh-CN" altLang="en-US" dirty="0" smtClean="0">
                  <a:solidFill>
                    <a:prstClr val="white"/>
                  </a:solidFill>
                  <a:latin typeface="微软雅黑" pitchFamily="34" charset="-122"/>
                  <a:ea typeface="微软雅黑" pitchFamily="34" charset="-122"/>
                </a:rPr>
                <a:t>浏览器地址中、</a:t>
              </a:r>
              <a:r>
                <a:rPr lang="en-US" altLang="zh-CN" dirty="0" smtClean="0">
                  <a:solidFill>
                    <a:prstClr val="white"/>
                  </a:solidFill>
                  <a:latin typeface="微软雅黑" pitchFamily="34" charset="-122"/>
                  <a:ea typeface="微软雅黑" pitchFamily="34" charset="-122"/>
                </a:rPr>
                <a:t>cookie</a:t>
              </a:r>
              <a:r>
                <a:rPr lang="zh-CN" altLang="en-US" dirty="0" smtClean="0">
                  <a:solidFill>
                    <a:prstClr val="white"/>
                  </a:solidFill>
                  <a:latin typeface="微软雅黑" pitchFamily="34" charset="-122"/>
                  <a:ea typeface="微软雅黑" pitchFamily="34" charset="-122"/>
                </a:rPr>
                <a:t>中的数据，直接用来现实。</a:t>
              </a:r>
              <a:endParaRPr lang="en-US" altLang="zh-CN" dirty="0" smtClean="0">
                <a:solidFill>
                  <a:prstClr val="white"/>
                </a:solidFill>
                <a:latin typeface="微软雅黑" pitchFamily="34" charset="-122"/>
                <a:ea typeface="微软雅黑" pitchFamily="34" charset="-122"/>
              </a:endParaRPr>
            </a:p>
          </p:txBody>
        </p:sp>
      </p:grpSp>
      <p:sp>
        <p:nvSpPr>
          <p:cNvPr id="15" name="TextBox 58"/>
          <p:cNvSpPr txBox="1">
            <a:spLocks noChangeArrowheads="1"/>
          </p:cNvSpPr>
          <p:nvPr/>
        </p:nvSpPr>
        <p:spPr bwMode="auto">
          <a:xfrm>
            <a:off x="428624" y="4504898"/>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我们是否存在注入漏洞？</a:t>
            </a:r>
            <a:endParaRPr lang="zh-CN" altLang="en-US" sz="2000" b="1" dirty="0">
              <a:solidFill>
                <a:prstClr val="black"/>
              </a:solidFill>
              <a:latin typeface="微软雅黑" charset="0"/>
              <a:ea typeface="微软雅黑" charset="0"/>
              <a:cs typeface="微软雅黑" charset="0"/>
            </a:endParaRPr>
          </a:p>
        </p:txBody>
      </p:sp>
      <p:sp>
        <p:nvSpPr>
          <p:cNvPr id="16" name="圆角矩形 15"/>
          <p:cNvSpPr/>
          <p:nvPr/>
        </p:nvSpPr>
        <p:spPr>
          <a:xfrm>
            <a:off x="428623" y="3665057"/>
            <a:ext cx="7946883" cy="811693"/>
          </a:xfrm>
          <a:prstGeom prst="roundRect">
            <a:avLst>
              <a:gd name="adj" fmla="val 3068"/>
            </a:avLst>
          </a:prstGeom>
          <a:solidFill>
            <a:srgbClr val="0070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7" name="TextBox 58"/>
          <p:cNvSpPr txBox="1">
            <a:spLocks noChangeArrowheads="1"/>
          </p:cNvSpPr>
          <p:nvPr/>
        </p:nvSpPr>
        <p:spPr bwMode="auto">
          <a:xfrm>
            <a:off x="428623" y="3213780"/>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攻击案例</a:t>
            </a:r>
            <a:endParaRPr lang="zh-CN" altLang="en-US" sz="2000" b="1" dirty="0">
              <a:solidFill>
                <a:prstClr val="black"/>
              </a:solidFill>
              <a:latin typeface="微软雅黑" charset="0"/>
              <a:ea typeface="微软雅黑" charset="0"/>
              <a:cs typeface="微软雅黑" charset="0"/>
            </a:endParaRPr>
          </a:p>
        </p:txBody>
      </p:sp>
      <p:sp>
        <p:nvSpPr>
          <p:cNvPr id="18" name="TextBox 15"/>
          <p:cNvSpPr txBox="1">
            <a:spLocks noChangeArrowheads="1"/>
          </p:cNvSpPr>
          <p:nvPr/>
        </p:nvSpPr>
        <p:spPr bwMode="auto">
          <a:xfrm>
            <a:off x="428690" y="3745880"/>
            <a:ext cx="8054975" cy="646331"/>
          </a:xfrm>
          <a:prstGeom prst="rect">
            <a:avLst/>
          </a:prstGeom>
          <a:noFill/>
          <a:ln w="9525">
            <a:noFill/>
            <a:miter lim="800000"/>
            <a:headEnd/>
            <a:tailEnd/>
          </a:ln>
        </p:spPr>
        <p:txBody>
          <a:bodyPr>
            <a:spAutoFit/>
          </a:bodyPr>
          <a:lstStyle/>
          <a:p>
            <a:pPr marL="285750" indent="-285750">
              <a:buFont typeface="Arial"/>
              <a:buChar char="•"/>
              <a:defRPr/>
            </a:pPr>
            <a:r>
              <a:rPr lang="en-US" altLang="zh-CN" dirty="0" smtClean="0">
                <a:solidFill>
                  <a:schemeClr val="bg1"/>
                </a:solidFill>
                <a:latin typeface="微软雅黑" pitchFamily="34" charset="-122"/>
                <a:ea typeface="微软雅黑" pitchFamily="34" charset="-122"/>
              </a:rPr>
              <a:t>Tom</a:t>
            </a:r>
            <a:r>
              <a:rPr lang="zh-CN" altLang="en-US" dirty="0" smtClean="0">
                <a:solidFill>
                  <a:schemeClr val="bg1"/>
                </a:solidFill>
                <a:latin typeface="微软雅黑" pitchFamily="34" charset="-122"/>
                <a:ea typeface="微软雅黑" pitchFamily="34" charset="-122"/>
              </a:rPr>
              <a:t>邮箱存在多出注入漏洞。</a:t>
            </a:r>
            <a:endParaRPr lang="en-US" altLang="zh-CN" sz="1200" dirty="0">
              <a:solidFill>
                <a:schemeClr val="bg1"/>
              </a:solidFill>
              <a:latin typeface="微软雅黑" pitchFamily="34" charset="-122"/>
              <a:ea typeface="微软雅黑" pitchFamily="34" charset="-122"/>
            </a:endParaRPr>
          </a:p>
          <a:p>
            <a:pPr marL="285750" indent="-285750">
              <a:buFont typeface="Arial"/>
              <a:buChar char="•"/>
              <a:defRPr/>
            </a:pPr>
            <a:r>
              <a:rPr lang="en-US" altLang="zh-CN" dirty="0" smtClean="0">
                <a:solidFill>
                  <a:schemeClr val="bg1"/>
                </a:solidFill>
                <a:latin typeface="微软雅黑" pitchFamily="34" charset="-122"/>
                <a:ea typeface="微软雅黑" pitchFamily="34" charset="-122"/>
              </a:rPr>
              <a:t>DZ</a:t>
            </a:r>
            <a:r>
              <a:rPr lang="zh-CN" altLang="en-US" dirty="0" smtClean="0">
                <a:solidFill>
                  <a:schemeClr val="bg1"/>
                </a:solidFill>
                <a:latin typeface="微软雅黑" pitchFamily="34" charset="-122"/>
                <a:ea typeface="微软雅黑" pitchFamily="34" charset="-122"/>
              </a:rPr>
              <a:t>等开源项目。</a:t>
            </a:r>
            <a:endParaRPr lang="en-US" altLang="zh-CN" dirty="0" smtClean="0">
              <a:solidFill>
                <a:schemeClr val="bg1"/>
              </a:solidFill>
              <a:latin typeface="微软雅黑" pitchFamily="34" charset="-122"/>
              <a:ea typeface="微软雅黑" pitchFamily="34" charset="-122"/>
            </a:endParaRPr>
          </a:p>
        </p:txBody>
      </p:sp>
      <p:sp>
        <p:nvSpPr>
          <p:cNvPr id="19" name="TextBox 58"/>
          <p:cNvSpPr txBox="1">
            <a:spLocks noChangeArrowheads="1"/>
          </p:cNvSpPr>
          <p:nvPr/>
        </p:nvSpPr>
        <p:spPr bwMode="auto">
          <a:xfrm>
            <a:off x="428623" y="1523811"/>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热门而不太重视的攻击手法。</a:t>
            </a:r>
            <a:endParaRPr lang="zh-CN" altLang="en-US" sz="2000" b="1" dirty="0">
              <a:solidFill>
                <a:prstClr val="black"/>
              </a:solidFill>
              <a:latin typeface="微软雅黑" charset="0"/>
              <a:ea typeface="微软雅黑" charset="0"/>
              <a:cs typeface="微软雅黑" charset="0"/>
            </a:endParaRPr>
          </a:p>
        </p:txBody>
      </p:sp>
    </p:spTree>
    <p:extLst>
      <p:ext uri="{BB962C8B-B14F-4D97-AF65-F5344CB8AC3E}">
        <p14:creationId xmlns:p14="http://schemas.microsoft.com/office/powerpoint/2010/main" val="93477292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latin typeface="Calibri"/>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latin typeface="Calibri"/>
              </a:rPr>
              <a:pPr>
                <a:defRPr/>
              </a:pPr>
              <a:t>15</a:t>
            </a:fld>
            <a:endParaRPr lang="en-US">
              <a:solidFill>
                <a:prstClr val="black">
                  <a:tint val="75000"/>
                </a:prstClr>
              </a:solidFill>
              <a:latin typeface="Calibri"/>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A3 </a:t>
            </a:r>
            <a:r>
              <a:rPr lang="zh-CN" altLang="en-US" sz="4400" dirty="0" smtClean="0">
                <a:solidFill>
                  <a:prstClr val="black"/>
                </a:solidFill>
              </a:rPr>
              <a:t>跨站脚本（</a:t>
            </a:r>
            <a:r>
              <a:rPr lang="en-US" altLang="zh-CN" sz="4400" dirty="0" smtClean="0">
                <a:solidFill>
                  <a:prstClr val="black"/>
                </a:solidFill>
              </a:rPr>
              <a:t>XSS</a:t>
            </a:r>
            <a:r>
              <a:rPr lang="zh-CN" altLang="en-US" sz="4400" dirty="0" smtClean="0">
                <a:solidFill>
                  <a:prstClr val="black"/>
                </a:solidFill>
              </a:rPr>
              <a:t>）</a:t>
            </a:r>
            <a:endParaRPr lang="zh-CN" altLang="en-US" sz="4400" dirty="0">
              <a:solidFill>
                <a:prstClr val="black"/>
              </a:solidFill>
            </a:endParaRPr>
          </a:p>
        </p:txBody>
      </p:sp>
      <p:grpSp>
        <p:nvGrpSpPr>
          <p:cNvPr id="9" name="组合 32"/>
          <p:cNvGrpSpPr>
            <a:grpSpLocks/>
          </p:cNvGrpSpPr>
          <p:nvPr/>
        </p:nvGrpSpPr>
        <p:grpSpPr bwMode="auto">
          <a:xfrm>
            <a:off x="428723" y="2006046"/>
            <a:ext cx="7946883" cy="2498852"/>
            <a:chOff x="179681" y="1057300"/>
            <a:chExt cx="1918126" cy="718998"/>
          </a:xfrm>
          <a:effectLst>
            <a:outerShdw blurRad="50800" dist="50800" dir="5400000" algn="ctr" rotWithShape="0">
              <a:srgbClr val="000000">
                <a:alpha val="84000"/>
              </a:srgbClr>
            </a:outerShdw>
          </a:effectLst>
        </p:grpSpPr>
        <p:sp>
          <p:nvSpPr>
            <p:cNvPr id="10" name="圆角矩形 33"/>
            <p:cNvSpPr/>
            <p:nvPr/>
          </p:nvSpPr>
          <p:spPr>
            <a:xfrm>
              <a:off x="179689" y="1057300"/>
              <a:ext cx="1918118" cy="718998"/>
            </a:xfrm>
            <a:prstGeom prst="roundRect">
              <a:avLst>
                <a:gd name="adj" fmla="val 3068"/>
              </a:avLst>
            </a:prstGeom>
            <a:solidFill>
              <a:srgbClr val="A2A2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latin typeface="Calibri"/>
                <a:ea typeface="宋体"/>
              </a:endParaRPr>
            </a:p>
          </p:txBody>
        </p:sp>
        <p:sp>
          <p:nvSpPr>
            <p:cNvPr id="11" name="TextBox 23"/>
            <p:cNvSpPr txBox="1">
              <a:spLocks noChangeArrowheads="1"/>
            </p:cNvSpPr>
            <p:nvPr/>
          </p:nvSpPr>
          <p:spPr bwMode="auto">
            <a:xfrm>
              <a:off x="179681" y="1057300"/>
              <a:ext cx="1816954" cy="628755"/>
            </a:xfrm>
            <a:prstGeom prst="rect">
              <a:avLst/>
            </a:prstGeom>
            <a:noFill/>
            <a:ln w="9525">
              <a:noFill/>
              <a:miter lim="800000"/>
              <a:headEnd/>
              <a:tailEnd/>
            </a:ln>
          </p:spPr>
          <p:txBody>
            <a:bodyPr wrap="square">
              <a:spAutoFit/>
            </a:bodyPr>
            <a:lstStyle/>
            <a:p>
              <a:pPr marL="285750" indent="-285750">
                <a:buFont typeface="Arial"/>
                <a:buChar char="•"/>
                <a:defRPr/>
              </a:pPr>
              <a:r>
                <a:rPr lang="zh-CN" altLang="en-US" sz="1600" dirty="0" smtClean="0">
                  <a:solidFill>
                    <a:prstClr val="white"/>
                  </a:solidFill>
                  <a:latin typeface="微软雅黑" pitchFamily="34" charset="-122"/>
                  <a:ea typeface="微软雅黑" pitchFamily="34" charset="-122"/>
                </a:rPr>
                <a:t>耗时间，有一定几率不成功。</a:t>
              </a:r>
              <a:endParaRPr lang="en-US" altLang="zh-CN" sz="1600" dirty="0" smtClean="0">
                <a:solidFill>
                  <a:prstClr val="white"/>
                </a:solidFill>
                <a:latin typeface="微软雅黑" pitchFamily="34" charset="-122"/>
                <a:ea typeface="微软雅黑" pitchFamily="34" charset="-122"/>
              </a:endParaRPr>
            </a:p>
            <a:p>
              <a:pPr marL="285750" indent="-285750">
                <a:buFont typeface="Arial"/>
                <a:buChar char="•"/>
                <a:defRPr/>
              </a:pPr>
              <a:r>
                <a:rPr lang="zh-CN" altLang="en-US" sz="1600" dirty="0" smtClean="0">
                  <a:solidFill>
                    <a:prstClr val="white"/>
                  </a:solidFill>
                  <a:latin typeface="微软雅黑" pitchFamily="34" charset="-122"/>
                  <a:ea typeface="微软雅黑" pitchFamily="34" charset="-122"/>
                </a:rPr>
                <a:t>没有相应的软件完成自动化攻击。</a:t>
              </a:r>
              <a:endParaRPr lang="en-US" altLang="zh-CN" sz="1600" dirty="0" smtClean="0">
                <a:solidFill>
                  <a:prstClr val="white"/>
                </a:solidFill>
                <a:latin typeface="微软雅黑" pitchFamily="34" charset="-122"/>
                <a:ea typeface="微软雅黑" pitchFamily="34" charset="-122"/>
              </a:endParaRPr>
            </a:p>
            <a:p>
              <a:pPr marL="285750" indent="-285750">
                <a:buFont typeface="Arial"/>
                <a:buChar char="•"/>
                <a:defRPr/>
              </a:pPr>
              <a:r>
                <a:rPr lang="zh-TW" altLang="en-US" sz="1600" dirty="0">
                  <a:solidFill>
                    <a:prstClr val="white"/>
                  </a:solidFill>
                  <a:latin typeface="微软雅黑" pitchFamily="34" charset="-122"/>
                  <a:ea typeface="微软雅黑" pitchFamily="34" charset="-122"/>
                </a:rPr>
                <a:t>前期需要基本的</a:t>
              </a:r>
              <a:r>
                <a:rPr lang="en-US" altLang="zh-TW" sz="1600" dirty="0">
                  <a:solidFill>
                    <a:prstClr val="white"/>
                  </a:solidFill>
                  <a:latin typeface="微软雅黑" pitchFamily="34" charset="-122"/>
                  <a:ea typeface="微软雅黑" pitchFamily="34" charset="-122"/>
                </a:rPr>
                <a:t>html</a:t>
              </a:r>
              <a:r>
                <a:rPr lang="zh-TW" altLang="en-US" sz="1600" dirty="0">
                  <a:solidFill>
                    <a:prstClr val="white"/>
                  </a:solidFill>
                  <a:latin typeface="微软雅黑" pitchFamily="34" charset="-122"/>
                  <a:ea typeface="微软雅黑" pitchFamily="34" charset="-122"/>
                </a:rPr>
                <a:t>、</a:t>
              </a:r>
              <a:r>
                <a:rPr lang="en-US" altLang="zh-TW" sz="1600" dirty="0" err="1">
                  <a:solidFill>
                    <a:prstClr val="white"/>
                  </a:solidFill>
                  <a:latin typeface="微软雅黑" pitchFamily="34" charset="-122"/>
                  <a:ea typeface="微软雅黑" pitchFamily="34" charset="-122"/>
                </a:rPr>
                <a:t>js</a:t>
              </a:r>
              <a:r>
                <a:rPr lang="zh-TW" altLang="en-US" sz="1600" dirty="0">
                  <a:solidFill>
                    <a:prstClr val="white"/>
                  </a:solidFill>
                  <a:latin typeface="微软雅黑" pitchFamily="34" charset="-122"/>
                  <a:ea typeface="微软雅黑" pitchFamily="34" charset="-122"/>
                </a:rPr>
                <a:t>功底，后期需要扎实的</a:t>
              </a:r>
              <a:r>
                <a:rPr lang="en-US" altLang="zh-TW" sz="1600" dirty="0">
                  <a:solidFill>
                    <a:prstClr val="white"/>
                  </a:solidFill>
                  <a:latin typeface="微软雅黑" pitchFamily="34" charset="-122"/>
                  <a:ea typeface="微软雅黑" pitchFamily="34" charset="-122"/>
                </a:rPr>
                <a:t>html</a:t>
              </a:r>
              <a:r>
                <a:rPr lang="zh-TW" altLang="en-US" sz="1600" dirty="0">
                  <a:solidFill>
                    <a:prstClr val="white"/>
                  </a:solidFill>
                  <a:latin typeface="微软雅黑" pitchFamily="34" charset="-122"/>
                  <a:ea typeface="微软雅黑" pitchFamily="34" charset="-122"/>
                </a:rPr>
                <a:t>、</a:t>
              </a:r>
              <a:r>
                <a:rPr lang="en-US" altLang="zh-TW" sz="1600" dirty="0" err="1">
                  <a:solidFill>
                    <a:prstClr val="white"/>
                  </a:solidFill>
                  <a:latin typeface="微软雅黑" pitchFamily="34" charset="-122"/>
                  <a:ea typeface="微软雅黑" pitchFamily="34" charset="-122"/>
                </a:rPr>
                <a:t>js</a:t>
              </a:r>
              <a:r>
                <a:rPr lang="zh-TW" altLang="en-US" sz="1600" dirty="0" smtClean="0">
                  <a:solidFill>
                    <a:prstClr val="white"/>
                  </a:solidFill>
                  <a:latin typeface="微软雅黑" pitchFamily="34" charset="-122"/>
                  <a:ea typeface="微软雅黑" pitchFamily="34" charset="-122"/>
                </a:rPr>
                <a:t>、</a:t>
              </a:r>
              <a:r>
                <a:rPr lang="en-US" altLang="zh-TW" sz="1600" dirty="0" err="1" smtClean="0">
                  <a:solidFill>
                    <a:prstClr val="white"/>
                  </a:solidFill>
                  <a:latin typeface="微软雅黑" pitchFamily="34" charset="-122"/>
                  <a:ea typeface="微软雅黑" pitchFamily="34" charset="-122"/>
                </a:rPr>
                <a:t>actionscript</a:t>
              </a:r>
              <a:r>
                <a:rPr lang="en-US" altLang="zh-TW" sz="1600" dirty="0" smtClean="0">
                  <a:solidFill>
                    <a:prstClr val="white"/>
                  </a:solidFill>
                  <a:latin typeface="微软雅黑" pitchFamily="34" charset="-122"/>
                  <a:ea typeface="微软雅黑" pitchFamily="34" charset="-122"/>
                </a:rPr>
                <a:t> 2 / 3.0</a:t>
              </a:r>
              <a:r>
                <a:rPr lang="zh-TW" altLang="en-US" sz="1600" dirty="0" smtClean="0">
                  <a:solidFill>
                    <a:prstClr val="white"/>
                  </a:solidFill>
                  <a:latin typeface="微软雅黑" pitchFamily="34" charset="-122"/>
                  <a:ea typeface="微软雅黑" pitchFamily="34" charset="-122"/>
                </a:rPr>
                <a:t>等语言的功底。</a:t>
              </a:r>
              <a:endParaRPr lang="en-US" altLang="zh-TW" sz="1600" dirty="0" smtClean="0">
                <a:solidFill>
                  <a:prstClr val="white"/>
                </a:solidFill>
                <a:latin typeface="微软雅黑" pitchFamily="34" charset="-122"/>
                <a:ea typeface="微软雅黑" pitchFamily="34" charset="-122"/>
              </a:endParaRPr>
            </a:p>
            <a:p>
              <a:pPr marL="285750" indent="-285750">
                <a:buFont typeface="Arial"/>
                <a:buChar char="•"/>
                <a:defRPr/>
              </a:pPr>
              <a:r>
                <a:rPr lang="zh-CN" altLang="en-US" sz="1600" dirty="0" smtClean="0">
                  <a:solidFill>
                    <a:prstClr val="white"/>
                  </a:solidFill>
                  <a:latin typeface="微软雅黑" pitchFamily="34" charset="-122"/>
                  <a:ea typeface="微软雅黑" pitchFamily="34" charset="-122"/>
                </a:rPr>
                <a:t>是一种被动的攻击手法。</a:t>
              </a:r>
              <a:endParaRPr lang="en-US" altLang="zh-CN" sz="1600" dirty="0" smtClean="0">
                <a:solidFill>
                  <a:prstClr val="white"/>
                </a:solidFill>
                <a:latin typeface="微软雅黑" pitchFamily="34" charset="-122"/>
                <a:ea typeface="微软雅黑" pitchFamily="34" charset="-122"/>
              </a:endParaRPr>
            </a:p>
            <a:p>
              <a:pPr marL="285750" indent="-285750">
                <a:buFont typeface="Arial"/>
                <a:buChar char="•"/>
                <a:defRPr/>
              </a:pPr>
              <a:r>
                <a:rPr lang="zh-CN" altLang="en-US" sz="1600" dirty="0">
                  <a:solidFill>
                    <a:prstClr val="white"/>
                  </a:solidFill>
                  <a:latin typeface="微软雅黑" pitchFamily="34" charset="-122"/>
                  <a:ea typeface="微软雅黑" pitchFamily="34" charset="-122"/>
                </a:rPr>
                <a:t>对</a:t>
              </a:r>
              <a:r>
                <a:rPr lang="en-US" altLang="zh-CN" sz="1600" dirty="0">
                  <a:solidFill>
                    <a:prstClr val="white"/>
                  </a:solidFill>
                  <a:latin typeface="微软雅黑" pitchFamily="34" charset="-122"/>
                  <a:ea typeface="微软雅黑" pitchFamily="34" charset="-122"/>
                </a:rPr>
                <a:t>website</a:t>
              </a:r>
              <a:r>
                <a:rPr lang="zh-CN" altLang="en-US" sz="1600" dirty="0">
                  <a:solidFill>
                    <a:prstClr val="white"/>
                  </a:solidFill>
                  <a:latin typeface="微软雅黑" pitchFamily="34" charset="-122"/>
                  <a:ea typeface="微软雅黑" pitchFamily="34" charset="-122"/>
                </a:rPr>
                <a:t>有</a:t>
              </a:r>
              <a:r>
                <a:rPr lang="en-US" altLang="zh-CN" sz="1600" dirty="0">
                  <a:solidFill>
                    <a:prstClr val="white"/>
                  </a:solidFill>
                  <a:latin typeface="微软雅黑" pitchFamily="34" charset="-122"/>
                  <a:ea typeface="微软雅黑" pitchFamily="34" charset="-122"/>
                </a:rPr>
                <a:t>http-only</a:t>
              </a:r>
              <a:r>
                <a:rPr lang="zh-CN" altLang="en-US" sz="1600" dirty="0">
                  <a:solidFill>
                    <a:prstClr val="white"/>
                  </a:solidFill>
                  <a:latin typeface="微软雅黑" pitchFamily="34" charset="-122"/>
                  <a:ea typeface="微软雅黑" pitchFamily="34" charset="-122"/>
                </a:rPr>
                <a:t>、</a:t>
              </a:r>
              <a:r>
                <a:rPr lang="en-US" altLang="zh-CN" sz="1600" dirty="0" err="1">
                  <a:solidFill>
                    <a:prstClr val="white"/>
                  </a:solidFill>
                  <a:latin typeface="微软雅黑" pitchFamily="34" charset="-122"/>
                  <a:ea typeface="微软雅黑" pitchFamily="34" charset="-122"/>
                </a:rPr>
                <a:t>crossdomian.xml</a:t>
              </a:r>
              <a:r>
                <a:rPr lang="zh-CN" altLang="en-US" sz="1600" dirty="0">
                  <a:solidFill>
                    <a:prstClr val="white"/>
                  </a:solidFill>
                  <a:latin typeface="微软雅黑" pitchFamily="34" charset="-122"/>
                  <a:ea typeface="微软雅黑" pitchFamily="34" charset="-122"/>
                </a:rPr>
                <a:t>没</a:t>
              </a:r>
              <a:r>
                <a:rPr lang="zh-CN" altLang="en-US" sz="1600" dirty="0" smtClean="0">
                  <a:solidFill>
                    <a:prstClr val="white"/>
                  </a:solidFill>
                  <a:latin typeface="微软雅黑" pitchFamily="34" charset="-122"/>
                  <a:ea typeface="微软雅黑" pitchFamily="34" charset="-122"/>
                </a:rPr>
                <a:t>有用。</a:t>
              </a:r>
              <a:endParaRPr lang="en-US" altLang="zh-CN" sz="1600" dirty="0" smtClean="0">
                <a:solidFill>
                  <a:prstClr val="white"/>
                </a:solidFill>
                <a:latin typeface="微软雅黑" pitchFamily="34" charset="-122"/>
                <a:ea typeface="微软雅黑" pitchFamily="34" charset="-122"/>
              </a:endParaRPr>
            </a:p>
            <a:p>
              <a:pPr>
                <a:defRPr/>
              </a:pPr>
              <a:endParaRPr lang="en-US" altLang="zh-CN" sz="1600" dirty="0" smtClean="0">
                <a:solidFill>
                  <a:prstClr val="white"/>
                </a:solidFill>
                <a:latin typeface="微软雅黑" pitchFamily="34" charset="-122"/>
                <a:ea typeface="微软雅黑" pitchFamily="34" charset="-122"/>
              </a:endParaRPr>
            </a:p>
            <a:p>
              <a:pPr marL="285750" indent="-285750">
                <a:buFont typeface="Arial"/>
                <a:buChar char="•"/>
                <a:defRPr/>
              </a:pPr>
              <a:r>
                <a:rPr lang="zh-CN" altLang="en-US" sz="2400" dirty="0" smtClean="0">
                  <a:solidFill>
                    <a:srgbClr val="FF0000"/>
                  </a:solidFill>
                  <a:latin typeface="微软雅黑" pitchFamily="34" charset="-122"/>
                  <a:ea typeface="微软雅黑" pitchFamily="34" charset="-122"/>
                </a:rPr>
                <a:t>几乎每个网站都存在。</a:t>
              </a:r>
              <a:endParaRPr lang="en-US" altLang="zh-CN" sz="2400" dirty="0" smtClean="0">
                <a:solidFill>
                  <a:srgbClr val="FF0000"/>
                </a:solidFill>
                <a:latin typeface="微软雅黑" pitchFamily="34" charset="-122"/>
                <a:ea typeface="微软雅黑" pitchFamily="34" charset="-122"/>
              </a:endParaRPr>
            </a:p>
          </p:txBody>
        </p:sp>
      </p:grpSp>
      <p:grpSp>
        <p:nvGrpSpPr>
          <p:cNvPr id="12" name="组合 11"/>
          <p:cNvGrpSpPr>
            <a:grpSpLocks/>
          </p:cNvGrpSpPr>
          <p:nvPr/>
        </p:nvGrpSpPr>
        <p:grpSpPr bwMode="auto">
          <a:xfrm>
            <a:off x="428657" y="4903751"/>
            <a:ext cx="7946849" cy="1551615"/>
            <a:chOff x="179681" y="1057300"/>
            <a:chExt cx="1918126" cy="741759"/>
          </a:xfrm>
          <a:effectLst>
            <a:outerShdw blurRad="50800" dist="50800" dir="5400000" algn="ctr" rotWithShape="0">
              <a:srgbClr val="000000">
                <a:alpha val="84000"/>
              </a:srgbClr>
            </a:outerShdw>
          </a:effectLst>
        </p:grpSpPr>
        <p:sp>
          <p:nvSpPr>
            <p:cNvPr id="13" name="圆角矩形 21"/>
            <p:cNvSpPr/>
            <p:nvPr/>
          </p:nvSpPr>
          <p:spPr>
            <a:xfrm>
              <a:off x="179689" y="1057300"/>
              <a:ext cx="1918118" cy="718998"/>
            </a:xfrm>
            <a:prstGeom prst="roundRect">
              <a:avLst>
                <a:gd name="adj" fmla="val 3068"/>
              </a:avLst>
            </a:prstGeom>
            <a:solidFill>
              <a:srgbClr val="FF720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latin typeface="Calibri"/>
                <a:ea typeface="宋体"/>
              </a:endParaRPr>
            </a:p>
          </p:txBody>
        </p:sp>
        <p:sp>
          <p:nvSpPr>
            <p:cNvPr id="14" name="TextBox 16"/>
            <p:cNvSpPr txBox="1">
              <a:spLocks noChangeArrowheads="1"/>
            </p:cNvSpPr>
            <p:nvPr/>
          </p:nvSpPr>
          <p:spPr bwMode="auto">
            <a:xfrm>
              <a:off x="179681" y="1092813"/>
              <a:ext cx="1895611" cy="706246"/>
            </a:xfrm>
            <a:prstGeom prst="rect">
              <a:avLst/>
            </a:prstGeom>
            <a:noFill/>
            <a:ln w="9525">
              <a:noFill/>
              <a:miter lim="800000"/>
              <a:headEnd/>
              <a:tailEnd/>
            </a:ln>
          </p:spPr>
          <p:txBody>
            <a:bodyPr>
              <a:spAutoFit/>
            </a:bodyPr>
            <a:lstStyle/>
            <a:p>
              <a:pPr>
                <a:defRPr/>
              </a:pPr>
              <a:r>
                <a:rPr lang="zh-CN" altLang="en-US" dirty="0" smtClean="0">
                  <a:solidFill>
                    <a:prstClr val="white"/>
                  </a:solidFill>
                  <a:latin typeface="微软雅黑" pitchFamily="34" charset="-122"/>
                  <a:ea typeface="微软雅黑" pitchFamily="34" charset="-122"/>
                </a:rPr>
                <a:t>正如上面所说，自动化工具只能找到一部分跨站脚本漏洞，页面输出的情况多种多样，导致很难覆盖全面。因此要想达到“近乎全面”的覆盖，需要采用结合的手段，在自动检测的基础上采用人工代码审核和手动渗透测试。</a:t>
              </a:r>
              <a:endParaRPr lang="en-US" altLang="zh-CN" dirty="0" smtClean="0">
                <a:solidFill>
                  <a:prstClr val="white"/>
                </a:solidFill>
                <a:latin typeface="微软雅黑" pitchFamily="34" charset="-122"/>
                <a:ea typeface="微软雅黑" pitchFamily="34" charset="-122"/>
              </a:endParaRPr>
            </a:p>
            <a:p>
              <a:pPr>
                <a:defRPr/>
              </a:pPr>
              <a:endParaRPr lang="en-US" altLang="zh-CN" dirty="0">
                <a:solidFill>
                  <a:prstClr val="white"/>
                </a:solidFill>
                <a:latin typeface="微软雅黑" pitchFamily="34" charset="-122"/>
                <a:ea typeface="微软雅黑" pitchFamily="34" charset="-122"/>
              </a:endParaRPr>
            </a:p>
            <a:p>
              <a:pPr>
                <a:defRPr/>
              </a:pPr>
              <a:r>
                <a:rPr lang="zh-CN" altLang="en-US" dirty="0" smtClean="0">
                  <a:solidFill>
                    <a:prstClr val="white"/>
                  </a:solidFill>
                  <a:latin typeface="微软雅黑" pitchFamily="34" charset="-122"/>
                  <a:ea typeface="微软雅黑" pitchFamily="34" charset="-122"/>
                </a:rPr>
                <a:t>有兴趣的研究下：</a:t>
              </a:r>
              <a:r>
                <a:rPr lang="en-US" altLang="zh-CN" dirty="0" err="1" smtClean="0">
                  <a:solidFill>
                    <a:prstClr val="white"/>
                  </a:solidFill>
                  <a:latin typeface="微软雅黑" pitchFamily="34" charset="-122"/>
                  <a:ea typeface="微软雅黑" pitchFamily="34" charset="-122"/>
                </a:rPr>
                <a:t>xss</a:t>
              </a:r>
              <a:r>
                <a:rPr lang="zh-CN" altLang="en-US" dirty="0" smtClean="0">
                  <a:solidFill>
                    <a:prstClr val="white"/>
                  </a:solidFill>
                  <a:latin typeface="微软雅黑" pitchFamily="34" charset="-122"/>
                  <a:ea typeface="微软雅黑" pitchFamily="34" charset="-122"/>
                </a:rPr>
                <a:t>盲打、</a:t>
              </a:r>
              <a:r>
                <a:rPr lang="en-US" altLang="zh-CN" dirty="0" err="1" smtClean="0">
                  <a:solidFill>
                    <a:prstClr val="white"/>
                  </a:solidFill>
                  <a:latin typeface="微软雅黑" pitchFamily="34" charset="-122"/>
                  <a:ea typeface="微软雅黑" pitchFamily="34" charset="-122"/>
                </a:rPr>
                <a:t>xss</a:t>
              </a:r>
              <a:r>
                <a:rPr lang="zh-CN" altLang="en-US" dirty="0" smtClean="0">
                  <a:solidFill>
                    <a:prstClr val="white"/>
                  </a:solidFill>
                  <a:latin typeface="微软雅黑" pitchFamily="34" charset="-122"/>
                  <a:ea typeface="微软雅黑" pitchFamily="34" charset="-122"/>
                </a:rPr>
                <a:t>编码绕过、</a:t>
              </a:r>
              <a:r>
                <a:rPr lang="en-US" altLang="zh-CN" dirty="0" smtClean="0">
                  <a:solidFill>
                    <a:prstClr val="white"/>
                  </a:solidFill>
                  <a:latin typeface="微软雅黑" pitchFamily="34" charset="-122"/>
                  <a:ea typeface="微软雅黑" pitchFamily="34" charset="-122"/>
                </a:rPr>
                <a:t>fuzzing </a:t>
              </a:r>
              <a:r>
                <a:rPr lang="en-US" altLang="zh-CN" dirty="0" err="1" smtClean="0">
                  <a:solidFill>
                    <a:prstClr val="white"/>
                  </a:solidFill>
                  <a:latin typeface="微软雅黑" pitchFamily="34" charset="-122"/>
                  <a:ea typeface="微软雅黑" pitchFamily="34" charset="-122"/>
                </a:rPr>
                <a:t>xss</a:t>
              </a:r>
              <a:r>
                <a:rPr lang="zh-CN" altLang="en-US" dirty="0" smtClean="0">
                  <a:solidFill>
                    <a:prstClr val="white"/>
                  </a:solidFill>
                  <a:latin typeface="微软雅黑" pitchFamily="34" charset="-122"/>
                  <a:ea typeface="微软雅黑" pitchFamily="34" charset="-122"/>
                </a:rPr>
                <a:t>、反射型</a:t>
              </a:r>
              <a:r>
                <a:rPr lang="en-US" altLang="zh-CN" dirty="0" err="1" smtClean="0">
                  <a:solidFill>
                    <a:prstClr val="white"/>
                  </a:solidFill>
                  <a:latin typeface="微软雅黑" pitchFamily="34" charset="-122"/>
                  <a:ea typeface="微软雅黑" pitchFamily="34" charset="-122"/>
                </a:rPr>
                <a:t>xss</a:t>
              </a:r>
              <a:r>
                <a:rPr lang="zh-CN" altLang="en-US" dirty="0" smtClean="0">
                  <a:solidFill>
                    <a:prstClr val="white"/>
                  </a:solidFill>
                  <a:latin typeface="微软雅黑" pitchFamily="34" charset="-122"/>
                  <a:ea typeface="微软雅黑" pitchFamily="34" charset="-122"/>
                </a:rPr>
                <a:t>。</a:t>
              </a:r>
              <a:endParaRPr lang="en-US" altLang="zh-CN" dirty="0" smtClean="0">
                <a:solidFill>
                  <a:prstClr val="white"/>
                </a:solidFill>
                <a:latin typeface="微软雅黑" pitchFamily="34" charset="-122"/>
                <a:ea typeface="微软雅黑" pitchFamily="34" charset="-122"/>
              </a:endParaRPr>
            </a:p>
          </p:txBody>
        </p:sp>
      </p:grpSp>
      <p:sp>
        <p:nvSpPr>
          <p:cNvPr id="15" name="TextBox 58"/>
          <p:cNvSpPr txBox="1">
            <a:spLocks noChangeArrowheads="1"/>
          </p:cNvSpPr>
          <p:nvPr/>
        </p:nvSpPr>
        <p:spPr bwMode="auto">
          <a:xfrm>
            <a:off x="428624" y="4504898"/>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我们准备好了么？</a:t>
            </a:r>
            <a:endParaRPr lang="zh-CN" altLang="en-US" sz="2000" b="1" dirty="0">
              <a:solidFill>
                <a:prstClr val="black"/>
              </a:solidFill>
              <a:latin typeface="微软雅黑" charset="0"/>
              <a:ea typeface="微软雅黑" charset="0"/>
              <a:cs typeface="微软雅黑" charset="0"/>
            </a:endParaRPr>
          </a:p>
        </p:txBody>
      </p:sp>
      <p:sp>
        <p:nvSpPr>
          <p:cNvPr id="19" name="TextBox 58"/>
          <p:cNvSpPr txBox="1">
            <a:spLocks noChangeArrowheads="1"/>
          </p:cNvSpPr>
          <p:nvPr/>
        </p:nvSpPr>
        <p:spPr bwMode="auto">
          <a:xfrm>
            <a:off x="428623" y="1523811"/>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关于</a:t>
            </a:r>
            <a:r>
              <a:rPr lang="en-US" altLang="zh-CN" sz="2000" b="1" dirty="0" smtClean="0">
                <a:solidFill>
                  <a:prstClr val="black"/>
                </a:solidFill>
                <a:latin typeface="微软雅黑" charset="0"/>
                <a:ea typeface="微软雅黑" charset="0"/>
                <a:cs typeface="微软雅黑" charset="0"/>
              </a:rPr>
              <a:t>XSS</a:t>
            </a:r>
            <a:r>
              <a:rPr lang="zh-CN" altLang="en-US" sz="2000" b="1" dirty="0" smtClean="0">
                <a:solidFill>
                  <a:prstClr val="black"/>
                </a:solidFill>
                <a:latin typeface="微软雅黑" charset="0"/>
                <a:ea typeface="微软雅黑" charset="0"/>
                <a:cs typeface="微软雅黑" charset="0"/>
              </a:rPr>
              <a:t>攻击，你需要知道的。</a:t>
            </a:r>
            <a:endParaRPr lang="zh-CN" altLang="en-US" sz="2000" b="1" dirty="0">
              <a:solidFill>
                <a:prstClr val="black"/>
              </a:solidFill>
              <a:latin typeface="微软雅黑" charset="0"/>
              <a:ea typeface="微软雅黑" charset="0"/>
              <a:cs typeface="微软雅黑" charset="0"/>
            </a:endParaRPr>
          </a:p>
        </p:txBody>
      </p:sp>
    </p:spTree>
    <p:extLst>
      <p:ext uri="{BB962C8B-B14F-4D97-AF65-F5344CB8AC3E}">
        <p14:creationId xmlns:p14="http://schemas.microsoft.com/office/powerpoint/2010/main" val="66879738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16</a:t>
            </a:fld>
            <a:endParaRPr lang="en-US">
              <a:solidFill>
                <a:prstClr val="black">
                  <a:tint val="75000"/>
                </a:prstClr>
              </a:solidFill>
            </a:endParaRPr>
          </a:p>
        </p:txBody>
      </p:sp>
      <p:sp>
        <p:nvSpPr>
          <p:cNvPr id="8" name="TextBox 7"/>
          <p:cNvSpPr txBox="1"/>
          <p:nvPr/>
        </p:nvSpPr>
        <p:spPr>
          <a:xfrm>
            <a:off x="1691640" y="631824"/>
            <a:ext cx="6461760" cy="707886"/>
          </a:xfrm>
          <a:prstGeom prst="rect">
            <a:avLst/>
          </a:prstGeom>
          <a:noFill/>
        </p:spPr>
        <p:txBody>
          <a:bodyPr wrap="square" rtlCol="0">
            <a:spAutoFit/>
          </a:bodyPr>
          <a:lstStyle/>
          <a:p>
            <a:pPr algn="ctr"/>
            <a:r>
              <a:rPr lang="en-US" altLang="zh-CN" sz="4000" dirty="0" smtClean="0">
                <a:solidFill>
                  <a:prstClr val="black"/>
                </a:solidFill>
              </a:rPr>
              <a:t>A4 </a:t>
            </a:r>
            <a:r>
              <a:rPr lang="zh-CN" altLang="en-US" sz="4000" dirty="0">
                <a:solidFill>
                  <a:prstClr val="black"/>
                </a:solidFill>
              </a:rPr>
              <a:t>不安全</a:t>
            </a:r>
            <a:r>
              <a:rPr lang="zh-CN" altLang="en-US" sz="4000" dirty="0" smtClean="0">
                <a:solidFill>
                  <a:prstClr val="black"/>
                </a:solidFill>
              </a:rPr>
              <a:t>的直接对象引用</a:t>
            </a:r>
            <a:endParaRPr lang="zh-CN" altLang="en-US" sz="4000" dirty="0">
              <a:solidFill>
                <a:prstClr val="black"/>
              </a:solidFill>
            </a:endParaRPr>
          </a:p>
        </p:txBody>
      </p:sp>
      <p:grpSp>
        <p:nvGrpSpPr>
          <p:cNvPr id="9" name="组合 32"/>
          <p:cNvGrpSpPr>
            <a:grpSpLocks/>
          </p:cNvGrpSpPr>
          <p:nvPr/>
        </p:nvGrpSpPr>
        <p:grpSpPr bwMode="auto">
          <a:xfrm>
            <a:off x="428723" y="2006046"/>
            <a:ext cx="8054975" cy="1086159"/>
            <a:chOff x="179681" y="1057300"/>
            <a:chExt cx="1944216" cy="718998"/>
          </a:xfrm>
          <a:effectLst>
            <a:outerShdw blurRad="50800" dist="50800" dir="5400000" algn="ctr" rotWithShape="0">
              <a:srgbClr val="000000">
                <a:alpha val="84000"/>
              </a:srgbClr>
            </a:outerShdw>
          </a:effectLst>
        </p:grpSpPr>
        <p:sp>
          <p:nvSpPr>
            <p:cNvPr id="10" name="圆角矩形 33"/>
            <p:cNvSpPr/>
            <p:nvPr/>
          </p:nvSpPr>
          <p:spPr>
            <a:xfrm>
              <a:off x="179689" y="1057300"/>
              <a:ext cx="1918118" cy="718998"/>
            </a:xfrm>
            <a:prstGeom prst="roundRect">
              <a:avLst>
                <a:gd name="adj" fmla="val 3068"/>
              </a:avLst>
            </a:prstGeom>
            <a:solidFill>
              <a:srgbClr val="A2A2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1" name="TextBox 23"/>
            <p:cNvSpPr txBox="1">
              <a:spLocks noChangeArrowheads="1"/>
            </p:cNvSpPr>
            <p:nvPr/>
          </p:nvSpPr>
          <p:spPr bwMode="auto">
            <a:xfrm>
              <a:off x="179681" y="1057300"/>
              <a:ext cx="1944216" cy="550090"/>
            </a:xfrm>
            <a:prstGeom prst="rect">
              <a:avLst/>
            </a:prstGeom>
            <a:noFill/>
            <a:ln w="9525">
              <a:noFill/>
              <a:miter lim="800000"/>
              <a:headEnd/>
              <a:tailEnd/>
            </a:ln>
          </p:spPr>
          <p:txBody>
            <a:bodyPr>
              <a:spAutoFit/>
            </a:bodyPr>
            <a:lstStyle/>
            <a:p>
              <a:pPr>
                <a:defRPr/>
              </a:pPr>
              <a:r>
                <a:rPr lang="zh-CN" altLang="en-US" sz="1600" dirty="0" smtClean="0">
                  <a:solidFill>
                    <a:schemeClr val="bg1"/>
                  </a:solidFill>
                  <a:latin typeface="微软雅黑" pitchFamily="34" charset="-122"/>
                  <a:ea typeface="微软雅黑" pitchFamily="34" charset="-122"/>
                </a:rPr>
                <a:t>当开发人员暴露一个对内部实现对象的引用时，如文件、目录或者数据库密钥，就会产生一个不安全的对象引用。在没有访问控制或者其它检测时，攻击者会操控这些引用去访问未授权的数据或者执行攻击。</a:t>
              </a:r>
              <a:endParaRPr lang="en-US" altLang="zh-CN" sz="1600" dirty="0" smtClean="0">
                <a:solidFill>
                  <a:schemeClr val="bg1"/>
                </a:solidFill>
                <a:latin typeface="微软雅黑" pitchFamily="34" charset="-122"/>
                <a:ea typeface="微软雅黑" pitchFamily="34" charset="-122"/>
              </a:endParaRPr>
            </a:p>
          </p:txBody>
        </p:sp>
      </p:grpSp>
      <p:grpSp>
        <p:nvGrpSpPr>
          <p:cNvPr id="12" name="组合 11"/>
          <p:cNvGrpSpPr>
            <a:grpSpLocks/>
          </p:cNvGrpSpPr>
          <p:nvPr/>
        </p:nvGrpSpPr>
        <p:grpSpPr bwMode="auto">
          <a:xfrm>
            <a:off x="428657" y="4903750"/>
            <a:ext cx="7946849" cy="1504003"/>
            <a:chOff x="179681" y="1057300"/>
            <a:chExt cx="1918126" cy="718998"/>
          </a:xfrm>
          <a:effectLst>
            <a:outerShdw blurRad="50800" dist="50800" dir="5400000" algn="ctr" rotWithShape="0">
              <a:srgbClr val="000000">
                <a:alpha val="84000"/>
              </a:srgbClr>
            </a:outerShdw>
          </a:effectLst>
        </p:grpSpPr>
        <p:sp>
          <p:nvSpPr>
            <p:cNvPr id="13" name="圆角矩形 21"/>
            <p:cNvSpPr/>
            <p:nvPr/>
          </p:nvSpPr>
          <p:spPr>
            <a:xfrm>
              <a:off x="179689" y="1057300"/>
              <a:ext cx="1918118" cy="718998"/>
            </a:xfrm>
            <a:prstGeom prst="roundRect">
              <a:avLst>
                <a:gd name="adj" fmla="val 3068"/>
              </a:avLst>
            </a:prstGeom>
            <a:solidFill>
              <a:srgbClr val="FF720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4" name="TextBox 16"/>
            <p:cNvSpPr txBox="1">
              <a:spLocks noChangeArrowheads="1"/>
            </p:cNvSpPr>
            <p:nvPr/>
          </p:nvSpPr>
          <p:spPr bwMode="auto">
            <a:xfrm>
              <a:off x="179681" y="1092813"/>
              <a:ext cx="1895611" cy="573825"/>
            </a:xfrm>
            <a:prstGeom prst="rect">
              <a:avLst/>
            </a:prstGeom>
            <a:noFill/>
            <a:ln w="9525">
              <a:noFill/>
              <a:miter lim="800000"/>
              <a:headEnd/>
              <a:tailEnd/>
            </a:ln>
          </p:spPr>
          <p:txBody>
            <a:bodyPr>
              <a:spAutoFit/>
            </a:bodyPr>
            <a:lstStyle/>
            <a:p>
              <a:pPr marL="285750" lvl="0" indent="-285750">
                <a:buFont typeface="Arial"/>
                <a:buChar char="•"/>
                <a:defRPr/>
              </a:pPr>
              <a:r>
                <a:rPr lang="en-US" altLang="en-US" dirty="0" err="1" smtClean="0">
                  <a:solidFill>
                    <a:prstClr val="white"/>
                  </a:solidFill>
                  <a:latin typeface="微软雅黑" pitchFamily="34" charset="-122"/>
                  <a:ea typeface="微软雅黑" pitchFamily="34" charset="-122"/>
                </a:rPr>
                <a:t>网站下是否有敏感文件存在，如phpinfo文件，数据库查询文件，测试文件等</a:t>
              </a:r>
              <a:r>
                <a:rPr lang="en-US" altLang="en-US" dirty="0" smtClean="0">
                  <a:solidFill>
                    <a:prstClr val="white"/>
                  </a:solidFill>
                  <a:latin typeface="微软雅黑" pitchFamily="34" charset="-122"/>
                  <a:ea typeface="微软雅黑" pitchFamily="34" charset="-122"/>
                </a:rPr>
                <a:t>。</a:t>
              </a:r>
            </a:p>
            <a:p>
              <a:pPr marL="285750" lvl="0" indent="-285750">
                <a:buFont typeface="Arial"/>
                <a:buChar char="•"/>
                <a:defRPr/>
              </a:pPr>
              <a:r>
                <a:rPr lang="zh-CN" altLang="en-US" dirty="0" smtClean="0">
                  <a:solidFill>
                    <a:prstClr val="white"/>
                  </a:solidFill>
                  <a:latin typeface="微软雅黑" pitchFamily="34" charset="-122"/>
                  <a:ea typeface="微软雅黑" pitchFamily="34" charset="-122"/>
                </a:rPr>
                <a:t>服务器目录权限是否严格控制。</a:t>
              </a:r>
              <a:endParaRPr lang="en-US" altLang="zh-CN" dirty="0" smtClean="0">
                <a:solidFill>
                  <a:prstClr val="white"/>
                </a:solidFill>
                <a:latin typeface="微软雅黑" pitchFamily="34" charset="-122"/>
                <a:ea typeface="微软雅黑" pitchFamily="34" charset="-122"/>
              </a:endParaRPr>
            </a:p>
            <a:p>
              <a:pPr marL="285750" lvl="0" indent="-285750">
                <a:buFont typeface="Arial"/>
                <a:buChar char="•"/>
                <a:defRPr/>
              </a:pPr>
              <a:r>
                <a:rPr lang="zh-CN" altLang="en-US" dirty="0" smtClean="0">
                  <a:solidFill>
                    <a:prstClr val="white"/>
                  </a:solidFill>
                  <a:latin typeface="微软雅黑" pitchFamily="34" charset="-122"/>
                  <a:ea typeface="微软雅黑" pitchFamily="34" charset="-122"/>
                </a:rPr>
                <a:t>对于被保护的资源的引用，应用程序是否验证了用户的访问权限。</a:t>
              </a:r>
              <a:endParaRPr lang="en-US" altLang="zh-CN" dirty="0">
                <a:solidFill>
                  <a:prstClr val="white"/>
                </a:solidFill>
                <a:latin typeface="微软雅黑" pitchFamily="34" charset="-122"/>
                <a:ea typeface="微软雅黑" pitchFamily="34" charset="-122"/>
              </a:endParaRPr>
            </a:p>
          </p:txBody>
        </p:sp>
      </p:grpSp>
      <p:sp>
        <p:nvSpPr>
          <p:cNvPr id="15" name="TextBox 58"/>
          <p:cNvSpPr txBox="1">
            <a:spLocks noChangeArrowheads="1"/>
          </p:cNvSpPr>
          <p:nvPr/>
        </p:nvSpPr>
        <p:spPr bwMode="auto">
          <a:xfrm>
            <a:off x="428624" y="4504898"/>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我们是否存在不安全的直接对象引用漏洞？</a:t>
            </a:r>
            <a:endParaRPr lang="zh-CN" altLang="en-US" sz="2000" b="1" dirty="0">
              <a:solidFill>
                <a:prstClr val="black"/>
              </a:solidFill>
              <a:latin typeface="微软雅黑" charset="0"/>
              <a:ea typeface="微软雅黑" charset="0"/>
              <a:cs typeface="微软雅黑" charset="0"/>
            </a:endParaRPr>
          </a:p>
        </p:txBody>
      </p:sp>
      <p:sp>
        <p:nvSpPr>
          <p:cNvPr id="16" name="圆角矩形 15"/>
          <p:cNvSpPr/>
          <p:nvPr/>
        </p:nvSpPr>
        <p:spPr>
          <a:xfrm>
            <a:off x="428623" y="3665057"/>
            <a:ext cx="7946883" cy="811693"/>
          </a:xfrm>
          <a:prstGeom prst="roundRect">
            <a:avLst>
              <a:gd name="adj" fmla="val 3068"/>
            </a:avLst>
          </a:prstGeom>
          <a:solidFill>
            <a:srgbClr val="0070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7" name="TextBox 58"/>
          <p:cNvSpPr txBox="1">
            <a:spLocks noChangeArrowheads="1"/>
          </p:cNvSpPr>
          <p:nvPr/>
        </p:nvSpPr>
        <p:spPr bwMode="auto">
          <a:xfrm>
            <a:off x="428623" y="3213780"/>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攻击案例</a:t>
            </a:r>
            <a:endParaRPr lang="zh-CN" altLang="en-US" sz="2000" b="1" dirty="0">
              <a:solidFill>
                <a:prstClr val="black"/>
              </a:solidFill>
              <a:latin typeface="微软雅黑" charset="0"/>
              <a:ea typeface="微软雅黑" charset="0"/>
              <a:cs typeface="微软雅黑" charset="0"/>
            </a:endParaRPr>
          </a:p>
        </p:txBody>
      </p:sp>
      <p:sp>
        <p:nvSpPr>
          <p:cNvPr id="18" name="TextBox 15"/>
          <p:cNvSpPr txBox="1">
            <a:spLocks noChangeArrowheads="1"/>
          </p:cNvSpPr>
          <p:nvPr/>
        </p:nvSpPr>
        <p:spPr bwMode="auto">
          <a:xfrm>
            <a:off x="428690" y="3745880"/>
            <a:ext cx="8054975" cy="369332"/>
          </a:xfrm>
          <a:prstGeom prst="rect">
            <a:avLst/>
          </a:prstGeom>
          <a:noFill/>
          <a:ln w="9525">
            <a:noFill/>
            <a:miter lim="800000"/>
            <a:headEnd/>
            <a:tailEnd/>
          </a:ln>
        </p:spPr>
        <p:txBody>
          <a:bodyPr>
            <a:spAutoFit/>
          </a:bodyPr>
          <a:lstStyle/>
          <a:p>
            <a:pPr>
              <a:defRPr/>
            </a:pPr>
            <a:r>
              <a:rPr lang="zh-CN" altLang="en-US" dirty="0" smtClean="0">
                <a:solidFill>
                  <a:schemeClr val="bg1"/>
                </a:solidFill>
                <a:latin typeface="微软雅黑" pitchFamily="34" charset="-122"/>
                <a:ea typeface="微软雅黑" pitchFamily="34" charset="-122"/>
              </a:rPr>
              <a:t>举例：对一个网站进行目录遍历。</a:t>
            </a:r>
            <a:endParaRPr lang="en-US" altLang="zh-CN" sz="1200" dirty="0" smtClean="0">
              <a:solidFill>
                <a:schemeClr val="bg1"/>
              </a:solidFill>
              <a:latin typeface="微软雅黑" pitchFamily="34" charset="-122"/>
              <a:ea typeface="微软雅黑" pitchFamily="34" charset="-122"/>
              <a:cs typeface="+mn-cs"/>
            </a:endParaRPr>
          </a:p>
        </p:txBody>
      </p:sp>
      <p:sp>
        <p:nvSpPr>
          <p:cNvPr id="19" name="TextBox 58"/>
          <p:cNvSpPr txBox="1">
            <a:spLocks noChangeArrowheads="1"/>
          </p:cNvSpPr>
          <p:nvPr/>
        </p:nvSpPr>
        <p:spPr bwMode="auto">
          <a:xfrm>
            <a:off x="428623" y="1523811"/>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攻击网站的第一步。</a:t>
            </a:r>
            <a:endParaRPr lang="zh-CN" altLang="en-US" sz="2000" b="1" dirty="0">
              <a:solidFill>
                <a:prstClr val="black"/>
              </a:solidFill>
              <a:latin typeface="微软雅黑" charset="0"/>
              <a:ea typeface="微软雅黑" charset="0"/>
              <a:cs typeface="微软雅黑" charset="0"/>
            </a:endParaRPr>
          </a:p>
        </p:txBody>
      </p:sp>
    </p:spTree>
    <p:extLst>
      <p:ext uri="{BB962C8B-B14F-4D97-AF65-F5344CB8AC3E}">
        <p14:creationId xmlns:p14="http://schemas.microsoft.com/office/powerpoint/2010/main" val="222067856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17</a:t>
            </a:fld>
            <a:endParaRPr lang="en-US">
              <a:solidFill>
                <a:prstClr val="black">
                  <a:tint val="75000"/>
                </a:prstClr>
              </a:solidFill>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A5 </a:t>
            </a:r>
            <a:r>
              <a:rPr lang="zh-CN" altLang="en-US" sz="4400" dirty="0">
                <a:solidFill>
                  <a:prstClr val="black"/>
                </a:solidFill>
              </a:rPr>
              <a:t>安全</a:t>
            </a:r>
            <a:r>
              <a:rPr lang="zh-CN" altLang="en-US" sz="4400" dirty="0" smtClean="0">
                <a:solidFill>
                  <a:prstClr val="black"/>
                </a:solidFill>
              </a:rPr>
              <a:t>配置错误</a:t>
            </a:r>
            <a:endParaRPr lang="zh-CN" altLang="en-US" sz="4400" dirty="0">
              <a:solidFill>
                <a:prstClr val="black"/>
              </a:solidFill>
            </a:endParaRPr>
          </a:p>
        </p:txBody>
      </p:sp>
      <p:grpSp>
        <p:nvGrpSpPr>
          <p:cNvPr id="9" name="组合 32"/>
          <p:cNvGrpSpPr>
            <a:grpSpLocks/>
          </p:cNvGrpSpPr>
          <p:nvPr/>
        </p:nvGrpSpPr>
        <p:grpSpPr bwMode="auto">
          <a:xfrm>
            <a:off x="428723" y="2006046"/>
            <a:ext cx="7946883" cy="1086159"/>
            <a:chOff x="179681" y="1057300"/>
            <a:chExt cx="1918126" cy="718998"/>
          </a:xfrm>
          <a:effectLst>
            <a:outerShdw blurRad="50800" dist="50800" dir="5400000" algn="ctr" rotWithShape="0">
              <a:srgbClr val="000000">
                <a:alpha val="84000"/>
              </a:srgbClr>
            </a:outerShdw>
          </a:effectLst>
        </p:grpSpPr>
        <p:sp>
          <p:nvSpPr>
            <p:cNvPr id="10" name="圆角矩形 33"/>
            <p:cNvSpPr/>
            <p:nvPr/>
          </p:nvSpPr>
          <p:spPr>
            <a:xfrm>
              <a:off x="179689" y="1057300"/>
              <a:ext cx="1918118" cy="718998"/>
            </a:xfrm>
            <a:prstGeom prst="roundRect">
              <a:avLst>
                <a:gd name="adj" fmla="val 3068"/>
              </a:avLst>
            </a:prstGeom>
            <a:solidFill>
              <a:srgbClr val="A2A2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1" name="TextBox 23"/>
            <p:cNvSpPr txBox="1">
              <a:spLocks noChangeArrowheads="1"/>
            </p:cNvSpPr>
            <p:nvPr/>
          </p:nvSpPr>
          <p:spPr bwMode="auto">
            <a:xfrm>
              <a:off x="179681" y="1057300"/>
              <a:ext cx="1864493" cy="611211"/>
            </a:xfrm>
            <a:prstGeom prst="rect">
              <a:avLst/>
            </a:prstGeom>
            <a:noFill/>
            <a:ln w="9525">
              <a:noFill/>
              <a:miter lim="800000"/>
              <a:headEnd/>
              <a:tailEnd/>
            </a:ln>
          </p:spPr>
          <p:txBody>
            <a:bodyPr wrap="square">
              <a:spAutoFit/>
            </a:bodyPr>
            <a:lstStyle/>
            <a:p>
              <a:pPr>
                <a:defRPr/>
              </a:pPr>
              <a:r>
                <a:rPr lang="zh-CN" altLang="en-US" dirty="0" smtClean="0">
                  <a:solidFill>
                    <a:schemeClr val="bg1"/>
                  </a:solidFill>
                  <a:latin typeface="微软雅黑" pitchFamily="34" charset="-122"/>
                  <a:ea typeface="微软雅黑" pitchFamily="34" charset="-122"/>
                </a:rPr>
                <a:t>应用程序、框架、应用程序服务器、</a:t>
              </a:r>
              <a:r>
                <a:rPr lang="en-US" altLang="zh-CN" dirty="0" smtClean="0">
                  <a:solidFill>
                    <a:schemeClr val="bg1"/>
                  </a:solidFill>
                  <a:latin typeface="微软雅黑" pitchFamily="34" charset="-122"/>
                  <a:ea typeface="微软雅黑" pitchFamily="34" charset="-122"/>
                </a:rPr>
                <a:t>web</a:t>
              </a:r>
              <a:r>
                <a:rPr lang="zh-CN" altLang="en-US" dirty="0" smtClean="0">
                  <a:solidFill>
                    <a:schemeClr val="bg1"/>
                  </a:solidFill>
                  <a:latin typeface="微软雅黑" pitchFamily="34" charset="-122"/>
                  <a:ea typeface="微软雅黑" pitchFamily="34" charset="-122"/>
                </a:rPr>
                <a:t>服务器、数据库服务器、平台等需要定义并执行安全配置。由于许多默认值不是安全的，因此必须定义、实施和维护这些设置。</a:t>
              </a:r>
              <a:endParaRPr lang="en-US" altLang="zh-CN" dirty="0" smtClean="0">
                <a:solidFill>
                  <a:schemeClr val="bg1"/>
                </a:solidFill>
                <a:latin typeface="微软雅黑" pitchFamily="34" charset="-122"/>
                <a:ea typeface="微软雅黑" pitchFamily="34" charset="-122"/>
              </a:endParaRPr>
            </a:p>
          </p:txBody>
        </p:sp>
      </p:grpSp>
      <p:grpSp>
        <p:nvGrpSpPr>
          <p:cNvPr id="12" name="组合 11"/>
          <p:cNvGrpSpPr>
            <a:grpSpLocks/>
          </p:cNvGrpSpPr>
          <p:nvPr/>
        </p:nvGrpSpPr>
        <p:grpSpPr bwMode="auto">
          <a:xfrm>
            <a:off x="428657" y="4903750"/>
            <a:ext cx="7946849" cy="1504003"/>
            <a:chOff x="179681" y="1057300"/>
            <a:chExt cx="1918126" cy="718998"/>
          </a:xfrm>
          <a:effectLst>
            <a:outerShdw blurRad="50800" dist="50800" dir="5400000" algn="ctr" rotWithShape="0">
              <a:srgbClr val="000000">
                <a:alpha val="84000"/>
              </a:srgbClr>
            </a:outerShdw>
          </a:effectLst>
        </p:grpSpPr>
        <p:sp>
          <p:nvSpPr>
            <p:cNvPr id="13" name="圆角矩形 21"/>
            <p:cNvSpPr/>
            <p:nvPr/>
          </p:nvSpPr>
          <p:spPr>
            <a:xfrm>
              <a:off x="179689" y="1057300"/>
              <a:ext cx="1918118" cy="718998"/>
            </a:xfrm>
            <a:prstGeom prst="roundRect">
              <a:avLst>
                <a:gd name="adj" fmla="val 3068"/>
              </a:avLst>
            </a:prstGeom>
            <a:solidFill>
              <a:srgbClr val="FF720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4" name="TextBox 16"/>
            <p:cNvSpPr txBox="1">
              <a:spLocks noChangeArrowheads="1"/>
            </p:cNvSpPr>
            <p:nvPr/>
          </p:nvSpPr>
          <p:spPr bwMode="auto">
            <a:xfrm>
              <a:off x="179681" y="1092813"/>
              <a:ext cx="1895611" cy="632678"/>
            </a:xfrm>
            <a:prstGeom prst="rect">
              <a:avLst/>
            </a:prstGeom>
            <a:noFill/>
            <a:ln w="9525">
              <a:noFill/>
              <a:miter lim="800000"/>
              <a:headEnd/>
              <a:tailEnd/>
            </a:ln>
          </p:spPr>
          <p:txBody>
            <a:bodyPr>
              <a:spAutoFit/>
            </a:bodyPr>
            <a:lstStyle/>
            <a:p>
              <a:pPr marL="285750" lvl="0" indent="-285750">
                <a:buFont typeface="Arial"/>
                <a:buChar char="•"/>
                <a:defRPr/>
              </a:pPr>
              <a:r>
                <a:rPr lang="zh-CN" altLang="en-US" sz="1600" dirty="0" smtClean="0">
                  <a:solidFill>
                    <a:prstClr val="white"/>
                  </a:solidFill>
                  <a:latin typeface="微软雅黑" pitchFamily="34" charset="-122"/>
                  <a:ea typeface="微软雅黑" pitchFamily="34" charset="-122"/>
                </a:rPr>
                <a:t>是否有软件得不到及时更新。</a:t>
              </a:r>
              <a:endParaRPr lang="en-US" altLang="zh-CN" sz="1600" dirty="0" smtClean="0">
                <a:solidFill>
                  <a:prstClr val="white"/>
                </a:solidFill>
                <a:latin typeface="微软雅黑" pitchFamily="34" charset="-122"/>
                <a:ea typeface="微软雅黑" pitchFamily="34" charset="-122"/>
              </a:endParaRPr>
            </a:p>
            <a:p>
              <a:pPr marL="285750" lvl="0" indent="-285750">
                <a:buFont typeface="Arial"/>
                <a:buChar char="•"/>
                <a:defRPr/>
              </a:pPr>
              <a:r>
                <a:rPr lang="zh-CN" altLang="en-US" sz="1600" dirty="0" smtClean="0">
                  <a:solidFill>
                    <a:prstClr val="white"/>
                  </a:solidFill>
                  <a:latin typeface="微软雅黑" pitchFamily="34" charset="-122"/>
                  <a:ea typeface="微软雅黑" pitchFamily="34" charset="-122"/>
                </a:rPr>
                <a:t>是否使用或安装了不必要的功能（例如端口、服务、网页、账户、权限等）。</a:t>
              </a:r>
              <a:endParaRPr lang="en-US" altLang="zh-CN" sz="1600" dirty="0" smtClean="0">
                <a:solidFill>
                  <a:prstClr val="white"/>
                </a:solidFill>
                <a:latin typeface="微软雅黑" pitchFamily="34" charset="-122"/>
                <a:ea typeface="微软雅黑" pitchFamily="34" charset="-122"/>
              </a:endParaRPr>
            </a:p>
            <a:p>
              <a:pPr marL="285750" lvl="0" indent="-285750">
                <a:buFont typeface="Arial"/>
                <a:buChar char="•"/>
                <a:defRPr/>
              </a:pPr>
              <a:r>
                <a:rPr lang="zh-CN" altLang="en-US" sz="1600" dirty="0" smtClean="0">
                  <a:solidFill>
                    <a:prstClr val="white"/>
                  </a:solidFill>
                  <a:latin typeface="微软雅黑" pitchFamily="34" charset="-122"/>
                  <a:ea typeface="微软雅黑" pitchFamily="34" charset="-122"/>
                </a:rPr>
                <a:t>默认的账户、密码是否仍然可用，或者没有删除、更改。</a:t>
              </a:r>
              <a:endParaRPr lang="en-US" altLang="zh-CN" sz="1600" dirty="0" smtClean="0">
                <a:solidFill>
                  <a:prstClr val="white"/>
                </a:solidFill>
                <a:latin typeface="微软雅黑" pitchFamily="34" charset="-122"/>
                <a:ea typeface="微软雅黑" pitchFamily="34" charset="-122"/>
              </a:endParaRPr>
            </a:p>
            <a:p>
              <a:pPr marL="285750" lvl="0" indent="-285750">
                <a:buFont typeface="Arial"/>
                <a:buChar char="•"/>
                <a:defRPr/>
              </a:pPr>
              <a:r>
                <a:rPr lang="zh-CN" altLang="en-US" sz="1600" dirty="0" smtClean="0">
                  <a:solidFill>
                    <a:prstClr val="white"/>
                  </a:solidFill>
                  <a:latin typeface="微软雅黑" pitchFamily="34" charset="-122"/>
                  <a:ea typeface="微软雅黑" pitchFamily="34" charset="-122"/>
                </a:rPr>
                <a:t>我们的错误处理设置是否防止堆栈跟踪，或者存在泄露其它错误信息。</a:t>
              </a:r>
              <a:endParaRPr lang="en-US" altLang="zh-CN" sz="1600" dirty="0" smtClean="0">
                <a:solidFill>
                  <a:prstClr val="white"/>
                </a:solidFill>
                <a:latin typeface="微软雅黑" pitchFamily="34" charset="-122"/>
                <a:ea typeface="微软雅黑" pitchFamily="34" charset="-122"/>
              </a:endParaRPr>
            </a:p>
            <a:p>
              <a:pPr marL="285750" lvl="0" indent="-285750">
                <a:buFont typeface="Arial"/>
                <a:buChar char="•"/>
                <a:defRPr/>
              </a:pPr>
              <a:r>
                <a:rPr lang="zh-CN" altLang="en-US" sz="1600" dirty="0" smtClean="0">
                  <a:solidFill>
                    <a:prstClr val="white"/>
                  </a:solidFill>
                  <a:latin typeface="微软雅黑" pitchFamily="34" charset="-122"/>
                  <a:ea typeface="微软雅黑" pitchFamily="34" charset="-122"/>
                </a:rPr>
                <a:t>我们使用的开发框架和库文件的配置，是否理解正确并进行配置。</a:t>
              </a:r>
              <a:endParaRPr lang="en-US" altLang="zh-CN" sz="1600" dirty="0">
                <a:solidFill>
                  <a:prstClr val="white"/>
                </a:solidFill>
                <a:latin typeface="微软雅黑" pitchFamily="34" charset="-122"/>
                <a:ea typeface="微软雅黑" pitchFamily="34" charset="-122"/>
              </a:endParaRPr>
            </a:p>
          </p:txBody>
        </p:sp>
      </p:grpSp>
      <p:sp>
        <p:nvSpPr>
          <p:cNvPr id="15" name="TextBox 58"/>
          <p:cNvSpPr txBox="1">
            <a:spLocks noChangeArrowheads="1"/>
          </p:cNvSpPr>
          <p:nvPr/>
        </p:nvSpPr>
        <p:spPr bwMode="auto">
          <a:xfrm>
            <a:off x="428624" y="4504898"/>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我们易受攻击么？</a:t>
            </a:r>
            <a:endParaRPr lang="zh-CN" altLang="en-US" sz="2000" b="1" dirty="0">
              <a:solidFill>
                <a:prstClr val="black"/>
              </a:solidFill>
              <a:latin typeface="微软雅黑" charset="0"/>
              <a:ea typeface="微软雅黑" charset="0"/>
              <a:cs typeface="微软雅黑" charset="0"/>
            </a:endParaRPr>
          </a:p>
        </p:txBody>
      </p:sp>
      <p:sp>
        <p:nvSpPr>
          <p:cNvPr id="16" name="圆角矩形 15"/>
          <p:cNvSpPr/>
          <p:nvPr/>
        </p:nvSpPr>
        <p:spPr>
          <a:xfrm>
            <a:off x="428623" y="3665057"/>
            <a:ext cx="7946883" cy="811693"/>
          </a:xfrm>
          <a:prstGeom prst="roundRect">
            <a:avLst>
              <a:gd name="adj" fmla="val 3068"/>
            </a:avLst>
          </a:prstGeom>
          <a:solidFill>
            <a:srgbClr val="0070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7" name="TextBox 58"/>
          <p:cNvSpPr txBox="1">
            <a:spLocks noChangeArrowheads="1"/>
          </p:cNvSpPr>
          <p:nvPr/>
        </p:nvSpPr>
        <p:spPr bwMode="auto">
          <a:xfrm>
            <a:off x="428623" y="3213780"/>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攻击案例</a:t>
            </a:r>
            <a:endParaRPr lang="zh-CN" altLang="en-US" sz="2000" b="1" dirty="0">
              <a:solidFill>
                <a:prstClr val="black"/>
              </a:solidFill>
              <a:latin typeface="微软雅黑" charset="0"/>
              <a:ea typeface="微软雅黑" charset="0"/>
              <a:cs typeface="微软雅黑" charset="0"/>
            </a:endParaRPr>
          </a:p>
        </p:txBody>
      </p:sp>
      <p:sp>
        <p:nvSpPr>
          <p:cNvPr id="18" name="TextBox 15"/>
          <p:cNvSpPr txBox="1">
            <a:spLocks noChangeArrowheads="1"/>
          </p:cNvSpPr>
          <p:nvPr/>
        </p:nvSpPr>
        <p:spPr bwMode="auto">
          <a:xfrm>
            <a:off x="428690" y="3745880"/>
            <a:ext cx="8054975" cy="584776"/>
          </a:xfrm>
          <a:prstGeom prst="rect">
            <a:avLst/>
          </a:prstGeom>
          <a:noFill/>
          <a:ln w="9525">
            <a:noFill/>
            <a:miter lim="800000"/>
            <a:headEnd/>
            <a:tailEnd/>
          </a:ln>
        </p:spPr>
        <p:txBody>
          <a:bodyPr>
            <a:spAutoFit/>
          </a:bodyPr>
          <a:lstStyle/>
          <a:p>
            <a:pPr marL="285750" indent="-285750">
              <a:buFont typeface="Arial"/>
              <a:buChar char="•"/>
              <a:defRPr/>
            </a:pPr>
            <a:r>
              <a:rPr lang="zh-CN" altLang="en-US" sz="1600" dirty="0" smtClean="0">
                <a:solidFill>
                  <a:schemeClr val="bg1"/>
                </a:solidFill>
                <a:latin typeface="微软雅黑" pitchFamily="34" charset="-122"/>
                <a:ea typeface="微软雅黑" pitchFamily="34" charset="-122"/>
              </a:rPr>
              <a:t>服务器配置允许堆栈跟踪返回给用户，攻击者通过获得错误消息获得额外的信息。</a:t>
            </a:r>
            <a:endParaRPr lang="en-US" altLang="zh-CN" sz="1600" dirty="0" smtClean="0">
              <a:solidFill>
                <a:schemeClr val="bg1"/>
              </a:solidFill>
              <a:latin typeface="微软雅黑" pitchFamily="34" charset="-122"/>
              <a:ea typeface="微软雅黑" pitchFamily="34" charset="-122"/>
            </a:endParaRPr>
          </a:p>
          <a:p>
            <a:pPr marL="285750" indent="-285750">
              <a:buFont typeface="Arial"/>
              <a:buChar char="•"/>
              <a:defRPr/>
            </a:pPr>
            <a:r>
              <a:rPr lang="en-US" altLang="zh-CN" sz="1600" dirty="0" smtClean="0">
                <a:solidFill>
                  <a:schemeClr val="bg1"/>
                </a:solidFill>
                <a:latin typeface="微软雅黑" pitchFamily="34" charset="-122"/>
                <a:ea typeface="微软雅黑" pitchFamily="34" charset="-122"/>
              </a:rPr>
              <a:t>PHP</a:t>
            </a:r>
            <a:r>
              <a:rPr lang="zh-CN" altLang="en-US" sz="1600" dirty="0" smtClean="0">
                <a:solidFill>
                  <a:schemeClr val="bg1"/>
                </a:solidFill>
                <a:latin typeface="微软雅黑" pitchFamily="34" charset="-122"/>
                <a:ea typeface="微软雅黑" pitchFamily="34" charset="-122"/>
              </a:rPr>
              <a:t>配置未更新，导致</a:t>
            </a:r>
            <a:r>
              <a:rPr lang="en-US" altLang="zh-CN" sz="1600" dirty="0" smtClean="0">
                <a:solidFill>
                  <a:schemeClr val="bg1"/>
                </a:solidFill>
                <a:latin typeface="微软雅黑" pitchFamily="34" charset="-122"/>
                <a:ea typeface="微软雅黑" pitchFamily="34" charset="-122"/>
              </a:rPr>
              <a:t>DOS</a:t>
            </a:r>
            <a:r>
              <a:rPr lang="zh-CN" altLang="en-US" sz="1600" dirty="0" smtClean="0">
                <a:solidFill>
                  <a:schemeClr val="bg1"/>
                </a:solidFill>
                <a:latin typeface="微软雅黑" pitchFamily="34" charset="-122"/>
                <a:ea typeface="微软雅黑" pitchFamily="34" charset="-122"/>
              </a:rPr>
              <a:t>攻击隐患。</a:t>
            </a:r>
            <a:endParaRPr lang="en-US" altLang="zh-CN" sz="1600" dirty="0" smtClean="0">
              <a:solidFill>
                <a:schemeClr val="bg1"/>
              </a:solidFill>
              <a:latin typeface="微软雅黑" pitchFamily="34" charset="-122"/>
              <a:ea typeface="微软雅黑" pitchFamily="34" charset="-122"/>
            </a:endParaRPr>
          </a:p>
        </p:txBody>
      </p:sp>
      <p:sp>
        <p:nvSpPr>
          <p:cNvPr id="19" name="TextBox 58"/>
          <p:cNvSpPr txBox="1">
            <a:spLocks noChangeArrowheads="1"/>
          </p:cNvSpPr>
          <p:nvPr/>
        </p:nvSpPr>
        <p:spPr bwMode="auto">
          <a:xfrm>
            <a:off x="428623" y="1523811"/>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最常见的安全威胁之一。</a:t>
            </a:r>
            <a:endParaRPr lang="zh-CN" altLang="en-US" sz="2000" b="1" dirty="0">
              <a:solidFill>
                <a:prstClr val="black"/>
              </a:solidFill>
              <a:latin typeface="微软雅黑" charset="0"/>
              <a:ea typeface="微软雅黑" charset="0"/>
              <a:cs typeface="微软雅黑" charset="0"/>
            </a:endParaRPr>
          </a:p>
        </p:txBody>
      </p:sp>
    </p:spTree>
    <p:extLst>
      <p:ext uri="{BB962C8B-B14F-4D97-AF65-F5344CB8AC3E}">
        <p14:creationId xmlns:p14="http://schemas.microsoft.com/office/powerpoint/2010/main" val="12644883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latin typeface="Calibri"/>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latin typeface="Calibri"/>
              </a:rPr>
              <a:pPr>
                <a:defRPr/>
              </a:pPr>
              <a:t>18</a:t>
            </a:fld>
            <a:endParaRPr lang="en-US">
              <a:solidFill>
                <a:prstClr val="black">
                  <a:tint val="75000"/>
                </a:prstClr>
              </a:solidFill>
              <a:latin typeface="Calibri"/>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A5 </a:t>
            </a:r>
            <a:r>
              <a:rPr lang="zh-CN" altLang="en-US" sz="4400" dirty="0">
                <a:solidFill>
                  <a:prstClr val="black"/>
                </a:solidFill>
              </a:rPr>
              <a:t>安全</a:t>
            </a:r>
            <a:r>
              <a:rPr lang="zh-CN" altLang="en-US" sz="4400" dirty="0" smtClean="0">
                <a:solidFill>
                  <a:prstClr val="black"/>
                </a:solidFill>
              </a:rPr>
              <a:t>配置错误</a:t>
            </a:r>
            <a:endParaRPr lang="zh-CN" altLang="en-US" sz="4400" dirty="0">
              <a:solidFill>
                <a:prstClr val="black"/>
              </a:solidFill>
            </a:endParaRPr>
          </a:p>
        </p:txBody>
      </p:sp>
      <p:grpSp>
        <p:nvGrpSpPr>
          <p:cNvPr id="9" name="组合 32"/>
          <p:cNvGrpSpPr>
            <a:grpSpLocks/>
          </p:cNvGrpSpPr>
          <p:nvPr/>
        </p:nvGrpSpPr>
        <p:grpSpPr bwMode="auto">
          <a:xfrm>
            <a:off x="428723" y="2379606"/>
            <a:ext cx="7946883" cy="2601235"/>
            <a:chOff x="179681" y="1057300"/>
            <a:chExt cx="1918126" cy="718998"/>
          </a:xfrm>
          <a:effectLst>
            <a:outerShdw blurRad="50800" dist="50800" dir="5400000" algn="ctr" rotWithShape="0">
              <a:srgbClr val="000000">
                <a:alpha val="84000"/>
              </a:srgbClr>
            </a:outerShdw>
          </a:effectLst>
        </p:grpSpPr>
        <p:sp>
          <p:nvSpPr>
            <p:cNvPr id="10" name="圆角矩形 33"/>
            <p:cNvSpPr/>
            <p:nvPr/>
          </p:nvSpPr>
          <p:spPr>
            <a:xfrm>
              <a:off x="179689" y="1057300"/>
              <a:ext cx="1918118" cy="718998"/>
            </a:xfrm>
            <a:prstGeom prst="roundRect">
              <a:avLst>
                <a:gd name="adj" fmla="val 3068"/>
              </a:avLst>
            </a:prstGeom>
            <a:solidFill>
              <a:srgbClr val="A2A2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latin typeface="Calibri"/>
                <a:ea typeface="宋体"/>
              </a:endParaRPr>
            </a:p>
          </p:txBody>
        </p:sp>
        <p:sp>
          <p:nvSpPr>
            <p:cNvPr id="11" name="TextBox 23"/>
            <p:cNvSpPr txBox="1">
              <a:spLocks noChangeArrowheads="1"/>
            </p:cNvSpPr>
            <p:nvPr/>
          </p:nvSpPr>
          <p:spPr bwMode="auto">
            <a:xfrm>
              <a:off x="179681" y="1057300"/>
              <a:ext cx="1864493" cy="367930"/>
            </a:xfrm>
            <a:prstGeom prst="rect">
              <a:avLst/>
            </a:prstGeom>
            <a:noFill/>
            <a:ln w="9525">
              <a:noFill/>
              <a:miter lim="800000"/>
              <a:headEnd/>
              <a:tailEnd/>
            </a:ln>
          </p:spPr>
          <p:txBody>
            <a:bodyPr wrap="square">
              <a:spAutoFit/>
            </a:bodyPr>
            <a:lstStyle/>
            <a:p>
              <a:pPr marL="285750" indent="-285750">
                <a:lnSpc>
                  <a:spcPct val="150000"/>
                </a:lnSpc>
                <a:buFont typeface="Arial"/>
                <a:buChar char="•"/>
                <a:defRPr/>
              </a:pPr>
              <a:r>
                <a:rPr lang="zh-CN" altLang="en-US" dirty="0" smtClean="0">
                  <a:solidFill>
                    <a:prstClr val="white"/>
                  </a:solidFill>
                  <a:latin typeface="微软雅黑" pitchFamily="34" charset="-122"/>
                  <a:ea typeface="微软雅黑" pitchFamily="34" charset="-122"/>
                </a:rPr>
                <a:t>设定一套环境，确保可以快速、重复部署，开发、质量保证和生产环境相同，这一过程实现自动化，以尽量减少安装一个新环境的耗费。</a:t>
              </a:r>
              <a:endParaRPr lang="en-US" altLang="zh-CN" dirty="0" smtClean="0">
                <a:solidFill>
                  <a:prstClr val="white"/>
                </a:solidFill>
                <a:latin typeface="微软雅黑" pitchFamily="34" charset="-122"/>
                <a:ea typeface="微软雅黑" pitchFamily="34" charset="-122"/>
              </a:endParaRPr>
            </a:p>
            <a:p>
              <a:pPr marL="285750" indent="-285750">
                <a:lnSpc>
                  <a:spcPct val="150000"/>
                </a:lnSpc>
                <a:buFont typeface="Arial"/>
                <a:buChar char="•"/>
                <a:defRPr/>
              </a:pPr>
              <a:r>
                <a:rPr lang="zh-CN" altLang="en-US" dirty="0" smtClean="0">
                  <a:solidFill>
                    <a:prstClr val="white"/>
                  </a:solidFill>
                  <a:latin typeface="微软雅黑" pitchFamily="34" charset="-122"/>
                  <a:ea typeface="微软雅黑" pitchFamily="34" charset="-122"/>
                </a:rPr>
                <a:t>有较好的渠道，获取最新的漏洞补丁以及安全问题的相关维护信息。</a:t>
              </a:r>
              <a:endParaRPr lang="en-US" altLang="zh-CN" dirty="0" smtClean="0">
                <a:solidFill>
                  <a:prstClr val="white"/>
                </a:solidFill>
                <a:latin typeface="微软雅黑" pitchFamily="34" charset="-122"/>
                <a:ea typeface="微软雅黑" pitchFamily="34" charset="-122"/>
              </a:endParaRPr>
            </a:p>
            <a:p>
              <a:pPr marL="285750" indent="-285750">
                <a:lnSpc>
                  <a:spcPct val="150000"/>
                </a:lnSpc>
                <a:buFont typeface="Arial"/>
                <a:buChar char="•"/>
                <a:defRPr/>
              </a:pPr>
              <a:r>
                <a:rPr lang="zh-CN" altLang="en-US" dirty="0" smtClean="0">
                  <a:solidFill>
                    <a:prstClr val="white"/>
                  </a:solidFill>
                  <a:latin typeface="微软雅黑" pitchFamily="34" charset="-122"/>
                  <a:ea typeface="微软雅黑" pitchFamily="34" charset="-122"/>
                </a:rPr>
                <a:t>一个能在各个服务之间提供有效的分离和安全性的强大应用程序框架。</a:t>
              </a:r>
              <a:endParaRPr lang="en-US" altLang="zh-CN" dirty="0" smtClean="0">
                <a:solidFill>
                  <a:prstClr val="white"/>
                </a:solidFill>
                <a:latin typeface="微软雅黑" pitchFamily="34" charset="-122"/>
                <a:ea typeface="微软雅黑" pitchFamily="34" charset="-122"/>
              </a:endParaRPr>
            </a:p>
            <a:p>
              <a:pPr marL="285750" indent="-285750">
                <a:lnSpc>
                  <a:spcPct val="150000"/>
                </a:lnSpc>
                <a:buFont typeface="Arial"/>
                <a:buChar char="•"/>
                <a:defRPr/>
              </a:pPr>
              <a:r>
                <a:rPr lang="zh-CN" altLang="en-US" dirty="0" smtClean="0">
                  <a:solidFill>
                    <a:prstClr val="white"/>
                  </a:solidFill>
                  <a:latin typeface="微软雅黑" pitchFamily="34" charset="-122"/>
                  <a:ea typeface="微软雅黑" pitchFamily="34" charset="-122"/>
                </a:rPr>
                <a:t>实施漏洞扫描和经常进行审计，检测可能存在的配置或没有安装的不定。</a:t>
              </a:r>
              <a:endParaRPr lang="en-US" altLang="zh-CN" dirty="0" smtClean="0">
                <a:solidFill>
                  <a:prstClr val="white"/>
                </a:solidFill>
                <a:latin typeface="微软雅黑" pitchFamily="34" charset="-122"/>
                <a:ea typeface="微软雅黑" pitchFamily="34" charset="-122"/>
              </a:endParaRPr>
            </a:p>
          </p:txBody>
        </p:sp>
      </p:grpSp>
      <p:sp>
        <p:nvSpPr>
          <p:cNvPr id="19" name="TextBox 58"/>
          <p:cNvSpPr txBox="1">
            <a:spLocks noChangeArrowheads="1"/>
          </p:cNvSpPr>
          <p:nvPr/>
        </p:nvSpPr>
        <p:spPr bwMode="auto">
          <a:xfrm>
            <a:off x="428623" y="1523811"/>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运维，任重而道远。</a:t>
            </a:r>
            <a:endParaRPr lang="zh-CN" altLang="en-US" sz="2000" b="1" dirty="0">
              <a:solidFill>
                <a:prstClr val="black"/>
              </a:solidFill>
              <a:latin typeface="微软雅黑" charset="0"/>
              <a:ea typeface="微软雅黑" charset="0"/>
              <a:cs typeface="微软雅黑" charset="0"/>
            </a:endParaRPr>
          </a:p>
        </p:txBody>
      </p:sp>
    </p:spTree>
    <p:extLst>
      <p:ext uri="{BB962C8B-B14F-4D97-AF65-F5344CB8AC3E}">
        <p14:creationId xmlns:p14="http://schemas.microsoft.com/office/powerpoint/2010/main" val="226754592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19</a:t>
            </a:fld>
            <a:endParaRPr lang="en-US">
              <a:solidFill>
                <a:prstClr val="black">
                  <a:tint val="75000"/>
                </a:prstClr>
              </a:solidFill>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A6 </a:t>
            </a:r>
            <a:r>
              <a:rPr lang="zh-CN" altLang="en-US" sz="4400" dirty="0">
                <a:solidFill>
                  <a:prstClr val="black"/>
                </a:solidFill>
              </a:rPr>
              <a:t>敏感</a:t>
            </a:r>
            <a:r>
              <a:rPr lang="zh-CN" altLang="en-US" sz="4400" dirty="0" smtClean="0">
                <a:solidFill>
                  <a:prstClr val="black"/>
                </a:solidFill>
              </a:rPr>
              <a:t>信息泄露</a:t>
            </a:r>
            <a:endParaRPr lang="zh-CN" altLang="en-US" sz="4400" dirty="0">
              <a:solidFill>
                <a:prstClr val="black"/>
              </a:solidFill>
            </a:endParaRPr>
          </a:p>
        </p:txBody>
      </p:sp>
      <p:grpSp>
        <p:nvGrpSpPr>
          <p:cNvPr id="9" name="组合 32"/>
          <p:cNvGrpSpPr>
            <a:grpSpLocks/>
          </p:cNvGrpSpPr>
          <p:nvPr/>
        </p:nvGrpSpPr>
        <p:grpSpPr bwMode="auto">
          <a:xfrm>
            <a:off x="428723" y="2006046"/>
            <a:ext cx="8054975" cy="783227"/>
            <a:chOff x="179681" y="1057300"/>
            <a:chExt cx="1944216" cy="718998"/>
          </a:xfrm>
          <a:effectLst>
            <a:outerShdw blurRad="50800" dist="50800" dir="5400000" algn="ctr" rotWithShape="0">
              <a:srgbClr val="000000">
                <a:alpha val="84000"/>
              </a:srgbClr>
            </a:outerShdw>
          </a:effectLst>
        </p:grpSpPr>
        <p:sp>
          <p:nvSpPr>
            <p:cNvPr id="10" name="圆角矩形 33"/>
            <p:cNvSpPr/>
            <p:nvPr/>
          </p:nvSpPr>
          <p:spPr>
            <a:xfrm>
              <a:off x="179689" y="1057300"/>
              <a:ext cx="1918118" cy="718998"/>
            </a:xfrm>
            <a:prstGeom prst="roundRect">
              <a:avLst>
                <a:gd name="adj" fmla="val 3068"/>
              </a:avLst>
            </a:prstGeom>
            <a:solidFill>
              <a:srgbClr val="A2A2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1" name="TextBox 23"/>
            <p:cNvSpPr txBox="1">
              <a:spLocks noChangeArrowheads="1"/>
            </p:cNvSpPr>
            <p:nvPr/>
          </p:nvSpPr>
          <p:spPr bwMode="auto">
            <a:xfrm>
              <a:off x="179681" y="1057300"/>
              <a:ext cx="1944216" cy="387101"/>
            </a:xfrm>
            <a:prstGeom prst="rect">
              <a:avLst/>
            </a:prstGeom>
            <a:noFill/>
            <a:ln w="9525">
              <a:noFill/>
              <a:miter lim="800000"/>
              <a:headEnd/>
              <a:tailEnd/>
            </a:ln>
          </p:spPr>
          <p:txBody>
            <a:bodyPr>
              <a:spAutoFit/>
            </a:bodyPr>
            <a:lstStyle/>
            <a:p>
              <a:pPr>
                <a:defRPr/>
              </a:pPr>
              <a:r>
                <a:rPr lang="zh-CN" altLang="en-US" sz="1600" dirty="0" smtClean="0">
                  <a:solidFill>
                    <a:schemeClr val="bg1"/>
                  </a:solidFill>
                  <a:latin typeface="微软雅黑" pitchFamily="34" charset="-122"/>
                  <a:ea typeface="微软雅黑" pitchFamily="34" charset="-122"/>
                </a:rPr>
                <a:t>许多</a:t>
              </a:r>
              <a:r>
                <a:rPr lang="en-US" altLang="zh-CN" sz="1600" dirty="0" smtClean="0">
                  <a:solidFill>
                    <a:schemeClr val="bg1"/>
                  </a:solidFill>
                  <a:latin typeface="微软雅黑" pitchFamily="34" charset="-122"/>
                  <a:ea typeface="微软雅黑" pitchFamily="34" charset="-122"/>
                </a:rPr>
                <a:t>WEB</a:t>
              </a:r>
              <a:r>
                <a:rPr lang="zh-CN" altLang="en-US" sz="1600" dirty="0" smtClean="0">
                  <a:solidFill>
                    <a:schemeClr val="bg1"/>
                  </a:solidFill>
                  <a:latin typeface="微软雅黑" pitchFamily="34" charset="-122"/>
                  <a:ea typeface="微软雅黑" pitchFamily="34" charset="-122"/>
                </a:rPr>
                <a:t>应用程序没有正确保护敏感数据，如信用卡、身份验证凭据等。攻击者窃取这些弱保护的数据，进行诈骗、身份窃取等。</a:t>
              </a:r>
              <a:endParaRPr lang="en-US" altLang="zh-CN" sz="1600" dirty="0" smtClean="0">
                <a:solidFill>
                  <a:schemeClr val="bg1"/>
                </a:solidFill>
                <a:latin typeface="微软雅黑" pitchFamily="34" charset="-122"/>
                <a:ea typeface="微软雅黑" pitchFamily="34" charset="-122"/>
              </a:endParaRPr>
            </a:p>
          </p:txBody>
        </p:sp>
      </p:grpSp>
      <p:grpSp>
        <p:nvGrpSpPr>
          <p:cNvPr id="12" name="组合 11"/>
          <p:cNvGrpSpPr>
            <a:grpSpLocks/>
          </p:cNvGrpSpPr>
          <p:nvPr/>
        </p:nvGrpSpPr>
        <p:grpSpPr bwMode="auto">
          <a:xfrm>
            <a:off x="428657" y="4903750"/>
            <a:ext cx="7946849" cy="1504003"/>
            <a:chOff x="179681" y="1057300"/>
            <a:chExt cx="1918126" cy="718998"/>
          </a:xfrm>
          <a:effectLst>
            <a:outerShdw blurRad="50800" dist="50800" dir="5400000" algn="ctr" rotWithShape="0">
              <a:srgbClr val="000000">
                <a:alpha val="84000"/>
              </a:srgbClr>
            </a:outerShdw>
          </a:effectLst>
        </p:grpSpPr>
        <p:sp>
          <p:nvSpPr>
            <p:cNvPr id="13" name="圆角矩形 21"/>
            <p:cNvSpPr/>
            <p:nvPr/>
          </p:nvSpPr>
          <p:spPr>
            <a:xfrm>
              <a:off x="179689" y="1057300"/>
              <a:ext cx="1918118" cy="718998"/>
            </a:xfrm>
            <a:prstGeom prst="roundRect">
              <a:avLst>
                <a:gd name="adj" fmla="val 3068"/>
              </a:avLst>
            </a:prstGeom>
            <a:solidFill>
              <a:srgbClr val="FF720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4" name="TextBox 16"/>
            <p:cNvSpPr txBox="1">
              <a:spLocks noChangeArrowheads="1"/>
            </p:cNvSpPr>
            <p:nvPr/>
          </p:nvSpPr>
          <p:spPr bwMode="auto">
            <a:xfrm>
              <a:off x="179681" y="1092813"/>
              <a:ext cx="1895611" cy="650334"/>
            </a:xfrm>
            <a:prstGeom prst="rect">
              <a:avLst/>
            </a:prstGeom>
            <a:noFill/>
            <a:ln w="9525">
              <a:noFill/>
              <a:miter lim="800000"/>
              <a:headEnd/>
              <a:tailEnd/>
            </a:ln>
          </p:spPr>
          <p:txBody>
            <a:bodyPr>
              <a:spAutoFit/>
            </a:bodyPr>
            <a:lstStyle/>
            <a:p>
              <a:pPr marL="285750" lvl="0" indent="-285750">
                <a:lnSpc>
                  <a:spcPct val="130000"/>
                </a:lnSpc>
                <a:buFont typeface="Arial"/>
                <a:buChar char="•"/>
                <a:defRPr/>
              </a:pPr>
              <a:r>
                <a:rPr lang="zh-CN" altLang="en-US" sz="1600" dirty="0" smtClean="0">
                  <a:solidFill>
                    <a:prstClr val="white"/>
                  </a:solidFill>
                  <a:latin typeface="微软雅黑" pitchFamily="34" charset="-122"/>
                  <a:ea typeface="微软雅黑" pitchFamily="34" charset="-122"/>
                </a:rPr>
                <a:t>长期存储的数据，是否进行了加密，特别是这些数据的备份，也要记得加密。</a:t>
              </a:r>
              <a:endParaRPr lang="en-US" altLang="zh-CN" sz="1600" dirty="0" smtClean="0">
                <a:solidFill>
                  <a:prstClr val="white"/>
                </a:solidFill>
                <a:latin typeface="微软雅黑" pitchFamily="34" charset="-122"/>
                <a:ea typeface="微软雅黑" pitchFamily="34" charset="-122"/>
              </a:endParaRPr>
            </a:p>
            <a:p>
              <a:pPr marL="285750" lvl="0" indent="-285750">
                <a:lnSpc>
                  <a:spcPct val="130000"/>
                </a:lnSpc>
                <a:buFont typeface="Arial"/>
                <a:buChar char="•"/>
                <a:defRPr/>
              </a:pPr>
              <a:r>
                <a:rPr lang="zh-CN" altLang="en-US" sz="1600" dirty="0" smtClean="0">
                  <a:solidFill>
                    <a:prstClr val="white"/>
                  </a:solidFill>
                  <a:latin typeface="微软雅黑" pitchFamily="34" charset="-122"/>
                  <a:ea typeface="微软雅黑" pitchFamily="34" charset="-122"/>
                </a:rPr>
                <a:t>重要的数据，无论内部还是外包，是否是明文传输。</a:t>
              </a:r>
              <a:endParaRPr lang="en-US" altLang="zh-CN" sz="1600" dirty="0" smtClean="0">
                <a:solidFill>
                  <a:prstClr val="white"/>
                </a:solidFill>
                <a:latin typeface="微软雅黑" pitchFamily="34" charset="-122"/>
                <a:ea typeface="微软雅黑" pitchFamily="34" charset="-122"/>
              </a:endParaRPr>
            </a:p>
            <a:p>
              <a:pPr marL="285750" lvl="0" indent="-285750">
                <a:lnSpc>
                  <a:spcPct val="130000"/>
                </a:lnSpc>
                <a:buFont typeface="Arial"/>
                <a:buChar char="•"/>
                <a:defRPr/>
              </a:pPr>
              <a:r>
                <a:rPr lang="zh-CN" altLang="en-US" sz="1600" dirty="0" smtClean="0">
                  <a:solidFill>
                    <a:prstClr val="white"/>
                  </a:solidFill>
                  <a:latin typeface="微软雅黑" pitchFamily="34" charset="-122"/>
                  <a:ea typeface="微软雅黑" pitchFamily="34" charset="-122"/>
                </a:rPr>
                <a:t>是否在使用旧的或脆弱的加密算法。</a:t>
              </a:r>
              <a:endParaRPr lang="en-US" altLang="zh-CN" sz="1600" dirty="0" smtClean="0">
                <a:solidFill>
                  <a:prstClr val="white"/>
                </a:solidFill>
                <a:latin typeface="微软雅黑" pitchFamily="34" charset="-122"/>
                <a:ea typeface="微软雅黑" pitchFamily="34" charset="-122"/>
              </a:endParaRPr>
            </a:p>
            <a:p>
              <a:pPr marL="285750" lvl="0" indent="-285750">
                <a:lnSpc>
                  <a:spcPct val="130000"/>
                </a:lnSpc>
                <a:buFont typeface="Arial"/>
                <a:buChar char="•"/>
                <a:defRPr/>
              </a:pPr>
              <a:r>
                <a:rPr lang="zh-CN" altLang="en-US" sz="1600" dirty="0" smtClean="0">
                  <a:solidFill>
                    <a:prstClr val="white"/>
                  </a:solidFill>
                  <a:latin typeface="微软雅黑" pitchFamily="34" charset="-122"/>
                  <a:ea typeface="微软雅黑" pitchFamily="34" charset="-122"/>
                </a:rPr>
                <a:t>加密密钥的生成是否脆弱，是否有清晰的密钥管理。</a:t>
              </a:r>
              <a:endParaRPr lang="en-US" altLang="zh-CN" sz="1600" dirty="0">
                <a:solidFill>
                  <a:prstClr val="white"/>
                </a:solidFill>
                <a:latin typeface="微软雅黑" pitchFamily="34" charset="-122"/>
                <a:ea typeface="微软雅黑" pitchFamily="34" charset="-122"/>
              </a:endParaRPr>
            </a:p>
          </p:txBody>
        </p:sp>
      </p:grpSp>
      <p:sp>
        <p:nvSpPr>
          <p:cNvPr id="15" name="TextBox 58"/>
          <p:cNvSpPr txBox="1">
            <a:spLocks noChangeArrowheads="1"/>
          </p:cNvSpPr>
          <p:nvPr/>
        </p:nvSpPr>
        <p:spPr bwMode="auto">
          <a:xfrm>
            <a:off x="428624" y="4504898"/>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我们是否存在注入漏洞？</a:t>
            </a:r>
            <a:endParaRPr lang="zh-CN" altLang="en-US" sz="2000" b="1" dirty="0">
              <a:solidFill>
                <a:prstClr val="black"/>
              </a:solidFill>
              <a:latin typeface="微软雅黑" charset="0"/>
              <a:ea typeface="微软雅黑" charset="0"/>
              <a:cs typeface="微软雅黑" charset="0"/>
            </a:endParaRPr>
          </a:p>
        </p:txBody>
      </p:sp>
      <p:sp>
        <p:nvSpPr>
          <p:cNvPr id="16" name="圆角矩形 15"/>
          <p:cNvSpPr/>
          <p:nvPr/>
        </p:nvSpPr>
        <p:spPr>
          <a:xfrm>
            <a:off x="428623" y="3413835"/>
            <a:ext cx="7946883" cy="1062915"/>
          </a:xfrm>
          <a:prstGeom prst="roundRect">
            <a:avLst>
              <a:gd name="adj" fmla="val 3068"/>
            </a:avLst>
          </a:prstGeom>
          <a:solidFill>
            <a:srgbClr val="0070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7" name="TextBox 58"/>
          <p:cNvSpPr txBox="1">
            <a:spLocks noChangeArrowheads="1"/>
          </p:cNvSpPr>
          <p:nvPr/>
        </p:nvSpPr>
        <p:spPr bwMode="auto">
          <a:xfrm>
            <a:off x="428623" y="3013725"/>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攻击案例</a:t>
            </a:r>
            <a:endParaRPr lang="zh-CN" altLang="en-US" sz="2000" b="1" dirty="0">
              <a:solidFill>
                <a:prstClr val="black"/>
              </a:solidFill>
              <a:latin typeface="微软雅黑" charset="0"/>
              <a:ea typeface="微软雅黑" charset="0"/>
              <a:cs typeface="微软雅黑" charset="0"/>
            </a:endParaRPr>
          </a:p>
        </p:txBody>
      </p:sp>
      <p:sp>
        <p:nvSpPr>
          <p:cNvPr id="18" name="TextBox 15"/>
          <p:cNvSpPr txBox="1">
            <a:spLocks noChangeArrowheads="1"/>
          </p:cNvSpPr>
          <p:nvPr/>
        </p:nvSpPr>
        <p:spPr bwMode="auto">
          <a:xfrm>
            <a:off x="428690" y="3468881"/>
            <a:ext cx="8054975" cy="923330"/>
          </a:xfrm>
          <a:prstGeom prst="rect">
            <a:avLst/>
          </a:prstGeom>
          <a:noFill/>
          <a:ln w="9525">
            <a:noFill/>
            <a:miter lim="800000"/>
            <a:headEnd/>
            <a:tailEnd/>
          </a:ln>
        </p:spPr>
        <p:txBody>
          <a:bodyPr>
            <a:spAutoFit/>
          </a:bodyPr>
          <a:lstStyle/>
          <a:p>
            <a:pPr>
              <a:defRPr/>
            </a:pPr>
            <a:r>
              <a:rPr lang="zh-CN" altLang="en-US" dirty="0" smtClean="0">
                <a:solidFill>
                  <a:schemeClr val="bg1"/>
                </a:solidFill>
                <a:latin typeface="微软雅黑" pitchFamily="34" charset="-122"/>
                <a:ea typeface="微软雅黑" pitchFamily="34" charset="-122"/>
              </a:rPr>
              <a:t>攻击者通常间接地攻击加密系统。</a:t>
            </a:r>
            <a:endParaRPr lang="en-US" altLang="zh-CN" dirty="0" smtClean="0">
              <a:solidFill>
                <a:schemeClr val="bg1"/>
              </a:solidFill>
              <a:latin typeface="微软雅黑" pitchFamily="34" charset="-122"/>
              <a:ea typeface="微软雅黑" pitchFamily="34" charset="-122"/>
            </a:endParaRPr>
          </a:p>
          <a:p>
            <a:pPr>
              <a:defRPr/>
            </a:pPr>
            <a:r>
              <a:rPr lang="zh-CN" altLang="en-US" dirty="0" smtClean="0">
                <a:solidFill>
                  <a:schemeClr val="bg1"/>
                </a:solidFill>
                <a:latin typeface="微软雅黑" pitchFamily="34" charset="-122"/>
                <a:ea typeface="微软雅黑" pitchFamily="34" charset="-122"/>
              </a:rPr>
              <a:t>。如窃取密钥、发起中间人攻击、从服务器窃取明文数据等方式，对传输中的或者客户浏览器中的数据进行破解。</a:t>
            </a:r>
            <a:endParaRPr lang="en-US" altLang="zh-CN" dirty="0" smtClean="0">
              <a:solidFill>
                <a:schemeClr val="bg1"/>
              </a:solidFill>
              <a:latin typeface="微软雅黑" pitchFamily="34" charset="-122"/>
              <a:ea typeface="微软雅黑" pitchFamily="34" charset="-122"/>
            </a:endParaRPr>
          </a:p>
        </p:txBody>
      </p:sp>
      <p:sp>
        <p:nvSpPr>
          <p:cNvPr id="19" name="TextBox 58"/>
          <p:cNvSpPr txBox="1">
            <a:spLocks noChangeArrowheads="1"/>
          </p:cNvSpPr>
          <p:nvPr/>
        </p:nvSpPr>
        <p:spPr bwMode="auto">
          <a:xfrm>
            <a:off x="428623" y="1523811"/>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每年都有多起大型企业敏感信息泄露问题，如近期的</a:t>
            </a:r>
            <a:r>
              <a:rPr lang="en-US" altLang="zh-CN" sz="2000" b="1" dirty="0" smtClean="0">
                <a:solidFill>
                  <a:prstClr val="black"/>
                </a:solidFill>
                <a:latin typeface="微软雅黑" charset="0"/>
                <a:ea typeface="微软雅黑" charset="0"/>
                <a:cs typeface="微软雅黑" charset="0"/>
              </a:rPr>
              <a:t>Firefox</a:t>
            </a:r>
            <a:r>
              <a:rPr lang="zh-CN" altLang="en-US" sz="2000" b="1" dirty="0" smtClean="0">
                <a:solidFill>
                  <a:prstClr val="black"/>
                </a:solidFill>
                <a:latin typeface="微软雅黑" charset="0"/>
                <a:ea typeface="微软雅黑" charset="0"/>
                <a:cs typeface="微软雅黑" charset="0"/>
              </a:rPr>
              <a:t>。</a:t>
            </a:r>
            <a:endParaRPr lang="zh-CN" altLang="en-US" sz="2000" b="1" dirty="0">
              <a:solidFill>
                <a:prstClr val="black"/>
              </a:solidFill>
              <a:latin typeface="微软雅黑" charset="0"/>
              <a:ea typeface="微软雅黑" charset="0"/>
              <a:cs typeface="微软雅黑" charset="0"/>
            </a:endParaRPr>
          </a:p>
        </p:txBody>
      </p:sp>
    </p:spTree>
    <p:extLst>
      <p:ext uri="{BB962C8B-B14F-4D97-AF65-F5344CB8AC3E}">
        <p14:creationId xmlns:p14="http://schemas.microsoft.com/office/powerpoint/2010/main" val="33909045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1"/>
          <p:cNvSpPr txBox="1">
            <a:spLocks noChangeArrowheads="1"/>
          </p:cNvSpPr>
          <p:nvPr/>
        </p:nvSpPr>
        <p:spPr bwMode="auto">
          <a:xfrm>
            <a:off x="3213100" y="4681538"/>
            <a:ext cx="2470150" cy="457200"/>
          </a:xfrm>
          <a:prstGeom prst="rect">
            <a:avLst/>
          </a:prstGeom>
          <a:noFill/>
          <a:ln w="9525">
            <a:noFill/>
            <a:miter lim="800000"/>
            <a:headEnd/>
            <a:tailEnd/>
          </a:ln>
        </p:spPr>
        <p:txBody>
          <a:bodyPr>
            <a:spAutoFit/>
          </a:bodyPr>
          <a:lstStyle/>
          <a:p>
            <a:pPr algn="ctr"/>
            <a:r>
              <a:rPr lang="zh-CN" altLang="en-US" sz="2400" dirty="0">
                <a:solidFill>
                  <a:srgbClr val="404040"/>
                </a:solidFill>
                <a:latin typeface="微软雅黑" pitchFamily="34" charset="-122"/>
                <a:ea typeface="微软雅黑" pitchFamily="34" charset="-122"/>
                <a:cs typeface="华文黑体"/>
              </a:rPr>
              <a:t>作者</a:t>
            </a:r>
            <a:r>
              <a:rPr lang="zh-CN" altLang="en-US" sz="2400" dirty="0" smtClean="0">
                <a:solidFill>
                  <a:srgbClr val="404040"/>
                </a:solidFill>
                <a:latin typeface="微软雅黑" pitchFamily="34" charset="-122"/>
                <a:ea typeface="微软雅黑" pitchFamily="34" charset="-122"/>
                <a:cs typeface="华文黑体"/>
              </a:rPr>
              <a:t>：</a:t>
            </a:r>
            <a:r>
              <a:rPr lang="en-US" altLang="zh-CN" sz="2400" dirty="0" err="1" smtClean="0">
                <a:solidFill>
                  <a:srgbClr val="404040"/>
                </a:solidFill>
                <a:latin typeface="微软雅黑" pitchFamily="34" charset="-122"/>
                <a:ea typeface="微软雅黑" pitchFamily="34" charset="-122"/>
                <a:cs typeface="华文黑体"/>
              </a:rPr>
              <a:t>Shy.Song</a:t>
            </a:r>
            <a:endParaRPr lang="en-US" altLang="zh-CN" sz="2400" dirty="0">
              <a:solidFill>
                <a:srgbClr val="404040"/>
              </a:solidFill>
              <a:latin typeface="微软雅黑" pitchFamily="34" charset="-122"/>
              <a:ea typeface="微软雅黑" pitchFamily="34" charset="-122"/>
              <a:cs typeface="华文黑体"/>
            </a:endParaRPr>
          </a:p>
        </p:txBody>
      </p:sp>
      <p:sp>
        <p:nvSpPr>
          <p:cNvPr id="8" name="TextBox 2"/>
          <p:cNvSpPr txBox="1">
            <a:spLocks noChangeArrowheads="1"/>
          </p:cNvSpPr>
          <p:nvPr/>
        </p:nvSpPr>
        <p:spPr bwMode="auto">
          <a:xfrm>
            <a:off x="1147763" y="2636838"/>
            <a:ext cx="6858000" cy="823912"/>
          </a:xfrm>
          <a:prstGeom prst="rect">
            <a:avLst/>
          </a:prstGeom>
          <a:noFill/>
          <a:ln w="9525">
            <a:noFill/>
            <a:miter lim="800000"/>
            <a:headEnd/>
            <a:tailEnd/>
          </a:ln>
        </p:spPr>
        <p:txBody>
          <a:bodyPr>
            <a:spAutoFit/>
          </a:bodyPr>
          <a:lstStyle/>
          <a:p>
            <a:pPr algn="ctr"/>
            <a:r>
              <a:rPr lang="en-US" altLang="en-US" sz="2800" dirty="0" smtClean="0">
                <a:solidFill>
                  <a:srgbClr val="595959"/>
                </a:solidFill>
                <a:latin typeface="微软雅黑" pitchFamily="34" charset="-122"/>
                <a:ea typeface="微软雅黑" pitchFamily="34" charset="-122"/>
                <a:cs typeface="华文黑体"/>
              </a:rPr>
              <a:t>网络安全</a:t>
            </a:r>
            <a:r>
              <a:rPr lang="en-US" altLang="en-US" sz="2800" dirty="0" smtClean="0">
                <a:solidFill>
                  <a:srgbClr val="595959"/>
                </a:solidFill>
                <a:latin typeface="微软雅黑" pitchFamily="34" charset="-122"/>
                <a:ea typeface="微软雅黑" pitchFamily="34" charset="-122"/>
                <a:cs typeface="华文黑体"/>
              </a:rPr>
              <a:t>2014</a:t>
            </a:r>
            <a:r>
              <a:rPr lang="zh-CN" altLang="en-US" sz="2800" dirty="0" smtClean="0">
                <a:solidFill>
                  <a:srgbClr val="595959"/>
                </a:solidFill>
                <a:latin typeface="微软雅黑" pitchFamily="34" charset="-122"/>
                <a:ea typeface="微软雅黑" pitchFamily="34" charset="-122"/>
                <a:cs typeface="华文黑体"/>
              </a:rPr>
              <a:t>（总第三期）</a:t>
            </a:r>
            <a:endParaRPr lang="zh-CN" altLang="en-US" sz="2800" dirty="0">
              <a:solidFill>
                <a:srgbClr val="595959"/>
              </a:solidFill>
              <a:latin typeface="微软雅黑" pitchFamily="34" charset="-122"/>
              <a:ea typeface="微软雅黑" pitchFamily="34" charset="-122"/>
              <a:cs typeface="华文黑体"/>
            </a:endParaRPr>
          </a:p>
          <a:p>
            <a:pPr algn="ctr"/>
            <a:endParaRPr lang="zh-CN" altLang="en-US" sz="2000" dirty="0">
              <a:solidFill>
                <a:srgbClr val="595959"/>
              </a:solidFill>
              <a:latin typeface="黑体" pitchFamily="2" charset="-122"/>
              <a:ea typeface="黑体" pitchFamily="2" charset="-122"/>
              <a:cs typeface="华文黑体"/>
            </a:endParaRPr>
          </a:p>
        </p:txBody>
      </p:sp>
      <p:sp>
        <p:nvSpPr>
          <p:cNvPr id="10" name="页脚占位符 4"/>
          <p:cNvSpPr>
            <a:spLocks noGrp="1"/>
          </p:cNvSpPr>
          <p:nvPr>
            <p:ph type="ftr" sz="quarter" idx="11"/>
          </p:nvPr>
        </p:nvSpPr>
        <p:spPr>
          <a:xfrm>
            <a:off x="3124200" y="6356350"/>
            <a:ext cx="2895600" cy="365125"/>
          </a:xfrm>
        </p:spPr>
        <p:txBody>
          <a:bodyPr/>
          <a:lstStyle/>
          <a:p>
            <a:pPr>
              <a:defRPr/>
            </a:pPr>
            <a:r>
              <a:rPr lang="en-US"/>
              <a:t>Confidential Property </a:t>
            </a:r>
          </a:p>
        </p:txBody>
      </p:sp>
      <p:sp>
        <p:nvSpPr>
          <p:cNvPr id="11" name="灯片编号占位符 5"/>
          <p:cNvSpPr>
            <a:spLocks noGrp="1"/>
          </p:cNvSpPr>
          <p:nvPr>
            <p:ph type="sldNum" sz="quarter" idx="12"/>
          </p:nvPr>
        </p:nvSpPr>
        <p:spPr>
          <a:xfrm>
            <a:off x="6553200" y="6356350"/>
            <a:ext cx="2133600" cy="365125"/>
          </a:xfrm>
        </p:spPr>
        <p:txBody>
          <a:bodyPr/>
          <a:lstStyle/>
          <a:p>
            <a:pPr>
              <a:defRPr/>
            </a:pPr>
            <a:fld id="{8FDAF4E5-E175-4EBB-A4DA-43920D94F24E}" type="slidenum">
              <a:rPr lang="en-US"/>
              <a:pPr>
                <a:defRPr/>
              </a:pPr>
              <a:t>2</a:t>
            </a:fld>
            <a:endParaRPr lang="en-US"/>
          </a:p>
        </p:txBody>
      </p:sp>
      <p:sp>
        <p:nvSpPr>
          <p:cNvPr id="12" name="Text Box 7"/>
          <p:cNvSpPr txBox="1">
            <a:spLocks noChangeArrowheads="1"/>
          </p:cNvSpPr>
          <p:nvPr/>
        </p:nvSpPr>
        <p:spPr bwMode="auto">
          <a:xfrm>
            <a:off x="3581400" y="5319713"/>
            <a:ext cx="1978427" cy="369332"/>
          </a:xfrm>
          <a:prstGeom prst="rect">
            <a:avLst/>
          </a:prstGeom>
          <a:noFill/>
          <a:ln w="9525">
            <a:noFill/>
            <a:miter lim="800000"/>
            <a:headEnd/>
            <a:tailEnd/>
          </a:ln>
        </p:spPr>
        <p:txBody>
          <a:bodyPr wrap="none">
            <a:spAutoFit/>
          </a:bodyPr>
          <a:lstStyle/>
          <a:p>
            <a:pPr defTabSz="914400"/>
            <a:r>
              <a:rPr lang="zh-CN" altLang="en-US" dirty="0">
                <a:solidFill>
                  <a:srgbClr val="404040"/>
                </a:solidFill>
                <a:latin typeface="微软雅黑" pitchFamily="34" charset="-122"/>
                <a:ea typeface="微软雅黑" pitchFamily="34" charset="-122"/>
              </a:rPr>
              <a:t>日期</a:t>
            </a:r>
            <a:r>
              <a:rPr lang="en-US" altLang="zh-CN" dirty="0">
                <a:solidFill>
                  <a:srgbClr val="404040"/>
                </a:solidFill>
                <a:latin typeface="微软雅黑" pitchFamily="34" charset="-122"/>
                <a:ea typeface="微软雅黑" pitchFamily="34" charset="-122"/>
              </a:rPr>
              <a:t>:</a:t>
            </a:r>
            <a:r>
              <a:rPr lang="en-US" altLang="zh-CN" dirty="0" smtClean="0">
                <a:solidFill>
                  <a:srgbClr val="404040"/>
                </a:solidFill>
                <a:latin typeface="微软雅黑" pitchFamily="34" charset="-122"/>
                <a:ea typeface="微软雅黑" pitchFamily="34" charset="-122"/>
              </a:rPr>
              <a:t>2014-09-04</a:t>
            </a:r>
            <a:endParaRPr lang="zh-CN" altLang="en-US" dirty="0">
              <a:solidFill>
                <a:srgbClr val="404040"/>
              </a:solidFill>
              <a:latin typeface="微软雅黑" pitchFamily="34" charset="-122"/>
              <a:ea typeface="微软雅黑" pitchFamily="34" charset="-122"/>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latin typeface="Calibri"/>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latin typeface="Calibri"/>
              </a:rPr>
              <a:pPr>
                <a:defRPr/>
              </a:pPr>
              <a:t>20</a:t>
            </a:fld>
            <a:endParaRPr lang="en-US">
              <a:solidFill>
                <a:prstClr val="black">
                  <a:tint val="75000"/>
                </a:prstClr>
              </a:solidFill>
              <a:latin typeface="Calibri"/>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A6 </a:t>
            </a:r>
            <a:r>
              <a:rPr lang="zh-CN" altLang="en-US" sz="4400" dirty="0">
                <a:solidFill>
                  <a:prstClr val="black"/>
                </a:solidFill>
              </a:rPr>
              <a:t>敏感</a:t>
            </a:r>
            <a:r>
              <a:rPr lang="zh-CN" altLang="en-US" sz="4400" dirty="0" smtClean="0">
                <a:solidFill>
                  <a:prstClr val="black"/>
                </a:solidFill>
              </a:rPr>
              <a:t>信息泄露</a:t>
            </a:r>
            <a:endParaRPr lang="zh-CN" altLang="en-US" sz="4400" dirty="0">
              <a:solidFill>
                <a:prstClr val="black"/>
              </a:solidFill>
            </a:endParaRPr>
          </a:p>
        </p:txBody>
      </p:sp>
      <p:pic>
        <p:nvPicPr>
          <p:cNvPr id="2" name="Picture 1"/>
          <p:cNvPicPr>
            <a:picLocks noChangeAspect="1"/>
          </p:cNvPicPr>
          <p:nvPr/>
        </p:nvPicPr>
        <p:blipFill>
          <a:blip r:embed="rId3"/>
          <a:stretch>
            <a:fillRect/>
          </a:stretch>
        </p:blipFill>
        <p:spPr>
          <a:xfrm>
            <a:off x="1891511" y="1401265"/>
            <a:ext cx="5829300" cy="3370856"/>
          </a:xfrm>
          <a:prstGeom prst="rect">
            <a:avLst/>
          </a:prstGeom>
        </p:spPr>
      </p:pic>
      <p:grpSp>
        <p:nvGrpSpPr>
          <p:cNvPr id="20" name="组合 11"/>
          <p:cNvGrpSpPr>
            <a:grpSpLocks/>
          </p:cNvGrpSpPr>
          <p:nvPr/>
        </p:nvGrpSpPr>
        <p:grpSpPr bwMode="auto">
          <a:xfrm>
            <a:off x="428657" y="4903750"/>
            <a:ext cx="7946849" cy="1504003"/>
            <a:chOff x="179681" y="1057300"/>
            <a:chExt cx="1918126" cy="718998"/>
          </a:xfrm>
          <a:effectLst>
            <a:outerShdw blurRad="50800" dist="50800" dir="5400000" algn="ctr" rotWithShape="0">
              <a:srgbClr val="000000">
                <a:alpha val="84000"/>
              </a:srgbClr>
            </a:outerShdw>
          </a:effectLst>
        </p:grpSpPr>
        <p:sp>
          <p:nvSpPr>
            <p:cNvPr id="21" name="圆角矩形 21"/>
            <p:cNvSpPr/>
            <p:nvPr/>
          </p:nvSpPr>
          <p:spPr>
            <a:xfrm>
              <a:off x="179689" y="1057300"/>
              <a:ext cx="1918118" cy="718998"/>
            </a:xfrm>
            <a:prstGeom prst="roundRect">
              <a:avLst>
                <a:gd name="adj" fmla="val 3068"/>
              </a:avLst>
            </a:prstGeom>
            <a:solidFill>
              <a:srgbClr val="FF720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22" name="TextBox 16"/>
            <p:cNvSpPr txBox="1">
              <a:spLocks noChangeArrowheads="1"/>
            </p:cNvSpPr>
            <p:nvPr/>
          </p:nvSpPr>
          <p:spPr bwMode="auto">
            <a:xfrm>
              <a:off x="179681" y="1092813"/>
              <a:ext cx="1895611" cy="497315"/>
            </a:xfrm>
            <a:prstGeom prst="rect">
              <a:avLst/>
            </a:prstGeom>
            <a:noFill/>
            <a:ln w="9525">
              <a:noFill/>
              <a:miter lim="800000"/>
              <a:headEnd/>
              <a:tailEnd/>
            </a:ln>
          </p:spPr>
          <p:txBody>
            <a:bodyPr>
              <a:spAutoFit/>
            </a:bodyPr>
            <a:lstStyle/>
            <a:p>
              <a:pPr>
                <a:lnSpc>
                  <a:spcPct val="130000"/>
                </a:lnSpc>
                <a:defRPr/>
              </a:pPr>
              <a:r>
                <a:rPr lang="en-US" altLang="zh-CN" sz="1600" dirty="0" smtClean="0">
                  <a:solidFill>
                    <a:prstClr val="white"/>
                  </a:solidFill>
                  <a:latin typeface="微软雅黑" pitchFamily="34" charset="-122"/>
                  <a:ea typeface="微软雅黑" pitchFamily="34" charset="-122"/>
                </a:rPr>
                <a:t>MITM</a:t>
              </a:r>
              <a:r>
                <a:rPr lang="zh-CN" altLang="en-US" sz="1600" dirty="0" smtClean="0">
                  <a:solidFill>
                    <a:prstClr val="white"/>
                  </a:solidFill>
                  <a:latin typeface="微软雅黑" pitchFamily="34" charset="-122"/>
                  <a:ea typeface="微软雅黑" pitchFamily="34" charset="-122"/>
                </a:rPr>
                <a:t>（中间人攻击）</a:t>
              </a:r>
              <a:r>
                <a:rPr lang="en-US" altLang="zh-CN" sz="1600" dirty="0" smtClean="0">
                  <a:solidFill>
                    <a:prstClr val="white"/>
                  </a:solidFill>
                  <a:latin typeface="微软雅黑" pitchFamily="34" charset="-122"/>
                  <a:ea typeface="微软雅黑" pitchFamily="34" charset="-122"/>
                </a:rPr>
                <a:t>——</a:t>
              </a:r>
              <a:r>
                <a:rPr lang="zh-CN" altLang="en-US" sz="1600" dirty="0" smtClean="0">
                  <a:solidFill>
                    <a:prstClr val="white"/>
                  </a:solidFill>
                  <a:latin typeface="微软雅黑" pitchFamily="34" charset="-122"/>
                  <a:ea typeface="微软雅黑" pitchFamily="34" charset="-122"/>
                </a:rPr>
                <a:t>攻击者的重心逐渐由电脑转向移动设备</a:t>
              </a:r>
              <a:endParaRPr lang="en-US" altLang="zh-CN" sz="1600" dirty="0" smtClean="0">
                <a:solidFill>
                  <a:prstClr val="white"/>
                </a:solidFill>
                <a:latin typeface="微软雅黑" pitchFamily="34" charset="-122"/>
                <a:ea typeface="微软雅黑" pitchFamily="34" charset="-122"/>
              </a:endParaRPr>
            </a:p>
            <a:p>
              <a:pPr lvl="0">
                <a:lnSpc>
                  <a:spcPct val="130000"/>
                </a:lnSpc>
                <a:defRPr/>
              </a:pPr>
              <a:r>
                <a:rPr lang="zh-CN" altLang="en-US" sz="1600" dirty="0" smtClean="0">
                  <a:solidFill>
                    <a:prstClr val="white"/>
                  </a:solidFill>
                  <a:latin typeface="微软雅黑" pitchFamily="34" charset="-122"/>
                  <a:ea typeface="微软雅黑" pitchFamily="34" charset="-122"/>
                </a:rPr>
                <a:t>移动设备的保护措施需要</a:t>
              </a:r>
              <a:r>
                <a:rPr lang="en-US" altLang="zh-CN" sz="1600" dirty="0" smtClean="0">
                  <a:solidFill>
                    <a:prstClr val="white"/>
                  </a:solidFill>
                  <a:latin typeface="微软雅黑" pitchFamily="34" charset="-122"/>
                  <a:ea typeface="微软雅黑" pitchFamily="34" charset="-122"/>
                </a:rPr>
                <a:t>root</a:t>
              </a:r>
              <a:r>
                <a:rPr lang="zh-CN" altLang="en-US" sz="1600" dirty="0" smtClean="0">
                  <a:solidFill>
                    <a:prstClr val="white"/>
                  </a:solidFill>
                  <a:latin typeface="微软雅黑" pitchFamily="34" charset="-122"/>
                  <a:ea typeface="微软雅黑" pitchFamily="34" charset="-122"/>
                </a:rPr>
                <a:t>权限，防御中会带来操作系统变慢、电池消耗更快、占用更多内存等，且杀毒软件除寻找一直恶意签名外，不好进行网络监测。</a:t>
              </a:r>
              <a:endParaRPr lang="en-US" altLang="zh-CN" sz="1600" dirty="0">
                <a:solidFill>
                  <a:prstClr val="whit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42202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21</a:t>
            </a:fld>
            <a:endParaRPr lang="en-US">
              <a:solidFill>
                <a:prstClr val="black">
                  <a:tint val="75000"/>
                </a:prstClr>
              </a:solidFill>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A7 </a:t>
            </a:r>
            <a:r>
              <a:rPr lang="zh-CN" altLang="en-US" sz="4400" dirty="0">
                <a:solidFill>
                  <a:prstClr val="black"/>
                </a:solidFill>
              </a:rPr>
              <a:t>功能</a:t>
            </a:r>
            <a:r>
              <a:rPr lang="zh-CN" altLang="en-US" sz="4400" dirty="0" smtClean="0">
                <a:solidFill>
                  <a:prstClr val="black"/>
                </a:solidFill>
              </a:rPr>
              <a:t>级访问控制缺失</a:t>
            </a:r>
            <a:endParaRPr lang="zh-CN" altLang="en-US" sz="4400" dirty="0">
              <a:solidFill>
                <a:prstClr val="black"/>
              </a:solidFill>
            </a:endParaRPr>
          </a:p>
        </p:txBody>
      </p:sp>
      <p:grpSp>
        <p:nvGrpSpPr>
          <p:cNvPr id="9" name="组合 32"/>
          <p:cNvGrpSpPr>
            <a:grpSpLocks/>
          </p:cNvGrpSpPr>
          <p:nvPr/>
        </p:nvGrpSpPr>
        <p:grpSpPr bwMode="auto">
          <a:xfrm>
            <a:off x="428723" y="2006048"/>
            <a:ext cx="8054975" cy="1086160"/>
            <a:chOff x="179681" y="1057300"/>
            <a:chExt cx="1944216" cy="718998"/>
          </a:xfrm>
          <a:effectLst>
            <a:outerShdw blurRad="50800" dist="50800" dir="5400000" algn="ctr" rotWithShape="0">
              <a:srgbClr val="000000">
                <a:alpha val="84000"/>
              </a:srgbClr>
            </a:outerShdw>
          </a:effectLst>
        </p:grpSpPr>
        <p:sp>
          <p:nvSpPr>
            <p:cNvPr id="10" name="圆角矩形 33"/>
            <p:cNvSpPr/>
            <p:nvPr/>
          </p:nvSpPr>
          <p:spPr>
            <a:xfrm>
              <a:off x="179689" y="1057300"/>
              <a:ext cx="1918118" cy="718998"/>
            </a:xfrm>
            <a:prstGeom prst="roundRect">
              <a:avLst>
                <a:gd name="adj" fmla="val 3068"/>
              </a:avLst>
            </a:prstGeom>
            <a:solidFill>
              <a:srgbClr val="A2A2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1" name="TextBox 23"/>
            <p:cNvSpPr txBox="1">
              <a:spLocks noChangeArrowheads="1"/>
            </p:cNvSpPr>
            <p:nvPr/>
          </p:nvSpPr>
          <p:spPr bwMode="auto">
            <a:xfrm>
              <a:off x="179681" y="1127454"/>
              <a:ext cx="1944216" cy="550089"/>
            </a:xfrm>
            <a:prstGeom prst="rect">
              <a:avLst/>
            </a:prstGeom>
            <a:noFill/>
            <a:ln w="9525">
              <a:noFill/>
              <a:miter lim="800000"/>
              <a:headEnd/>
              <a:tailEnd/>
            </a:ln>
          </p:spPr>
          <p:txBody>
            <a:bodyPr>
              <a:spAutoFit/>
            </a:bodyPr>
            <a:lstStyle/>
            <a:p>
              <a:pPr>
                <a:defRPr/>
              </a:pPr>
              <a:r>
                <a:rPr lang="zh-CN" altLang="en-US" sz="1600" dirty="0" smtClean="0">
                  <a:solidFill>
                    <a:schemeClr val="bg1"/>
                  </a:solidFill>
                  <a:latin typeface="微软雅黑" pitchFamily="34" charset="-122"/>
                  <a:ea typeface="微软雅黑" pitchFamily="34" charset="-122"/>
                </a:rPr>
                <a:t>大多数</a:t>
              </a:r>
              <a:r>
                <a:rPr lang="en-US" altLang="zh-CN" sz="1600" dirty="0" smtClean="0">
                  <a:solidFill>
                    <a:schemeClr val="bg1"/>
                  </a:solidFill>
                  <a:latin typeface="微软雅黑" pitchFamily="34" charset="-122"/>
                  <a:ea typeface="微软雅黑" pitchFamily="34" charset="-122"/>
                </a:rPr>
                <a:t>Web</a:t>
              </a:r>
              <a:r>
                <a:rPr lang="zh-CN" altLang="en-US" sz="1600" dirty="0" smtClean="0">
                  <a:solidFill>
                    <a:schemeClr val="bg1"/>
                  </a:solidFill>
                  <a:latin typeface="微软雅黑" pitchFamily="34" charset="-122"/>
                  <a:ea typeface="微软雅黑" pitchFamily="34" charset="-122"/>
                </a:rPr>
                <a:t>应用程序可以理解不同的功能组件，验证</a:t>
              </a:r>
              <a:r>
                <a:rPr lang="zh-CN" altLang="en-US" sz="1600" dirty="0">
                  <a:solidFill>
                    <a:schemeClr val="bg1"/>
                  </a:solidFill>
                  <a:latin typeface="微软雅黑" pitchFamily="34" charset="-122"/>
                  <a:ea typeface="微软雅黑" pitchFamily="34" charset="-122"/>
                </a:rPr>
                <a:t>功能级别的访问</a:t>
              </a:r>
              <a:r>
                <a:rPr lang="zh-CN" altLang="en-US" sz="1600" dirty="0" smtClean="0">
                  <a:solidFill>
                    <a:schemeClr val="bg1"/>
                  </a:solidFill>
                  <a:latin typeface="微软雅黑" pitchFamily="34" charset="-122"/>
                  <a:ea typeface="微软雅黑" pitchFamily="34" charset="-122"/>
                </a:rPr>
                <a:t>权限。但是，应用程序需要</a:t>
              </a:r>
              <a:r>
                <a:rPr lang="zh-CN" altLang="en-US" sz="1600" dirty="0">
                  <a:solidFill>
                    <a:schemeClr val="bg1"/>
                  </a:solidFill>
                  <a:latin typeface="微软雅黑" pitchFamily="34" charset="-122"/>
                  <a:ea typeface="微软雅黑" pitchFamily="34" charset="-122"/>
                </a:rPr>
                <a:t>在每个功能被访问时在服务器端执行相同的访问控制</a:t>
              </a:r>
              <a:r>
                <a:rPr lang="zh-CN" altLang="en-US" sz="1600" dirty="0" smtClean="0">
                  <a:solidFill>
                    <a:schemeClr val="bg1"/>
                  </a:solidFill>
                  <a:latin typeface="微软雅黑" pitchFamily="34" charset="-122"/>
                  <a:ea typeface="微软雅黑" pitchFamily="34" charset="-122"/>
                </a:rPr>
                <a:t>检查。如果</a:t>
              </a:r>
              <a:r>
                <a:rPr lang="zh-CN" altLang="en-US" sz="1600" dirty="0">
                  <a:solidFill>
                    <a:schemeClr val="bg1"/>
                  </a:solidFill>
                  <a:latin typeface="微软雅黑" pitchFamily="34" charset="-122"/>
                  <a:ea typeface="微软雅黑" pitchFamily="34" charset="-122"/>
                </a:rPr>
                <a:t>请求没有被</a:t>
              </a:r>
              <a:r>
                <a:rPr lang="zh-CN" altLang="en-US" sz="1600" dirty="0" smtClean="0">
                  <a:solidFill>
                    <a:schemeClr val="bg1"/>
                  </a:solidFill>
                  <a:latin typeface="微软雅黑" pitchFamily="34" charset="-122"/>
                  <a:ea typeface="微软雅黑" pitchFamily="34" charset="-122"/>
                </a:rPr>
                <a:t>验证，攻击者</a:t>
              </a:r>
              <a:r>
                <a:rPr lang="zh-CN" altLang="en-US" sz="1600" dirty="0">
                  <a:solidFill>
                    <a:schemeClr val="bg1"/>
                  </a:solidFill>
                  <a:latin typeface="微软雅黑" pitchFamily="34" charset="-122"/>
                  <a:ea typeface="微软雅黑" pitchFamily="34" charset="-122"/>
                </a:rPr>
                <a:t>能够伪造请求以在未经适当授权时访问</a:t>
              </a:r>
              <a:r>
                <a:rPr lang="zh-CN" altLang="en-US" sz="1600" dirty="0" smtClean="0">
                  <a:solidFill>
                    <a:schemeClr val="bg1"/>
                  </a:solidFill>
                  <a:latin typeface="微软雅黑" pitchFamily="34" charset="-122"/>
                  <a:ea typeface="微软雅黑" pitchFamily="34" charset="-122"/>
                </a:rPr>
                <a:t>功能。</a:t>
              </a:r>
              <a:endParaRPr lang="zh-CN" altLang="en-US" sz="1600" dirty="0">
                <a:solidFill>
                  <a:schemeClr val="bg1"/>
                </a:solidFill>
                <a:latin typeface="微软雅黑" pitchFamily="34" charset="-122"/>
                <a:ea typeface="微软雅黑" pitchFamily="34" charset="-122"/>
              </a:endParaRPr>
            </a:p>
          </p:txBody>
        </p:sp>
      </p:grpSp>
      <p:grpSp>
        <p:nvGrpSpPr>
          <p:cNvPr id="12" name="组合 11"/>
          <p:cNvGrpSpPr>
            <a:grpSpLocks/>
          </p:cNvGrpSpPr>
          <p:nvPr/>
        </p:nvGrpSpPr>
        <p:grpSpPr bwMode="auto">
          <a:xfrm>
            <a:off x="428657" y="4903750"/>
            <a:ext cx="7946849" cy="1504003"/>
            <a:chOff x="179681" y="1057300"/>
            <a:chExt cx="1918126" cy="718998"/>
          </a:xfrm>
          <a:effectLst>
            <a:outerShdw blurRad="50800" dist="50800" dir="5400000" algn="ctr" rotWithShape="0">
              <a:srgbClr val="000000">
                <a:alpha val="84000"/>
              </a:srgbClr>
            </a:outerShdw>
          </a:effectLst>
        </p:grpSpPr>
        <p:sp>
          <p:nvSpPr>
            <p:cNvPr id="13" name="圆角矩形 21"/>
            <p:cNvSpPr/>
            <p:nvPr/>
          </p:nvSpPr>
          <p:spPr>
            <a:xfrm>
              <a:off x="179689" y="1057300"/>
              <a:ext cx="1918118" cy="718998"/>
            </a:xfrm>
            <a:prstGeom prst="roundRect">
              <a:avLst>
                <a:gd name="adj" fmla="val 3068"/>
              </a:avLst>
            </a:prstGeom>
            <a:solidFill>
              <a:srgbClr val="FF720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4" name="TextBox 16"/>
            <p:cNvSpPr txBox="1">
              <a:spLocks noChangeArrowheads="1"/>
            </p:cNvSpPr>
            <p:nvPr/>
          </p:nvSpPr>
          <p:spPr bwMode="auto">
            <a:xfrm>
              <a:off x="179681" y="1092813"/>
              <a:ext cx="1895611" cy="573825"/>
            </a:xfrm>
            <a:prstGeom prst="rect">
              <a:avLst/>
            </a:prstGeom>
            <a:noFill/>
            <a:ln w="9525">
              <a:noFill/>
              <a:miter lim="800000"/>
              <a:headEnd/>
              <a:tailEnd/>
            </a:ln>
          </p:spPr>
          <p:txBody>
            <a:bodyPr>
              <a:spAutoFit/>
            </a:bodyPr>
            <a:lstStyle/>
            <a:p>
              <a:pPr marL="285750" lvl="0" indent="-285750">
                <a:buFont typeface="Arial" panose="020B0604020202020204" pitchFamily="34" charset="0"/>
                <a:buChar char="•"/>
                <a:defRPr/>
              </a:pPr>
              <a:r>
                <a:rPr lang="zh-CN" altLang="en-US" dirty="0" smtClean="0">
                  <a:solidFill>
                    <a:prstClr val="white"/>
                  </a:solidFill>
                  <a:latin typeface="微软雅黑" pitchFamily="34" charset="-122"/>
                  <a:ea typeface="微软雅黑" pitchFamily="34" charset="-122"/>
                </a:rPr>
                <a:t>用户界面（</a:t>
              </a:r>
              <a:r>
                <a:rPr lang="en-US" altLang="zh-CN" dirty="0" smtClean="0">
                  <a:solidFill>
                    <a:prstClr val="white"/>
                  </a:solidFill>
                  <a:latin typeface="微软雅黑" pitchFamily="34" charset="-122"/>
                  <a:ea typeface="微软雅黑" pitchFamily="34" charset="-122"/>
                </a:rPr>
                <a:t>UI</a:t>
              </a:r>
              <a:r>
                <a:rPr lang="zh-CN" altLang="en-US" dirty="0" smtClean="0">
                  <a:solidFill>
                    <a:prstClr val="white"/>
                  </a:solidFill>
                  <a:latin typeface="微软雅黑" pitchFamily="34" charset="-122"/>
                  <a:ea typeface="微软雅黑" pitchFamily="34" charset="-122"/>
                </a:rPr>
                <a:t>）是否存在到未授权功能的导航？</a:t>
              </a:r>
              <a:endParaRPr lang="en-US" altLang="zh-CN" dirty="0" smtClean="0">
                <a:solidFill>
                  <a:prstClr val="white"/>
                </a:solidFill>
                <a:latin typeface="微软雅黑" pitchFamily="34" charset="-122"/>
                <a:ea typeface="微软雅黑" pitchFamily="34" charset="-122"/>
              </a:endParaRPr>
            </a:p>
            <a:p>
              <a:pPr marL="285750" lvl="0" indent="-285750">
                <a:buFont typeface="Arial" panose="020B0604020202020204" pitchFamily="34" charset="0"/>
                <a:buChar char="•"/>
                <a:defRPr/>
              </a:pPr>
              <a:r>
                <a:rPr lang="zh-CN" altLang="en-US" dirty="0">
                  <a:solidFill>
                    <a:prstClr val="white"/>
                  </a:solidFill>
                  <a:latin typeface="微软雅黑" pitchFamily="34" charset="-122"/>
                  <a:ea typeface="微软雅黑" pitchFamily="34" charset="-122"/>
                </a:rPr>
                <a:t>服务器</a:t>
              </a:r>
              <a:r>
                <a:rPr lang="zh-CN" altLang="en-US" dirty="0" smtClean="0">
                  <a:solidFill>
                    <a:prstClr val="white"/>
                  </a:solidFill>
                  <a:latin typeface="微软雅黑" pitchFamily="34" charset="-122"/>
                  <a:ea typeface="微软雅黑" pitchFamily="34" charset="-122"/>
                </a:rPr>
                <a:t>端的身份认证或授权功能是否完善？</a:t>
              </a:r>
              <a:endParaRPr lang="en-US" altLang="zh-CN" dirty="0" smtClean="0">
                <a:solidFill>
                  <a:prstClr val="white"/>
                </a:solidFill>
                <a:latin typeface="微软雅黑" pitchFamily="34" charset="-122"/>
                <a:ea typeface="微软雅黑" pitchFamily="34" charset="-122"/>
              </a:endParaRPr>
            </a:p>
            <a:p>
              <a:pPr marL="285750" lvl="0" indent="-285750">
                <a:buFont typeface="Arial" panose="020B0604020202020204" pitchFamily="34" charset="0"/>
                <a:buChar char="•"/>
                <a:defRPr/>
              </a:pPr>
              <a:r>
                <a:rPr lang="zh-CN" altLang="en-US" dirty="0">
                  <a:solidFill>
                    <a:prstClr val="white"/>
                  </a:solidFill>
                  <a:latin typeface="微软雅黑" pitchFamily="34" charset="-122"/>
                  <a:ea typeface="微软雅黑" pitchFamily="34" charset="-122"/>
                </a:rPr>
                <a:t>每一</a:t>
              </a:r>
              <a:r>
                <a:rPr lang="zh-CN" altLang="en-US" dirty="0" smtClean="0">
                  <a:solidFill>
                    <a:prstClr val="white"/>
                  </a:solidFill>
                  <a:latin typeface="微软雅黑" pitchFamily="34" charset="-122"/>
                  <a:ea typeface="微软雅黑" pitchFamily="34" charset="-122"/>
                </a:rPr>
                <a:t>个敏感请求，是否调用了访问控制的逻辑？</a:t>
              </a:r>
              <a:endParaRPr lang="en-US" altLang="zh-CN" dirty="0" smtClean="0">
                <a:solidFill>
                  <a:prstClr val="white"/>
                </a:solidFill>
                <a:latin typeface="微软雅黑" pitchFamily="34" charset="-122"/>
                <a:ea typeface="微软雅黑" pitchFamily="34" charset="-122"/>
              </a:endParaRPr>
            </a:p>
            <a:p>
              <a:pPr marL="285750" lvl="0" indent="-285750">
                <a:buFont typeface="Arial" panose="020B0604020202020204" pitchFamily="34" charset="0"/>
                <a:buChar char="•"/>
                <a:defRPr/>
              </a:pPr>
              <a:r>
                <a:rPr lang="zh-CN" altLang="en-US" dirty="0" smtClean="0">
                  <a:solidFill>
                    <a:prstClr val="white"/>
                  </a:solidFill>
                  <a:latin typeface="微软雅黑" pitchFamily="34" charset="-122"/>
                  <a:ea typeface="微软雅黑" pitchFamily="34" charset="-122"/>
                </a:rPr>
                <a:t>服务器端的检查是否仅仅依赖于攻击者提供的信息？</a:t>
              </a:r>
              <a:endParaRPr lang="en-US" altLang="zh-CN" dirty="0">
                <a:solidFill>
                  <a:prstClr val="white"/>
                </a:solidFill>
                <a:latin typeface="微软雅黑" pitchFamily="34" charset="-122"/>
                <a:ea typeface="微软雅黑" pitchFamily="34" charset="-122"/>
              </a:endParaRPr>
            </a:p>
          </p:txBody>
        </p:sp>
      </p:grpSp>
      <p:sp>
        <p:nvSpPr>
          <p:cNvPr id="15" name="TextBox 58"/>
          <p:cNvSpPr txBox="1">
            <a:spLocks noChangeArrowheads="1"/>
          </p:cNvSpPr>
          <p:nvPr/>
        </p:nvSpPr>
        <p:spPr bwMode="auto">
          <a:xfrm>
            <a:off x="428624" y="4504898"/>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我们是否存在强制访问漏洞？</a:t>
            </a:r>
            <a:endParaRPr lang="zh-CN" altLang="en-US" sz="2000" b="1" dirty="0">
              <a:solidFill>
                <a:prstClr val="black"/>
              </a:solidFill>
              <a:latin typeface="微软雅黑" charset="0"/>
              <a:ea typeface="微软雅黑" charset="0"/>
              <a:cs typeface="微软雅黑" charset="0"/>
            </a:endParaRPr>
          </a:p>
        </p:txBody>
      </p:sp>
      <p:sp>
        <p:nvSpPr>
          <p:cNvPr id="16" name="圆角矩形 15"/>
          <p:cNvSpPr/>
          <p:nvPr/>
        </p:nvSpPr>
        <p:spPr>
          <a:xfrm>
            <a:off x="428623" y="3665057"/>
            <a:ext cx="7946883" cy="811693"/>
          </a:xfrm>
          <a:prstGeom prst="roundRect">
            <a:avLst>
              <a:gd name="adj" fmla="val 3068"/>
            </a:avLst>
          </a:prstGeom>
          <a:solidFill>
            <a:srgbClr val="0070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7" name="TextBox 58"/>
          <p:cNvSpPr txBox="1">
            <a:spLocks noChangeArrowheads="1"/>
          </p:cNvSpPr>
          <p:nvPr/>
        </p:nvSpPr>
        <p:spPr bwMode="auto">
          <a:xfrm>
            <a:off x="428623" y="3213780"/>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攻击案例</a:t>
            </a:r>
            <a:endParaRPr lang="zh-CN" altLang="en-US" sz="2000" b="1" dirty="0">
              <a:solidFill>
                <a:prstClr val="black"/>
              </a:solidFill>
              <a:latin typeface="微软雅黑" charset="0"/>
              <a:ea typeface="微软雅黑" charset="0"/>
              <a:cs typeface="微软雅黑" charset="0"/>
            </a:endParaRPr>
          </a:p>
        </p:txBody>
      </p:sp>
      <p:sp>
        <p:nvSpPr>
          <p:cNvPr id="18" name="TextBox 15"/>
          <p:cNvSpPr txBox="1">
            <a:spLocks noChangeArrowheads="1"/>
          </p:cNvSpPr>
          <p:nvPr/>
        </p:nvSpPr>
        <p:spPr bwMode="auto">
          <a:xfrm>
            <a:off x="428690" y="3745880"/>
            <a:ext cx="8054975" cy="523220"/>
          </a:xfrm>
          <a:prstGeom prst="rect">
            <a:avLst/>
          </a:prstGeom>
          <a:noFill/>
          <a:ln w="9525">
            <a:noFill/>
            <a:miter lim="800000"/>
            <a:headEnd/>
            <a:tailEnd/>
          </a:ln>
        </p:spPr>
        <p:txBody>
          <a:bodyPr>
            <a:spAutoFit/>
          </a:bodyPr>
          <a:lstStyle/>
          <a:p>
            <a:pPr>
              <a:defRPr/>
            </a:pPr>
            <a:r>
              <a:rPr lang="zh-CN" altLang="en-US" sz="1400" dirty="0" smtClean="0">
                <a:solidFill>
                  <a:schemeClr val="bg1"/>
                </a:solidFill>
                <a:latin typeface="微软雅黑" pitchFamily="34" charset="-122"/>
                <a:ea typeface="微软雅黑" pitchFamily="34" charset="-122"/>
                <a:cs typeface="+mn-cs"/>
              </a:rPr>
              <a:t>余额宝用户金额遍历漏洞、</a:t>
            </a:r>
            <a:r>
              <a:rPr lang="en-US" altLang="zh-CN" sz="1400" dirty="0" smtClean="0">
                <a:solidFill>
                  <a:schemeClr val="bg1"/>
                </a:solidFill>
                <a:latin typeface="微软雅黑" pitchFamily="34" charset="-122"/>
                <a:ea typeface="微软雅黑" pitchFamily="34" charset="-122"/>
                <a:cs typeface="+mn-cs"/>
              </a:rPr>
              <a:t>360</a:t>
            </a:r>
            <a:r>
              <a:rPr lang="zh-CN" altLang="en-US" sz="1400" dirty="0" smtClean="0">
                <a:solidFill>
                  <a:schemeClr val="bg1"/>
                </a:solidFill>
                <a:latin typeface="微软雅黑" pitchFamily="34" charset="-122"/>
                <a:ea typeface="微软雅黑" pitchFamily="34" charset="-122"/>
                <a:cs typeface="+mn-cs"/>
              </a:rPr>
              <a:t>修改</a:t>
            </a:r>
            <a:r>
              <a:rPr lang="zh-CN" altLang="en-US" sz="1400" dirty="0" smtClean="0">
                <a:solidFill>
                  <a:schemeClr val="bg1"/>
                </a:solidFill>
                <a:latin typeface="微软雅黑" pitchFamily="34" charset="-122"/>
                <a:ea typeface="微软雅黑" pitchFamily="34" charset="-122"/>
              </a:rPr>
              <a:t>任意用户密码漏洞、微信用户密码修改漏洞、某</a:t>
            </a:r>
            <a:r>
              <a:rPr lang="en-US" altLang="zh-CN" sz="1400" dirty="0" smtClean="0">
                <a:solidFill>
                  <a:schemeClr val="bg1"/>
                </a:solidFill>
                <a:latin typeface="微软雅黑" pitchFamily="34" charset="-122"/>
                <a:ea typeface="微软雅黑" pitchFamily="34" charset="-122"/>
              </a:rPr>
              <a:t>DNS</a:t>
            </a:r>
            <a:r>
              <a:rPr lang="zh-CN" altLang="en-US" sz="1400" dirty="0" smtClean="0">
                <a:solidFill>
                  <a:schemeClr val="bg1"/>
                </a:solidFill>
                <a:latin typeface="微软雅黑" pitchFamily="34" charset="-122"/>
                <a:ea typeface="微软雅黑" pitchFamily="34" charset="-122"/>
              </a:rPr>
              <a:t>厂商域名解析安全认证跳过、</a:t>
            </a:r>
            <a:r>
              <a:rPr lang="en-US" altLang="zh-CN" sz="1400" dirty="0" smtClean="0">
                <a:solidFill>
                  <a:schemeClr val="bg1"/>
                </a:solidFill>
                <a:latin typeface="微软雅黑" pitchFamily="34" charset="-122"/>
                <a:ea typeface="微软雅黑" pitchFamily="34" charset="-122"/>
              </a:rPr>
              <a:t>CCB</a:t>
            </a:r>
            <a:r>
              <a:rPr lang="zh-CN" altLang="en-US" sz="1400" dirty="0" smtClean="0">
                <a:solidFill>
                  <a:schemeClr val="bg1"/>
                </a:solidFill>
                <a:latin typeface="微软雅黑" pitchFamily="34" charset="-122"/>
                <a:ea typeface="微软雅黑" pitchFamily="34" charset="-122"/>
              </a:rPr>
              <a:t>导出</a:t>
            </a:r>
            <a:r>
              <a:rPr lang="en-US" altLang="zh-CN" sz="1400" dirty="0" smtClean="0">
                <a:solidFill>
                  <a:schemeClr val="bg1"/>
                </a:solidFill>
                <a:latin typeface="微软雅黑" pitchFamily="34" charset="-122"/>
                <a:ea typeface="微软雅黑" pitchFamily="34" charset="-122"/>
              </a:rPr>
              <a:t>Excel</a:t>
            </a:r>
            <a:r>
              <a:rPr lang="zh-CN" altLang="en-US" sz="1400" dirty="0" smtClean="0">
                <a:solidFill>
                  <a:schemeClr val="bg1"/>
                </a:solidFill>
                <a:latin typeface="微软雅黑" pitchFamily="34" charset="-122"/>
                <a:ea typeface="微软雅黑" pitchFamily="34" charset="-122"/>
              </a:rPr>
              <a:t>权限判断漏洞</a:t>
            </a:r>
            <a:endParaRPr lang="en-US" altLang="zh-CN" sz="1400" dirty="0" smtClean="0">
              <a:solidFill>
                <a:schemeClr val="bg1"/>
              </a:solidFill>
              <a:latin typeface="微软雅黑" pitchFamily="34" charset="-122"/>
              <a:ea typeface="微软雅黑" pitchFamily="34" charset="-122"/>
              <a:cs typeface="+mn-cs"/>
            </a:endParaRPr>
          </a:p>
        </p:txBody>
      </p:sp>
      <p:sp>
        <p:nvSpPr>
          <p:cNvPr id="19" name="TextBox 58"/>
          <p:cNvSpPr txBox="1">
            <a:spLocks noChangeArrowheads="1"/>
          </p:cNvSpPr>
          <p:nvPr/>
        </p:nvSpPr>
        <p:spPr bwMode="auto">
          <a:xfrm>
            <a:off x="428623" y="1523811"/>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工作中，我不止一次和不同的人强调这种问题。可是，很遗憾。。。</a:t>
            </a:r>
            <a:endParaRPr lang="zh-CN" altLang="en-US" sz="2000" b="1" dirty="0">
              <a:solidFill>
                <a:prstClr val="black"/>
              </a:solidFill>
              <a:latin typeface="微软雅黑" charset="0"/>
              <a:ea typeface="微软雅黑" charset="0"/>
              <a:cs typeface="微软雅黑" charset="0"/>
            </a:endParaRPr>
          </a:p>
        </p:txBody>
      </p:sp>
    </p:spTree>
    <p:extLst>
      <p:ext uri="{BB962C8B-B14F-4D97-AF65-F5344CB8AC3E}">
        <p14:creationId xmlns:p14="http://schemas.microsoft.com/office/powerpoint/2010/main" val="318308334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22</a:t>
            </a:fld>
            <a:endParaRPr lang="en-US">
              <a:solidFill>
                <a:prstClr val="black">
                  <a:tint val="75000"/>
                </a:prstClr>
              </a:solidFill>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A7 </a:t>
            </a:r>
            <a:r>
              <a:rPr lang="zh-CN" altLang="en-US" sz="4400" dirty="0">
                <a:solidFill>
                  <a:prstClr val="black"/>
                </a:solidFill>
              </a:rPr>
              <a:t>功能</a:t>
            </a:r>
            <a:r>
              <a:rPr lang="zh-CN" altLang="en-US" sz="4400" dirty="0" smtClean="0">
                <a:solidFill>
                  <a:prstClr val="black"/>
                </a:solidFill>
              </a:rPr>
              <a:t>级访问控制缺失</a:t>
            </a:r>
            <a:endParaRPr lang="zh-CN" altLang="en-US" sz="4400" dirty="0">
              <a:solidFill>
                <a:prstClr val="black"/>
              </a:solidFill>
            </a:endParaRPr>
          </a:p>
        </p:txBody>
      </p:sp>
      <p:grpSp>
        <p:nvGrpSpPr>
          <p:cNvPr id="9" name="组合 32"/>
          <p:cNvGrpSpPr>
            <a:grpSpLocks/>
          </p:cNvGrpSpPr>
          <p:nvPr/>
        </p:nvGrpSpPr>
        <p:grpSpPr bwMode="auto">
          <a:xfrm>
            <a:off x="428723" y="2006048"/>
            <a:ext cx="8054975" cy="808881"/>
            <a:chOff x="179681" y="1057300"/>
            <a:chExt cx="1944216" cy="718998"/>
          </a:xfrm>
          <a:effectLst>
            <a:outerShdw blurRad="50800" dist="50800" dir="5400000" algn="ctr" rotWithShape="0">
              <a:srgbClr val="000000">
                <a:alpha val="84000"/>
              </a:srgbClr>
            </a:outerShdw>
          </a:effectLst>
        </p:grpSpPr>
        <p:sp>
          <p:nvSpPr>
            <p:cNvPr id="10" name="圆角矩形 33"/>
            <p:cNvSpPr/>
            <p:nvPr/>
          </p:nvSpPr>
          <p:spPr>
            <a:xfrm>
              <a:off x="179689" y="1057300"/>
              <a:ext cx="1918118" cy="718998"/>
            </a:xfrm>
            <a:prstGeom prst="roundRect">
              <a:avLst>
                <a:gd name="adj" fmla="val 3068"/>
              </a:avLst>
            </a:prstGeom>
            <a:solidFill>
              <a:srgbClr val="A2A2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endParaRPr>
            </a:p>
          </p:txBody>
        </p:sp>
        <p:sp>
          <p:nvSpPr>
            <p:cNvPr id="11" name="TextBox 23"/>
            <p:cNvSpPr txBox="1">
              <a:spLocks noChangeArrowheads="1"/>
            </p:cNvSpPr>
            <p:nvPr/>
          </p:nvSpPr>
          <p:spPr bwMode="auto">
            <a:xfrm>
              <a:off x="179681" y="1127454"/>
              <a:ext cx="1944216" cy="387100"/>
            </a:xfrm>
            <a:prstGeom prst="rect">
              <a:avLst/>
            </a:prstGeom>
            <a:noFill/>
            <a:ln w="9525">
              <a:noFill/>
              <a:miter lim="800000"/>
              <a:headEnd/>
              <a:tailEnd/>
            </a:ln>
          </p:spPr>
          <p:txBody>
            <a:bodyPr>
              <a:spAutoFit/>
            </a:bodyPr>
            <a:lstStyle/>
            <a:p>
              <a:pPr>
                <a:defRPr/>
              </a:pPr>
              <a:r>
                <a:rPr lang="zh-CN" altLang="en-US" sz="1600" dirty="0" smtClean="0">
                  <a:solidFill>
                    <a:prstClr val="white"/>
                  </a:solidFill>
                  <a:latin typeface="微软雅黑" pitchFamily="34" charset="-122"/>
                  <a:ea typeface="微软雅黑" pitchFamily="34" charset="-122"/>
                </a:rPr>
                <a:t>我们的应用程序</a:t>
              </a:r>
              <a:r>
                <a:rPr lang="zh-CN" altLang="en-US" sz="1600" dirty="0">
                  <a:solidFill>
                    <a:prstClr val="white"/>
                  </a:solidFill>
                  <a:latin typeface="微软雅黑" pitchFamily="34" charset="-122"/>
                  <a:ea typeface="微软雅黑" pitchFamily="34" charset="-122"/>
                </a:rPr>
                <a:t>应该使用一致的和易于分析的授权模块，并能在所有的业务功能中调用该模块。通常是，由一个或多个外部组件向应用代码内部提供这种保护。</a:t>
              </a:r>
            </a:p>
          </p:txBody>
        </p:sp>
      </p:grpSp>
      <p:grpSp>
        <p:nvGrpSpPr>
          <p:cNvPr id="12" name="组合 11"/>
          <p:cNvGrpSpPr>
            <a:grpSpLocks/>
          </p:cNvGrpSpPr>
          <p:nvPr/>
        </p:nvGrpSpPr>
        <p:grpSpPr bwMode="auto">
          <a:xfrm>
            <a:off x="428657" y="5883212"/>
            <a:ext cx="7946849" cy="524541"/>
            <a:chOff x="179681" y="1057300"/>
            <a:chExt cx="1918126" cy="718998"/>
          </a:xfrm>
          <a:effectLst>
            <a:outerShdw blurRad="50800" dist="50800" dir="5400000" algn="ctr" rotWithShape="0">
              <a:srgbClr val="000000">
                <a:alpha val="84000"/>
              </a:srgbClr>
            </a:outerShdw>
          </a:effectLst>
        </p:grpSpPr>
        <p:sp>
          <p:nvSpPr>
            <p:cNvPr id="13" name="圆角矩形 21"/>
            <p:cNvSpPr/>
            <p:nvPr/>
          </p:nvSpPr>
          <p:spPr>
            <a:xfrm>
              <a:off x="179689" y="1057300"/>
              <a:ext cx="1918118" cy="718998"/>
            </a:xfrm>
            <a:prstGeom prst="roundRect">
              <a:avLst>
                <a:gd name="adj" fmla="val 3068"/>
              </a:avLst>
            </a:prstGeom>
            <a:solidFill>
              <a:srgbClr val="FF720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endParaRPr>
            </a:p>
          </p:txBody>
        </p:sp>
        <p:sp>
          <p:nvSpPr>
            <p:cNvPr id="14" name="TextBox 16"/>
            <p:cNvSpPr txBox="1">
              <a:spLocks noChangeArrowheads="1"/>
            </p:cNvSpPr>
            <p:nvPr/>
          </p:nvSpPr>
          <p:spPr bwMode="auto">
            <a:xfrm>
              <a:off x="179681" y="1092813"/>
              <a:ext cx="1895611" cy="506250"/>
            </a:xfrm>
            <a:prstGeom prst="rect">
              <a:avLst/>
            </a:prstGeom>
            <a:noFill/>
            <a:ln w="9525">
              <a:noFill/>
              <a:miter lim="800000"/>
              <a:headEnd/>
              <a:tailEnd/>
            </a:ln>
          </p:spPr>
          <p:txBody>
            <a:bodyPr>
              <a:spAutoFit/>
            </a:bodyPr>
            <a:lstStyle/>
            <a:p>
              <a:pPr>
                <a:defRPr/>
              </a:pPr>
              <a:r>
                <a:rPr lang="zh-CN" altLang="en-US" dirty="0">
                  <a:solidFill>
                    <a:prstClr val="white"/>
                  </a:solidFill>
                  <a:latin typeface="微软雅黑" pitchFamily="34" charset="-122"/>
                  <a:ea typeface="微软雅黑" pitchFamily="34" charset="-122"/>
                </a:rPr>
                <a:t>最难</a:t>
              </a:r>
              <a:r>
                <a:rPr lang="zh-CN" altLang="en-US" dirty="0" smtClean="0">
                  <a:solidFill>
                    <a:prstClr val="white"/>
                  </a:solidFill>
                  <a:latin typeface="微软雅黑" pitchFamily="34" charset="-122"/>
                  <a:ea typeface="微软雅黑" pitchFamily="34" charset="-122"/>
                </a:rPr>
                <a:t>用自动化工具进行检测的漏洞！！！</a:t>
              </a:r>
              <a:endParaRPr lang="en-US" altLang="zh-CN" dirty="0">
                <a:solidFill>
                  <a:prstClr val="white"/>
                </a:solidFill>
                <a:latin typeface="微软雅黑" pitchFamily="34" charset="-122"/>
                <a:ea typeface="微软雅黑" pitchFamily="34" charset="-122"/>
              </a:endParaRPr>
            </a:p>
          </p:txBody>
        </p:sp>
      </p:grpSp>
      <p:sp>
        <p:nvSpPr>
          <p:cNvPr id="15" name="TextBox 58"/>
          <p:cNvSpPr txBox="1">
            <a:spLocks noChangeArrowheads="1"/>
          </p:cNvSpPr>
          <p:nvPr/>
        </p:nvSpPr>
        <p:spPr bwMode="auto">
          <a:xfrm>
            <a:off x="428623" y="5328547"/>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由于本身的复杂性，攻击者难以利用，一旦利用后果严重！</a:t>
            </a:r>
            <a:endParaRPr lang="zh-CN" altLang="en-US" sz="2000" b="1" dirty="0">
              <a:solidFill>
                <a:prstClr val="black"/>
              </a:solidFill>
              <a:latin typeface="微软雅黑" charset="0"/>
              <a:ea typeface="微软雅黑" charset="0"/>
              <a:cs typeface="微软雅黑" charset="0"/>
            </a:endParaRPr>
          </a:p>
        </p:txBody>
      </p:sp>
      <p:sp>
        <p:nvSpPr>
          <p:cNvPr id="16" name="圆角矩形 15"/>
          <p:cNvSpPr/>
          <p:nvPr/>
        </p:nvSpPr>
        <p:spPr>
          <a:xfrm>
            <a:off x="428623" y="3457407"/>
            <a:ext cx="7946883" cy="1793242"/>
          </a:xfrm>
          <a:prstGeom prst="roundRect">
            <a:avLst>
              <a:gd name="adj" fmla="val 3068"/>
            </a:avLst>
          </a:prstGeom>
          <a:solidFill>
            <a:srgbClr val="0070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宋体" charset="0"/>
            </a:endParaRPr>
          </a:p>
        </p:txBody>
      </p:sp>
      <p:sp>
        <p:nvSpPr>
          <p:cNvPr id="17" name="TextBox 58"/>
          <p:cNvSpPr txBox="1">
            <a:spLocks noChangeArrowheads="1"/>
          </p:cNvSpPr>
          <p:nvPr/>
        </p:nvSpPr>
        <p:spPr bwMode="auto">
          <a:xfrm>
            <a:off x="428623" y="3019292"/>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a:solidFill>
                  <a:prstClr val="black"/>
                </a:solidFill>
                <a:latin typeface="微软雅黑" charset="0"/>
                <a:ea typeface="微软雅黑" charset="0"/>
                <a:cs typeface="微软雅黑" charset="0"/>
              </a:rPr>
              <a:t>遵守</a:t>
            </a:r>
            <a:r>
              <a:rPr lang="zh-CN" altLang="en-US" sz="2000" b="1" dirty="0" smtClean="0">
                <a:solidFill>
                  <a:prstClr val="black"/>
                </a:solidFill>
                <a:latin typeface="微软雅黑" charset="0"/>
                <a:ea typeface="微软雅黑" charset="0"/>
                <a:cs typeface="微软雅黑" charset="0"/>
              </a:rPr>
              <a:t>的条例：</a:t>
            </a:r>
            <a:endParaRPr lang="zh-CN" altLang="en-US" sz="2000" b="1" dirty="0">
              <a:solidFill>
                <a:prstClr val="black"/>
              </a:solidFill>
              <a:latin typeface="微软雅黑" charset="0"/>
              <a:ea typeface="微软雅黑" charset="0"/>
              <a:cs typeface="微软雅黑" charset="0"/>
            </a:endParaRPr>
          </a:p>
        </p:txBody>
      </p:sp>
      <p:sp>
        <p:nvSpPr>
          <p:cNvPr id="18" name="TextBox 15"/>
          <p:cNvSpPr txBox="1">
            <a:spLocks noChangeArrowheads="1"/>
          </p:cNvSpPr>
          <p:nvPr/>
        </p:nvSpPr>
        <p:spPr bwMode="auto">
          <a:xfrm>
            <a:off x="428690" y="3585342"/>
            <a:ext cx="7604967" cy="1569660"/>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defRPr/>
            </a:pPr>
            <a:r>
              <a:rPr lang="zh-CN" altLang="en-US" sz="1600" dirty="0">
                <a:solidFill>
                  <a:prstClr val="white"/>
                </a:solidFill>
                <a:latin typeface="微软雅黑" pitchFamily="34" charset="-122"/>
                <a:ea typeface="微软雅黑" pitchFamily="34" charset="-122"/>
              </a:rPr>
              <a:t>开发</a:t>
            </a:r>
            <a:r>
              <a:rPr lang="zh-CN" altLang="en-US" sz="1600" dirty="0" smtClean="0">
                <a:solidFill>
                  <a:prstClr val="white"/>
                </a:solidFill>
                <a:latin typeface="微软雅黑" pitchFamily="34" charset="-122"/>
                <a:ea typeface="微软雅黑" pitchFamily="34" charset="-122"/>
              </a:rPr>
              <a:t>中，仔细考虑管理权利的过程，并确保能够容易的进行升级和审计，切忌硬编码。</a:t>
            </a:r>
            <a:endParaRPr lang="en-US" altLang="zh-CN" sz="1600" dirty="0" smtClean="0">
              <a:solidFill>
                <a:prstClr val="white"/>
              </a:solidFill>
              <a:latin typeface="微软雅黑" pitchFamily="34" charset="-122"/>
              <a:ea typeface="微软雅黑" pitchFamily="34" charset="-122"/>
            </a:endParaRPr>
          </a:p>
          <a:p>
            <a:pPr marL="285750" indent="-285750">
              <a:buFont typeface="Arial" panose="020B0604020202020204" pitchFamily="34" charset="0"/>
              <a:buChar char="•"/>
              <a:defRPr/>
            </a:pPr>
            <a:r>
              <a:rPr lang="zh-CN" altLang="en-US" sz="1600" dirty="0" smtClean="0">
                <a:solidFill>
                  <a:prstClr val="white"/>
                </a:solidFill>
                <a:latin typeface="微软雅黑" pitchFamily="34" charset="-122"/>
                <a:ea typeface="微软雅黑" pitchFamily="34" charset="-122"/>
              </a:rPr>
              <a:t>执行机制在缺省环境下，应该拒绝所有访问。对于每个功能的访问，需要明确授予特定角色的访问权限。</a:t>
            </a:r>
            <a:endParaRPr lang="en-US" altLang="zh-CN" sz="1600" dirty="0" smtClean="0">
              <a:solidFill>
                <a:prstClr val="white"/>
              </a:solidFill>
              <a:latin typeface="微软雅黑" pitchFamily="34" charset="-122"/>
              <a:ea typeface="微软雅黑" pitchFamily="34" charset="-122"/>
            </a:endParaRPr>
          </a:p>
          <a:p>
            <a:pPr marL="285750" indent="-285750">
              <a:buFont typeface="Arial" panose="020B0604020202020204" pitchFamily="34" charset="0"/>
              <a:buChar char="•"/>
              <a:defRPr/>
            </a:pPr>
            <a:r>
              <a:rPr lang="zh-CN" altLang="en-US" sz="1600" dirty="0" smtClean="0">
                <a:solidFill>
                  <a:prstClr val="white"/>
                </a:solidFill>
                <a:latin typeface="微软雅黑" pitchFamily="34" charset="-122"/>
                <a:ea typeface="微软雅黑" pitchFamily="34" charset="-122"/>
              </a:rPr>
              <a:t>如果某功能参与了工作流程，检查并确保当前的条件是授权访问此功能的合适状态。</a:t>
            </a:r>
            <a:endParaRPr lang="en-US" altLang="zh-CN" sz="1600" dirty="0" smtClean="0">
              <a:solidFill>
                <a:prstClr val="white"/>
              </a:solidFill>
              <a:latin typeface="微软雅黑" pitchFamily="34" charset="-122"/>
              <a:ea typeface="微软雅黑" pitchFamily="34" charset="-122"/>
            </a:endParaRPr>
          </a:p>
        </p:txBody>
      </p:sp>
      <p:sp>
        <p:nvSpPr>
          <p:cNvPr id="19" name="TextBox 58"/>
          <p:cNvSpPr txBox="1">
            <a:spLocks noChangeArrowheads="1"/>
          </p:cNvSpPr>
          <p:nvPr/>
        </p:nvSpPr>
        <p:spPr bwMode="auto">
          <a:xfrm>
            <a:off x="428623" y="1523811"/>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000" b="1" dirty="0" smtClean="0">
                <a:solidFill>
                  <a:prstClr val="black"/>
                </a:solidFill>
                <a:latin typeface="微软雅黑" charset="0"/>
                <a:ea typeface="微软雅黑" charset="0"/>
                <a:cs typeface="微软雅黑" charset="0"/>
              </a:rPr>
              <a:t>WEB</a:t>
            </a:r>
            <a:r>
              <a:rPr lang="zh-CN" altLang="en-US" sz="2000" b="1" dirty="0" smtClean="0">
                <a:solidFill>
                  <a:prstClr val="black"/>
                </a:solidFill>
                <a:latin typeface="微软雅黑" charset="0"/>
                <a:ea typeface="微软雅黑" charset="0"/>
                <a:cs typeface="微软雅黑" charset="0"/>
              </a:rPr>
              <a:t>后续工作的一个重心。</a:t>
            </a:r>
            <a:endParaRPr lang="zh-CN" altLang="en-US" sz="2000" b="1" dirty="0">
              <a:solidFill>
                <a:prstClr val="black"/>
              </a:solidFill>
              <a:latin typeface="微软雅黑" charset="0"/>
              <a:ea typeface="微软雅黑" charset="0"/>
              <a:cs typeface="微软雅黑" charset="0"/>
            </a:endParaRPr>
          </a:p>
        </p:txBody>
      </p:sp>
    </p:spTree>
    <p:extLst>
      <p:ext uri="{BB962C8B-B14F-4D97-AF65-F5344CB8AC3E}">
        <p14:creationId xmlns:p14="http://schemas.microsoft.com/office/powerpoint/2010/main" val="185130450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23</a:t>
            </a:fld>
            <a:endParaRPr lang="en-US">
              <a:solidFill>
                <a:prstClr val="black">
                  <a:tint val="75000"/>
                </a:prstClr>
              </a:solidFill>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A8 </a:t>
            </a:r>
            <a:r>
              <a:rPr lang="zh-CN" altLang="en-US" sz="4400" dirty="0">
                <a:solidFill>
                  <a:prstClr val="black"/>
                </a:solidFill>
              </a:rPr>
              <a:t>跨站</a:t>
            </a:r>
            <a:r>
              <a:rPr lang="zh-CN" altLang="en-US" sz="4400" dirty="0" smtClean="0">
                <a:solidFill>
                  <a:prstClr val="black"/>
                </a:solidFill>
              </a:rPr>
              <a:t>请求伪造</a:t>
            </a:r>
            <a:endParaRPr lang="zh-CN" altLang="en-US" sz="4400" dirty="0">
              <a:solidFill>
                <a:prstClr val="black"/>
              </a:solidFill>
            </a:endParaRPr>
          </a:p>
        </p:txBody>
      </p:sp>
      <p:pic>
        <p:nvPicPr>
          <p:cNvPr id="2" name="Picture 1"/>
          <p:cNvPicPr>
            <a:picLocks noChangeAspect="1"/>
          </p:cNvPicPr>
          <p:nvPr/>
        </p:nvPicPr>
        <p:blipFill>
          <a:blip r:embed="rId3"/>
          <a:stretch>
            <a:fillRect/>
          </a:stretch>
        </p:blipFill>
        <p:spPr>
          <a:xfrm>
            <a:off x="681617" y="1401264"/>
            <a:ext cx="7723081" cy="5406157"/>
          </a:xfrm>
          <a:prstGeom prst="rect">
            <a:avLst/>
          </a:prstGeom>
        </p:spPr>
      </p:pic>
    </p:spTree>
    <p:extLst>
      <p:ext uri="{BB962C8B-B14F-4D97-AF65-F5344CB8AC3E}">
        <p14:creationId xmlns:p14="http://schemas.microsoft.com/office/powerpoint/2010/main" val="20095151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latin typeface="Calibri"/>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latin typeface="Calibri"/>
              </a:rPr>
              <a:pPr>
                <a:defRPr/>
              </a:pPr>
              <a:t>24</a:t>
            </a:fld>
            <a:endParaRPr lang="en-US">
              <a:solidFill>
                <a:prstClr val="black">
                  <a:tint val="75000"/>
                </a:prstClr>
              </a:solidFill>
              <a:latin typeface="Calibri"/>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A8 </a:t>
            </a:r>
            <a:r>
              <a:rPr lang="zh-CN" altLang="en-US" sz="4400" dirty="0">
                <a:solidFill>
                  <a:prstClr val="black"/>
                </a:solidFill>
              </a:rPr>
              <a:t>跨站</a:t>
            </a:r>
            <a:r>
              <a:rPr lang="zh-CN" altLang="en-US" sz="4400" dirty="0" smtClean="0">
                <a:solidFill>
                  <a:prstClr val="black"/>
                </a:solidFill>
              </a:rPr>
              <a:t>请求伪造</a:t>
            </a:r>
            <a:endParaRPr lang="zh-CN" altLang="en-US" sz="4400" dirty="0">
              <a:solidFill>
                <a:prstClr val="black"/>
              </a:solidFill>
            </a:endParaRPr>
          </a:p>
        </p:txBody>
      </p:sp>
      <p:grpSp>
        <p:nvGrpSpPr>
          <p:cNvPr id="13" name="组合 32"/>
          <p:cNvGrpSpPr>
            <a:grpSpLocks/>
          </p:cNvGrpSpPr>
          <p:nvPr/>
        </p:nvGrpSpPr>
        <p:grpSpPr bwMode="auto">
          <a:xfrm>
            <a:off x="428723" y="2006046"/>
            <a:ext cx="8054975" cy="1427898"/>
            <a:chOff x="179681" y="1057300"/>
            <a:chExt cx="1944216" cy="718998"/>
          </a:xfrm>
          <a:effectLst>
            <a:outerShdw blurRad="50800" dist="50800" dir="5400000" algn="ctr" rotWithShape="0">
              <a:srgbClr val="000000">
                <a:alpha val="84000"/>
              </a:srgbClr>
            </a:outerShdw>
          </a:effectLst>
        </p:grpSpPr>
        <p:sp>
          <p:nvSpPr>
            <p:cNvPr id="14" name="圆角矩形 33"/>
            <p:cNvSpPr/>
            <p:nvPr/>
          </p:nvSpPr>
          <p:spPr>
            <a:xfrm>
              <a:off x="179689" y="1057300"/>
              <a:ext cx="1918118" cy="718998"/>
            </a:xfrm>
            <a:prstGeom prst="roundRect">
              <a:avLst>
                <a:gd name="adj" fmla="val 3068"/>
              </a:avLst>
            </a:prstGeom>
            <a:solidFill>
              <a:srgbClr val="A2A2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5" name="TextBox 23"/>
            <p:cNvSpPr txBox="1">
              <a:spLocks noChangeArrowheads="1"/>
            </p:cNvSpPr>
            <p:nvPr/>
          </p:nvSpPr>
          <p:spPr bwMode="auto">
            <a:xfrm>
              <a:off x="179681" y="1057300"/>
              <a:ext cx="1944216" cy="666399"/>
            </a:xfrm>
            <a:prstGeom prst="rect">
              <a:avLst/>
            </a:prstGeom>
            <a:noFill/>
            <a:ln w="9525">
              <a:noFill/>
              <a:miter lim="800000"/>
              <a:headEnd/>
              <a:tailEnd/>
            </a:ln>
          </p:spPr>
          <p:txBody>
            <a:bodyPr>
              <a:spAutoFit/>
            </a:bodyPr>
            <a:lstStyle/>
            <a:p>
              <a:pPr>
                <a:defRPr/>
              </a:pPr>
              <a:r>
                <a:rPr lang="zh-CN" altLang="en-US" sz="1600" dirty="0">
                  <a:solidFill>
                    <a:schemeClr val="bg1"/>
                  </a:solidFill>
                  <a:latin typeface="微软雅黑" pitchFamily="34" charset="-122"/>
                  <a:ea typeface="微软雅黑" pitchFamily="34" charset="-122"/>
                </a:rPr>
                <a:t>服务器端要以某种策略生成随机字符串，作为令牌（</a:t>
              </a:r>
              <a:r>
                <a:rPr lang="en-US" altLang="zh-CN" sz="1600" dirty="0">
                  <a:solidFill>
                    <a:schemeClr val="bg1"/>
                  </a:solidFill>
                  <a:latin typeface="微软雅黑" pitchFamily="34" charset="-122"/>
                  <a:ea typeface="微软雅黑" pitchFamily="34" charset="-122"/>
                </a:rPr>
                <a:t>token</a:t>
              </a:r>
              <a:r>
                <a:rPr lang="zh-CN" altLang="en-US" sz="1600" dirty="0">
                  <a:solidFill>
                    <a:schemeClr val="bg1"/>
                  </a:solidFill>
                  <a:latin typeface="微软雅黑" pitchFamily="34" charset="-122"/>
                  <a:ea typeface="微软雅黑" pitchFamily="34" charset="-122"/>
                </a:rPr>
                <a:t>），保存在 </a:t>
              </a:r>
              <a:r>
                <a:rPr lang="en-US" altLang="zh-CN" sz="1600" dirty="0">
                  <a:solidFill>
                    <a:schemeClr val="bg1"/>
                  </a:solidFill>
                  <a:latin typeface="微软雅黑" pitchFamily="34" charset="-122"/>
                  <a:ea typeface="微软雅黑" pitchFamily="34" charset="-122"/>
                </a:rPr>
                <a:t>Session </a:t>
              </a:r>
              <a:r>
                <a:rPr lang="zh-CN" altLang="en-US" sz="1600" dirty="0">
                  <a:solidFill>
                    <a:schemeClr val="bg1"/>
                  </a:solidFill>
                  <a:latin typeface="微软雅黑" pitchFamily="34" charset="-122"/>
                  <a:ea typeface="微软雅黑" pitchFamily="34" charset="-122"/>
                </a:rPr>
                <a:t>里。然后在发出请求的页面，把该令牌以隐藏域一类的形式，与其他信息一并发出。在接收请求的页面，把接收到的信息中的令牌与 </a:t>
              </a:r>
              <a:r>
                <a:rPr lang="en-US" altLang="zh-CN" sz="1600" dirty="0">
                  <a:solidFill>
                    <a:schemeClr val="bg1"/>
                  </a:solidFill>
                  <a:latin typeface="微软雅黑" pitchFamily="34" charset="-122"/>
                  <a:ea typeface="微软雅黑" pitchFamily="34" charset="-122"/>
                </a:rPr>
                <a:t>Session </a:t>
              </a:r>
              <a:r>
                <a:rPr lang="zh-CN" altLang="en-US" sz="1600" dirty="0">
                  <a:solidFill>
                    <a:schemeClr val="bg1"/>
                  </a:solidFill>
                  <a:latin typeface="微软雅黑" pitchFamily="34" charset="-122"/>
                  <a:ea typeface="微软雅黑" pitchFamily="34" charset="-122"/>
                </a:rPr>
                <a:t>中的令牌比较，只有一致的时候才处理请求，处理完成后清理</a:t>
              </a:r>
              <a:r>
                <a:rPr lang="en-US" altLang="zh-CN" sz="1600" dirty="0">
                  <a:solidFill>
                    <a:schemeClr val="bg1"/>
                  </a:solidFill>
                  <a:latin typeface="微软雅黑" pitchFamily="34" charset="-122"/>
                  <a:ea typeface="微软雅黑" pitchFamily="34" charset="-122"/>
                </a:rPr>
                <a:t>session</a:t>
              </a:r>
              <a:r>
                <a:rPr lang="zh-CN" altLang="en-US" sz="1600" dirty="0">
                  <a:solidFill>
                    <a:schemeClr val="bg1"/>
                  </a:solidFill>
                  <a:latin typeface="微软雅黑" pitchFamily="34" charset="-122"/>
                  <a:ea typeface="微软雅黑" pitchFamily="34" charset="-122"/>
                </a:rPr>
                <a:t>中的值，否则返回 </a:t>
              </a:r>
              <a:r>
                <a:rPr lang="en-US" altLang="zh-CN" sz="1600" dirty="0">
                  <a:solidFill>
                    <a:schemeClr val="bg1"/>
                  </a:solidFill>
                  <a:latin typeface="微软雅黑" pitchFamily="34" charset="-122"/>
                  <a:ea typeface="微软雅黑" pitchFamily="34" charset="-122"/>
                </a:rPr>
                <a:t>HTTP 403 </a:t>
              </a:r>
              <a:r>
                <a:rPr lang="zh-CN" altLang="en-US" sz="1600" dirty="0">
                  <a:solidFill>
                    <a:schemeClr val="bg1"/>
                  </a:solidFill>
                  <a:latin typeface="微软雅黑" pitchFamily="34" charset="-122"/>
                  <a:ea typeface="微软雅黑" pitchFamily="34" charset="-122"/>
                </a:rPr>
                <a:t>拒绝请求或者要求用户重新登陆验证身份 </a:t>
              </a:r>
              <a:r>
                <a:rPr lang="zh-CN" altLang="en-US" sz="1600" dirty="0" smtClean="0">
                  <a:solidFill>
                    <a:schemeClr val="bg1"/>
                  </a:solidFill>
                  <a:latin typeface="微软雅黑" pitchFamily="34" charset="-122"/>
                  <a:ea typeface="微软雅黑" pitchFamily="34" charset="-122"/>
                </a:rPr>
                <a:t>。</a:t>
              </a:r>
              <a:endParaRPr lang="en-US" altLang="zh-CN" sz="1600" dirty="0" smtClean="0">
                <a:solidFill>
                  <a:schemeClr val="bg1"/>
                </a:solidFill>
                <a:latin typeface="微软雅黑" pitchFamily="34" charset="-122"/>
                <a:ea typeface="微软雅黑" pitchFamily="34" charset="-122"/>
              </a:endParaRPr>
            </a:p>
          </p:txBody>
        </p:sp>
      </p:grpSp>
      <p:grpSp>
        <p:nvGrpSpPr>
          <p:cNvPr id="16" name="组合 17"/>
          <p:cNvGrpSpPr>
            <a:grpSpLocks/>
          </p:cNvGrpSpPr>
          <p:nvPr/>
        </p:nvGrpSpPr>
        <p:grpSpPr bwMode="auto">
          <a:xfrm>
            <a:off x="428790" y="4093757"/>
            <a:ext cx="7946815" cy="1697443"/>
            <a:chOff x="179713" y="670078"/>
            <a:chExt cx="1918118" cy="718998"/>
          </a:xfrm>
          <a:effectLst>
            <a:outerShdw blurRad="50800" dist="50800" dir="5400000" algn="ctr" rotWithShape="0">
              <a:srgbClr val="000000">
                <a:alpha val="84000"/>
              </a:srgbClr>
            </a:outerShdw>
          </a:effectLst>
        </p:grpSpPr>
        <p:sp>
          <p:nvSpPr>
            <p:cNvPr id="17" name="圆角矩形 21"/>
            <p:cNvSpPr/>
            <p:nvPr/>
          </p:nvSpPr>
          <p:spPr>
            <a:xfrm>
              <a:off x="179713" y="670078"/>
              <a:ext cx="1918118" cy="718998"/>
            </a:xfrm>
            <a:prstGeom prst="roundRect">
              <a:avLst>
                <a:gd name="adj" fmla="val 3068"/>
              </a:avLst>
            </a:prstGeom>
            <a:solidFill>
              <a:srgbClr val="FF720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8" name="TextBox 16"/>
            <p:cNvSpPr txBox="1">
              <a:spLocks noChangeArrowheads="1"/>
            </p:cNvSpPr>
            <p:nvPr/>
          </p:nvSpPr>
          <p:spPr bwMode="auto">
            <a:xfrm>
              <a:off x="179713" y="716304"/>
              <a:ext cx="1895611" cy="464776"/>
            </a:xfrm>
            <a:prstGeom prst="rect">
              <a:avLst/>
            </a:prstGeom>
            <a:noFill/>
            <a:ln w="9525">
              <a:noFill/>
              <a:miter lim="800000"/>
              <a:headEnd/>
              <a:tailEnd/>
            </a:ln>
          </p:spPr>
          <p:txBody>
            <a:bodyPr>
              <a:spAutoFit/>
            </a:bodyPr>
            <a:lstStyle/>
            <a:p>
              <a:pPr marL="285750" lvl="0" indent="-285750">
                <a:lnSpc>
                  <a:spcPct val="150000"/>
                </a:lnSpc>
                <a:buFont typeface="Arial"/>
                <a:buChar char="•"/>
                <a:defRPr/>
              </a:pPr>
              <a:r>
                <a:rPr lang="zh-CN" altLang="en-US" dirty="0" smtClean="0">
                  <a:solidFill>
                    <a:prstClr val="white"/>
                  </a:solidFill>
                  <a:latin typeface="微软雅黑" pitchFamily="34" charset="-122"/>
                  <a:ea typeface="微软雅黑" pitchFamily="34" charset="-122"/>
                </a:rPr>
                <a:t>通过</a:t>
              </a:r>
              <a:r>
                <a:rPr lang="en-US" altLang="zh-CN" dirty="0" err="1" smtClean="0">
                  <a:solidFill>
                    <a:prstClr val="white"/>
                  </a:solidFill>
                  <a:latin typeface="微软雅黑" pitchFamily="34" charset="-122"/>
                  <a:ea typeface="微软雅黑" pitchFamily="34" charset="-122"/>
                </a:rPr>
                <a:t>Referer</a:t>
              </a:r>
              <a:r>
                <a:rPr lang="zh-CN" altLang="en-US" dirty="0" smtClean="0">
                  <a:solidFill>
                    <a:prstClr val="white"/>
                  </a:solidFill>
                  <a:latin typeface="微软雅黑" pitchFamily="34" charset="-122"/>
                  <a:ea typeface="微软雅黑" pitchFamily="34" charset="-122"/>
                </a:rPr>
                <a:t>判断来源页面。</a:t>
              </a:r>
              <a:endParaRPr lang="en-US" altLang="zh-CN" dirty="0" smtClean="0">
                <a:solidFill>
                  <a:prstClr val="white"/>
                </a:solidFill>
                <a:latin typeface="微软雅黑" pitchFamily="34" charset="-122"/>
                <a:ea typeface="微软雅黑" pitchFamily="34" charset="-122"/>
              </a:endParaRPr>
            </a:p>
            <a:p>
              <a:pPr marL="285750" lvl="0" indent="-285750">
                <a:lnSpc>
                  <a:spcPct val="150000"/>
                </a:lnSpc>
                <a:buFont typeface="Arial"/>
                <a:buChar char="•"/>
                <a:defRPr/>
              </a:pPr>
              <a:r>
                <a:rPr lang="zh-CN" altLang="en-US" dirty="0" smtClean="0">
                  <a:solidFill>
                    <a:prstClr val="white"/>
                  </a:solidFill>
                  <a:latin typeface="微软雅黑" pitchFamily="34" charset="-122"/>
                  <a:ea typeface="微软雅黑" pitchFamily="34" charset="-122"/>
                </a:rPr>
                <a:t>过滤所有用户在网站发布的链接。</a:t>
              </a:r>
              <a:endParaRPr lang="en-US" altLang="zh-CN" dirty="0" smtClean="0">
                <a:solidFill>
                  <a:prstClr val="white"/>
                </a:solidFill>
                <a:latin typeface="微软雅黑" pitchFamily="34" charset="-122"/>
                <a:ea typeface="微软雅黑" pitchFamily="34" charset="-122"/>
              </a:endParaRPr>
            </a:p>
            <a:p>
              <a:pPr marL="285750" lvl="0" indent="-285750">
                <a:lnSpc>
                  <a:spcPct val="150000"/>
                </a:lnSpc>
                <a:buFont typeface="Arial"/>
                <a:buChar char="•"/>
                <a:defRPr/>
              </a:pPr>
              <a:r>
                <a:rPr lang="zh-CN" altLang="en-US" dirty="0" smtClean="0">
                  <a:solidFill>
                    <a:prstClr val="white"/>
                  </a:solidFill>
                  <a:latin typeface="微软雅黑" pitchFamily="34" charset="-122"/>
                  <a:ea typeface="微软雅黑" pitchFamily="34" charset="-122"/>
                </a:rPr>
                <a:t>在请求发起页面用</a:t>
              </a:r>
              <a:r>
                <a:rPr lang="en-US" altLang="zh-CN" dirty="0" smtClean="0">
                  <a:solidFill>
                    <a:prstClr val="white"/>
                  </a:solidFill>
                  <a:latin typeface="微软雅黑" pitchFamily="34" charset="-122"/>
                  <a:ea typeface="微软雅黑" pitchFamily="34" charset="-122"/>
                </a:rPr>
                <a:t>alert</a:t>
              </a:r>
              <a:r>
                <a:rPr lang="zh-CN" altLang="en-US" dirty="0" smtClean="0">
                  <a:solidFill>
                    <a:prstClr val="white"/>
                  </a:solidFill>
                  <a:latin typeface="微软雅黑" pitchFamily="34" charset="-122"/>
                  <a:ea typeface="微软雅黑" pitchFamily="34" charset="-122"/>
                </a:rPr>
                <a:t>弹窗提醒用户。</a:t>
              </a:r>
              <a:endParaRPr lang="en-US" altLang="zh-CN" dirty="0">
                <a:solidFill>
                  <a:prstClr val="white"/>
                </a:solidFill>
                <a:latin typeface="微软雅黑" pitchFamily="34" charset="-122"/>
                <a:ea typeface="微软雅黑" pitchFamily="34" charset="-122"/>
              </a:endParaRPr>
            </a:p>
          </p:txBody>
        </p:sp>
      </p:grpSp>
      <p:sp>
        <p:nvSpPr>
          <p:cNvPr id="19" name="TextBox 58"/>
          <p:cNvSpPr txBox="1">
            <a:spLocks noChangeArrowheads="1"/>
          </p:cNvSpPr>
          <p:nvPr/>
        </p:nvSpPr>
        <p:spPr bwMode="auto">
          <a:xfrm>
            <a:off x="428623" y="3628598"/>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大家的一些误解</a:t>
            </a:r>
            <a:endParaRPr lang="zh-CN" altLang="en-US" sz="2000" b="1" dirty="0">
              <a:solidFill>
                <a:prstClr val="black"/>
              </a:solidFill>
              <a:latin typeface="微软雅黑" charset="0"/>
              <a:ea typeface="微软雅黑" charset="0"/>
              <a:cs typeface="微软雅黑" charset="0"/>
            </a:endParaRPr>
          </a:p>
        </p:txBody>
      </p:sp>
      <p:sp>
        <p:nvSpPr>
          <p:cNvPr id="23" name="TextBox 58"/>
          <p:cNvSpPr txBox="1">
            <a:spLocks noChangeArrowheads="1"/>
          </p:cNvSpPr>
          <p:nvPr/>
        </p:nvSpPr>
        <p:spPr bwMode="auto">
          <a:xfrm>
            <a:off x="428623" y="1523811"/>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000" b="1" dirty="0" smtClean="0">
                <a:solidFill>
                  <a:prstClr val="black"/>
                </a:solidFill>
                <a:latin typeface="微软雅黑" charset="0"/>
                <a:ea typeface="微软雅黑" charset="0"/>
                <a:cs typeface="微软雅黑" charset="0"/>
              </a:rPr>
              <a:t>CSRF</a:t>
            </a:r>
            <a:r>
              <a:rPr lang="zh-CN" altLang="en-US" sz="2000" b="1" dirty="0" smtClean="0">
                <a:solidFill>
                  <a:prstClr val="black"/>
                </a:solidFill>
                <a:latin typeface="微软雅黑" charset="0"/>
                <a:ea typeface="微软雅黑" charset="0"/>
                <a:cs typeface="微软雅黑" charset="0"/>
              </a:rPr>
              <a:t>的防御标准基本明确，大部分网站都采用了</a:t>
            </a:r>
            <a:r>
              <a:rPr lang="en-US" altLang="zh-CN" sz="2000" b="1" dirty="0" smtClean="0">
                <a:solidFill>
                  <a:prstClr val="black"/>
                </a:solidFill>
                <a:latin typeface="微软雅黑" charset="0"/>
                <a:ea typeface="微软雅黑" charset="0"/>
                <a:cs typeface="微软雅黑" charset="0"/>
              </a:rPr>
              <a:t>token</a:t>
            </a:r>
            <a:r>
              <a:rPr lang="zh-CN" altLang="en-US" sz="2000" b="1" dirty="0" smtClean="0">
                <a:solidFill>
                  <a:prstClr val="black"/>
                </a:solidFill>
                <a:latin typeface="微软雅黑" charset="0"/>
                <a:ea typeface="微软雅黑" charset="0"/>
                <a:cs typeface="微软雅黑" charset="0"/>
              </a:rPr>
              <a:t>机制。</a:t>
            </a:r>
            <a:endParaRPr lang="zh-CN" altLang="en-US" sz="2000" b="1" dirty="0">
              <a:solidFill>
                <a:prstClr val="black"/>
              </a:solidFill>
              <a:latin typeface="微软雅黑" charset="0"/>
              <a:ea typeface="微软雅黑" charset="0"/>
              <a:cs typeface="微软雅黑" charset="0"/>
            </a:endParaRPr>
          </a:p>
        </p:txBody>
      </p:sp>
    </p:spTree>
    <p:extLst>
      <p:ext uri="{BB962C8B-B14F-4D97-AF65-F5344CB8AC3E}">
        <p14:creationId xmlns:p14="http://schemas.microsoft.com/office/powerpoint/2010/main" val="32824909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25</a:t>
            </a:fld>
            <a:endParaRPr lang="en-US">
              <a:solidFill>
                <a:prstClr val="black">
                  <a:tint val="75000"/>
                </a:prstClr>
              </a:solidFill>
            </a:endParaRPr>
          </a:p>
        </p:txBody>
      </p:sp>
      <p:sp>
        <p:nvSpPr>
          <p:cNvPr id="8" name="TextBox 7"/>
          <p:cNvSpPr txBox="1"/>
          <p:nvPr/>
        </p:nvSpPr>
        <p:spPr>
          <a:xfrm>
            <a:off x="1691640" y="631824"/>
            <a:ext cx="6461760" cy="646331"/>
          </a:xfrm>
          <a:prstGeom prst="rect">
            <a:avLst/>
          </a:prstGeom>
          <a:noFill/>
        </p:spPr>
        <p:txBody>
          <a:bodyPr wrap="square" rtlCol="0">
            <a:spAutoFit/>
          </a:bodyPr>
          <a:lstStyle/>
          <a:p>
            <a:pPr algn="ctr"/>
            <a:r>
              <a:rPr lang="en-US" altLang="zh-CN" sz="3600" dirty="0" smtClean="0">
                <a:solidFill>
                  <a:prstClr val="black"/>
                </a:solidFill>
              </a:rPr>
              <a:t>A9 </a:t>
            </a:r>
            <a:r>
              <a:rPr lang="zh-CN" altLang="en-US" sz="3600" dirty="0" smtClean="0">
                <a:solidFill>
                  <a:prstClr val="black"/>
                </a:solidFill>
              </a:rPr>
              <a:t>使用含有已知漏洞的组件</a:t>
            </a:r>
            <a:endParaRPr lang="zh-CN" altLang="en-US" sz="3600" dirty="0">
              <a:solidFill>
                <a:prstClr val="black"/>
              </a:solidFill>
            </a:endParaRPr>
          </a:p>
        </p:txBody>
      </p:sp>
      <p:grpSp>
        <p:nvGrpSpPr>
          <p:cNvPr id="9" name="组合 32"/>
          <p:cNvGrpSpPr>
            <a:grpSpLocks/>
          </p:cNvGrpSpPr>
          <p:nvPr/>
        </p:nvGrpSpPr>
        <p:grpSpPr bwMode="auto">
          <a:xfrm>
            <a:off x="428723" y="2006047"/>
            <a:ext cx="8054975" cy="559353"/>
            <a:chOff x="179681" y="1057300"/>
            <a:chExt cx="1944216" cy="718998"/>
          </a:xfrm>
          <a:effectLst>
            <a:outerShdw blurRad="50800" dist="50800" dir="5400000" algn="ctr" rotWithShape="0">
              <a:srgbClr val="000000">
                <a:alpha val="84000"/>
              </a:srgbClr>
            </a:outerShdw>
          </a:effectLst>
        </p:grpSpPr>
        <p:sp>
          <p:nvSpPr>
            <p:cNvPr id="10" name="圆角矩形 33"/>
            <p:cNvSpPr/>
            <p:nvPr/>
          </p:nvSpPr>
          <p:spPr>
            <a:xfrm>
              <a:off x="179689" y="1057300"/>
              <a:ext cx="1918118" cy="718998"/>
            </a:xfrm>
            <a:prstGeom prst="roundRect">
              <a:avLst>
                <a:gd name="adj" fmla="val 3068"/>
              </a:avLst>
            </a:prstGeom>
            <a:solidFill>
              <a:srgbClr val="A2A2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1" name="TextBox 23"/>
            <p:cNvSpPr txBox="1">
              <a:spLocks noChangeArrowheads="1"/>
            </p:cNvSpPr>
            <p:nvPr/>
          </p:nvSpPr>
          <p:spPr bwMode="auto">
            <a:xfrm>
              <a:off x="179681" y="1057300"/>
              <a:ext cx="1944216" cy="224111"/>
            </a:xfrm>
            <a:prstGeom prst="rect">
              <a:avLst/>
            </a:prstGeom>
            <a:noFill/>
            <a:ln w="9525">
              <a:noFill/>
              <a:miter lim="800000"/>
              <a:headEnd/>
              <a:tailEnd/>
            </a:ln>
          </p:spPr>
          <p:txBody>
            <a:bodyPr>
              <a:spAutoFit/>
            </a:bodyPr>
            <a:lstStyle/>
            <a:p>
              <a:pPr>
                <a:defRPr/>
              </a:pPr>
              <a:r>
                <a:rPr lang="zh-CN" altLang="en-US" sz="1600" dirty="0" smtClean="0">
                  <a:solidFill>
                    <a:schemeClr val="bg1"/>
                  </a:solidFill>
                  <a:latin typeface="微软雅黑" pitchFamily="34" charset="-122"/>
                  <a:ea typeface="微软雅黑" pitchFamily="34" charset="-122"/>
                </a:rPr>
                <a:t>一些含有漏洞的组件，可以被自动化工具发现，攻击者编写特定的代码进行攻击。</a:t>
              </a:r>
              <a:endParaRPr lang="en-US" altLang="zh-CN" sz="1600" dirty="0" smtClean="0">
                <a:solidFill>
                  <a:schemeClr val="bg1"/>
                </a:solidFill>
                <a:latin typeface="微软雅黑" pitchFamily="34" charset="-122"/>
                <a:ea typeface="微软雅黑" pitchFamily="34" charset="-122"/>
              </a:endParaRPr>
            </a:p>
          </p:txBody>
        </p:sp>
      </p:grpSp>
      <p:grpSp>
        <p:nvGrpSpPr>
          <p:cNvPr id="12" name="组合 11"/>
          <p:cNvGrpSpPr>
            <a:grpSpLocks/>
          </p:cNvGrpSpPr>
          <p:nvPr/>
        </p:nvGrpSpPr>
        <p:grpSpPr bwMode="auto">
          <a:xfrm>
            <a:off x="428657" y="4903752"/>
            <a:ext cx="7946849" cy="1504004"/>
            <a:chOff x="179681" y="1057300"/>
            <a:chExt cx="1918126" cy="718998"/>
          </a:xfrm>
          <a:effectLst>
            <a:outerShdw blurRad="50800" dist="50800" dir="5400000" algn="ctr" rotWithShape="0">
              <a:srgbClr val="000000">
                <a:alpha val="84000"/>
              </a:srgbClr>
            </a:outerShdw>
          </a:effectLst>
        </p:grpSpPr>
        <p:sp>
          <p:nvSpPr>
            <p:cNvPr id="13" name="圆角矩形 21"/>
            <p:cNvSpPr/>
            <p:nvPr/>
          </p:nvSpPr>
          <p:spPr>
            <a:xfrm>
              <a:off x="179689" y="1057300"/>
              <a:ext cx="1918118" cy="718998"/>
            </a:xfrm>
            <a:prstGeom prst="roundRect">
              <a:avLst>
                <a:gd name="adj" fmla="val 3068"/>
              </a:avLst>
            </a:prstGeom>
            <a:solidFill>
              <a:srgbClr val="FF720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4" name="TextBox 16"/>
            <p:cNvSpPr txBox="1">
              <a:spLocks noChangeArrowheads="1"/>
            </p:cNvSpPr>
            <p:nvPr/>
          </p:nvSpPr>
          <p:spPr bwMode="auto">
            <a:xfrm>
              <a:off x="179681" y="1068529"/>
              <a:ext cx="1895611" cy="706246"/>
            </a:xfrm>
            <a:prstGeom prst="rect">
              <a:avLst/>
            </a:prstGeom>
            <a:noFill/>
            <a:ln w="9525">
              <a:noFill/>
              <a:miter lim="800000"/>
              <a:headEnd/>
              <a:tailEnd/>
            </a:ln>
          </p:spPr>
          <p:txBody>
            <a:bodyPr>
              <a:spAutoFit/>
            </a:bodyPr>
            <a:lstStyle/>
            <a:p>
              <a:pPr marL="285750" lvl="0" indent="-285750">
                <a:buFont typeface="Arial"/>
                <a:buChar char="•"/>
                <a:defRPr/>
              </a:pPr>
              <a:r>
                <a:rPr lang="zh-CN" altLang="en-US" dirty="0" smtClean="0">
                  <a:solidFill>
                    <a:prstClr val="white"/>
                  </a:solidFill>
                  <a:latin typeface="微软雅黑" pitchFamily="34" charset="-122"/>
                  <a:ea typeface="微软雅黑" pitchFamily="34" charset="-122"/>
                </a:rPr>
                <a:t>标识我们正在使用的所有软件以及相应版本。</a:t>
              </a:r>
              <a:endParaRPr lang="en-US" altLang="zh-CN" dirty="0" smtClean="0">
                <a:solidFill>
                  <a:prstClr val="white"/>
                </a:solidFill>
                <a:latin typeface="微软雅黑" pitchFamily="34" charset="-122"/>
                <a:ea typeface="微软雅黑" pitchFamily="34" charset="-122"/>
              </a:endParaRPr>
            </a:p>
            <a:p>
              <a:pPr marL="285750" lvl="0" indent="-285750">
                <a:buFont typeface="Arial"/>
                <a:buChar char="•"/>
                <a:defRPr/>
              </a:pPr>
              <a:r>
                <a:rPr lang="zh-CN" altLang="en-US" dirty="0" smtClean="0">
                  <a:solidFill>
                    <a:prstClr val="white"/>
                  </a:solidFill>
                  <a:latin typeface="微软雅黑" pitchFamily="34" charset="-122"/>
                  <a:ea typeface="微软雅黑" pitchFamily="34" charset="-122"/>
                </a:rPr>
                <a:t>通过渠道，定期获取项目邮件列表和安全邮件列表，及时获取最新消息。</a:t>
              </a:r>
              <a:endParaRPr lang="en-US" altLang="zh-CN" dirty="0" smtClean="0">
                <a:solidFill>
                  <a:prstClr val="white"/>
                </a:solidFill>
                <a:latin typeface="微软雅黑" pitchFamily="34" charset="-122"/>
                <a:ea typeface="微软雅黑" pitchFamily="34" charset="-122"/>
              </a:endParaRPr>
            </a:p>
            <a:p>
              <a:pPr marL="285750" lvl="0" indent="-285750">
                <a:buFont typeface="Arial"/>
                <a:buChar char="•"/>
                <a:defRPr/>
              </a:pPr>
              <a:r>
                <a:rPr lang="zh-CN" altLang="en-US" dirty="0" smtClean="0">
                  <a:solidFill>
                    <a:prstClr val="white"/>
                  </a:solidFill>
                  <a:latin typeface="微软雅黑" pitchFamily="34" charset="-122"/>
                  <a:ea typeface="微软雅黑" pitchFamily="34" charset="-122"/>
                </a:rPr>
                <a:t>建立组件使用安全策略，必须在引入某个组件时，通过安全测试和可接受的授权许可。</a:t>
              </a:r>
              <a:endParaRPr lang="en-US" altLang="zh-CN" dirty="0" smtClean="0">
                <a:solidFill>
                  <a:prstClr val="white"/>
                </a:solidFill>
                <a:latin typeface="微软雅黑" pitchFamily="34" charset="-122"/>
                <a:ea typeface="微软雅黑" pitchFamily="34" charset="-122"/>
              </a:endParaRPr>
            </a:p>
            <a:p>
              <a:pPr marL="285750" lvl="0" indent="-285750">
                <a:buFont typeface="Arial"/>
                <a:buChar char="•"/>
                <a:defRPr/>
              </a:pPr>
              <a:r>
                <a:rPr lang="zh-CN" altLang="en-US" dirty="0" smtClean="0">
                  <a:solidFill>
                    <a:prstClr val="white"/>
                  </a:solidFill>
                  <a:latin typeface="微软雅黑" pitchFamily="34" charset="-122"/>
                  <a:ea typeface="微软雅黑" pitchFamily="34" charset="-122"/>
                </a:rPr>
                <a:t>考虑增加对组件的封装，去掉不使用的、安全薄弱的、不稳定的功能。</a:t>
              </a:r>
              <a:endParaRPr lang="en-US" altLang="zh-CN" dirty="0">
                <a:solidFill>
                  <a:prstClr val="white"/>
                </a:solidFill>
                <a:latin typeface="微软雅黑" pitchFamily="34" charset="-122"/>
                <a:ea typeface="微软雅黑" pitchFamily="34" charset="-122"/>
              </a:endParaRPr>
            </a:p>
          </p:txBody>
        </p:sp>
      </p:grpSp>
      <p:sp>
        <p:nvSpPr>
          <p:cNvPr id="15" name="TextBox 58"/>
          <p:cNvSpPr txBox="1">
            <a:spLocks noChangeArrowheads="1"/>
          </p:cNvSpPr>
          <p:nvPr/>
        </p:nvSpPr>
        <p:spPr bwMode="auto">
          <a:xfrm>
            <a:off x="428624" y="4504898"/>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官方建议</a:t>
            </a:r>
            <a:endParaRPr lang="zh-CN" altLang="en-US" sz="2000" b="1" dirty="0">
              <a:solidFill>
                <a:prstClr val="black"/>
              </a:solidFill>
              <a:latin typeface="微软雅黑" charset="0"/>
              <a:ea typeface="微软雅黑" charset="0"/>
              <a:cs typeface="微软雅黑" charset="0"/>
            </a:endParaRPr>
          </a:p>
        </p:txBody>
      </p:sp>
      <p:sp>
        <p:nvSpPr>
          <p:cNvPr id="16" name="圆角矩形 15"/>
          <p:cNvSpPr/>
          <p:nvPr/>
        </p:nvSpPr>
        <p:spPr>
          <a:xfrm>
            <a:off x="428623" y="3213781"/>
            <a:ext cx="7946883" cy="1262970"/>
          </a:xfrm>
          <a:prstGeom prst="roundRect">
            <a:avLst>
              <a:gd name="adj" fmla="val 3068"/>
            </a:avLst>
          </a:prstGeom>
          <a:solidFill>
            <a:srgbClr val="0070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7" name="TextBox 58"/>
          <p:cNvSpPr txBox="1">
            <a:spLocks noChangeArrowheads="1"/>
          </p:cNvSpPr>
          <p:nvPr/>
        </p:nvSpPr>
        <p:spPr bwMode="auto">
          <a:xfrm>
            <a:off x="428623" y="2813670"/>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攻击案例</a:t>
            </a:r>
            <a:endParaRPr lang="zh-CN" altLang="en-US" sz="2000" b="1" dirty="0">
              <a:solidFill>
                <a:prstClr val="black"/>
              </a:solidFill>
              <a:latin typeface="微软雅黑" charset="0"/>
              <a:ea typeface="微软雅黑" charset="0"/>
              <a:cs typeface="微软雅黑" charset="0"/>
            </a:endParaRPr>
          </a:p>
        </p:txBody>
      </p:sp>
      <p:sp>
        <p:nvSpPr>
          <p:cNvPr id="18" name="TextBox 15"/>
          <p:cNvSpPr txBox="1">
            <a:spLocks noChangeArrowheads="1"/>
          </p:cNvSpPr>
          <p:nvPr/>
        </p:nvSpPr>
        <p:spPr bwMode="auto">
          <a:xfrm>
            <a:off x="428690" y="3314080"/>
            <a:ext cx="8054975" cy="646331"/>
          </a:xfrm>
          <a:prstGeom prst="rect">
            <a:avLst/>
          </a:prstGeom>
          <a:noFill/>
          <a:ln w="9525">
            <a:noFill/>
            <a:miter lim="800000"/>
            <a:headEnd/>
            <a:tailEnd/>
          </a:ln>
        </p:spPr>
        <p:txBody>
          <a:bodyPr>
            <a:spAutoFit/>
          </a:bodyPr>
          <a:lstStyle/>
          <a:p>
            <a:pPr marL="285750" indent="-285750">
              <a:buFont typeface="Arial"/>
              <a:buChar char="•"/>
              <a:defRPr/>
            </a:pPr>
            <a:r>
              <a:rPr lang="en-US" altLang="zh-CN" dirty="0" smtClean="0">
                <a:solidFill>
                  <a:schemeClr val="bg1"/>
                </a:solidFill>
                <a:latin typeface="微软雅黑" pitchFamily="34" charset="-122"/>
                <a:ea typeface="微软雅黑" pitchFamily="34" charset="-122"/>
                <a:cs typeface="+mn-cs"/>
              </a:rPr>
              <a:t>APACHE CXF</a:t>
            </a:r>
            <a:r>
              <a:rPr lang="zh-CN" altLang="en-US" dirty="0" smtClean="0">
                <a:solidFill>
                  <a:schemeClr val="bg1"/>
                </a:solidFill>
                <a:latin typeface="微软雅黑" pitchFamily="34" charset="-122"/>
                <a:ea typeface="微软雅黑" pitchFamily="34" charset="-122"/>
                <a:cs typeface="+mn-cs"/>
              </a:rPr>
              <a:t>认证绕过</a:t>
            </a:r>
            <a:r>
              <a:rPr lang="zh-CN" altLang="zh-CN"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pPr marL="285750" indent="-285750">
              <a:buFont typeface="Arial"/>
              <a:buChar char="•"/>
              <a:defRPr/>
            </a:pPr>
            <a:r>
              <a:rPr lang="en-US" altLang="zh-CN" dirty="0" smtClean="0">
                <a:solidFill>
                  <a:schemeClr val="bg1"/>
                </a:solidFill>
                <a:latin typeface="微软雅黑" pitchFamily="34" charset="-122"/>
                <a:ea typeface="微软雅黑" pitchFamily="34" charset="-122"/>
                <a:cs typeface="+mn-cs"/>
              </a:rPr>
              <a:t>Spring</a:t>
            </a:r>
            <a:r>
              <a:rPr lang="zh-CN" altLang="en-US" dirty="0" smtClean="0">
                <a:solidFill>
                  <a:schemeClr val="bg1"/>
                </a:solidFill>
                <a:latin typeface="微软雅黑" pitchFamily="34" charset="-122"/>
                <a:ea typeface="微软雅黑" pitchFamily="34" charset="-122"/>
                <a:cs typeface="+mn-cs"/>
              </a:rPr>
              <a:t>远程代码执行漏洞。</a:t>
            </a:r>
            <a:endParaRPr lang="en-US" altLang="zh-CN" dirty="0" smtClean="0">
              <a:solidFill>
                <a:schemeClr val="bg1"/>
              </a:solidFill>
              <a:latin typeface="微软雅黑" pitchFamily="34" charset="-122"/>
              <a:ea typeface="微软雅黑" pitchFamily="34" charset="-122"/>
              <a:cs typeface="+mn-cs"/>
            </a:endParaRPr>
          </a:p>
        </p:txBody>
      </p:sp>
      <p:sp>
        <p:nvSpPr>
          <p:cNvPr id="19" name="TextBox 58"/>
          <p:cNvSpPr txBox="1">
            <a:spLocks noChangeArrowheads="1"/>
          </p:cNvSpPr>
          <p:nvPr/>
        </p:nvSpPr>
        <p:spPr bwMode="auto">
          <a:xfrm>
            <a:off x="428623" y="1523811"/>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扫描工具必备。</a:t>
            </a:r>
            <a:endParaRPr lang="zh-CN" altLang="en-US" sz="2000" b="1" dirty="0">
              <a:solidFill>
                <a:prstClr val="black"/>
              </a:solidFill>
              <a:latin typeface="微软雅黑" charset="0"/>
              <a:ea typeface="微软雅黑" charset="0"/>
              <a:cs typeface="微软雅黑" charset="0"/>
            </a:endParaRPr>
          </a:p>
        </p:txBody>
      </p:sp>
      <p:sp>
        <p:nvSpPr>
          <p:cNvPr id="20" name="TextBox 15"/>
          <p:cNvSpPr txBox="1">
            <a:spLocks noChangeArrowheads="1"/>
          </p:cNvSpPr>
          <p:nvPr/>
        </p:nvSpPr>
        <p:spPr bwMode="auto">
          <a:xfrm>
            <a:off x="428756" y="3992574"/>
            <a:ext cx="8054975" cy="369332"/>
          </a:xfrm>
          <a:prstGeom prst="rect">
            <a:avLst/>
          </a:prstGeom>
          <a:noFill/>
          <a:ln w="9525">
            <a:noFill/>
            <a:miter lim="800000"/>
            <a:headEnd/>
            <a:tailEnd/>
          </a:ln>
        </p:spPr>
        <p:txBody>
          <a:bodyPr>
            <a:spAutoFit/>
          </a:bodyPr>
          <a:lstStyle/>
          <a:p>
            <a:pPr>
              <a:defRPr/>
            </a:pPr>
            <a:r>
              <a:rPr lang="en-US" altLang="zh-CN" dirty="0" smtClean="0">
                <a:solidFill>
                  <a:schemeClr val="bg1"/>
                </a:solidFill>
                <a:latin typeface="微软雅黑" pitchFamily="34" charset="-122"/>
                <a:ea typeface="微软雅黑" pitchFamily="34" charset="-122"/>
                <a:cs typeface="+mn-cs"/>
              </a:rPr>
              <a:t>2011</a:t>
            </a:r>
            <a:r>
              <a:rPr lang="zh-CN" altLang="en-US" dirty="0" smtClean="0">
                <a:solidFill>
                  <a:schemeClr val="bg1"/>
                </a:solidFill>
                <a:latin typeface="微软雅黑" pitchFamily="34" charset="-122"/>
                <a:ea typeface="微软雅黑" pitchFamily="34" charset="-122"/>
                <a:cs typeface="+mn-cs"/>
              </a:rPr>
              <a:t>年，共计被下载</a:t>
            </a:r>
            <a:r>
              <a:rPr lang="en-US" altLang="zh-CN" dirty="0" smtClean="0">
                <a:solidFill>
                  <a:schemeClr val="bg1"/>
                </a:solidFill>
                <a:latin typeface="微软雅黑" pitchFamily="34" charset="-122"/>
                <a:ea typeface="微软雅黑" pitchFamily="34" charset="-122"/>
                <a:cs typeface="+mn-cs"/>
              </a:rPr>
              <a:t>2200</a:t>
            </a:r>
            <a:r>
              <a:rPr lang="zh-CN" altLang="en-US" dirty="0" smtClean="0">
                <a:solidFill>
                  <a:schemeClr val="bg1"/>
                </a:solidFill>
                <a:latin typeface="微软雅黑" pitchFamily="34" charset="-122"/>
                <a:ea typeface="微软雅黑" pitchFamily="34" charset="-122"/>
                <a:cs typeface="+mn-cs"/>
              </a:rPr>
              <a:t>万</a:t>
            </a:r>
            <a:r>
              <a:rPr lang="zh-CN" altLang="en-US" dirty="0" smtClean="0">
                <a:solidFill>
                  <a:schemeClr val="bg1"/>
                </a:solidFill>
                <a:latin typeface="微软雅黑" pitchFamily="34" charset="-122"/>
                <a:ea typeface="微软雅黑" pitchFamily="34" charset="-122"/>
              </a:rPr>
              <a:t>次，到</a:t>
            </a:r>
            <a:r>
              <a:rPr lang="en-US" altLang="zh-CN" dirty="0" smtClean="0">
                <a:solidFill>
                  <a:schemeClr val="bg1"/>
                </a:solidFill>
                <a:latin typeface="微软雅黑" pitchFamily="34" charset="-122"/>
                <a:ea typeface="微软雅黑" pitchFamily="34" charset="-122"/>
              </a:rPr>
              <a:t>2014</a:t>
            </a:r>
            <a:r>
              <a:rPr lang="zh-CN" altLang="en-US" dirty="0" smtClean="0">
                <a:solidFill>
                  <a:schemeClr val="bg1"/>
                </a:solidFill>
                <a:latin typeface="微软雅黑" pitchFamily="34" charset="-122"/>
                <a:ea typeface="微软雅黑" pitchFamily="34" charset="-122"/>
              </a:rPr>
              <a:t>年，依旧有十万级别在使用。</a:t>
            </a:r>
            <a:endParaRPr lang="en-US" altLang="zh-CN" dirty="0" smtClean="0">
              <a:solidFill>
                <a:schemeClr val="bg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65054480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26</a:t>
            </a:fld>
            <a:endParaRPr lang="en-US">
              <a:solidFill>
                <a:prstClr val="black">
                  <a:tint val="75000"/>
                </a:prstClr>
              </a:solidFill>
            </a:endParaRPr>
          </a:p>
        </p:txBody>
      </p:sp>
      <p:sp>
        <p:nvSpPr>
          <p:cNvPr id="8" name="TextBox 7"/>
          <p:cNvSpPr txBox="1"/>
          <p:nvPr/>
        </p:nvSpPr>
        <p:spPr>
          <a:xfrm>
            <a:off x="1691640" y="631824"/>
            <a:ext cx="6461760" cy="707886"/>
          </a:xfrm>
          <a:prstGeom prst="rect">
            <a:avLst/>
          </a:prstGeom>
          <a:noFill/>
        </p:spPr>
        <p:txBody>
          <a:bodyPr wrap="square" rtlCol="0">
            <a:spAutoFit/>
          </a:bodyPr>
          <a:lstStyle/>
          <a:p>
            <a:pPr algn="ctr"/>
            <a:r>
              <a:rPr lang="en-US" altLang="zh-CN" sz="4000" dirty="0" smtClean="0">
                <a:solidFill>
                  <a:prstClr val="black"/>
                </a:solidFill>
              </a:rPr>
              <a:t>A10 </a:t>
            </a:r>
            <a:r>
              <a:rPr lang="zh-CN" altLang="en-US" sz="4000" dirty="0" smtClean="0">
                <a:solidFill>
                  <a:prstClr val="black"/>
                </a:solidFill>
              </a:rPr>
              <a:t>未验证的重定向和转发</a:t>
            </a:r>
            <a:endParaRPr lang="zh-CN" altLang="en-US" sz="4000" dirty="0">
              <a:solidFill>
                <a:prstClr val="black"/>
              </a:solidFill>
            </a:endParaRPr>
          </a:p>
        </p:txBody>
      </p:sp>
      <p:grpSp>
        <p:nvGrpSpPr>
          <p:cNvPr id="20" name="组合 32"/>
          <p:cNvGrpSpPr>
            <a:grpSpLocks/>
          </p:cNvGrpSpPr>
          <p:nvPr/>
        </p:nvGrpSpPr>
        <p:grpSpPr bwMode="auto">
          <a:xfrm>
            <a:off x="428723" y="2579661"/>
            <a:ext cx="7946883" cy="2106639"/>
            <a:chOff x="179681" y="1057300"/>
            <a:chExt cx="1918126" cy="718998"/>
          </a:xfrm>
          <a:effectLst>
            <a:outerShdw blurRad="50800" dist="50800" dir="5400000" algn="ctr" rotWithShape="0">
              <a:srgbClr val="000000">
                <a:alpha val="84000"/>
              </a:srgbClr>
            </a:outerShdw>
          </a:effectLst>
        </p:grpSpPr>
        <p:sp>
          <p:nvSpPr>
            <p:cNvPr id="21" name="圆角矩形 33"/>
            <p:cNvSpPr/>
            <p:nvPr/>
          </p:nvSpPr>
          <p:spPr>
            <a:xfrm>
              <a:off x="179689" y="1057300"/>
              <a:ext cx="1918118" cy="718998"/>
            </a:xfrm>
            <a:prstGeom prst="roundRect">
              <a:avLst>
                <a:gd name="adj" fmla="val 3068"/>
              </a:avLst>
            </a:prstGeom>
            <a:solidFill>
              <a:srgbClr val="A2A2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latin typeface="Calibri"/>
                <a:ea typeface="宋体"/>
              </a:endParaRPr>
            </a:p>
          </p:txBody>
        </p:sp>
        <p:sp>
          <p:nvSpPr>
            <p:cNvPr id="22" name="TextBox 23"/>
            <p:cNvSpPr txBox="1">
              <a:spLocks noChangeArrowheads="1"/>
            </p:cNvSpPr>
            <p:nvPr/>
          </p:nvSpPr>
          <p:spPr bwMode="auto">
            <a:xfrm>
              <a:off x="179681" y="1057300"/>
              <a:ext cx="1864493" cy="449065"/>
            </a:xfrm>
            <a:prstGeom prst="rect">
              <a:avLst/>
            </a:prstGeom>
            <a:noFill/>
            <a:ln w="9525">
              <a:noFill/>
              <a:miter lim="800000"/>
              <a:headEnd/>
              <a:tailEnd/>
            </a:ln>
          </p:spPr>
          <p:txBody>
            <a:bodyPr wrap="square">
              <a:spAutoFit/>
            </a:bodyPr>
            <a:lstStyle/>
            <a:p>
              <a:pPr>
                <a:lnSpc>
                  <a:spcPct val="150000"/>
                </a:lnSpc>
                <a:defRPr/>
              </a:pPr>
              <a:r>
                <a:rPr lang="en-US" altLang="zh-CN" dirty="0" smtClean="0">
                  <a:solidFill>
                    <a:prstClr val="white"/>
                  </a:solidFill>
                  <a:latin typeface="微软雅黑" pitchFamily="34" charset="-122"/>
                  <a:ea typeface="微软雅黑" pitchFamily="34" charset="-122"/>
                </a:rPr>
                <a:t>WEB</a:t>
              </a:r>
              <a:r>
                <a:rPr lang="zh-CN" altLang="en-US" dirty="0" smtClean="0">
                  <a:solidFill>
                    <a:prstClr val="white"/>
                  </a:solidFill>
                  <a:latin typeface="微软雅黑" pitchFamily="34" charset="-122"/>
                  <a:ea typeface="微软雅黑" pitchFamily="34" charset="-122"/>
                </a:rPr>
                <a:t>应用程序经常将用户重定向或者转发到其它网页和网站，并且利用不可信的数据去判断目的页面。如果没有做适当验证，攻击者可以重定向到钓鱼软件或恶意网站，或者转发去访问未授权的页面。</a:t>
              </a:r>
              <a:endParaRPr lang="en-US" altLang="zh-CN" dirty="0" smtClean="0">
                <a:solidFill>
                  <a:prstClr val="white"/>
                </a:solidFill>
                <a:latin typeface="微软雅黑" pitchFamily="34" charset="-122"/>
                <a:ea typeface="微软雅黑" pitchFamily="34" charset="-122"/>
              </a:endParaRPr>
            </a:p>
          </p:txBody>
        </p:sp>
      </p:grpSp>
      <p:sp>
        <p:nvSpPr>
          <p:cNvPr id="23" name="TextBox 58"/>
          <p:cNvSpPr txBox="1">
            <a:spLocks noChangeArrowheads="1"/>
          </p:cNvSpPr>
          <p:nvPr/>
        </p:nvSpPr>
        <p:spPr bwMode="auto">
          <a:xfrm>
            <a:off x="428623" y="1723866"/>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使用场景有很多，但是我本人没有用过。</a:t>
            </a:r>
            <a:endParaRPr lang="zh-CN" altLang="en-US" sz="2000" b="1" dirty="0">
              <a:solidFill>
                <a:prstClr val="black"/>
              </a:solidFill>
              <a:latin typeface="微软雅黑" charset="0"/>
              <a:ea typeface="微软雅黑" charset="0"/>
              <a:cs typeface="微软雅黑" charset="0"/>
            </a:endParaRPr>
          </a:p>
        </p:txBody>
      </p:sp>
    </p:spTree>
    <p:extLst>
      <p:ext uri="{BB962C8B-B14F-4D97-AF65-F5344CB8AC3E}">
        <p14:creationId xmlns:p14="http://schemas.microsoft.com/office/powerpoint/2010/main" val="11627457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3</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latin typeface="Calibri"/>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latin typeface="Calibri"/>
              </a:rPr>
              <a:pPr>
                <a:defRPr/>
              </a:pPr>
              <a:t>27</a:t>
            </a:fld>
            <a:endParaRPr lang="en-US">
              <a:solidFill>
                <a:prstClr val="black">
                  <a:tint val="75000"/>
                </a:prstClr>
              </a:solidFill>
              <a:latin typeface="Calibri"/>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en-US" sz="4400" dirty="0" smtClean="0">
                <a:solidFill>
                  <a:prstClr val="black"/>
                </a:solidFill>
              </a:rPr>
              <a:t>一些工具</a:t>
            </a:r>
            <a:endParaRPr lang="zh-CN" altLang="en-US" sz="4400" dirty="0">
              <a:solidFill>
                <a:prstClr val="black"/>
              </a:solidFill>
            </a:endParaRPr>
          </a:p>
        </p:txBody>
      </p:sp>
      <p:sp>
        <p:nvSpPr>
          <p:cNvPr id="3" name="Rectangle 2"/>
          <p:cNvSpPr/>
          <p:nvPr/>
        </p:nvSpPr>
        <p:spPr>
          <a:xfrm>
            <a:off x="428624" y="1669534"/>
            <a:ext cx="8258175" cy="3785652"/>
          </a:xfrm>
          <a:prstGeom prst="rect">
            <a:avLst/>
          </a:prstGeom>
        </p:spPr>
        <p:txBody>
          <a:bodyPr wrap="square">
            <a:spAutoFit/>
          </a:bodyPr>
          <a:lstStyle/>
          <a:p>
            <a:r>
              <a:rPr lang="ja-JP" altLang="en-US" sz="1600" dirty="0"/>
              <a:t>脱壳</a:t>
            </a:r>
            <a:r>
              <a:rPr lang="ja-JP" altLang="en-US" sz="1600" dirty="0" smtClean="0"/>
              <a:t>工具</a:t>
            </a:r>
            <a:r>
              <a:rPr lang="zh-CN" altLang="en-US" sz="1600" dirty="0" smtClean="0"/>
              <a:t>：</a:t>
            </a:r>
            <a:endParaRPr lang="en-US" altLang="zh-CN" sz="1600" dirty="0" smtClean="0"/>
          </a:p>
          <a:p>
            <a:r>
              <a:rPr lang="en-US" sz="1600" dirty="0"/>
              <a:t>Armadillo Killer 2.6 build </a:t>
            </a:r>
            <a:r>
              <a:rPr lang="en-US" sz="1600" dirty="0" smtClean="0"/>
              <a:t>4</a:t>
            </a:r>
            <a:r>
              <a:rPr lang="zh-CN" altLang="en-US" sz="1600" dirty="0" smtClean="0"/>
              <a:t>、</a:t>
            </a:r>
            <a:r>
              <a:rPr lang="en-US" sz="1600" dirty="0" err="1"/>
              <a:t>peid</a:t>
            </a:r>
            <a:r>
              <a:rPr lang="en-US" sz="1600" dirty="0"/>
              <a:t> OD Import </a:t>
            </a:r>
            <a:r>
              <a:rPr lang="en-US" sz="1600" dirty="0" smtClean="0"/>
              <a:t>REC</a:t>
            </a:r>
            <a:r>
              <a:rPr lang="zh-CN" altLang="en-US" sz="1600" dirty="0" smtClean="0"/>
              <a:t>、</a:t>
            </a:r>
            <a:r>
              <a:rPr lang="en-US" sz="1600" dirty="0" err="1" smtClean="0"/>
              <a:t>ASprStripper</a:t>
            </a:r>
            <a:r>
              <a:rPr lang="zh-CN" altLang="en-US" sz="1600" dirty="0" smtClean="0"/>
              <a:t>、</a:t>
            </a:r>
            <a:r>
              <a:rPr lang="zh-TW" altLang="en-US" sz="1600" dirty="0"/>
              <a:t>易语言通用脱壳</a:t>
            </a:r>
            <a:r>
              <a:rPr lang="zh-TW" altLang="en-US" sz="1600" dirty="0" smtClean="0"/>
              <a:t>机</a:t>
            </a:r>
            <a:endParaRPr lang="en-US" altLang="zh-TW" sz="1600" dirty="0" smtClean="0"/>
          </a:p>
          <a:p>
            <a:r>
              <a:rPr lang="zh-CN" altLang="en-US" sz="1600" dirty="0" smtClean="0"/>
              <a:t>密码破解：</a:t>
            </a:r>
            <a:endParaRPr lang="en-US" altLang="zh-CN" sz="1600" dirty="0" smtClean="0"/>
          </a:p>
          <a:p>
            <a:r>
              <a:rPr lang="en-US" altLang="zh-TW" sz="1600" dirty="0">
                <a:solidFill>
                  <a:prstClr val="black"/>
                </a:solidFill>
                <a:latin typeface="ArialMT"/>
              </a:rPr>
              <a:t>3389</a:t>
            </a:r>
            <a:r>
              <a:rPr lang="zh-TW" altLang="en-US" sz="1600" dirty="0">
                <a:solidFill>
                  <a:prstClr val="black"/>
                </a:solidFill>
                <a:latin typeface="ArialMT"/>
              </a:rPr>
              <a:t>终端密码破</a:t>
            </a:r>
            <a:r>
              <a:rPr lang="zh-TW" altLang="en-US" sz="1600" dirty="0" smtClean="0">
                <a:solidFill>
                  <a:prstClr val="black"/>
                </a:solidFill>
                <a:latin typeface="ArialMT"/>
              </a:rPr>
              <a:t>解器、</a:t>
            </a:r>
            <a:r>
              <a:rPr lang="zh-TW" altLang="en-US" sz="1600" dirty="0"/>
              <a:t>万能密码生成</a:t>
            </a:r>
            <a:r>
              <a:rPr lang="zh-TW" altLang="en-US" sz="1600" dirty="0" smtClean="0"/>
              <a:t>字典、</a:t>
            </a:r>
            <a:r>
              <a:rPr lang="en-US" altLang="zh-TW" sz="1600" dirty="0"/>
              <a:t>MD5</a:t>
            </a:r>
            <a:r>
              <a:rPr lang="zh-TW" altLang="en-US" sz="1600" dirty="0"/>
              <a:t>在线破</a:t>
            </a:r>
            <a:r>
              <a:rPr lang="zh-TW" altLang="en-US" sz="1600" dirty="0" smtClean="0"/>
              <a:t>解器、</a:t>
            </a:r>
            <a:r>
              <a:rPr lang="en-US" sz="1600" dirty="0" smtClean="0">
                <a:solidFill>
                  <a:prstClr val="black"/>
                </a:solidFill>
                <a:latin typeface="ArialMT"/>
              </a:rPr>
              <a:t>Cain4.8</a:t>
            </a:r>
          </a:p>
          <a:p>
            <a:r>
              <a:rPr lang="zh-CN" altLang="en-US" sz="1600" dirty="0" smtClean="0"/>
              <a:t>漏洞利用：</a:t>
            </a:r>
            <a:endParaRPr lang="en-US" altLang="zh-CN" sz="1600" dirty="0" smtClean="0"/>
          </a:p>
          <a:p>
            <a:r>
              <a:rPr lang="en-US" sz="1600" dirty="0" err="1" smtClean="0"/>
              <a:t>GetWebshell</a:t>
            </a:r>
            <a:r>
              <a:rPr lang="zh-CN" altLang="en-US" sz="1600" dirty="0" smtClean="0"/>
              <a:t>、</a:t>
            </a:r>
            <a:r>
              <a:rPr lang="en-US" sz="1600" dirty="0" smtClean="0"/>
              <a:t>HTTPtunnel3.0</a:t>
            </a:r>
            <a:r>
              <a:rPr lang="zh-CN" altLang="en-US" sz="1600" dirty="0" smtClean="0"/>
              <a:t>、</a:t>
            </a:r>
            <a:r>
              <a:rPr lang="en-US" sz="1600" dirty="0" err="1"/>
              <a:t>嗅探工具X-</a:t>
            </a:r>
            <a:r>
              <a:rPr lang="en-US" sz="1600" dirty="0" err="1" smtClean="0"/>
              <a:t>SnifferGUI</a:t>
            </a:r>
            <a:r>
              <a:rPr lang="zh-CN" altLang="en-US" sz="1600" dirty="0" smtClean="0"/>
              <a:t>、</a:t>
            </a:r>
            <a:r>
              <a:rPr lang="en-US" sz="1600" dirty="0" smtClean="0"/>
              <a:t>Port2PortV1.0</a:t>
            </a:r>
          </a:p>
          <a:p>
            <a:r>
              <a:rPr lang="zh-CN" altLang="en-US" sz="1600" dirty="0" smtClean="0"/>
              <a:t>漏洞攻击：</a:t>
            </a:r>
            <a:endParaRPr lang="en-US" altLang="zh-CN" sz="1600" dirty="0" smtClean="0"/>
          </a:p>
          <a:p>
            <a:r>
              <a:rPr lang="en-US" sz="1600" dirty="0"/>
              <a:t>Apache Tomcat </a:t>
            </a:r>
            <a:r>
              <a:rPr lang="en-US" sz="1600" dirty="0" smtClean="0"/>
              <a:t>Scan</a:t>
            </a:r>
            <a:r>
              <a:rPr lang="zh-CN" altLang="en-US" sz="1600" dirty="0" smtClean="0"/>
              <a:t>、</a:t>
            </a:r>
            <a:r>
              <a:rPr lang="en-US" sz="1600" dirty="0"/>
              <a:t>X-Scan-</a:t>
            </a:r>
            <a:r>
              <a:rPr lang="en-US" sz="1600" dirty="0" smtClean="0"/>
              <a:t>v3.3</a:t>
            </a:r>
            <a:r>
              <a:rPr lang="zh-CN" altLang="en-US" sz="1600" dirty="0" smtClean="0"/>
              <a:t>、</a:t>
            </a:r>
            <a:r>
              <a:rPr lang="zh-CHT" altLang="en-US" sz="1600" dirty="0"/>
              <a:t>啊</a:t>
            </a:r>
            <a:r>
              <a:rPr lang="en-US" altLang="zh-CHT" sz="1600" dirty="0"/>
              <a:t>D</a:t>
            </a:r>
            <a:r>
              <a:rPr lang="zh-CHT" altLang="en-US" sz="1600" dirty="0"/>
              <a:t>注入工具 </a:t>
            </a:r>
            <a:r>
              <a:rPr lang="en-US" altLang="zh-CHT" sz="1600" dirty="0" smtClean="0"/>
              <a:t>V2.32</a:t>
            </a:r>
            <a:r>
              <a:rPr lang="zh-CN" altLang="en-US" sz="1600" dirty="0" smtClean="0"/>
              <a:t>、</a:t>
            </a:r>
            <a:r>
              <a:rPr lang="en-US" sz="1600" dirty="0" err="1"/>
              <a:t>SqlServer日志清除专家</a:t>
            </a:r>
            <a:r>
              <a:rPr lang="en-US" sz="1600" dirty="0"/>
              <a:t> </a:t>
            </a:r>
            <a:r>
              <a:rPr lang="en-US" sz="1600" dirty="0" smtClean="0"/>
              <a:t>v1.5</a:t>
            </a:r>
          </a:p>
          <a:p>
            <a:r>
              <a:rPr lang="zh-CN" altLang="en-US" sz="1600" dirty="0" smtClean="0"/>
              <a:t>脚本攻击：</a:t>
            </a:r>
            <a:endParaRPr lang="en-US" altLang="zh-CN" sz="1600" dirty="0" smtClean="0"/>
          </a:p>
          <a:p>
            <a:r>
              <a:rPr lang="cs-CZ" sz="1600" dirty="0"/>
              <a:t>站长助手6 </a:t>
            </a:r>
            <a:r>
              <a:rPr lang="cs-CZ" sz="1600" dirty="0" err="1"/>
              <a:t>lzhj增强</a:t>
            </a:r>
            <a:r>
              <a:rPr lang="cs-CZ" sz="1600" dirty="0" err="1" smtClean="0"/>
              <a:t>版</a:t>
            </a:r>
            <a:r>
              <a:rPr lang="zh-CN" altLang="en-US" sz="1600" dirty="0" smtClean="0"/>
              <a:t>、</a:t>
            </a:r>
            <a:r>
              <a:rPr lang="zh-TW" altLang="en-US" sz="1600" dirty="0"/>
              <a:t>冰狐浪子微型</a:t>
            </a:r>
            <a:r>
              <a:rPr lang="en-US" altLang="zh-TW" sz="1600" dirty="0"/>
              <a:t>ASP</a:t>
            </a:r>
            <a:r>
              <a:rPr lang="zh-TW" altLang="en-US" sz="1600" dirty="0"/>
              <a:t>后门客户端</a:t>
            </a:r>
            <a:r>
              <a:rPr lang="en-US" altLang="zh-TW" sz="1600" dirty="0"/>
              <a:t>2.0</a:t>
            </a:r>
            <a:r>
              <a:rPr lang="zh-TW" altLang="en-US" sz="1600" dirty="0" smtClean="0"/>
              <a:t>测试版</a:t>
            </a:r>
            <a:endParaRPr lang="en-US" altLang="zh-TW" sz="1600" dirty="0" smtClean="0"/>
          </a:p>
          <a:p>
            <a:r>
              <a:rPr lang="zh-CN" altLang="en-US" sz="1600" dirty="0" smtClean="0"/>
              <a:t>端口扫描：</a:t>
            </a:r>
            <a:endParaRPr lang="en-US" altLang="zh-CN" sz="1600" dirty="0" smtClean="0"/>
          </a:p>
          <a:p>
            <a:r>
              <a:rPr lang="en-US" altLang="zh-CN" sz="1600" dirty="0" smtClean="0"/>
              <a:t>Scan port</a:t>
            </a:r>
            <a:endParaRPr lang="en-US" altLang="zh-CN" sz="1600" dirty="0"/>
          </a:p>
          <a:p>
            <a:r>
              <a:rPr lang="zh-CN" altLang="en-US" sz="1600" dirty="0" smtClean="0"/>
              <a:t>木马：</a:t>
            </a:r>
            <a:endParaRPr lang="en-US" altLang="zh-CN" sz="1600" dirty="0" smtClean="0"/>
          </a:p>
          <a:p>
            <a:r>
              <a:rPr lang="zh-CN" altLang="en-US" sz="1600" dirty="0" smtClean="0"/>
              <a:t>黑客之家</a:t>
            </a:r>
            <a:r>
              <a:rPr lang="en-US" altLang="zh-CN" sz="1600" dirty="0" smtClean="0"/>
              <a:t>PHP</a:t>
            </a:r>
            <a:r>
              <a:rPr lang="zh-CN" altLang="en-US" sz="1600" dirty="0" smtClean="0"/>
              <a:t>木马、</a:t>
            </a:r>
            <a:r>
              <a:rPr lang="en-US" sz="1600" dirty="0" smtClean="0"/>
              <a:t>WebAdmin2XF</a:t>
            </a:r>
            <a:r>
              <a:rPr lang="zh-CN" altLang="en-US" sz="1600" dirty="0" smtClean="0"/>
              <a:t>、</a:t>
            </a:r>
            <a:r>
              <a:rPr lang="en-US" sz="1600" dirty="0" err="1" smtClean="0"/>
              <a:t>jspbrowser</a:t>
            </a:r>
            <a:r>
              <a:rPr lang="zh-CN" altLang="en-US" sz="1600" dirty="0" smtClean="0"/>
              <a:t>、</a:t>
            </a:r>
            <a:r>
              <a:rPr lang="en-US" sz="1600" dirty="0"/>
              <a:t>lanker微型PHP后门2.0正式</a:t>
            </a:r>
            <a:r>
              <a:rPr lang="en-US" sz="1600" dirty="0" smtClean="0"/>
              <a:t>版</a:t>
            </a:r>
            <a:endParaRPr lang="en-US" altLang="zh-TW" sz="1600" dirty="0" smtClean="0"/>
          </a:p>
          <a:p>
            <a:endParaRPr lang="en-US" sz="1600" dirty="0"/>
          </a:p>
        </p:txBody>
      </p:sp>
      <p:sp>
        <p:nvSpPr>
          <p:cNvPr id="46" name="TextBox 58"/>
          <p:cNvSpPr txBox="1">
            <a:spLocks noChangeArrowheads="1"/>
          </p:cNvSpPr>
          <p:nvPr/>
        </p:nvSpPr>
        <p:spPr bwMode="auto">
          <a:xfrm>
            <a:off x="428623" y="5714811"/>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中国菜刀，老外也喜欢的神器！</a:t>
            </a:r>
            <a:endParaRPr lang="zh-CN" altLang="en-US" sz="2000" b="1" dirty="0">
              <a:solidFill>
                <a:prstClr val="black"/>
              </a:solidFill>
              <a:latin typeface="微软雅黑" charset="0"/>
              <a:ea typeface="微软雅黑" charset="0"/>
              <a:cs typeface="微软雅黑" charset="0"/>
            </a:endParaRPr>
          </a:p>
        </p:txBody>
      </p:sp>
    </p:spTree>
    <p:extLst>
      <p:ext uri="{BB962C8B-B14F-4D97-AF65-F5344CB8AC3E}">
        <p14:creationId xmlns:p14="http://schemas.microsoft.com/office/powerpoint/2010/main" val="15128059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3</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latin typeface="Calibri"/>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latin typeface="Calibri"/>
              </a:rPr>
              <a:pPr>
                <a:defRPr/>
              </a:pPr>
              <a:t>28</a:t>
            </a:fld>
            <a:endParaRPr lang="en-US">
              <a:solidFill>
                <a:prstClr val="black">
                  <a:tint val="75000"/>
                </a:prstClr>
              </a:solidFill>
              <a:latin typeface="Calibri"/>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zh-CN" altLang="en-US" sz="4400" dirty="0" smtClean="0">
                <a:solidFill>
                  <a:prstClr val="black"/>
                </a:solidFill>
              </a:rPr>
              <a:t>走进网络安全</a:t>
            </a:r>
            <a:endParaRPr lang="zh-CN" altLang="en-US" sz="4400" dirty="0">
              <a:solidFill>
                <a:prstClr val="black"/>
              </a:solidFill>
            </a:endParaRPr>
          </a:p>
        </p:txBody>
      </p:sp>
      <p:pic>
        <p:nvPicPr>
          <p:cNvPr id="2" name="Picture 1"/>
          <p:cNvPicPr>
            <a:picLocks noChangeAspect="1"/>
          </p:cNvPicPr>
          <p:nvPr/>
        </p:nvPicPr>
        <p:blipFill>
          <a:blip r:embed="rId3"/>
          <a:stretch>
            <a:fillRect/>
          </a:stretch>
        </p:blipFill>
        <p:spPr>
          <a:xfrm>
            <a:off x="428625" y="1993900"/>
            <a:ext cx="3314700" cy="1016000"/>
          </a:xfrm>
          <a:prstGeom prst="rect">
            <a:avLst/>
          </a:prstGeom>
        </p:spPr>
      </p:pic>
      <p:pic>
        <p:nvPicPr>
          <p:cNvPr id="4" name="Picture 3"/>
          <p:cNvPicPr>
            <a:picLocks noChangeAspect="1"/>
          </p:cNvPicPr>
          <p:nvPr/>
        </p:nvPicPr>
        <p:blipFill>
          <a:blip r:embed="rId4"/>
          <a:stretch>
            <a:fillRect/>
          </a:stretch>
        </p:blipFill>
        <p:spPr>
          <a:xfrm>
            <a:off x="428625" y="3296829"/>
            <a:ext cx="3347798" cy="2367372"/>
          </a:xfrm>
          <a:prstGeom prst="rect">
            <a:avLst/>
          </a:prstGeom>
        </p:spPr>
      </p:pic>
      <p:pic>
        <p:nvPicPr>
          <p:cNvPr id="9" name="Picture 8"/>
          <p:cNvPicPr>
            <a:picLocks noChangeAspect="1"/>
          </p:cNvPicPr>
          <p:nvPr/>
        </p:nvPicPr>
        <p:blipFill>
          <a:blip r:embed="rId5"/>
          <a:stretch>
            <a:fillRect/>
          </a:stretch>
        </p:blipFill>
        <p:spPr>
          <a:xfrm>
            <a:off x="4711700" y="1901039"/>
            <a:ext cx="2946400" cy="1108861"/>
          </a:xfrm>
          <a:prstGeom prst="rect">
            <a:avLst/>
          </a:prstGeom>
        </p:spPr>
      </p:pic>
      <p:sp>
        <p:nvSpPr>
          <p:cNvPr id="11" name="TextBox 58"/>
          <p:cNvSpPr txBox="1">
            <a:spLocks noChangeArrowheads="1"/>
          </p:cNvSpPr>
          <p:nvPr/>
        </p:nvSpPr>
        <p:spPr bwMode="auto">
          <a:xfrm>
            <a:off x="4711700" y="3535845"/>
            <a:ext cx="482917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marL="342900" indent="-342900" eaLnBrk="1" hangingPunct="1">
              <a:buFont typeface="Arial"/>
              <a:buChar char="•"/>
            </a:pPr>
            <a:r>
              <a:rPr lang="zh-CN" altLang="en-US" sz="2000" b="1" dirty="0" smtClean="0">
                <a:solidFill>
                  <a:prstClr val="black"/>
                </a:solidFill>
                <a:latin typeface="微软雅黑" charset="0"/>
                <a:ea typeface="微软雅黑" charset="0"/>
                <a:cs typeface="微软雅黑" charset="0"/>
              </a:rPr>
              <a:t>加入网络安全相关协会</a:t>
            </a:r>
            <a:endParaRPr lang="en-US" altLang="zh-CN" sz="2000" b="1" dirty="0" smtClean="0">
              <a:solidFill>
                <a:prstClr val="black"/>
              </a:solidFill>
              <a:latin typeface="微软雅黑" charset="0"/>
              <a:ea typeface="微软雅黑" charset="0"/>
              <a:cs typeface="微软雅黑" charset="0"/>
            </a:endParaRPr>
          </a:p>
          <a:p>
            <a:pPr marL="342900" indent="-342900" eaLnBrk="1" hangingPunct="1">
              <a:buFont typeface="Arial"/>
              <a:buChar char="•"/>
            </a:pPr>
            <a:r>
              <a:rPr lang="zh-CN" altLang="en-US" sz="2000" b="1" dirty="0" smtClean="0">
                <a:solidFill>
                  <a:prstClr val="black"/>
                </a:solidFill>
                <a:latin typeface="微软雅黑" charset="0"/>
                <a:ea typeface="微软雅黑" charset="0"/>
                <a:cs typeface="微软雅黑" charset="0"/>
              </a:rPr>
              <a:t>加入网络安全爱好者群</a:t>
            </a:r>
            <a:endParaRPr lang="en-US" altLang="zh-CN" sz="2000" b="1" dirty="0" smtClean="0">
              <a:solidFill>
                <a:prstClr val="black"/>
              </a:solidFill>
              <a:latin typeface="微软雅黑" charset="0"/>
              <a:ea typeface="微软雅黑" charset="0"/>
              <a:cs typeface="微软雅黑" charset="0"/>
            </a:endParaRPr>
          </a:p>
          <a:p>
            <a:pPr marL="342900" indent="-342900" eaLnBrk="1" hangingPunct="1">
              <a:buFont typeface="Arial"/>
              <a:buChar char="•"/>
            </a:pPr>
            <a:r>
              <a:rPr lang="zh-CN" altLang="en-US" sz="2000" b="1" dirty="0" smtClean="0">
                <a:solidFill>
                  <a:prstClr val="black"/>
                </a:solidFill>
                <a:latin typeface="微软雅黑" charset="0"/>
                <a:ea typeface="微软雅黑" charset="0"/>
                <a:cs typeface="微软雅黑" charset="0"/>
              </a:rPr>
              <a:t>注册乌云白帽子</a:t>
            </a:r>
            <a:endParaRPr lang="en-US" altLang="zh-CN" sz="2000" b="1" dirty="0" smtClean="0">
              <a:solidFill>
                <a:prstClr val="black"/>
              </a:solidFill>
              <a:latin typeface="微软雅黑" charset="0"/>
              <a:ea typeface="微软雅黑" charset="0"/>
              <a:cs typeface="微软雅黑" charset="0"/>
            </a:endParaRPr>
          </a:p>
          <a:p>
            <a:pPr marL="342900" indent="-342900" eaLnBrk="1" hangingPunct="1">
              <a:buFont typeface="Arial"/>
              <a:buChar char="•"/>
            </a:pPr>
            <a:r>
              <a:rPr lang="zh-CN" altLang="en-US" sz="2000" b="1" dirty="0" smtClean="0">
                <a:solidFill>
                  <a:prstClr val="black"/>
                </a:solidFill>
                <a:latin typeface="微软雅黑" charset="0"/>
                <a:ea typeface="微软雅黑" charset="0"/>
                <a:cs typeface="微软雅黑" charset="0"/>
              </a:rPr>
              <a:t>编写开源安全工具</a:t>
            </a:r>
            <a:endParaRPr lang="en-US" altLang="zh-CN" sz="2000" b="1" dirty="0" smtClean="0">
              <a:solidFill>
                <a:prstClr val="black"/>
              </a:solidFill>
              <a:latin typeface="微软雅黑" charset="0"/>
              <a:ea typeface="微软雅黑" charset="0"/>
              <a:cs typeface="微软雅黑" charset="0"/>
            </a:endParaRPr>
          </a:p>
          <a:p>
            <a:pPr marL="342900" indent="-342900" eaLnBrk="1" hangingPunct="1">
              <a:buFont typeface="Arial"/>
              <a:buChar char="•"/>
            </a:pPr>
            <a:r>
              <a:rPr lang="zh-CN" altLang="en-US" sz="2000" b="1" dirty="0" smtClean="0">
                <a:solidFill>
                  <a:prstClr val="black"/>
                </a:solidFill>
                <a:latin typeface="微软雅黑" charset="0"/>
                <a:ea typeface="微软雅黑" charset="0"/>
                <a:cs typeface="微软雅黑" charset="0"/>
              </a:rPr>
              <a:t>关注一些安全的会议</a:t>
            </a:r>
            <a:endParaRPr lang="en-US" altLang="zh-CN" sz="2000" b="1" dirty="0" smtClean="0">
              <a:solidFill>
                <a:prstClr val="black"/>
              </a:solidFill>
              <a:latin typeface="微软雅黑" charset="0"/>
              <a:ea typeface="微软雅黑" charset="0"/>
              <a:cs typeface="微软雅黑" charset="0"/>
            </a:endParaRPr>
          </a:p>
          <a:p>
            <a:pPr marL="342900" indent="-342900" eaLnBrk="1" hangingPunct="1">
              <a:buFont typeface="Arial"/>
              <a:buChar char="•"/>
            </a:pPr>
            <a:r>
              <a:rPr lang="zh-CN" altLang="en-US" sz="2000" b="1" dirty="0" smtClean="0">
                <a:solidFill>
                  <a:prstClr val="black"/>
                </a:solidFill>
                <a:latin typeface="微软雅黑" charset="0"/>
                <a:ea typeface="微软雅黑" charset="0"/>
                <a:cs typeface="微软雅黑" charset="0"/>
              </a:rPr>
              <a:t>免费参加本地的安全沙龙</a:t>
            </a:r>
            <a:endParaRPr lang="zh-CN" altLang="en-US" sz="2000" b="1" dirty="0">
              <a:solidFill>
                <a:prstClr val="black"/>
              </a:solidFill>
              <a:latin typeface="微软雅黑" charset="0"/>
              <a:ea typeface="微软雅黑" charset="0"/>
              <a:cs typeface="微软雅黑" charset="0"/>
            </a:endParaRPr>
          </a:p>
        </p:txBody>
      </p:sp>
    </p:spTree>
    <p:extLst>
      <p:ext uri="{BB962C8B-B14F-4D97-AF65-F5344CB8AC3E}">
        <p14:creationId xmlns:p14="http://schemas.microsoft.com/office/powerpoint/2010/main" val="110544322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3</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29</a:t>
            </a:fld>
            <a:endParaRPr lang="en-US">
              <a:solidFill>
                <a:prstClr val="black">
                  <a:tint val="75000"/>
                </a:prstClr>
              </a:solidFill>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zh-CN" altLang="en-US" sz="4400" dirty="0" smtClean="0">
                <a:solidFill>
                  <a:prstClr val="black"/>
                </a:solidFill>
              </a:rPr>
              <a:t>汲取和贡献</a:t>
            </a:r>
            <a:endParaRPr lang="zh-CN" altLang="en-US" sz="4400" dirty="0">
              <a:solidFill>
                <a:prstClr val="black"/>
              </a:solidFill>
            </a:endParaRPr>
          </a:p>
        </p:txBody>
      </p:sp>
      <p:pic>
        <p:nvPicPr>
          <p:cNvPr id="3" name="图片 2"/>
          <p:cNvPicPr>
            <a:picLocks noChangeAspect="1"/>
          </p:cNvPicPr>
          <p:nvPr/>
        </p:nvPicPr>
        <p:blipFill>
          <a:blip r:embed="rId3"/>
          <a:stretch>
            <a:fillRect/>
          </a:stretch>
        </p:blipFill>
        <p:spPr>
          <a:xfrm>
            <a:off x="47625" y="2026258"/>
            <a:ext cx="4524375" cy="2752725"/>
          </a:xfrm>
          <a:prstGeom prst="rect">
            <a:avLst/>
          </a:prstGeom>
        </p:spPr>
      </p:pic>
      <p:pic>
        <p:nvPicPr>
          <p:cNvPr id="10" name="图片 9"/>
          <p:cNvPicPr>
            <a:picLocks noChangeAspect="1"/>
          </p:cNvPicPr>
          <p:nvPr/>
        </p:nvPicPr>
        <p:blipFill>
          <a:blip r:embed="rId4"/>
          <a:stretch>
            <a:fillRect/>
          </a:stretch>
        </p:blipFill>
        <p:spPr>
          <a:xfrm>
            <a:off x="4572000" y="2045308"/>
            <a:ext cx="4524375" cy="2733675"/>
          </a:xfrm>
          <a:prstGeom prst="rect">
            <a:avLst/>
          </a:prstGeom>
        </p:spPr>
      </p:pic>
      <p:sp>
        <p:nvSpPr>
          <p:cNvPr id="12" name="TextBox 58"/>
          <p:cNvSpPr txBox="1">
            <a:spLocks noChangeArrowheads="1"/>
          </p:cNvSpPr>
          <p:nvPr/>
        </p:nvSpPr>
        <p:spPr bwMode="auto">
          <a:xfrm>
            <a:off x="359996" y="5472495"/>
            <a:ext cx="8424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a:solidFill>
                  <a:prstClr val="black"/>
                </a:solidFill>
                <a:latin typeface="微软雅黑" charset="0"/>
                <a:ea typeface="微软雅黑" charset="0"/>
                <a:cs typeface="微软雅黑" charset="0"/>
              </a:rPr>
              <a:t>网络</a:t>
            </a:r>
            <a:r>
              <a:rPr lang="zh-CN" altLang="en-US" sz="2000" b="1" dirty="0" smtClean="0">
                <a:solidFill>
                  <a:prstClr val="black"/>
                </a:solidFill>
                <a:latin typeface="微软雅黑" charset="0"/>
                <a:ea typeface="微软雅黑" charset="0"/>
                <a:cs typeface="微软雅黑" charset="0"/>
              </a:rPr>
              <a:t>安全不是汲取、激情、破坏、神秘的，而应该是贡献、责任、</a:t>
            </a:r>
            <a:r>
              <a:rPr lang="zh-CN" altLang="en-US" sz="2000" b="1" dirty="0" smtClean="0">
                <a:solidFill>
                  <a:prstClr val="black"/>
                </a:solidFill>
                <a:latin typeface="微软雅黑" charset="0"/>
                <a:ea typeface="微软雅黑" charset="0"/>
                <a:cs typeface="微软雅黑" charset="0"/>
              </a:rPr>
              <a:t>积极</a:t>
            </a:r>
            <a:r>
              <a:rPr lang="zh-CN" altLang="zh-CN" sz="2000" b="1" dirty="0" smtClean="0">
                <a:solidFill>
                  <a:prstClr val="black"/>
                </a:solidFill>
                <a:latin typeface="微软雅黑" charset="0"/>
                <a:ea typeface="微软雅黑" charset="0"/>
                <a:cs typeface="微软雅黑" charset="0"/>
              </a:rPr>
              <a:t>、</a:t>
            </a:r>
            <a:r>
              <a:rPr lang="zh-CN" altLang="en-US" sz="2000" b="1" dirty="0" smtClean="0">
                <a:solidFill>
                  <a:prstClr val="black"/>
                </a:solidFill>
                <a:latin typeface="微软雅黑" charset="0"/>
                <a:ea typeface="微软雅黑" charset="0"/>
                <a:cs typeface="微软雅黑" charset="0"/>
              </a:rPr>
              <a:t>乐趣的</a:t>
            </a:r>
            <a:r>
              <a:rPr lang="zh-CN" altLang="en-US" sz="2000" b="1" dirty="0" smtClean="0">
                <a:solidFill>
                  <a:prstClr val="black"/>
                </a:solidFill>
                <a:latin typeface="微软雅黑" charset="0"/>
                <a:ea typeface="微软雅黑" charset="0"/>
                <a:cs typeface="微软雅黑" charset="0"/>
              </a:rPr>
              <a:t>。</a:t>
            </a:r>
            <a:endParaRPr lang="zh-CN" altLang="en-US" sz="2000" b="1" dirty="0">
              <a:solidFill>
                <a:prstClr val="black"/>
              </a:solidFill>
              <a:latin typeface="微软雅黑" charset="0"/>
              <a:ea typeface="微软雅黑" charset="0"/>
              <a:cs typeface="微软雅黑" charset="0"/>
            </a:endParaRPr>
          </a:p>
        </p:txBody>
      </p:sp>
    </p:spTree>
    <p:extLst>
      <p:ext uri="{BB962C8B-B14F-4D97-AF65-F5344CB8AC3E}">
        <p14:creationId xmlns:p14="http://schemas.microsoft.com/office/powerpoint/2010/main" val="34390004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113"/>
          </a:xfrm>
          <a:prstGeom prst="rect">
            <a:avLst/>
          </a:prstGeom>
          <a:noFill/>
        </p:spPr>
        <p:txBody>
          <a:bodyPr>
            <a:spAutoFit/>
          </a:bodyPr>
          <a:lstStyle/>
          <a:p>
            <a:pPr fontAlgn="auto">
              <a:spcBef>
                <a:spcPts val="0"/>
              </a:spcBef>
              <a:spcAft>
                <a:spcPts val="0"/>
              </a:spcAft>
              <a:defRPr/>
            </a:pPr>
            <a:r>
              <a:rPr lang="en-US" sz="3600" b="1" dirty="0">
                <a:solidFill>
                  <a:schemeClr val="bg1"/>
                </a:solidFill>
                <a:effectLst>
                  <a:outerShdw blurRad="50800" dist="38100" dir="5400000" algn="t" rotWithShape="0">
                    <a:prstClr val="black">
                      <a:alpha val="40000"/>
                    </a:prstClr>
                  </a:outerShdw>
                </a:effectLst>
                <a:latin typeface="Helvetica"/>
                <a:ea typeface="+mn-ea"/>
                <a:cs typeface="Helvetica"/>
              </a:rPr>
              <a:t>1</a:t>
            </a: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pPr>
                <a:defRPr/>
              </a:pPr>
              <a:t>3</a:t>
            </a:fld>
            <a:endParaRPr lang="en-US"/>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en-US" sz="4400" dirty="0" err="1" smtClean="0"/>
              <a:t>历史事件回顾</a:t>
            </a:r>
            <a:r>
              <a:rPr lang="zh-CN" altLang="en-US" sz="4400" dirty="0" smtClean="0"/>
              <a:t>（</a:t>
            </a:r>
            <a:r>
              <a:rPr lang="en-US" altLang="en-US" sz="4400" dirty="0" smtClean="0"/>
              <a:t>2013</a:t>
            </a:r>
            <a:r>
              <a:rPr lang="zh-CN" altLang="en-US" sz="4400" dirty="0" smtClean="0"/>
              <a:t>）</a:t>
            </a:r>
            <a:endParaRPr lang="zh-CN" altLang="en-US" sz="4400" dirty="0"/>
          </a:p>
        </p:txBody>
      </p:sp>
      <p:sp>
        <p:nvSpPr>
          <p:cNvPr id="16" name="椭圆 21"/>
          <p:cNvSpPr/>
          <p:nvPr/>
        </p:nvSpPr>
        <p:spPr>
          <a:xfrm>
            <a:off x="7884368" y="1726208"/>
            <a:ext cx="360040" cy="360040"/>
          </a:xfrm>
          <a:prstGeom prst="ellipse">
            <a:avLst/>
          </a:prstGeom>
          <a:solidFill>
            <a:srgbClr val="15FF7F">
              <a:alpha val="89804"/>
            </a:srgbClr>
          </a:solidFill>
          <a:ln>
            <a:noFill/>
          </a:ln>
          <a:effectLst>
            <a:outerShdw blurRad="254000" dist="88900" dir="1440000" sx="88000" sy="88000" algn="ctr" rotWithShape="0">
              <a:srgbClr val="000000"/>
            </a:outerShd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endParaRPr lang="zh-CN" altLang="en-US">
              <a:solidFill>
                <a:srgbClr val="FFFFFF"/>
              </a:solidFill>
              <a:latin typeface="Calibri" charset="0"/>
            </a:endParaRPr>
          </a:p>
        </p:txBody>
      </p:sp>
      <p:sp>
        <p:nvSpPr>
          <p:cNvPr id="17" name="椭圆 22"/>
          <p:cNvSpPr/>
          <p:nvPr/>
        </p:nvSpPr>
        <p:spPr>
          <a:xfrm>
            <a:off x="5508104" y="1870224"/>
            <a:ext cx="360040" cy="360040"/>
          </a:xfrm>
          <a:prstGeom prst="ellipse">
            <a:avLst/>
          </a:prstGeom>
          <a:solidFill>
            <a:srgbClr val="FFFF00">
              <a:alpha val="90000"/>
            </a:srgbClr>
          </a:solidFill>
          <a:ln>
            <a:noFill/>
          </a:ln>
          <a:effectLst>
            <a:outerShdw blurRad="254000" dist="88900" dir="1440000" sx="88000" sy="88000" algn="ctr" rotWithShape="0">
              <a:srgbClr val="000000"/>
            </a:outerShd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endParaRPr lang="zh-CN" altLang="en-US">
              <a:solidFill>
                <a:srgbClr val="FFFFFF"/>
              </a:solidFill>
              <a:latin typeface="Calibri" charset="0"/>
            </a:endParaRPr>
          </a:p>
        </p:txBody>
      </p:sp>
      <p:sp>
        <p:nvSpPr>
          <p:cNvPr id="18" name="椭圆 23"/>
          <p:cNvSpPr/>
          <p:nvPr/>
        </p:nvSpPr>
        <p:spPr>
          <a:xfrm>
            <a:off x="3491880" y="2086248"/>
            <a:ext cx="360040" cy="360040"/>
          </a:xfrm>
          <a:prstGeom prst="ellipse">
            <a:avLst/>
          </a:prstGeom>
          <a:solidFill>
            <a:srgbClr val="FF7209">
              <a:alpha val="90000"/>
            </a:srgbClr>
          </a:solidFill>
          <a:ln>
            <a:noFill/>
          </a:ln>
          <a:effectLst>
            <a:outerShdw blurRad="254000" dist="88900" dir="1440000" sx="88000" sy="88000" algn="ctr" rotWithShape="0">
              <a:srgbClr val="000000"/>
            </a:outerShd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endParaRPr lang="zh-CN" altLang="en-US">
              <a:solidFill>
                <a:srgbClr val="FFFFFF"/>
              </a:solidFill>
              <a:latin typeface="Calibri" charset="0"/>
            </a:endParaRPr>
          </a:p>
        </p:txBody>
      </p:sp>
      <p:sp>
        <p:nvSpPr>
          <p:cNvPr id="19" name="椭圆 24"/>
          <p:cNvSpPr/>
          <p:nvPr/>
        </p:nvSpPr>
        <p:spPr>
          <a:xfrm>
            <a:off x="1619672" y="2662312"/>
            <a:ext cx="360040" cy="360040"/>
          </a:xfrm>
          <a:prstGeom prst="ellipse">
            <a:avLst/>
          </a:prstGeom>
          <a:solidFill>
            <a:srgbClr val="FF0066">
              <a:alpha val="89804"/>
            </a:srgbClr>
          </a:solidFill>
          <a:ln>
            <a:noFill/>
          </a:ln>
          <a:effectLst>
            <a:outerShdw blurRad="254000" dist="88900" dir="1440000" sx="88000" sy="88000" algn="ctr" rotWithShape="0">
              <a:srgbClr val="000000"/>
            </a:outerShd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endParaRPr lang="zh-CN" altLang="en-US">
              <a:solidFill>
                <a:srgbClr val="FFFFFF"/>
              </a:solidFill>
              <a:latin typeface="Calibri" charset="0"/>
            </a:endParaRPr>
          </a:p>
        </p:txBody>
      </p:sp>
      <p:sp>
        <p:nvSpPr>
          <p:cNvPr id="20" name="椭圆 25"/>
          <p:cNvSpPr/>
          <p:nvPr/>
        </p:nvSpPr>
        <p:spPr>
          <a:xfrm>
            <a:off x="2555776" y="3742432"/>
            <a:ext cx="360040" cy="360040"/>
          </a:xfrm>
          <a:prstGeom prst="ellipse">
            <a:avLst/>
          </a:prstGeom>
          <a:solidFill>
            <a:srgbClr val="FF0000">
              <a:alpha val="90000"/>
            </a:srgbClr>
          </a:solidFill>
          <a:ln>
            <a:noFill/>
          </a:ln>
          <a:effectLst>
            <a:outerShdw blurRad="254000" dist="88900" dir="1440000" sx="88000" sy="88000" algn="ctr" rotWithShape="0">
              <a:srgbClr val="000000"/>
            </a:outerShd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endParaRPr lang="zh-CN" altLang="en-US">
              <a:solidFill>
                <a:srgbClr val="FFFFFF"/>
              </a:solidFill>
              <a:latin typeface="Calibri" charset="0"/>
            </a:endParaRPr>
          </a:p>
        </p:txBody>
      </p:sp>
      <p:sp>
        <p:nvSpPr>
          <p:cNvPr id="21" name="椭圆 26"/>
          <p:cNvSpPr/>
          <p:nvPr/>
        </p:nvSpPr>
        <p:spPr>
          <a:xfrm>
            <a:off x="4861248" y="3418843"/>
            <a:ext cx="360040" cy="360040"/>
          </a:xfrm>
          <a:prstGeom prst="ellipse">
            <a:avLst/>
          </a:prstGeom>
          <a:solidFill>
            <a:srgbClr val="7030A0">
              <a:alpha val="90000"/>
            </a:srgbClr>
          </a:solidFill>
          <a:ln>
            <a:noFill/>
          </a:ln>
          <a:effectLst>
            <a:outerShdw blurRad="254000" dist="88900" dir="1440000" sx="88000" sy="88000" algn="ctr" rotWithShape="0">
              <a:srgbClr val="000000"/>
            </a:outerShd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endParaRPr lang="zh-CN" altLang="en-US">
              <a:solidFill>
                <a:srgbClr val="FFFFFF"/>
              </a:solidFill>
              <a:latin typeface="Calibri" charset="0"/>
            </a:endParaRPr>
          </a:p>
        </p:txBody>
      </p:sp>
      <p:sp>
        <p:nvSpPr>
          <p:cNvPr id="22" name="椭圆 27"/>
          <p:cNvSpPr/>
          <p:nvPr/>
        </p:nvSpPr>
        <p:spPr>
          <a:xfrm>
            <a:off x="6804025" y="3454723"/>
            <a:ext cx="360040" cy="360040"/>
          </a:xfrm>
          <a:prstGeom prst="ellipse">
            <a:avLst/>
          </a:prstGeom>
          <a:solidFill>
            <a:srgbClr val="0070C0">
              <a:alpha val="90000"/>
            </a:srgbClr>
          </a:solidFill>
          <a:ln>
            <a:noFill/>
          </a:ln>
          <a:effectLst>
            <a:outerShdw blurRad="254000" dist="88900" dir="1440000" sx="88000" sy="88000" algn="ctr" rotWithShape="0">
              <a:srgbClr val="000000"/>
            </a:outerShd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endParaRPr lang="zh-CN" altLang="en-US">
              <a:solidFill>
                <a:srgbClr val="FFFFFF"/>
              </a:solidFill>
              <a:latin typeface="Calibri" charset="0"/>
            </a:endParaRPr>
          </a:p>
        </p:txBody>
      </p:sp>
      <p:sp>
        <p:nvSpPr>
          <p:cNvPr id="25" name="椭圆 28"/>
          <p:cNvSpPr/>
          <p:nvPr/>
        </p:nvSpPr>
        <p:spPr>
          <a:xfrm>
            <a:off x="6768468" y="5438099"/>
            <a:ext cx="360040" cy="360040"/>
          </a:xfrm>
          <a:prstGeom prst="ellipse">
            <a:avLst/>
          </a:prstGeom>
          <a:solidFill>
            <a:srgbClr val="A2A2A2">
              <a:alpha val="90000"/>
            </a:srgbClr>
          </a:solidFill>
          <a:ln>
            <a:noFill/>
          </a:ln>
          <a:effectLst>
            <a:outerShdw blurRad="254000" dist="88900" dir="1440000" sx="88000" sy="88000" algn="ctr" rotWithShape="0">
              <a:srgbClr val="000000"/>
            </a:outerShd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endParaRPr lang="zh-CN" altLang="en-US">
              <a:solidFill>
                <a:srgbClr val="FFFFFF"/>
              </a:solidFill>
              <a:latin typeface="Calibri" charset="0"/>
            </a:endParaRPr>
          </a:p>
        </p:txBody>
      </p:sp>
      <p:sp>
        <p:nvSpPr>
          <p:cNvPr id="26" name="TextBox 29"/>
          <p:cNvSpPr txBox="1">
            <a:spLocks noChangeArrowheads="1"/>
          </p:cNvSpPr>
          <p:nvPr/>
        </p:nvSpPr>
        <p:spPr bwMode="auto">
          <a:xfrm>
            <a:off x="7189465" y="5124015"/>
            <a:ext cx="195453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r>
              <a:rPr lang="en-US" altLang="zh-CN" sz="1400" b="1" dirty="0" smtClean="0">
                <a:latin typeface="微软雅黑" charset="0"/>
                <a:ea typeface="微软雅黑" charset="0"/>
                <a:cs typeface="微软雅黑" charset="0"/>
              </a:rPr>
              <a:t>2013</a:t>
            </a:r>
            <a:r>
              <a:rPr lang="zh-CN" altLang="en-US" sz="1400" b="1" dirty="0" smtClean="0">
                <a:latin typeface="微软雅黑" charset="0"/>
                <a:ea typeface="微软雅黑" charset="0"/>
                <a:cs typeface="微软雅黑" charset="0"/>
              </a:rPr>
              <a:t>年</a:t>
            </a:r>
            <a:r>
              <a:rPr lang="en-US" altLang="zh-CN" sz="1400" b="1" dirty="0">
                <a:latin typeface="微软雅黑" charset="0"/>
                <a:ea typeface="微软雅黑" charset="0"/>
                <a:cs typeface="微软雅黑" charset="0"/>
              </a:rPr>
              <a:t>9</a:t>
            </a:r>
            <a:r>
              <a:rPr lang="zh-CN" altLang="en-US" sz="1400" b="1" dirty="0" smtClean="0">
                <a:latin typeface="微软雅黑" charset="0"/>
                <a:ea typeface="微软雅黑" charset="0"/>
                <a:cs typeface="微软雅黑" charset="0"/>
              </a:rPr>
              <a:t>月</a:t>
            </a:r>
            <a:endParaRPr lang="en-US" altLang="zh-CN" sz="1400" b="1" dirty="0" smtClean="0">
              <a:latin typeface="微软雅黑" charset="0"/>
              <a:ea typeface="微软雅黑" charset="0"/>
              <a:cs typeface="微软雅黑" charset="0"/>
            </a:endParaRPr>
          </a:p>
          <a:p>
            <a:pPr algn="ctr" eaLnBrk="1" hangingPunct="1"/>
            <a:r>
              <a:rPr lang="zh-CN" altLang="en-US" sz="1400" b="1" dirty="0">
                <a:latin typeface="微软雅黑" charset="0"/>
                <a:ea typeface="微软雅黑" charset="0"/>
                <a:cs typeface="微软雅黑" charset="0"/>
              </a:rPr>
              <a:t>朝鲜再次攻击韩国银行、国防部和国防军工企业。</a:t>
            </a:r>
          </a:p>
        </p:txBody>
      </p:sp>
      <p:sp>
        <p:nvSpPr>
          <p:cNvPr id="27" name="TextBox 30"/>
          <p:cNvSpPr txBox="1">
            <a:spLocks noChangeArrowheads="1"/>
          </p:cNvSpPr>
          <p:nvPr/>
        </p:nvSpPr>
        <p:spPr bwMode="auto">
          <a:xfrm>
            <a:off x="4643438" y="2230438"/>
            <a:ext cx="216058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r>
              <a:rPr lang="en-US" altLang="zh-CN" sz="1400" b="1" dirty="0" smtClean="0">
                <a:latin typeface="微软雅黑" charset="0"/>
                <a:ea typeface="微软雅黑" charset="0"/>
                <a:cs typeface="微软雅黑" charset="0"/>
              </a:rPr>
              <a:t>2013</a:t>
            </a:r>
            <a:r>
              <a:rPr lang="zh-CN" altLang="en-US" sz="1400" b="1" dirty="0" smtClean="0">
                <a:latin typeface="微软雅黑" charset="0"/>
                <a:ea typeface="微软雅黑" charset="0"/>
                <a:cs typeface="微软雅黑" charset="0"/>
              </a:rPr>
              <a:t>年</a:t>
            </a:r>
            <a:r>
              <a:rPr lang="en-US" altLang="zh-CN" sz="1400" b="1" dirty="0" smtClean="0">
                <a:latin typeface="微软雅黑" charset="0"/>
                <a:ea typeface="微软雅黑" charset="0"/>
                <a:cs typeface="微软雅黑" charset="0"/>
              </a:rPr>
              <a:t>2</a:t>
            </a:r>
            <a:r>
              <a:rPr lang="zh-CN" altLang="en-US" sz="1400" b="1" dirty="0" smtClean="0">
                <a:latin typeface="微软雅黑" charset="0"/>
                <a:ea typeface="微软雅黑" charset="0"/>
                <a:cs typeface="微软雅黑" charset="0"/>
              </a:rPr>
              <a:t>月</a:t>
            </a:r>
            <a:endParaRPr lang="en-US" altLang="zh-CN" sz="1400" b="1" dirty="0">
              <a:latin typeface="微软雅黑" charset="0"/>
              <a:ea typeface="微软雅黑" charset="0"/>
              <a:cs typeface="微软雅黑" charset="0"/>
            </a:endParaRPr>
          </a:p>
          <a:p>
            <a:pPr algn="ctr" eaLnBrk="1" hangingPunct="1"/>
            <a:r>
              <a:rPr lang="zh-CN" altLang="en-US" sz="1400" b="1" dirty="0" smtClean="0">
                <a:latin typeface="微软雅黑" charset="0"/>
                <a:ea typeface="微软雅黑" charset="0"/>
                <a:cs typeface="微软雅黑" charset="0"/>
              </a:rPr>
              <a:t>美国能源部遭受重大网络攻击，</a:t>
            </a:r>
            <a:r>
              <a:rPr lang="en-US" altLang="zh-CN" sz="1400" b="1" dirty="0">
                <a:latin typeface="微软雅黑" charset="0"/>
                <a:ea typeface="微软雅黑" charset="0"/>
                <a:cs typeface="微软雅黑" charset="0"/>
              </a:rPr>
              <a:t>23</a:t>
            </a:r>
            <a:r>
              <a:rPr lang="zh-CN" altLang="en-US" sz="1400" b="1" dirty="0">
                <a:latin typeface="微软雅黑" charset="0"/>
                <a:ea typeface="微软雅黑" charset="0"/>
                <a:cs typeface="微软雅黑" charset="0"/>
              </a:rPr>
              <a:t>家石油管道公司遭到</a:t>
            </a:r>
            <a:r>
              <a:rPr lang="zh-CN" altLang="en-US" sz="1400" b="1" dirty="0" smtClean="0">
                <a:latin typeface="微软雅黑" charset="0"/>
                <a:ea typeface="微软雅黑" charset="0"/>
                <a:cs typeface="微软雅黑" charset="0"/>
              </a:rPr>
              <a:t>攻击，</a:t>
            </a:r>
            <a:r>
              <a:rPr lang="en-US" altLang="zh-CN" sz="1400" b="1" dirty="0" smtClean="0">
                <a:latin typeface="微软雅黑" charset="0"/>
                <a:ea typeface="微软雅黑" charset="0"/>
                <a:cs typeface="微软雅黑" charset="0"/>
              </a:rPr>
              <a:t>APT1</a:t>
            </a:r>
            <a:r>
              <a:rPr lang="zh-CN" altLang="en-US" sz="1400" b="1" dirty="0" smtClean="0">
                <a:latin typeface="微软雅黑" charset="0"/>
                <a:ea typeface="微软雅黑" charset="0"/>
                <a:cs typeface="微软雅黑" charset="0"/>
              </a:rPr>
              <a:t>首次被曝光。</a:t>
            </a:r>
            <a:endParaRPr lang="zh-CN" altLang="en-US" sz="1400" b="1" dirty="0">
              <a:latin typeface="微软雅黑" charset="0"/>
              <a:ea typeface="微软雅黑" charset="0"/>
              <a:cs typeface="微软雅黑" charset="0"/>
            </a:endParaRPr>
          </a:p>
        </p:txBody>
      </p:sp>
      <p:sp>
        <p:nvSpPr>
          <p:cNvPr id="28" name="TextBox 31"/>
          <p:cNvSpPr txBox="1">
            <a:spLocks noChangeArrowheads="1"/>
          </p:cNvSpPr>
          <p:nvPr/>
        </p:nvSpPr>
        <p:spPr bwMode="auto">
          <a:xfrm>
            <a:off x="2411413" y="2446338"/>
            <a:ext cx="21605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r>
              <a:rPr lang="en-US" altLang="zh-CN" sz="1400" b="1" dirty="0" smtClean="0">
                <a:latin typeface="微软雅黑" charset="0"/>
                <a:ea typeface="微软雅黑" charset="0"/>
                <a:cs typeface="微软雅黑" charset="0"/>
              </a:rPr>
              <a:t>2013</a:t>
            </a:r>
            <a:r>
              <a:rPr lang="zh-CN" altLang="en-US" sz="1400" b="1" dirty="0" smtClean="0">
                <a:latin typeface="微软雅黑" charset="0"/>
                <a:ea typeface="微软雅黑" charset="0"/>
                <a:cs typeface="微软雅黑" charset="0"/>
              </a:rPr>
              <a:t>年</a:t>
            </a:r>
            <a:r>
              <a:rPr lang="en-US" altLang="zh-CN" sz="1400" b="1" dirty="0" smtClean="0">
                <a:latin typeface="微软雅黑" charset="0"/>
                <a:ea typeface="微软雅黑" charset="0"/>
                <a:cs typeface="微软雅黑" charset="0"/>
              </a:rPr>
              <a:t>3</a:t>
            </a:r>
            <a:r>
              <a:rPr lang="zh-CN" altLang="en-US" sz="1400" b="1" dirty="0" smtClean="0">
                <a:latin typeface="微软雅黑" charset="0"/>
                <a:ea typeface="微软雅黑" charset="0"/>
                <a:cs typeface="微软雅黑" charset="0"/>
              </a:rPr>
              <a:t>月</a:t>
            </a:r>
            <a:endParaRPr lang="en-US" altLang="zh-CN" sz="1400" b="1" dirty="0">
              <a:latin typeface="微软雅黑" charset="0"/>
              <a:ea typeface="微软雅黑" charset="0"/>
              <a:cs typeface="微软雅黑" charset="0"/>
            </a:endParaRPr>
          </a:p>
          <a:p>
            <a:pPr algn="ctr" eaLnBrk="1" hangingPunct="1"/>
            <a:r>
              <a:rPr lang="zh-CN" altLang="en-US" sz="1400" b="1" dirty="0" smtClean="0">
                <a:latin typeface="微软雅黑" charset="0"/>
                <a:ea typeface="微软雅黑" charset="0"/>
                <a:cs typeface="微软雅黑" charset="0"/>
              </a:rPr>
              <a:t>韩国电视和金融领域遭到网络攻击，黑暗首尔肆虐。印度国防研究遭遇攻击。</a:t>
            </a:r>
            <a:endParaRPr lang="zh-CN" altLang="en-US" sz="1400" b="1" dirty="0">
              <a:latin typeface="微软雅黑" charset="0"/>
              <a:ea typeface="微软雅黑" charset="0"/>
              <a:cs typeface="微软雅黑" charset="0"/>
            </a:endParaRPr>
          </a:p>
        </p:txBody>
      </p:sp>
      <p:sp>
        <p:nvSpPr>
          <p:cNvPr id="29" name="TextBox 32"/>
          <p:cNvSpPr txBox="1">
            <a:spLocks noChangeArrowheads="1"/>
          </p:cNvSpPr>
          <p:nvPr/>
        </p:nvSpPr>
        <p:spPr bwMode="auto">
          <a:xfrm>
            <a:off x="0" y="3022600"/>
            <a:ext cx="216058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r>
              <a:rPr lang="en-US" altLang="zh-CN" sz="1400" b="1" dirty="0" smtClean="0">
                <a:latin typeface="微软雅黑" charset="0"/>
                <a:ea typeface="微软雅黑" charset="0"/>
                <a:cs typeface="微软雅黑" charset="0"/>
              </a:rPr>
              <a:t>2013</a:t>
            </a:r>
            <a:r>
              <a:rPr lang="zh-CN" altLang="en-US" sz="1400" b="1" dirty="0" smtClean="0">
                <a:latin typeface="微软雅黑" charset="0"/>
                <a:ea typeface="微软雅黑" charset="0"/>
                <a:cs typeface="微软雅黑" charset="0"/>
              </a:rPr>
              <a:t>年</a:t>
            </a:r>
            <a:r>
              <a:rPr lang="en-US" altLang="zh-CN" sz="1400" b="1" dirty="0" smtClean="0">
                <a:latin typeface="微软雅黑" charset="0"/>
                <a:ea typeface="微软雅黑" charset="0"/>
                <a:cs typeface="微软雅黑" charset="0"/>
              </a:rPr>
              <a:t>4</a:t>
            </a:r>
            <a:r>
              <a:rPr lang="zh-CN" altLang="en-US" sz="1400" b="1" dirty="0" smtClean="0">
                <a:latin typeface="微软雅黑" charset="0"/>
                <a:ea typeface="微软雅黑" charset="0"/>
                <a:cs typeface="微软雅黑" charset="0"/>
              </a:rPr>
              <a:t>月</a:t>
            </a:r>
            <a:endParaRPr lang="en-US" altLang="zh-CN" sz="1400" b="1" dirty="0">
              <a:latin typeface="微软雅黑" charset="0"/>
              <a:ea typeface="微软雅黑" charset="0"/>
              <a:cs typeface="微软雅黑" charset="0"/>
            </a:endParaRPr>
          </a:p>
          <a:p>
            <a:pPr algn="ctr" eaLnBrk="1" hangingPunct="1"/>
            <a:r>
              <a:rPr lang="zh-CN" altLang="en-US" sz="1400" b="1" dirty="0">
                <a:latin typeface="微软雅黑" charset="0"/>
                <a:ea typeface="微软雅黑" charset="0"/>
                <a:cs typeface="微软雅黑" charset="0"/>
              </a:rPr>
              <a:t>数百万</a:t>
            </a:r>
            <a:r>
              <a:rPr lang="zh-CN" altLang="en-US" sz="1400" b="1" dirty="0" smtClean="0">
                <a:latin typeface="微软雅黑" charset="0"/>
                <a:ea typeface="微软雅黑" charset="0"/>
                <a:cs typeface="微软雅黑" charset="0"/>
              </a:rPr>
              <a:t>台安卓设备</a:t>
            </a:r>
            <a:r>
              <a:rPr lang="zh-CN" altLang="en-US" sz="1400" b="1" dirty="0">
                <a:latin typeface="微软雅黑" charset="0"/>
                <a:ea typeface="微软雅黑" charset="0"/>
                <a:cs typeface="微软雅黑" charset="0"/>
              </a:rPr>
              <a:t>上发现了恶意</a:t>
            </a:r>
            <a:r>
              <a:rPr lang="zh-CN" altLang="en-US" sz="1400" b="1" dirty="0" smtClean="0">
                <a:latin typeface="微软雅黑" charset="0"/>
                <a:ea typeface="微软雅黑" charset="0"/>
                <a:cs typeface="微软雅黑" charset="0"/>
              </a:rPr>
              <a:t>软件，此次</a:t>
            </a:r>
            <a:r>
              <a:rPr lang="zh-CN" altLang="en-US" sz="1400" b="1" dirty="0">
                <a:latin typeface="微软雅黑" charset="0"/>
                <a:ea typeface="微软雅黑" charset="0"/>
                <a:cs typeface="微软雅黑" charset="0"/>
              </a:rPr>
              <a:t>事件主要影响了俄罗斯和俄语言国家。</a:t>
            </a:r>
          </a:p>
        </p:txBody>
      </p:sp>
      <p:sp>
        <p:nvSpPr>
          <p:cNvPr id="30" name="TextBox 33"/>
          <p:cNvSpPr txBox="1">
            <a:spLocks noChangeArrowheads="1"/>
          </p:cNvSpPr>
          <p:nvPr/>
        </p:nvSpPr>
        <p:spPr bwMode="auto">
          <a:xfrm>
            <a:off x="276450" y="4102100"/>
            <a:ext cx="311688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r>
              <a:rPr lang="en-US" altLang="zh-CN" sz="1400" b="1" dirty="0" smtClean="0">
                <a:latin typeface="微软雅黑" charset="0"/>
                <a:ea typeface="微软雅黑" charset="0"/>
                <a:cs typeface="微软雅黑" charset="0"/>
              </a:rPr>
              <a:t>2013</a:t>
            </a:r>
            <a:r>
              <a:rPr lang="zh-CN" altLang="en-US" sz="1400" b="1" dirty="0" smtClean="0">
                <a:latin typeface="微软雅黑" charset="0"/>
                <a:ea typeface="微软雅黑" charset="0"/>
                <a:cs typeface="微软雅黑" charset="0"/>
              </a:rPr>
              <a:t>年</a:t>
            </a:r>
            <a:r>
              <a:rPr lang="en-US" altLang="zh-CN" sz="1400" b="1" dirty="0" smtClean="0">
                <a:latin typeface="微软雅黑" charset="0"/>
                <a:ea typeface="微软雅黑" charset="0"/>
                <a:cs typeface="微软雅黑" charset="0"/>
              </a:rPr>
              <a:t>5</a:t>
            </a:r>
            <a:r>
              <a:rPr lang="zh-CN" altLang="en-US" sz="1400" b="1" dirty="0" smtClean="0">
                <a:latin typeface="微软雅黑" charset="0"/>
                <a:ea typeface="微软雅黑" charset="0"/>
                <a:cs typeface="微软雅黑" charset="0"/>
              </a:rPr>
              <a:t>月</a:t>
            </a:r>
            <a:endParaRPr lang="en-US" altLang="zh-CN" sz="1400" b="1" dirty="0">
              <a:latin typeface="微软雅黑" charset="0"/>
              <a:ea typeface="微软雅黑" charset="0"/>
              <a:cs typeface="微软雅黑" charset="0"/>
            </a:endParaRPr>
          </a:p>
          <a:p>
            <a:pPr algn="ctr" eaLnBrk="1" hangingPunct="1"/>
            <a:r>
              <a:rPr lang="zh-CN" altLang="en-US" sz="1400" b="1" dirty="0">
                <a:latin typeface="微软雅黑" charset="0"/>
                <a:ea typeface="微软雅黑" charset="0"/>
                <a:cs typeface="微软雅黑" charset="0"/>
              </a:rPr>
              <a:t>伊朗军用域名的网站</a:t>
            </a:r>
            <a:r>
              <a:rPr lang="en-US" altLang="zh-CN" sz="1400" b="1" dirty="0">
                <a:latin typeface="微软雅黑" charset="0"/>
                <a:ea typeface="微软雅黑" charset="0"/>
                <a:cs typeface="微软雅黑" charset="0"/>
              </a:rPr>
              <a:t>(basij.ir</a:t>
            </a:r>
            <a:r>
              <a:rPr lang="en-US" altLang="zh-CN" sz="1400" b="1" dirty="0" smtClean="0">
                <a:latin typeface="微软雅黑" charset="0"/>
                <a:ea typeface="微软雅黑" charset="0"/>
                <a:cs typeface="微软雅黑" charset="0"/>
              </a:rPr>
              <a:t>)</a:t>
            </a:r>
            <a:r>
              <a:rPr lang="zh-CN" altLang="en-US" sz="1400" b="1" dirty="0">
                <a:latin typeface="微软雅黑" charset="0"/>
                <a:ea typeface="微软雅黑" charset="0"/>
                <a:cs typeface="微软雅黑" charset="0"/>
              </a:rPr>
              <a:t>瘫痪。“沙特行动”，拿下了沙特外交部、财政部和情报总局。叙利亚电子军攻破了沙特阿拉伯国防部的邮件系统。</a:t>
            </a:r>
            <a:r>
              <a:rPr lang="zh-CN" altLang="en-US" sz="1400" b="1" dirty="0" smtClean="0">
                <a:latin typeface="微软雅黑" charset="0"/>
                <a:ea typeface="微软雅黑" charset="0"/>
                <a:cs typeface="微软雅黑" charset="0"/>
              </a:rPr>
              <a:t>“宿醉行动”同期被曝光。</a:t>
            </a:r>
            <a:endParaRPr lang="zh-CN" altLang="en-US" sz="1400" b="1" dirty="0">
              <a:latin typeface="微软雅黑" charset="0"/>
              <a:ea typeface="微软雅黑" charset="0"/>
              <a:cs typeface="微软雅黑" charset="0"/>
            </a:endParaRPr>
          </a:p>
        </p:txBody>
      </p:sp>
      <p:sp>
        <p:nvSpPr>
          <p:cNvPr id="31" name="TextBox 34"/>
          <p:cNvSpPr txBox="1">
            <a:spLocks noChangeArrowheads="1"/>
          </p:cNvSpPr>
          <p:nvPr/>
        </p:nvSpPr>
        <p:spPr bwMode="auto">
          <a:xfrm>
            <a:off x="3707334" y="3840163"/>
            <a:ext cx="288079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r>
              <a:rPr lang="en-US" altLang="zh-CN" sz="1400" b="1" dirty="0" smtClean="0">
                <a:latin typeface="微软雅黑" charset="0"/>
                <a:ea typeface="微软雅黑" charset="0"/>
                <a:cs typeface="微软雅黑" charset="0"/>
              </a:rPr>
              <a:t>2013</a:t>
            </a:r>
            <a:r>
              <a:rPr lang="zh-CN" altLang="en-US" sz="1400" b="1" dirty="0" smtClean="0">
                <a:latin typeface="微软雅黑" charset="0"/>
                <a:ea typeface="微软雅黑" charset="0"/>
                <a:cs typeface="微软雅黑" charset="0"/>
              </a:rPr>
              <a:t>年</a:t>
            </a:r>
            <a:r>
              <a:rPr lang="en-US" altLang="zh-CN" sz="1400" b="1" dirty="0" smtClean="0">
                <a:latin typeface="微软雅黑" charset="0"/>
                <a:ea typeface="微软雅黑" charset="0"/>
                <a:cs typeface="微软雅黑" charset="0"/>
              </a:rPr>
              <a:t>6</a:t>
            </a:r>
          </a:p>
          <a:p>
            <a:pPr algn="ctr" eaLnBrk="1" hangingPunct="1"/>
            <a:r>
              <a:rPr lang="zh-CN" altLang="en-US" sz="1400" b="1" dirty="0">
                <a:latin typeface="微软雅黑" charset="0"/>
                <a:ea typeface="微软雅黑" charset="0"/>
                <a:cs typeface="微软雅黑" charset="0"/>
              </a:rPr>
              <a:t>朝鲜战争</a:t>
            </a:r>
            <a:r>
              <a:rPr lang="en-US" altLang="zh-CN" sz="1400" b="1" dirty="0">
                <a:latin typeface="微软雅黑" charset="0"/>
                <a:ea typeface="微软雅黑" charset="0"/>
                <a:cs typeface="微软雅黑" charset="0"/>
              </a:rPr>
              <a:t>60</a:t>
            </a:r>
            <a:r>
              <a:rPr lang="zh-CN" altLang="en-US" sz="1400" b="1" dirty="0">
                <a:latin typeface="微软雅黑" charset="0"/>
                <a:ea typeface="微软雅黑" charset="0"/>
                <a:cs typeface="微软雅黑" charset="0"/>
              </a:rPr>
              <a:t>周年纪念日的日子里，一波网络</a:t>
            </a:r>
            <a:r>
              <a:rPr lang="zh-CN" altLang="en-US" sz="1400" b="1" dirty="0" smtClean="0">
                <a:latin typeface="微软雅黑" charset="0"/>
                <a:ea typeface="微软雅黑" charset="0"/>
                <a:cs typeface="微软雅黑" charset="0"/>
              </a:rPr>
              <a:t>攻击来袭，韩国</a:t>
            </a:r>
            <a:r>
              <a:rPr lang="zh-CN" altLang="en-US" sz="1400" b="1" dirty="0">
                <a:latin typeface="微软雅黑" charset="0"/>
                <a:ea typeface="微软雅黑" charset="0"/>
                <a:cs typeface="微软雅黑" charset="0"/>
              </a:rPr>
              <a:t>网站最先遭到</a:t>
            </a:r>
            <a:r>
              <a:rPr lang="en-US" altLang="zh-CN" sz="1400" b="1" dirty="0" err="1">
                <a:latin typeface="微软雅黑" charset="0"/>
                <a:ea typeface="微软雅黑" charset="0"/>
                <a:cs typeface="微软雅黑" charset="0"/>
              </a:rPr>
              <a:t>DDoS</a:t>
            </a:r>
            <a:r>
              <a:rPr lang="zh-CN" altLang="en-US" sz="1400" b="1" dirty="0">
                <a:latin typeface="微软雅黑" charset="0"/>
                <a:ea typeface="微软雅黑" charset="0"/>
                <a:cs typeface="微软雅黑" charset="0"/>
              </a:rPr>
              <a:t>攻击，紧接着朝鲜网站和国家航空公司网站都遭到了攻击。美国也被卷入了此次攻击之中，上万名美军信息被泄露。</a:t>
            </a:r>
            <a:endParaRPr lang="en-US" altLang="zh-CN" sz="1400" b="1" dirty="0" smtClean="0">
              <a:latin typeface="微软雅黑" charset="0"/>
              <a:ea typeface="微软雅黑" charset="0"/>
              <a:cs typeface="微软雅黑" charset="0"/>
            </a:endParaRPr>
          </a:p>
          <a:p>
            <a:pPr algn="ctr" eaLnBrk="1" hangingPunct="1"/>
            <a:endParaRPr lang="zh-CN" altLang="en-US" sz="1400" b="1" dirty="0">
              <a:latin typeface="微软雅黑" charset="0"/>
              <a:ea typeface="微软雅黑" charset="0"/>
              <a:cs typeface="微软雅黑" charset="0"/>
            </a:endParaRPr>
          </a:p>
        </p:txBody>
      </p:sp>
      <p:sp>
        <p:nvSpPr>
          <p:cNvPr id="32" name="TextBox 35"/>
          <p:cNvSpPr txBox="1">
            <a:spLocks noChangeArrowheads="1"/>
          </p:cNvSpPr>
          <p:nvPr/>
        </p:nvSpPr>
        <p:spPr bwMode="auto">
          <a:xfrm>
            <a:off x="6958806" y="3741738"/>
            <a:ext cx="216058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r>
              <a:rPr lang="en-US" altLang="zh-CN" sz="1400" b="1" dirty="0" smtClean="0">
                <a:latin typeface="微软雅黑" charset="0"/>
                <a:ea typeface="微软雅黑" charset="0"/>
                <a:cs typeface="微软雅黑" charset="0"/>
              </a:rPr>
              <a:t>2013</a:t>
            </a:r>
            <a:r>
              <a:rPr lang="zh-CN" altLang="en-US" sz="1400" b="1" dirty="0" smtClean="0">
                <a:latin typeface="微软雅黑" charset="0"/>
                <a:ea typeface="微软雅黑" charset="0"/>
                <a:cs typeface="微软雅黑" charset="0"/>
              </a:rPr>
              <a:t>年</a:t>
            </a:r>
            <a:r>
              <a:rPr lang="en-US" altLang="zh-CN" sz="1400" b="1" dirty="0" smtClean="0">
                <a:latin typeface="微软雅黑" charset="0"/>
                <a:ea typeface="微软雅黑" charset="0"/>
                <a:cs typeface="微软雅黑" charset="0"/>
              </a:rPr>
              <a:t>8</a:t>
            </a:r>
            <a:endParaRPr lang="en-US" altLang="zh-CN" sz="1400" b="1" dirty="0">
              <a:latin typeface="微软雅黑" charset="0"/>
              <a:ea typeface="微软雅黑" charset="0"/>
              <a:cs typeface="微软雅黑" charset="0"/>
            </a:endParaRPr>
          </a:p>
          <a:p>
            <a:pPr algn="ctr" eaLnBrk="1" hangingPunct="1"/>
            <a:r>
              <a:rPr lang="en-US" altLang="zh-CN" sz="1400" b="1" dirty="0" err="1" smtClean="0">
                <a:latin typeface="微软雅黑" charset="0"/>
                <a:ea typeface="微软雅黑" charset="0"/>
                <a:cs typeface="微软雅黑" charset="0"/>
              </a:rPr>
              <a:t>DDoS</a:t>
            </a:r>
            <a:r>
              <a:rPr lang="zh-CN" altLang="en-US" sz="1400" b="1" dirty="0" smtClean="0">
                <a:latin typeface="微软雅黑" charset="0"/>
                <a:ea typeface="微软雅黑" charset="0"/>
                <a:cs typeface="微软雅黑" charset="0"/>
              </a:rPr>
              <a:t>攻击致瘫了</a:t>
            </a:r>
            <a:r>
              <a:rPr lang="zh-CN" altLang="en-US" sz="1400" b="1" dirty="0">
                <a:latin typeface="微软雅黑" charset="0"/>
                <a:ea typeface="微软雅黑" charset="0"/>
                <a:cs typeface="微软雅黑" charset="0"/>
              </a:rPr>
              <a:t>中国</a:t>
            </a:r>
            <a:r>
              <a:rPr lang="en-US" altLang="zh-CN" sz="1400" b="1" dirty="0">
                <a:latin typeface="微软雅黑" charset="0"/>
                <a:ea typeface="微软雅黑" charset="0"/>
                <a:cs typeface="微软雅黑" charset="0"/>
              </a:rPr>
              <a:t>.</a:t>
            </a:r>
            <a:r>
              <a:rPr lang="en-US" altLang="zh-CN" sz="1400" b="1" dirty="0" err="1">
                <a:latin typeface="微软雅黑" charset="0"/>
                <a:ea typeface="微软雅黑" charset="0"/>
                <a:cs typeface="微软雅黑" charset="0"/>
              </a:rPr>
              <a:t>cn</a:t>
            </a:r>
            <a:r>
              <a:rPr lang="zh-CN" altLang="en-US" sz="1400" b="1" dirty="0">
                <a:latin typeface="微软雅黑" charset="0"/>
                <a:ea typeface="微软雅黑" charset="0"/>
                <a:cs typeface="微软雅黑" charset="0"/>
              </a:rPr>
              <a:t>的一级域名，攻击维持了几个小时</a:t>
            </a:r>
            <a:r>
              <a:rPr lang="zh-CN" altLang="en-US" sz="1400" b="1" dirty="0" smtClean="0">
                <a:latin typeface="微软雅黑" charset="0"/>
                <a:ea typeface="微软雅黑" charset="0"/>
                <a:cs typeface="微软雅黑" charset="0"/>
              </a:rPr>
              <a:t>。“</a:t>
            </a:r>
            <a:r>
              <a:rPr lang="en-US" altLang="zh-CN" sz="1400" b="1" dirty="0" smtClean="0">
                <a:latin typeface="微软雅黑" charset="0"/>
                <a:ea typeface="微软雅黑" charset="0"/>
                <a:cs typeface="微软雅黑" charset="0"/>
              </a:rPr>
              <a:t>APT12</a:t>
            </a:r>
            <a:r>
              <a:rPr lang="zh-CN" altLang="en-US" sz="1400" b="1" dirty="0" smtClean="0">
                <a:latin typeface="微软雅黑" charset="0"/>
                <a:ea typeface="微软雅黑" charset="0"/>
                <a:cs typeface="微软雅黑" charset="0"/>
              </a:rPr>
              <a:t>”再度活跃。</a:t>
            </a:r>
            <a:endParaRPr lang="zh-CN" altLang="en-US" sz="1400" b="1" dirty="0">
              <a:latin typeface="微软雅黑" charset="0"/>
              <a:ea typeface="微软雅黑" charset="0"/>
              <a:cs typeface="微软雅黑" charset="0"/>
            </a:endParaRPr>
          </a:p>
        </p:txBody>
      </p:sp>
      <p:sp>
        <p:nvSpPr>
          <p:cNvPr id="33" name="TextBox 36"/>
          <p:cNvSpPr txBox="1">
            <a:spLocks noChangeArrowheads="1"/>
          </p:cNvSpPr>
          <p:nvPr/>
        </p:nvSpPr>
        <p:spPr bwMode="auto">
          <a:xfrm>
            <a:off x="6948488" y="2159000"/>
            <a:ext cx="216058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r>
              <a:rPr lang="en-US" altLang="zh-CN" sz="1400" b="1" dirty="0" smtClean="0">
                <a:latin typeface="微软雅黑" charset="0"/>
                <a:ea typeface="微软雅黑" charset="0"/>
                <a:cs typeface="微软雅黑" charset="0"/>
              </a:rPr>
              <a:t>2013</a:t>
            </a:r>
            <a:r>
              <a:rPr lang="zh-CN" altLang="en-US" sz="1400" b="1" dirty="0" smtClean="0">
                <a:latin typeface="微软雅黑" charset="0"/>
                <a:ea typeface="微软雅黑" charset="0"/>
                <a:cs typeface="微软雅黑" charset="0"/>
              </a:rPr>
              <a:t>年</a:t>
            </a:r>
            <a:r>
              <a:rPr lang="en-US" altLang="zh-CN" sz="1400" b="1" dirty="0" smtClean="0">
                <a:latin typeface="微软雅黑" charset="0"/>
                <a:ea typeface="微软雅黑" charset="0"/>
                <a:cs typeface="微软雅黑" charset="0"/>
              </a:rPr>
              <a:t>1</a:t>
            </a:r>
            <a:r>
              <a:rPr lang="zh-CN" altLang="en-US" sz="1400" b="1" dirty="0" smtClean="0">
                <a:latin typeface="微软雅黑" charset="0"/>
                <a:ea typeface="微软雅黑" charset="0"/>
                <a:cs typeface="微软雅黑" charset="0"/>
              </a:rPr>
              <a:t>月</a:t>
            </a:r>
            <a:endParaRPr lang="en-US" altLang="zh-CN" sz="1400" b="1" dirty="0">
              <a:latin typeface="微软雅黑" charset="0"/>
              <a:ea typeface="微软雅黑" charset="0"/>
              <a:cs typeface="微软雅黑" charset="0"/>
            </a:endParaRPr>
          </a:p>
          <a:p>
            <a:pPr algn="ctr" eaLnBrk="1" hangingPunct="1"/>
            <a:r>
              <a:rPr lang="zh-CN" altLang="en-US" sz="1400" b="1" dirty="0">
                <a:latin typeface="微软雅黑" charset="0"/>
                <a:ea typeface="微软雅黑" charset="0"/>
                <a:cs typeface="微软雅黑" charset="0"/>
              </a:rPr>
              <a:t>“燕子行动”攻击美国联合汽车金融公司、美国</a:t>
            </a:r>
            <a:r>
              <a:rPr lang="en-US" altLang="zh-CN" sz="1400" b="1" dirty="0">
                <a:latin typeface="微软雅黑" charset="0"/>
                <a:ea typeface="微软雅黑" charset="0"/>
                <a:cs typeface="微软雅黑" charset="0"/>
              </a:rPr>
              <a:t>BB&amp;T</a:t>
            </a:r>
            <a:r>
              <a:rPr lang="zh-CN" altLang="en-US" sz="1400" b="1" dirty="0">
                <a:latin typeface="微软雅黑" charset="0"/>
                <a:ea typeface="微软雅黑" charset="0"/>
                <a:cs typeface="微软雅黑" charset="0"/>
              </a:rPr>
              <a:t>公司、美国第一资本金融公司</a:t>
            </a:r>
            <a:r>
              <a:rPr lang="zh-CN" altLang="en-US" sz="1400" b="1" dirty="0" smtClean="0">
                <a:latin typeface="微软雅黑" charset="0"/>
                <a:ea typeface="微软雅黑" charset="0"/>
                <a:cs typeface="微软雅黑" charset="0"/>
              </a:rPr>
              <a:t>、汇丰银行等多家银行网站。</a:t>
            </a:r>
            <a:endParaRPr lang="zh-CN" altLang="en-US" sz="1400" b="1" dirty="0">
              <a:latin typeface="微软雅黑" charset="0"/>
              <a:ea typeface="微软雅黑" charset="0"/>
              <a:cs typeface="微软雅黑" charset="0"/>
            </a:endParaRPr>
          </a:p>
        </p:txBody>
      </p:sp>
      <p:cxnSp>
        <p:nvCxnSpPr>
          <p:cNvPr id="34" name="直接连接符 38"/>
          <p:cNvCxnSpPr/>
          <p:nvPr/>
        </p:nvCxnSpPr>
        <p:spPr>
          <a:xfrm flipH="1">
            <a:off x="5867400" y="1870075"/>
            <a:ext cx="2017713" cy="144463"/>
          </a:xfrm>
          <a:prstGeom prst="line">
            <a:avLst/>
          </a:prstGeom>
          <a:ln w="31750">
            <a:solidFill>
              <a:srgbClr val="A2A2A2"/>
            </a:solidFill>
          </a:ln>
          <a:effectLst/>
        </p:spPr>
        <p:style>
          <a:lnRef idx="1">
            <a:schemeClr val="accent1"/>
          </a:lnRef>
          <a:fillRef idx="0">
            <a:schemeClr val="accent1"/>
          </a:fillRef>
          <a:effectRef idx="0">
            <a:schemeClr val="accent1"/>
          </a:effectRef>
          <a:fontRef idx="minor">
            <a:schemeClr val="tx1"/>
          </a:fontRef>
        </p:style>
      </p:cxnSp>
      <p:cxnSp>
        <p:nvCxnSpPr>
          <p:cNvPr id="35" name="直接连接符 41"/>
          <p:cNvCxnSpPr/>
          <p:nvPr/>
        </p:nvCxnSpPr>
        <p:spPr>
          <a:xfrm flipH="1">
            <a:off x="3962400" y="2085975"/>
            <a:ext cx="1473201" cy="144289"/>
          </a:xfrm>
          <a:prstGeom prst="line">
            <a:avLst/>
          </a:prstGeom>
          <a:ln w="31750">
            <a:solidFill>
              <a:srgbClr val="A2A2A2"/>
            </a:solidFill>
          </a:ln>
          <a:effectLst/>
        </p:spPr>
        <p:style>
          <a:lnRef idx="1">
            <a:schemeClr val="accent1"/>
          </a:lnRef>
          <a:fillRef idx="0">
            <a:schemeClr val="accent1"/>
          </a:fillRef>
          <a:effectRef idx="0">
            <a:schemeClr val="accent1"/>
          </a:effectRef>
          <a:fontRef idx="minor">
            <a:schemeClr val="tx1"/>
          </a:fontRef>
        </p:style>
      </p:cxnSp>
      <p:cxnSp>
        <p:nvCxnSpPr>
          <p:cNvPr id="36" name="直接连接符 43"/>
          <p:cNvCxnSpPr/>
          <p:nvPr/>
        </p:nvCxnSpPr>
        <p:spPr>
          <a:xfrm flipH="1">
            <a:off x="1979613" y="2301875"/>
            <a:ext cx="1296987" cy="431800"/>
          </a:xfrm>
          <a:prstGeom prst="line">
            <a:avLst/>
          </a:prstGeom>
          <a:ln w="31750">
            <a:solidFill>
              <a:srgbClr val="A2A2A2"/>
            </a:solidFill>
          </a:ln>
          <a:effectLst/>
        </p:spPr>
        <p:style>
          <a:lnRef idx="1">
            <a:schemeClr val="accent1"/>
          </a:lnRef>
          <a:fillRef idx="0">
            <a:schemeClr val="accent1"/>
          </a:fillRef>
          <a:effectRef idx="0">
            <a:schemeClr val="accent1"/>
          </a:effectRef>
          <a:fontRef idx="minor">
            <a:schemeClr val="tx1"/>
          </a:fontRef>
        </p:style>
      </p:cxnSp>
      <p:cxnSp>
        <p:nvCxnSpPr>
          <p:cNvPr id="37" name="直接连接符 45"/>
          <p:cNvCxnSpPr/>
          <p:nvPr/>
        </p:nvCxnSpPr>
        <p:spPr>
          <a:xfrm>
            <a:off x="1908175" y="3022600"/>
            <a:ext cx="719138" cy="719138"/>
          </a:xfrm>
          <a:prstGeom prst="line">
            <a:avLst/>
          </a:prstGeom>
          <a:ln w="31750">
            <a:solidFill>
              <a:srgbClr val="A2A2A2"/>
            </a:solidFill>
          </a:ln>
          <a:effectLst/>
        </p:spPr>
        <p:style>
          <a:lnRef idx="1">
            <a:schemeClr val="accent1"/>
          </a:lnRef>
          <a:fillRef idx="0">
            <a:schemeClr val="accent1"/>
          </a:fillRef>
          <a:effectRef idx="0">
            <a:schemeClr val="accent1"/>
          </a:effectRef>
          <a:fontRef idx="minor">
            <a:schemeClr val="tx1"/>
          </a:fontRef>
        </p:style>
      </p:cxnSp>
      <p:cxnSp>
        <p:nvCxnSpPr>
          <p:cNvPr id="38" name="直接连接符 47"/>
          <p:cNvCxnSpPr/>
          <p:nvPr/>
        </p:nvCxnSpPr>
        <p:spPr>
          <a:xfrm flipV="1">
            <a:off x="2916238" y="3741738"/>
            <a:ext cx="1800225" cy="288925"/>
          </a:xfrm>
          <a:prstGeom prst="line">
            <a:avLst/>
          </a:prstGeom>
          <a:ln w="31750">
            <a:solidFill>
              <a:srgbClr val="A2A2A2"/>
            </a:solidFill>
          </a:ln>
          <a:effectLst/>
        </p:spPr>
        <p:style>
          <a:lnRef idx="1">
            <a:schemeClr val="accent1"/>
          </a:lnRef>
          <a:fillRef idx="0">
            <a:schemeClr val="accent1"/>
          </a:fillRef>
          <a:effectRef idx="0">
            <a:schemeClr val="accent1"/>
          </a:effectRef>
          <a:fontRef idx="minor">
            <a:schemeClr val="tx1"/>
          </a:fontRef>
        </p:style>
      </p:cxnSp>
      <p:cxnSp>
        <p:nvCxnSpPr>
          <p:cNvPr id="39" name="直接连接符 49"/>
          <p:cNvCxnSpPr/>
          <p:nvPr/>
        </p:nvCxnSpPr>
        <p:spPr>
          <a:xfrm>
            <a:off x="5364163" y="3741738"/>
            <a:ext cx="1223962" cy="73025"/>
          </a:xfrm>
          <a:prstGeom prst="line">
            <a:avLst/>
          </a:prstGeom>
          <a:ln w="31750">
            <a:solidFill>
              <a:srgbClr val="A2A2A2"/>
            </a:solidFill>
          </a:ln>
          <a:effectLst/>
        </p:spPr>
        <p:style>
          <a:lnRef idx="1">
            <a:schemeClr val="accent1"/>
          </a:lnRef>
          <a:fillRef idx="0">
            <a:schemeClr val="accent1"/>
          </a:fillRef>
          <a:effectRef idx="0">
            <a:schemeClr val="accent1"/>
          </a:effectRef>
          <a:fontRef idx="minor">
            <a:schemeClr val="tx1"/>
          </a:fontRef>
        </p:style>
      </p:cxnSp>
      <p:cxnSp>
        <p:nvCxnSpPr>
          <p:cNvPr id="40" name="直接连接符 51"/>
          <p:cNvCxnSpPr/>
          <p:nvPr/>
        </p:nvCxnSpPr>
        <p:spPr>
          <a:xfrm>
            <a:off x="7073902" y="3840163"/>
            <a:ext cx="0" cy="1341437"/>
          </a:xfrm>
          <a:prstGeom prst="line">
            <a:avLst/>
          </a:prstGeom>
          <a:ln w="31750">
            <a:solidFill>
              <a:srgbClr val="A2A2A2"/>
            </a:solidFill>
          </a:ln>
          <a:effectLst/>
        </p:spPr>
        <p:style>
          <a:lnRef idx="1">
            <a:schemeClr val="accent1"/>
          </a:lnRef>
          <a:fillRef idx="0">
            <a:schemeClr val="accent1"/>
          </a:fillRef>
          <a:effectRef idx="0">
            <a:schemeClr val="accent1"/>
          </a:effectRef>
          <a:fontRef idx="minor">
            <a:schemeClr val="tx1"/>
          </a:fontRef>
        </p:style>
      </p:cxnSp>
      <p:cxnSp>
        <p:nvCxnSpPr>
          <p:cNvPr id="41" name="直接箭头连接符 92"/>
          <p:cNvCxnSpPr/>
          <p:nvPr/>
        </p:nvCxnSpPr>
        <p:spPr>
          <a:xfrm flipH="1">
            <a:off x="6227763" y="1654175"/>
            <a:ext cx="1296987" cy="144463"/>
          </a:xfrm>
          <a:prstGeom prst="straightConnector1">
            <a:avLst/>
          </a:prstGeom>
          <a:ln w="31750">
            <a:solidFill>
              <a:srgbClr val="A2A2A2"/>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42" name="直接箭头连接符 94"/>
          <p:cNvCxnSpPr/>
          <p:nvPr/>
        </p:nvCxnSpPr>
        <p:spPr>
          <a:xfrm flipH="1">
            <a:off x="3851275" y="1870075"/>
            <a:ext cx="1296988" cy="144463"/>
          </a:xfrm>
          <a:prstGeom prst="straightConnector1">
            <a:avLst/>
          </a:prstGeom>
          <a:ln w="31750">
            <a:solidFill>
              <a:srgbClr val="A2A2A2"/>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43" name="直接箭头连接符 98"/>
          <p:cNvCxnSpPr/>
          <p:nvPr/>
        </p:nvCxnSpPr>
        <p:spPr>
          <a:xfrm flipH="1">
            <a:off x="1979613" y="2159000"/>
            <a:ext cx="1079500" cy="358775"/>
          </a:xfrm>
          <a:prstGeom prst="straightConnector1">
            <a:avLst/>
          </a:prstGeom>
          <a:ln w="31750">
            <a:solidFill>
              <a:srgbClr val="A2A2A2"/>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44" name="直接箭头连接符 102"/>
          <p:cNvCxnSpPr/>
          <p:nvPr/>
        </p:nvCxnSpPr>
        <p:spPr>
          <a:xfrm>
            <a:off x="2124075" y="2949575"/>
            <a:ext cx="647700" cy="649288"/>
          </a:xfrm>
          <a:prstGeom prst="straightConnector1">
            <a:avLst/>
          </a:prstGeom>
          <a:ln w="31750">
            <a:solidFill>
              <a:srgbClr val="A2A2A2"/>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45" name="直接箭头连接符 104"/>
          <p:cNvCxnSpPr/>
          <p:nvPr/>
        </p:nvCxnSpPr>
        <p:spPr>
          <a:xfrm flipV="1">
            <a:off x="3132138" y="3545820"/>
            <a:ext cx="1583878" cy="268943"/>
          </a:xfrm>
          <a:prstGeom prst="straightConnector1">
            <a:avLst/>
          </a:prstGeom>
          <a:ln w="31750">
            <a:solidFill>
              <a:srgbClr val="A2A2A2"/>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46" name="直接箭头连接符 106"/>
          <p:cNvCxnSpPr/>
          <p:nvPr/>
        </p:nvCxnSpPr>
        <p:spPr>
          <a:xfrm>
            <a:off x="5435601" y="3545820"/>
            <a:ext cx="1152524" cy="53043"/>
          </a:xfrm>
          <a:prstGeom prst="straightConnector1">
            <a:avLst/>
          </a:prstGeom>
          <a:ln w="31750">
            <a:solidFill>
              <a:srgbClr val="A2A2A2"/>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47" name="直接箭头连接符 110"/>
          <p:cNvCxnSpPr/>
          <p:nvPr/>
        </p:nvCxnSpPr>
        <p:spPr>
          <a:xfrm flipH="1">
            <a:off x="6804025" y="3840163"/>
            <a:ext cx="71438" cy="1443037"/>
          </a:xfrm>
          <a:prstGeom prst="straightConnector1">
            <a:avLst/>
          </a:prstGeom>
          <a:ln w="31750">
            <a:solidFill>
              <a:srgbClr val="A2A2A2"/>
            </a:solidFill>
            <a:tailEnd type="arrow"/>
          </a:ln>
          <a:effectLst/>
        </p:spPr>
        <p:style>
          <a:lnRef idx="1">
            <a:schemeClr val="accent1"/>
          </a:lnRef>
          <a:fillRef idx="0">
            <a:schemeClr val="accent1"/>
          </a:fillRef>
          <a:effectRef idx="0">
            <a:schemeClr val="accent1"/>
          </a:effectRef>
          <a:fontRef idx="minor">
            <a:schemeClr val="tx1"/>
          </a:fontRef>
        </p:style>
      </p:cxnSp>
      <p:sp>
        <p:nvSpPr>
          <p:cNvPr id="65" name="椭圆 28"/>
          <p:cNvSpPr/>
          <p:nvPr/>
        </p:nvSpPr>
        <p:spPr>
          <a:xfrm>
            <a:off x="3851275" y="5628425"/>
            <a:ext cx="360040" cy="360040"/>
          </a:xfrm>
          <a:prstGeom prst="ellipse">
            <a:avLst/>
          </a:prstGeom>
          <a:solidFill>
            <a:srgbClr val="008000">
              <a:alpha val="90000"/>
            </a:srgbClr>
          </a:solidFill>
          <a:ln>
            <a:noFill/>
          </a:ln>
          <a:effectLst>
            <a:outerShdw blurRad="254000" dist="88900" dir="1440000" sx="88000" sy="88000" algn="ctr" rotWithShape="0">
              <a:srgbClr val="000000"/>
            </a:outerShd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endParaRPr lang="zh-CN" altLang="en-US">
              <a:solidFill>
                <a:srgbClr val="FFFFFF"/>
              </a:solidFill>
              <a:latin typeface="Calibri" charset="0"/>
            </a:endParaRPr>
          </a:p>
        </p:txBody>
      </p:sp>
      <p:cxnSp>
        <p:nvCxnSpPr>
          <p:cNvPr id="66" name="直接连接符 41"/>
          <p:cNvCxnSpPr/>
          <p:nvPr/>
        </p:nvCxnSpPr>
        <p:spPr>
          <a:xfrm flipH="1">
            <a:off x="4411663" y="5772739"/>
            <a:ext cx="2356805" cy="215726"/>
          </a:xfrm>
          <a:prstGeom prst="line">
            <a:avLst/>
          </a:prstGeom>
          <a:ln w="31750">
            <a:solidFill>
              <a:srgbClr val="A2A2A2"/>
            </a:solidFill>
          </a:ln>
          <a:effectLst/>
        </p:spPr>
        <p:style>
          <a:lnRef idx="1">
            <a:schemeClr val="accent1"/>
          </a:lnRef>
          <a:fillRef idx="0">
            <a:schemeClr val="accent1"/>
          </a:fillRef>
          <a:effectRef idx="0">
            <a:schemeClr val="accent1"/>
          </a:effectRef>
          <a:fontRef idx="minor">
            <a:schemeClr val="tx1"/>
          </a:fontRef>
        </p:style>
      </p:cxnSp>
      <p:cxnSp>
        <p:nvCxnSpPr>
          <p:cNvPr id="67" name="直接箭头连接符 94"/>
          <p:cNvCxnSpPr/>
          <p:nvPr/>
        </p:nvCxnSpPr>
        <p:spPr>
          <a:xfrm flipH="1">
            <a:off x="4300538" y="5511800"/>
            <a:ext cx="2467930" cy="260939"/>
          </a:xfrm>
          <a:prstGeom prst="straightConnector1">
            <a:avLst/>
          </a:prstGeom>
          <a:ln w="31750">
            <a:solidFill>
              <a:srgbClr val="A2A2A2"/>
            </a:solidFill>
            <a:tailEnd type="arrow"/>
          </a:ln>
          <a:effectLst/>
        </p:spPr>
        <p:style>
          <a:lnRef idx="1">
            <a:schemeClr val="accent1"/>
          </a:lnRef>
          <a:fillRef idx="0">
            <a:schemeClr val="accent1"/>
          </a:fillRef>
          <a:effectRef idx="0">
            <a:schemeClr val="accent1"/>
          </a:effectRef>
          <a:fontRef idx="minor">
            <a:schemeClr val="tx1"/>
          </a:fontRef>
        </p:style>
      </p:cxnSp>
      <p:sp>
        <p:nvSpPr>
          <p:cNvPr id="72" name="TextBox 29"/>
          <p:cNvSpPr txBox="1">
            <a:spLocks noChangeArrowheads="1"/>
          </p:cNvSpPr>
          <p:nvPr/>
        </p:nvSpPr>
        <p:spPr bwMode="auto">
          <a:xfrm>
            <a:off x="1612901" y="5577799"/>
            <a:ext cx="21456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r>
              <a:rPr lang="en-US" altLang="zh-CN" sz="1400" b="1" dirty="0" smtClean="0">
                <a:latin typeface="微软雅黑" charset="0"/>
                <a:ea typeface="微软雅黑" charset="0"/>
                <a:cs typeface="微软雅黑" charset="0"/>
              </a:rPr>
              <a:t>2013</a:t>
            </a:r>
            <a:r>
              <a:rPr lang="zh-CN" altLang="en-US" sz="1400" b="1" dirty="0" smtClean="0">
                <a:latin typeface="微软雅黑" charset="0"/>
                <a:ea typeface="微软雅黑" charset="0"/>
                <a:cs typeface="微软雅黑" charset="0"/>
              </a:rPr>
              <a:t>年</a:t>
            </a:r>
            <a:r>
              <a:rPr lang="en-US" altLang="zh-CN" sz="1400" b="1" dirty="0" smtClean="0">
                <a:latin typeface="微软雅黑" charset="0"/>
                <a:ea typeface="微软雅黑" charset="0"/>
                <a:cs typeface="微软雅黑" charset="0"/>
              </a:rPr>
              <a:t>12</a:t>
            </a:r>
            <a:r>
              <a:rPr lang="zh-CN" altLang="en-US" sz="1400" b="1" dirty="0" smtClean="0">
                <a:latin typeface="微软雅黑" charset="0"/>
                <a:ea typeface="微软雅黑" charset="0"/>
                <a:cs typeface="微软雅黑" charset="0"/>
              </a:rPr>
              <a:t>月</a:t>
            </a:r>
            <a:endParaRPr lang="en-US" altLang="zh-CN" sz="1400" b="1" dirty="0" smtClean="0">
              <a:latin typeface="微软雅黑" charset="0"/>
              <a:ea typeface="微软雅黑" charset="0"/>
              <a:cs typeface="微软雅黑" charset="0"/>
            </a:endParaRPr>
          </a:p>
          <a:p>
            <a:pPr algn="ctr" eaLnBrk="1" hangingPunct="1"/>
            <a:r>
              <a:rPr lang="zh-CN" altLang="en-US" sz="1400" b="1" dirty="0">
                <a:latin typeface="微软雅黑" charset="0"/>
                <a:ea typeface="微软雅黑" charset="0"/>
                <a:cs typeface="微软雅黑" charset="0"/>
              </a:rPr>
              <a:t>中国央行和微博账号遭到了</a:t>
            </a:r>
            <a:r>
              <a:rPr lang="en-US" altLang="zh-CN" sz="1400" b="1" dirty="0" err="1">
                <a:latin typeface="微软雅黑" charset="0"/>
                <a:ea typeface="微软雅黑" charset="0"/>
                <a:cs typeface="微软雅黑" charset="0"/>
              </a:rPr>
              <a:t>DDoS</a:t>
            </a:r>
            <a:r>
              <a:rPr lang="zh-CN" altLang="en-US" sz="1400" b="1" dirty="0">
                <a:latin typeface="微软雅黑" charset="0"/>
                <a:ea typeface="微软雅黑" charset="0"/>
                <a:cs typeface="微软雅黑" charset="0"/>
              </a:rPr>
              <a:t>攻击。</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113"/>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4</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latin typeface="Calibri"/>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latin typeface="Calibri"/>
              </a:rPr>
              <a:pPr>
                <a:defRPr/>
              </a:pPr>
              <a:t>30</a:t>
            </a:fld>
            <a:endParaRPr lang="en-US">
              <a:solidFill>
                <a:prstClr val="black">
                  <a:tint val="75000"/>
                </a:prstClr>
              </a:solidFill>
              <a:latin typeface="Calibri"/>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zh-CN" altLang="en-US" sz="4400" dirty="0" smtClean="0">
                <a:solidFill>
                  <a:prstClr val="black"/>
                </a:solidFill>
              </a:rPr>
              <a:t>危机四伏</a:t>
            </a:r>
            <a:endParaRPr lang="zh-CN" altLang="en-US" sz="4400" dirty="0">
              <a:solidFill>
                <a:prstClr val="black"/>
              </a:solidFill>
            </a:endParaRPr>
          </a:p>
        </p:txBody>
      </p:sp>
      <p:sp>
        <p:nvSpPr>
          <p:cNvPr id="24" name="TextBox 70"/>
          <p:cNvSpPr txBox="1">
            <a:spLocks noChangeArrowheads="1"/>
          </p:cNvSpPr>
          <p:nvPr/>
        </p:nvSpPr>
        <p:spPr bwMode="auto">
          <a:xfrm>
            <a:off x="428658" y="1690854"/>
            <a:ext cx="788862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indent="-457200" eaLnBrk="1" hangingPunct="1">
              <a:buAutoNum type="arabicPeriod"/>
            </a:pPr>
            <a:r>
              <a:rPr lang="zh-CN" altLang="en-US" b="1" dirty="0" smtClean="0">
                <a:latin typeface="微软雅黑" pitchFamily="34" charset="-122"/>
                <a:ea typeface="微软雅黑" pitchFamily="34" charset="-122"/>
              </a:rPr>
              <a:t>提供两台服务器，一个来自中国，一个来自韩国，攻击者习惯在中国服务器上面找数据漏洞，而在韩国服务器上找文件漏洞。</a:t>
            </a:r>
            <a:endParaRPr lang="en-US" altLang="zh-CN" b="1" dirty="0" smtClean="0">
              <a:latin typeface="微软雅黑" pitchFamily="34" charset="-122"/>
              <a:ea typeface="微软雅黑" pitchFamily="34" charset="-122"/>
            </a:endParaRPr>
          </a:p>
          <a:p>
            <a:pPr marL="457200" indent="-457200" eaLnBrk="1" hangingPunct="1">
              <a:buAutoNum type="arabicPeriod"/>
            </a:pPr>
            <a:r>
              <a:rPr lang="zh-CN" altLang="en-US" b="1" dirty="0">
                <a:latin typeface="微软雅黑" pitchFamily="34" charset="-122"/>
                <a:ea typeface="微软雅黑" pitchFamily="34" charset="-122"/>
              </a:rPr>
              <a:t>开</a:t>
            </a:r>
            <a:r>
              <a:rPr lang="zh-CN" altLang="en-US" b="1" dirty="0" smtClean="0">
                <a:latin typeface="微软雅黑" pitchFamily="34" charset="-122"/>
                <a:ea typeface="微软雅黑" pitchFamily="34" charset="-122"/>
              </a:rPr>
              <a:t>源的网站，有接近一半的漏洞是数据库，有接近另一半的是文件权限</a:t>
            </a:r>
            <a:r>
              <a:rPr lang="en-US" altLang="zh-TW" b="1" dirty="0" smtClean="0">
                <a:latin typeface="微软雅黑" pitchFamily="34" charset="-122"/>
                <a:ea typeface="微软雅黑" pitchFamily="34" charset="-122"/>
              </a:rPr>
              <a:t>……</a:t>
            </a:r>
          </a:p>
          <a:p>
            <a:pPr marL="457200" indent="-457200" eaLnBrk="1" hangingPunct="1">
              <a:buFontTx/>
              <a:buAutoNum type="arabicPeriod"/>
            </a:pPr>
            <a:r>
              <a:rPr lang="zh-CN" altLang="en-US" b="1" dirty="0" smtClean="0">
                <a:latin typeface="微软雅黑" pitchFamily="34" charset="-122"/>
                <a:ea typeface="微软雅黑" pitchFamily="34" charset="-122"/>
              </a:rPr>
              <a:t>攻击一台服务器和部署一台服务器不同，攻击不仅仅接触技术，甚至可能要接触人。</a:t>
            </a:r>
            <a:endParaRPr lang="en-US" altLang="zh-CN" b="1" dirty="0">
              <a:latin typeface="微软雅黑" pitchFamily="34" charset="-122"/>
              <a:ea typeface="微软雅黑" pitchFamily="34" charset="-122"/>
            </a:endParaRPr>
          </a:p>
          <a:p>
            <a:pPr marL="457200" indent="-457200" eaLnBrk="1" hangingPunct="1">
              <a:buFontTx/>
              <a:buAutoNum type="arabicPeriod"/>
            </a:pPr>
            <a:r>
              <a:rPr lang="zh-CN" altLang="en-US" b="1" dirty="0" smtClean="0">
                <a:latin typeface="微软雅黑" pitchFamily="34" charset="-122"/>
                <a:ea typeface="微软雅黑" pitchFamily="34" charset="-122"/>
              </a:rPr>
              <a:t>域名系统其实不看一击，开放</a:t>
            </a:r>
            <a:r>
              <a:rPr lang="en-US" altLang="zh-CN" b="1" dirty="0" smtClean="0">
                <a:latin typeface="微软雅黑" pitchFamily="34" charset="-122"/>
                <a:ea typeface="微软雅黑" pitchFamily="34" charset="-122"/>
              </a:rPr>
              <a:t>DNS</a:t>
            </a:r>
            <a:r>
              <a:rPr lang="zh-CN" altLang="en-US" b="1" dirty="0" smtClean="0">
                <a:latin typeface="微软雅黑" pitchFamily="34" charset="-122"/>
                <a:ea typeface="微软雅黑" pitchFamily="34" charset="-122"/>
              </a:rPr>
              <a:t>服务器是互联网的定时炸弹。</a:t>
            </a:r>
            <a:endParaRPr lang="en-US" altLang="zh-CN" b="1" dirty="0" smtClean="0">
              <a:latin typeface="微软雅黑" pitchFamily="34" charset="-122"/>
              <a:ea typeface="微软雅黑" pitchFamily="34" charset="-122"/>
            </a:endParaRPr>
          </a:p>
          <a:p>
            <a:pPr marL="457200" indent="-457200" eaLnBrk="1" hangingPunct="1">
              <a:buFontTx/>
              <a:buAutoNum type="arabicPeriod"/>
            </a:pPr>
            <a:r>
              <a:rPr lang="zh-CN" altLang="en-US" b="1" dirty="0" smtClean="0">
                <a:latin typeface="微软雅黑" pitchFamily="34" charset="-122"/>
                <a:ea typeface="微软雅黑" pitchFamily="34" charset="-122"/>
              </a:rPr>
              <a:t>拥有越多的肉鸡，便拥有更多的</a:t>
            </a:r>
            <a:r>
              <a:rPr lang="en-US" altLang="zh-CN" b="1" dirty="0" err="1" smtClean="0">
                <a:latin typeface="微软雅黑" pitchFamily="34" charset="-122"/>
                <a:ea typeface="微软雅黑" pitchFamily="34" charset="-122"/>
              </a:rPr>
              <a:t>DDos</a:t>
            </a:r>
            <a:r>
              <a:rPr lang="zh-CN" altLang="en-US" b="1" dirty="0" smtClean="0">
                <a:latin typeface="微软雅黑" pitchFamily="34" charset="-122"/>
                <a:ea typeface="微软雅黑" pitchFamily="34" charset="-122"/>
              </a:rPr>
              <a:t>能力，那么便有可能站在网络攻击浪潮的最前沿。</a:t>
            </a:r>
            <a:endParaRPr lang="en-US" altLang="zh-CN" b="1" dirty="0" smtClean="0">
              <a:latin typeface="微软雅黑" pitchFamily="34" charset="-122"/>
              <a:ea typeface="微软雅黑" pitchFamily="34" charset="-122"/>
            </a:endParaRPr>
          </a:p>
          <a:p>
            <a:pPr marL="457200" indent="-457200" eaLnBrk="1" hangingPunct="1">
              <a:buFontTx/>
              <a:buAutoNum type="arabicPeriod"/>
            </a:pPr>
            <a:r>
              <a:rPr lang="zh-CN" altLang="en-US" b="1" dirty="0" smtClean="0">
                <a:latin typeface="微软雅黑" pitchFamily="34" charset="-122"/>
                <a:ea typeface="微软雅黑" pitchFamily="34" charset="-122"/>
              </a:rPr>
              <a:t>短时间拿不下的服务器，那便长时间盯着好了。</a:t>
            </a:r>
            <a:endParaRPr lang="en-US" altLang="zh-CN" b="1" dirty="0" smtClean="0">
              <a:latin typeface="微软雅黑" pitchFamily="34" charset="-122"/>
              <a:ea typeface="微软雅黑" pitchFamily="34" charset="-122"/>
            </a:endParaRPr>
          </a:p>
          <a:p>
            <a:pPr marL="457200" indent="-457200" eaLnBrk="1" hangingPunct="1">
              <a:buFontTx/>
              <a:buAutoNum type="arabicPeriod"/>
            </a:pPr>
            <a:r>
              <a:rPr lang="zh-CN" altLang="en-US" b="1" dirty="0" smtClean="0">
                <a:latin typeface="微软雅黑" pitchFamily="34" charset="-122"/>
                <a:ea typeface="微软雅黑" pitchFamily="34" charset="-122"/>
              </a:rPr>
              <a:t>危险之最莫过于</a:t>
            </a:r>
            <a:r>
              <a:rPr lang="en-US" altLang="zh-CN" b="1" dirty="0" smtClean="0">
                <a:latin typeface="微软雅黑" pitchFamily="34" charset="-122"/>
                <a:ea typeface="微软雅黑" pitchFamily="34" charset="-122"/>
              </a:rPr>
              <a:t>APT</a:t>
            </a:r>
            <a:r>
              <a:rPr lang="zh-CN" altLang="en-US" b="1" dirty="0" smtClean="0">
                <a:latin typeface="微软雅黑" pitchFamily="34" charset="-122"/>
                <a:ea typeface="微软雅黑" pitchFamily="34" charset="-122"/>
              </a:rPr>
              <a:t>了。</a:t>
            </a:r>
            <a:endParaRPr lang="en-US" altLang="zh-CN" b="1" dirty="0" smtClean="0">
              <a:latin typeface="微软雅黑" pitchFamily="34" charset="-122"/>
              <a:ea typeface="微软雅黑" pitchFamily="34" charset="-122"/>
            </a:endParaRPr>
          </a:p>
          <a:p>
            <a:pPr marL="457200" indent="-457200" eaLnBrk="1" hangingPunct="1">
              <a:buFontTx/>
              <a:buAutoNum type="arabicPeriod"/>
            </a:pPr>
            <a:r>
              <a:rPr lang="zh-CN" altLang="en-US" b="1" dirty="0">
                <a:latin typeface="微软雅黑" pitchFamily="34" charset="-122"/>
                <a:ea typeface="微软雅黑" pitchFamily="34" charset="-122"/>
              </a:rPr>
              <a:t>有经验</a:t>
            </a:r>
            <a:r>
              <a:rPr lang="zh-CN" altLang="en-US" b="1" dirty="0" smtClean="0">
                <a:latin typeface="微软雅黑" pitchFamily="34" charset="-122"/>
                <a:ea typeface="微软雅黑" pitchFamily="34" charset="-122"/>
              </a:rPr>
              <a:t>的攻击者，会持续更新自己的技术。</a:t>
            </a:r>
            <a:endParaRPr lang="en-US" altLang="zh-CN" b="1" dirty="0" smtClean="0">
              <a:latin typeface="微软雅黑" pitchFamily="34" charset="-122"/>
              <a:ea typeface="微软雅黑" pitchFamily="34" charset="-122"/>
            </a:endParaRPr>
          </a:p>
          <a:p>
            <a:pPr marL="457200" indent="-457200" eaLnBrk="1" hangingPunct="1">
              <a:buFontTx/>
              <a:buAutoNum type="arabicPeriod"/>
            </a:pPr>
            <a:r>
              <a:rPr lang="zh-CN" altLang="en-US" b="1" dirty="0" smtClean="0">
                <a:latin typeface="微软雅黑" pitchFamily="34" charset="-122"/>
                <a:ea typeface="微软雅黑" pitchFamily="34" charset="-122"/>
              </a:rPr>
              <a:t>攻击和防护有时就是一个快慢的问题，比如心脏出血、</a:t>
            </a:r>
            <a:r>
              <a:rPr lang="en-US" altLang="zh-CN" b="1" dirty="0" smtClean="0">
                <a:latin typeface="微软雅黑" pitchFamily="34" charset="-122"/>
                <a:ea typeface="微软雅黑" pitchFamily="34" charset="-122"/>
              </a:rPr>
              <a:t>struts</a:t>
            </a:r>
            <a:r>
              <a:rPr lang="zh-CN" altLang="en-US" b="1" dirty="0" smtClean="0">
                <a:latin typeface="微软雅黑" pitchFamily="34" charset="-122"/>
                <a:ea typeface="微软雅黑" pitchFamily="34" charset="-122"/>
              </a:rPr>
              <a:t>漏洞，攻击者比你先知道，那么你就不安全了，当然，前提是你的服务器对他有价值。</a:t>
            </a:r>
            <a:endParaRPr lang="en-US" altLang="zh-CN" b="1" dirty="0" smtClean="0">
              <a:latin typeface="微软雅黑" pitchFamily="34" charset="-122"/>
              <a:ea typeface="微软雅黑" pitchFamily="34" charset="-122"/>
            </a:endParaRPr>
          </a:p>
          <a:p>
            <a:pPr eaLnBrk="1" hangingPunct="1"/>
            <a:r>
              <a:rPr lang="zh-CN" altLang="en-US" b="1" dirty="0" smtClean="0">
                <a:latin typeface="微软雅黑" pitchFamily="34" charset="-122"/>
                <a:ea typeface="微软雅黑" pitchFamily="34" charset="-122"/>
              </a:rPr>
              <a:t>等等。。。。。。</a:t>
            </a:r>
            <a:endParaRPr lang="en-US"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2925752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113"/>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4</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latin typeface="Calibri"/>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latin typeface="Calibri"/>
              </a:rPr>
              <a:pPr>
                <a:defRPr/>
              </a:pPr>
              <a:t>31</a:t>
            </a:fld>
            <a:endParaRPr lang="en-US">
              <a:solidFill>
                <a:prstClr val="black">
                  <a:tint val="75000"/>
                </a:prstClr>
              </a:solidFill>
              <a:latin typeface="Calibri"/>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en-US" sz="4400" dirty="0" smtClean="0">
                <a:solidFill>
                  <a:prstClr val="black"/>
                </a:solidFill>
              </a:rPr>
              <a:t>知己知彼</a:t>
            </a:r>
            <a:endParaRPr lang="zh-CN" altLang="en-US" sz="4400" dirty="0">
              <a:solidFill>
                <a:prstClr val="black"/>
              </a:solidFill>
            </a:endParaRPr>
          </a:p>
        </p:txBody>
      </p:sp>
      <p:sp>
        <p:nvSpPr>
          <p:cNvPr id="24" name="TextBox 70"/>
          <p:cNvSpPr txBox="1">
            <a:spLocks noChangeArrowheads="1"/>
          </p:cNvSpPr>
          <p:nvPr/>
        </p:nvSpPr>
        <p:spPr bwMode="auto">
          <a:xfrm>
            <a:off x="428625" y="1581997"/>
            <a:ext cx="788862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prstClr val="black"/>
                </a:solidFill>
                <a:latin typeface="微软雅黑" pitchFamily="34" charset="-122"/>
                <a:ea typeface="微软雅黑" pitchFamily="34" charset="-122"/>
              </a:rPr>
              <a:t>面对攻击，我们可以做一些力所能及的事。</a:t>
            </a:r>
            <a:endParaRPr lang="en-US" altLang="zh-CN" sz="2000" b="1" dirty="0" smtClean="0">
              <a:solidFill>
                <a:prstClr val="black"/>
              </a:solidFill>
              <a:latin typeface="微软雅黑" pitchFamily="34" charset="-122"/>
              <a:ea typeface="微软雅黑" pitchFamily="34" charset="-122"/>
            </a:endParaRPr>
          </a:p>
          <a:p>
            <a:pPr eaLnBrk="1" hangingPunct="1"/>
            <a:r>
              <a:rPr lang="en-US" altLang="zh-CN" sz="2000" b="1" dirty="0" smtClean="0">
                <a:solidFill>
                  <a:prstClr val="black"/>
                </a:solidFill>
                <a:latin typeface="微软雅黑" pitchFamily="34" charset="-122"/>
                <a:ea typeface="微软雅黑" pitchFamily="34" charset="-122"/>
              </a:rPr>
              <a:t>1. </a:t>
            </a:r>
            <a:r>
              <a:rPr lang="zh-CN" altLang="en-US" sz="2000" b="1" dirty="0" smtClean="0">
                <a:solidFill>
                  <a:prstClr val="black"/>
                </a:solidFill>
                <a:latin typeface="微软雅黑" pitchFamily="34" charset="-122"/>
                <a:ea typeface="微软雅黑" pitchFamily="34" charset="-122"/>
              </a:rPr>
              <a:t>习惯</a:t>
            </a:r>
            <a:endParaRPr lang="en-US" altLang="zh-CN" sz="2000" b="1" dirty="0" smtClean="0">
              <a:solidFill>
                <a:prstClr val="black"/>
              </a:solidFill>
              <a:latin typeface="微软雅黑" pitchFamily="34" charset="-122"/>
              <a:ea typeface="微软雅黑" pitchFamily="34" charset="-122"/>
            </a:endParaRPr>
          </a:p>
          <a:p>
            <a:pPr eaLnBrk="1" hangingPunct="1"/>
            <a:r>
              <a:rPr lang="en-US" altLang="zh-CN" sz="2000" b="1" dirty="0" smtClean="0">
                <a:solidFill>
                  <a:prstClr val="black"/>
                </a:solidFill>
                <a:latin typeface="微软雅黑" pitchFamily="34" charset="-122"/>
                <a:ea typeface="微软雅黑" pitchFamily="34" charset="-122"/>
              </a:rPr>
              <a:t>	</a:t>
            </a:r>
            <a:r>
              <a:rPr lang="zh-CN" altLang="en-US" sz="2000" b="1" dirty="0" smtClean="0">
                <a:solidFill>
                  <a:prstClr val="black"/>
                </a:solidFill>
                <a:latin typeface="微软雅黑" pitchFamily="34" charset="-122"/>
                <a:ea typeface="微软雅黑" pitchFamily="34" charset="-122"/>
              </a:rPr>
              <a:t>服务器的习惯</a:t>
            </a:r>
            <a:r>
              <a:rPr lang="en-US" altLang="zh-CN" sz="2000" b="1" dirty="0" smtClean="0">
                <a:solidFill>
                  <a:prstClr val="black"/>
                </a:solidFill>
                <a:latin typeface="微软雅黑" pitchFamily="34" charset="-122"/>
                <a:ea typeface="微软雅黑" pitchFamily="34" charset="-122"/>
              </a:rPr>
              <a:t>——</a:t>
            </a:r>
            <a:r>
              <a:rPr lang="zh-CN" altLang="en-US" sz="2000" b="1" dirty="0" smtClean="0">
                <a:solidFill>
                  <a:prstClr val="black"/>
                </a:solidFill>
                <a:latin typeface="微软雅黑" pitchFamily="34" charset="-122"/>
                <a:ea typeface="微软雅黑" pitchFamily="34" charset="-122"/>
              </a:rPr>
              <a:t>权限的设置，代码的规范，操作的规范性。</a:t>
            </a:r>
            <a:endParaRPr lang="en-US" altLang="zh-CN" sz="2000" b="1" dirty="0" smtClean="0">
              <a:solidFill>
                <a:prstClr val="black"/>
              </a:solidFill>
              <a:latin typeface="微软雅黑" pitchFamily="34" charset="-122"/>
              <a:ea typeface="微软雅黑" pitchFamily="34" charset="-122"/>
            </a:endParaRPr>
          </a:p>
          <a:p>
            <a:pPr eaLnBrk="1" hangingPunct="1"/>
            <a:r>
              <a:rPr lang="en-US" altLang="zh-CN" sz="2000" b="1" dirty="0" smtClean="0">
                <a:solidFill>
                  <a:prstClr val="black"/>
                </a:solidFill>
                <a:latin typeface="微软雅黑" pitchFamily="34" charset="-122"/>
                <a:ea typeface="微软雅黑" pitchFamily="34" charset="-122"/>
              </a:rPr>
              <a:t>	</a:t>
            </a:r>
            <a:r>
              <a:rPr lang="zh-CN" altLang="en-US" sz="2000" b="1" dirty="0" smtClean="0">
                <a:solidFill>
                  <a:prstClr val="black"/>
                </a:solidFill>
                <a:latin typeface="微软雅黑" pitchFamily="34" charset="-122"/>
                <a:ea typeface="微软雅黑" pitchFamily="34" charset="-122"/>
              </a:rPr>
              <a:t>用户的习惯</a:t>
            </a:r>
            <a:r>
              <a:rPr lang="en-US" altLang="zh-CN" sz="2000" b="1" dirty="0" smtClean="0">
                <a:solidFill>
                  <a:prstClr val="black"/>
                </a:solidFill>
                <a:latin typeface="微软雅黑" pitchFamily="34" charset="-122"/>
                <a:ea typeface="微软雅黑" pitchFamily="34" charset="-122"/>
              </a:rPr>
              <a:t>——</a:t>
            </a:r>
            <a:r>
              <a:rPr lang="zh-CN" altLang="en-US" sz="2000" b="1" dirty="0" smtClean="0">
                <a:solidFill>
                  <a:prstClr val="black"/>
                </a:solidFill>
                <a:latin typeface="微软雅黑" pitchFamily="34" charset="-122"/>
                <a:ea typeface="微软雅黑" pitchFamily="34" charset="-122"/>
              </a:rPr>
              <a:t>上网的操作，账号的管理，信息的处理。</a:t>
            </a:r>
            <a:endParaRPr lang="en-US" altLang="zh-CN" sz="2000" b="1" dirty="0" smtClean="0">
              <a:solidFill>
                <a:prstClr val="black"/>
              </a:solidFill>
              <a:latin typeface="微软雅黑" pitchFamily="34" charset="-122"/>
              <a:ea typeface="微软雅黑" pitchFamily="34" charset="-122"/>
            </a:endParaRPr>
          </a:p>
          <a:p>
            <a:pPr eaLnBrk="1" hangingPunct="1"/>
            <a:endParaRPr lang="en-US" altLang="zh-CN" sz="2000" b="1" dirty="0" smtClean="0">
              <a:solidFill>
                <a:prstClr val="black"/>
              </a:solidFill>
              <a:latin typeface="微软雅黑" pitchFamily="34" charset="-122"/>
              <a:ea typeface="微软雅黑" pitchFamily="34" charset="-122"/>
            </a:endParaRPr>
          </a:p>
          <a:p>
            <a:pPr eaLnBrk="1" hangingPunct="1"/>
            <a:r>
              <a:rPr lang="en-US" altLang="zh-CN" sz="2000" b="1" dirty="0" smtClean="0">
                <a:solidFill>
                  <a:prstClr val="black"/>
                </a:solidFill>
                <a:latin typeface="微软雅黑" pitchFamily="34" charset="-122"/>
                <a:ea typeface="微软雅黑" pitchFamily="34" charset="-122"/>
              </a:rPr>
              <a:t>2. </a:t>
            </a:r>
            <a:r>
              <a:rPr lang="zh-CN" altLang="en-US" sz="2000" b="1" dirty="0" smtClean="0">
                <a:solidFill>
                  <a:prstClr val="black"/>
                </a:solidFill>
                <a:latin typeface="微软雅黑" pitchFamily="34" charset="-122"/>
                <a:ea typeface="微软雅黑" pitchFamily="34" charset="-122"/>
              </a:rPr>
              <a:t>敏感</a:t>
            </a:r>
            <a:endParaRPr lang="en-US" altLang="zh-CN" sz="2000" b="1" dirty="0" smtClean="0">
              <a:solidFill>
                <a:prstClr val="black"/>
              </a:solidFill>
              <a:latin typeface="微软雅黑" pitchFamily="34" charset="-122"/>
              <a:ea typeface="微软雅黑" pitchFamily="34" charset="-122"/>
            </a:endParaRPr>
          </a:p>
          <a:p>
            <a:pPr eaLnBrk="1" hangingPunct="1"/>
            <a:r>
              <a:rPr lang="en-US" altLang="zh-CN" sz="2000" b="1" dirty="0" smtClean="0">
                <a:solidFill>
                  <a:prstClr val="black"/>
                </a:solidFill>
                <a:latin typeface="微软雅黑" pitchFamily="34" charset="-122"/>
                <a:ea typeface="微软雅黑" pitchFamily="34" charset="-122"/>
              </a:rPr>
              <a:t>	</a:t>
            </a:r>
            <a:r>
              <a:rPr lang="zh-CN" altLang="en-US" sz="2000" b="1" dirty="0" smtClean="0">
                <a:solidFill>
                  <a:prstClr val="black"/>
                </a:solidFill>
                <a:latin typeface="微软雅黑" pitchFamily="34" charset="-122"/>
                <a:ea typeface="微软雅黑" pitchFamily="34" charset="-122"/>
              </a:rPr>
              <a:t>对软件的敏感，对服务的敏感，对行业的敏感，甚至对区域的敏感，总之是对周围的敏感。</a:t>
            </a:r>
            <a:endParaRPr lang="en-US" altLang="zh-CN" sz="2000" b="1" dirty="0" smtClean="0">
              <a:solidFill>
                <a:prstClr val="black"/>
              </a:solidFill>
              <a:latin typeface="微软雅黑" pitchFamily="34" charset="-122"/>
              <a:ea typeface="微软雅黑" pitchFamily="34" charset="-122"/>
            </a:endParaRPr>
          </a:p>
          <a:p>
            <a:pPr eaLnBrk="1" hangingPunct="1"/>
            <a:endParaRPr lang="en-US" altLang="zh-CN" sz="2000" b="1" dirty="0" smtClean="0">
              <a:solidFill>
                <a:prstClr val="black"/>
              </a:solidFill>
              <a:latin typeface="微软雅黑" pitchFamily="34" charset="-122"/>
              <a:ea typeface="微软雅黑" pitchFamily="34" charset="-122"/>
            </a:endParaRPr>
          </a:p>
          <a:p>
            <a:pPr eaLnBrk="1" hangingPunct="1"/>
            <a:r>
              <a:rPr lang="en-US" altLang="zh-CN" sz="2000" b="1" dirty="0" smtClean="0">
                <a:solidFill>
                  <a:prstClr val="black"/>
                </a:solidFill>
                <a:latin typeface="微软雅黑" pitchFamily="34" charset="-122"/>
                <a:ea typeface="微软雅黑" pitchFamily="34" charset="-122"/>
              </a:rPr>
              <a:t>3. </a:t>
            </a:r>
            <a:r>
              <a:rPr lang="zh-CN" altLang="en-US" sz="2000" b="1" dirty="0" smtClean="0">
                <a:solidFill>
                  <a:prstClr val="black"/>
                </a:solidFill>
                <a:latin typeface="微软雅黑" pitchFamily="34" charset="-122"/>
                <a:ea typeface="微软雅黑" pitchFamily="34" charset="-122"/>
              </a:rPr>
              <a:t>态度</a:t>
            </a:r>
            <a:endParaRPr lang="en-US" altLang="zh-CN" sz="2000" b="1" dirty="0" smtClean="0">
              <a:solidFill>
                <a:prstClr val="black"/>
              </a:solidFill>
              <a:latin typeface="微软雅黑" pitchFamily="34" charset="-122"/>
              <a:ea typeface="微软雅黑" pitchFamily="34" charset="-122"/>
            </a:endParaRPr>
          </a:p>
          <a:p>
            <a:pPr eaLnBrk="1" hangingPunct="1"/>
            <a:r>
              <a:rPr lang="en-US" altLang="zh-CN" sz="2000" b="1" dirty="0">
                <a:solidFill>
                  <a:prstClr val="black"/>
                </a:solidFill>
                <a:latin typeface="微软雅黑" pitchFamily="34" charset="-122"/>
                <a:ea typeface="微软雅黑" pitchFamily="34" charset="-122"/>
              </a:rPr>
              <a:t>	</a:t>
            </a:r>
            <a:r>
              <a:rPr lang="zh-CN" altLang="en-US" sz="2000" b="1" dirty="0" smtClean="0">
                <a:solidFill>
                  <a:prstClr val="black"/>
                </a:solidFill>
                <a:latin typeface="微软雅黑" pitchFamily="34" charset="-122"/>
                <a:ea typeface="微软雅黑" pitchFamily="34" charset="-122"/>
              </a:rPr>
              <a:t>对知识的追求态度，对项目负责任的态度，对目标执着的态度，对行业乐观的态度。</a:t>
            </a:r>
            <a:endParaRPr lang="en-US" altLang="zh-CN" sz="2000" b="1" dirty="0" smtClean="0">
              <a:solidFill>
                <a:prstClr val="black"/>
              </a:solidFill>
              <a:latin typeface="微软雅黑" pitchFamily="34" charset="-122"/>
              <a:ea typeface="微软雅黑" pitchFamily="34" charset="-122"/>
            </a:endParaRPr>
          </a:p>
          <a:p>
            <a:pPr eaLnBrk="1" hangingPunct="1"/>
            <a:endParaRPr lang="en-US" altLang="zh-CN" sz="2000" b="1" dirty="0">
              <a:solidFill>
                <a:prstClr val="black"/>
              </a:solidFill>
              <a:latin typeface="微软雅黑" pitchFamily="34" charset="-122"/>
              <a:ea typeface="微软雅黑" pitchFamily="34" charset="-122"/>
            </a:endParaRPr>
          </a:p>
          <a:p>
            <a:pPr eaLnBrk="1" hangingPunct="1"/>
            <a:r>
              <a:rPr lang="en-US" altLang="zh-CN" sz="2000" b="1" dirty="0" smtClean="0">
                <a:solidFill>
                  <a:prstClr val="black"/>
                </a:solidFill>
                <a:latin typeface="微软雅黑" pitchFamily="34" charset="-122"/>
                <a:ea typeface="微软雅黑" pitchFamily="34" charset="-122"/>
              </a:rPr>
              <a:t>4. </a:t>
            </a:r>
            <a:r>
              <a:rPr lang="zh-CN" altLang="en-US" sz="2000" b="1" dirty="0" smtClean="0">
                <a:solidFill>
                  <a:prstClr val="black"/>
                </a:solidFill>
                <a:latin typeface="微软雅黑" pitchFamily="34" charset="-122"/>
                <a:ea typeface="微软雅黑" pitchFamily="34" charset="-122"/>
              </a:rPr>
              <a:t>资源</a:t>
            </a:r>
            <a:endParaRPr lang="en-US" altLang="zh-CN" sz="2000" b="1" dirty="0" smtClean="0">
              <a:solidFill>
                <a:prstClr val="black"/>
              </a:solidFill>
              <a:latin typeface="微软雅黑" pitchFamily="34" charset="-122"/>
              <a:ea typeface="微软雅黑" pitchFamily="34" charset="-122"/>
            </a:endParaRPr>
          </a:p>
          <a:p>
            <a:pPr eaLnBrk="1" hangingPunct="1"/>
            <a:r>
              <a:rPr lang="en-US" altLang="zh-CN" sz="2000" b="1" dirty="0" smtClean="0">
                <a:solidFill>
                  <a:prstClr val="black"/>
                </a:solidFill>
                <a:latin typeface="微软雅黑" pitchFamily="34" charset="-122"/>
                <a:ea typeface="微软雅黑" pitchFamily="34" charset="-122"/>
              </a:rPr>
              <a:t>	</a:t>
            </a:r>
            <a:r>
              <a:rPr lang="zh-CN" altLang="en-US" sz="2000" b="1" dirty="0" smtClean="0">
                <a:solidFill>
                  <a:prstClr val="black"/>
                </a:solidFill>
                <a:latin typeface="微软雅黑" pitchFamily="34" charset="-122"/>
                <a:ea typeface="微软雅黑" pitchFamily="34" charset="-122"/>
              </a:rPr>
              <a:t>加入安全论坛、</a:t>
            </a:r>
            <a:r>
              <a:rPr lang="en-US" altLang="zh-CN" sz="2000" b="1" dirty="0" err="1" smtClean="0">
                <a:solidFill>
                  <a:prstClr val="black"/>
                </a:solidFill>
                <a:latin typeface="微软雅黑" pitchFamily="34" charset="-122"/>
                <a:ea typeface="微软雅黑" pitchFamily="34" charset="-122"/>
              </a:rPr>
              <a:t>qq</a:t>
            </a:r>
            <a:r>
              <a:rPr lang="zh-CN" altLang="en-US" sz="2000" b="1" dirty="0" smtClean="0">
                <a:solidFill>
                  <a:prstClr val="black"/>
                </a:solidFill>
                <a:latin typeface="微软雅黑" pitchFamily="34" charset="-122"/>
                <a:ea typeface="微软雅黑" pitchFamily="34" charset="-122"/>
              </a:rPr>
              <a:t>群等，多参加安全的技术会议，结识更多的人。</a:t>
            </a:r>
            <a:endParaRPr lang="en-US" altLang="zh-CN" sz="2000" b="1" dirty="0" smtClean="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30652347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113"/>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4</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32</a:t>
            </a:fld>
            <a:endParaRPr lang="en-US">
              <a:solidFill>
                <a:prstClr val="black">
                  <a:tint val="75000"/>
                </a:prstClr>
              </a:solidFill>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zh-CN" altLang="en-US" sz="4400" dirty="0" smtClean="0">
                <a:solidFill>
                  <a:prstClr val="black"/>
                </a:solidFill>
              </a:rPr>
              <a:t>向未忘初心的黑客们致敬</a:t>
            </a:r>
            <a:endParaRPr lang="zh-CN" altLang="en-US" sz="4400" dirty="0">
              <a:solidFill>
                <a:prstClr val="black"/>
              </a:solidFill>
            </a:endParaRPr>
          </a:p>
        </p:txBody>
      </p:sp>
      <p:pic>
        <p:nvPicPr>
          <p:cNvPr id="5122" name="Picture 2" descr="http://cms.csdnimg.cn/article/201408/27/53fcbfac82cf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384" y="1684293"/>
            <a:ext cx="6231905" cy="415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25666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113"/>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4</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dirty="0">
                <a:solidFill>
                  <a:prstClr val="black">
                    <a:tint val="75000"/>
                  </a:prstClr>
                </a:solidFill>
                <a:latin typeface="Calibri"/>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latin typeface="Calibri"/>
              </a:rPr>
              <a:pPr>
                <a:defRPr/>
              </a:pPr>
              <a:t>33</a:t>
            </a:fld>
            <a:endParaRPr lang="en-US">
              <a:solidFill>
                <a:prstClr val="black">
                  <a:tint val="75000"/>
                </a:prstClr>
              </a:solidFill>
              <a:latin typeface="Calibri"/>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zh-CN" altLang="en-US" sz="4400" dirty="0" smtClean="0">
                <a:solidFill>
                  <a:prstClr val="black"/>
                </a:solidFill>
              </a:rPr>
              <a:t>感谢</a:t>
            </a:r>
            <a:endParaRPr lang="zh-CN" altLang="en-US" sz="4400" dirty="0">
              <a:solidFill>
                <a:prstClr val="black"/>
              </a:solidFill>
            </a:endParaRPr>
          </a:p>
        </p:txBody>
      </p:sp>
      <p:sp>
        <p:nvSpPr>
          <p:cNvPr id="2" name="Rectangle 1"/>
          <p:cNvSpPr/>
          <p:nvPr/>
        </p:nvSpPr>
        <p:spPr>
          <a:xfrm>
            <a:off x="3873500" y="3771037"/>
            <a:ext cx="4572000" cy="2308324"/>
          </a:xfrm>
          <a:prstGeom prst="rect">
            <a:avLst/>
          </a:prstGeom>
        </p:spPr>
        <p:txBody>
          <a:bodyPr>
            <a:spAutoFit/>
          </a:bodyPr>
          <a:lstStyle/>
          <a:p>
            <a:r>
              <a:rPr lang="zh-CN" altLang="en-US" dirty="0" smtClean="0"/>
              <a:t>黑夜中的执着</a:t>
            </a:r>
            <a:endParaRPr lang="en-US" altLang="zh-CN" dirty="0" smtClean="0"/>
          </a:p>
          <a:p>
            <a:endParaRPr lang="en-US" altLang="zh-TW" dirty="0" smtClean="0"/>
          </a:p>
          <a:p>
            <a:r>
              <a:rPr lang="zh-TW" altLang="en-US" dirty="0" smtClean="0"/>
              <a:t>梦想</a:t>
            </a:r>
            <a:r>
              <a:rPr lang="zh-TW" altLang="en-US" dirty="0"/>
              <a:t>，执着了一年又一年。 </a:t>
            </a:r>
          </a:p>
          <a:p>
            <a:r>
              <a:rPr lang="zh-TW" altLang="en-US" dirty="0"/>
              <a:t>岁月，曾经的誓言藏在心间。 </a:t>
            </a:r>
          </a:p>
          <a:p>
            <a:r>
              <a:rPr lang="zh-TW" altLang="en-US" dirty="0"/>
              <a:t>光辉，或是浮华， </a:t>
            </a:r>
          </a:p>
          <a:p>
            <a:r>
              <a:rPr lang="zh-TW" altLang="en-US" dirty="0"/>
              <a:t>往昔轻狂的少年，手中紧握着永远。 </a:t>
            </a:r>
          </a:p>
          <a:p>
            <a:r>
              <a:rPr lang="zh-TW" altLang="en-US" dirty="0"/>
              <a:t>也许，如今早已 </a:t>
            </a:r>
          </a:p>
          <a:p>
            <a:r>
              <a:rPr lang="zh-TW" altLang="en-US" dirty="0"/>
              <a:t>碎了心，湿了脸，不变</a:t>
            </a:r>
            <a:r>
              <a:rPr lang="zh-TW" altLang="en-US" dirty="0" smtClean="0"/>
              <a:t>的是对梦</a:t>
            </a:r>
            <a:r>
              <a:rPr lang="zh-CN" altLang="en-US" dirty="0" smtClean="0"/>
              <a:t>想</a:t>
            </a:r>
            <a:r>
              <a:rPr lang="zh-TW" altLang="en-US" dirty="0" smtClean="0"/>
              <a:t>的</a:t>
            </a:r>
            <a:r>
              <a:rPr lang="zh-CN" altLang="en-US" dirty="0" smtClean="0"/>
              <a:t>眷恋</a:t>
            </a:r>
            <a:r>
              <a:rPr lang="zh-TW" altLang="en-US" dirty="0" smtClean="0"/>
              <a:t>。 </a:t>
            </a:r>
            <a:endParaRPr lang="en-US" dirty="0"/>
          </a:p>
        </p:txBody>
      </p:sp>
    </p:spTree>
    <p:extLst>
      <p:ext uri="{BB962C8B-B14F-4D97-AF65-F5344CB8AC3E}">
        <p14:creationId xmlns:p14="http://schemas.microsoft.com/office/powerpoint/2010/main" val="384415721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5992813" y="3171825"/>
            <a:ext cx="2238375" cy="523875"/>
          </a:xfrm>
          <a:prstGeom prst="rect">
            <a:avLst/>
          </a:prstGeom>
          <a:noFill/>
          <a:ln w="9525">
            <a:noFill/>
            <a:miter lim="800000"/>
            <a:headEnd/>
            <a:tailEnd/>
          </a:ln>
        </p:spPr>
        <p:txBody>
          <a:bodyPr>
            <a:spAutoFit/>
          </a:bodyPr>
          <a:lstStyle/>
          <a:p>
            <a:r>
              <a:rPr lang="en-US" altLang="zh-CN" sz="2800" b="1">
                <a:solidFill>
                  <a:srgbClr val="595959"/>
                </a:solidFill>
                <a:latin typeface="Calibri" pitchFamily="34" charset="0"/>
              </a:rPr>
              <a:t>The End</a:t>
            </a:r>
          </a:p>
        </p:txBody>
      </p:sp>
      <p:sp>
        <p:nvSpPr>
          <p:cNvPr id="4" name="页脚占位符 3"/>
          <p:cNvSpPr>
            <a:spLocks noGrp="1"/>
          </p:cNvSpPr>
          <p:nvPr>
            <p:ph type="ftr" sz="quarter" idx="12"/>
          </p:nvPr>
        </p:nvSpPr>
        <p:spPr>
          <a:xfrm>
            <a:off x="3124200" y="6356350"/>
            <a:ext cx="2895600" cy="365125"/>
          </a:xfrm>
        </p:spPr>
        <p:txBody>
          <a:bodyPr/>
          <a:lstStyle/>
          <a:p>
            <a:pPr>
              <a:defRPr/>
            </a:pPr>
            <a:r>
              <a:rPr lang="en-US"/>
              <a:t>Confidential Property </a:t>
            </a:r>
          </a:p>
        </p:txBody>
      </p:sp>
      <p:sp>
        <p:nvSpPr>
          <p:cNvPr id="5" name="灯片编号占位符 4"/>
          <p:cNvSpPr>
            <a:spLocks noGrp="1"/>
          </p:cNvSpPr>
          <p:nvPr>
            <p:ph type="sldNum" sz="quarter" idx="11"/>
          </p:nvPr>
        </p:nvSpPr>
        <p:spPr>
          <a:xfrm>
            <a:off x="6553200" y="6356350"/>
            <a:ext cx="2133600" cy="365125"/>
          </a:xfrm>
        </p:spPr>
        <p:txBody>
          <a:bodyPr/>
          <a:lstStyle/>
          <a:p>
            <a:pPr>
              <a:defRPr/>
            </a:pPr>
            <a:fld id="{D38066A6-58DF-4DFD-A21A-2303D0AF0F95}" type="slidenum">
              <a:rPr lang="en-US"/>
              <a:pPr>
                <a:defRPr/>
              </a:pPr>
              <a:t>34</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113"/>
          </a:xfrm>
          <a:prstGeom prst="rect">
            <a:avLst/>
          </a:prstGeom>
          <a:noFill/>
        </p:spPr>
        <p:txBody>
          <a:bodyPr>
            <a:spAutoFit/>
          </a:bodyPr>
          <a:lstStyle/>
          <a:p>
            <a:pPr fontAlgn="auto">
              <a:spcBef>
                <a:spcPts val="0"/>
              </a:spcBef>
              <a:spcAft>
                <a:spcPts val="0"/>
              </a:spcAft>
              <a:defRPr/>
            </a:pPr>
            <a:r>
              <a:rPr lang="en-US" sz="3600" b="1" dirty="0">
                <a:solidFill>
                  <a:prstClr val="white"/>
                </a:solidFill>
                <a:effectLst>
                  <a:outerShdw blurRad="50800" dist="38100" dir="5400000" algn="t" rotWithShape="0">
                    <a:prstClr val="black">
                      <a:alpha val="40000"/>
                    </a:prstClr>
                  </a:outerShdw>
                </a:effectLst>
                <a:latin typeface="Helvetica"/>
                <a:cs typeface="Helvetica"/>
              </a:rPr>
              <a:t>1</a:t>
            </a: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latin typeface="Calibri"/>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latin typeface="Calibri"/>
              </a:rPr>
              <a:pPr>
                <a:defRPr/>
              </a:pPr>
              <a:t>4</a:t>
            </a:fld>
            <a:endParaRPr lang="en-US">
              <a:solidFill>
                <a:prstClr val="black">
                  <a:tint val="75000"/>
                </a:prstClr>
              </a:solidFill>
              <a:latin typeface="Calibri"/>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en-US" sz="4400" dirty="0" smtClean="0">
                <a:solidFill>
                  <a:prstClr val="black"/>
                </a:solidFill>
              </a:rPr>
              <a:t>历史事件回顾</a:t>
            </a:r>
            <a:r>
              <a:rPr lang="zh-CN" altLang="en-US" sz="4400" dirty="0" smtClean="0">
                <a:solidFill>
                  <a:prstClr val="black"/>
                </a:solidFill>
              </a:rPr>
              <a:t>（</a:t>
            </a:r>
            <a:r>
              <a:rPr lang="en-US" altLang="en-US" sz="4400" dirty="0" smtClean="0">
                <a:solidFill>
                  <a:prstClr val="black"/>
                </a:solidFill>
              </a:rPr>
              <a:t>2014</a:t>
            </a:r>
            <a:r>
              <a:rPr lang="zh-CN" altLang="en-US" sz="4400" dirty="0" smtClean="0">
                <a:solidFill>
                  <a:prstClr val="black"/>
                </a:solidFill>
              </a:rPr>
              <a:t>）</a:t>
            </a:r>
            <a:endParaRPr lang="zh-CN" altLang="en-US" sz="4400" dirty="0">
              <a:solidFill>
                <a:prstClr val="black"/>
              </a:solidFill>
            </a:endParaRPr>
          </a:p>
        </p:txBody>
      </p:sp>
      <p:sp>
        <p:nvSpPr>
          <p:cNvPr id="48" name="TextBox 58"/>
          <p:cNvSpPr txBox="1">
            <a:spLocks noChangeArrowheads="1"/>
          </p:cNvSpPr>
          <p:nvPr/>
        </p:nvSpPr>
        <p:spPr bwMode="auto">
          <a:xfrm>
            <a:off x="229394" y="4045397"/>
            <a:ext cx="86852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000" b="1" dirty="0" err="1" smtClean="0">
                <a:latin typeface="微软雅黑" charset="0"/>
                <a:ea typeface="微软雅黑" charset="0"/>
                <a:cs typeface="微软雅黑" charset="0"/>
              </a:rPr>
              <a:t>Xp</a:t>
            </a:r>
            <a:r>
              <a:rPr lang="zh-CN" altLang="en-US" sz="2000" b="1" dirty="0" smtClean="0">
                <a:latin typeface="微软雅黑" charset="0"/>
                <a:ea typeface="微软雅黑" charset="0"/>
                <a:cs typeface="微软雅黑" charset="0"/>
              </a:rPr>
              <a:t>停服：后</a:t>
            </a:r>
            <a:r>
              <a:rPr lang="en-US" altLang="zh-CN" sz="2000" b="1" dirty="0" smtClean="0">
                <a:latin typeface="微软雅黑" charset="0"/>
                <a:ea typeface="微软雅黑" charset="0"/>
                <a:cs typeface="微软雅黑" charset="0"/>
              </a:rPr>
              <a:t>XP</a:t>
            </a:r>
            <a:r>
              <a:rPr lang="zh-CN" altLang="en-US" sz="2000" b="1" dirty="0" smtClean="0">
                <a:latin typeface="微软雅黑" charset="0"/>
                <a:ea typeface="微软雅黑" charset="0"/>
                <a:cs typeface="微软雅黑" charset="0"/>
              </a:rPr>
              <a:t>时代，安全防护岌岌可危。</a:t>
            </a:r>
            <a:endParaRPr lang="en-US" altLang="zh-CN" sz="2000" b="1" dirty="0" smtClean="0">
              <a:latin typeface="微软雅黑" charset="0"/>
              <a:ea typeface="微软雅黑" charset="0"/>
              <a:cs typeface="微软雅黑" charset="0"/>
            </a:endParaRPr>
          </a:p>
          <a:p>
            <a:pPr eaLnBrk="1" hangingPunct="1"/>
            <a:r>
              <a:rPr lang="zh-CN" altLang="en-US" sz="2000" b="1" dirty="0" smtClean="0">
                <a:latin typeface="微软雅黑" charset="0"/>
                <a:ea typeface="微软雅黑" charset="0"/>
                <a:cs typeface="微软雅黑" charset="0"/>
              </a:rPr>
              <a:t>心脏</a:t>
            </a:r>
            <a:r>
              <a:rPr lang="zh-CN" altLang="en-US" sz="2000" b="1" dirty="0">
                <a:latin typeface="微软雅黑" charset="0"/>
                <a:ea typeface="微软雅黑" charset="0"/>
                <a:cs typeface="微软雅黑" charset="0"/>
              </a:rPr>
              <a:t>出血：全球有上百万使用</a:t>
            </a:r>
            <a:r>
              <a:rPr lang="en-US" altLang="zh-CN" sz="2000" b="1" dirty="0" err="1">
                <a:latin typeface="微软雅黑" charset="0"/>
                <a:ea typeface="微软雅黑" charset="0"/>
                <a:cs typeface="微软雅黑" charset="0"/>
              </a:rPr>
              <a:t>OpenSSL</a:t>
            </a:r>
            <a:r>
              <a:rPr lang="zh-CN" altLang="en-US" sz="2000" b="1" dirty="0">
                <a:latin typeface="微软雅黑" charset="0"/>
                <a:ea typeface="微软雅黑" charset="0"/>
                <a:cs typeface="微软雅黑" charset="0"/>
              </a:rPr>
              <a:t>对通信进行加密的网站受到该漏洞的影响。</a:t>
            </a:r>
            <a:endParaRPr lang="en-US" altLang="zh-CN" sz="2000" b="1" dirty="0" smtClean="0">
              <a:latin typeface="微软雅黑" charset="0"/>
              <a:ea typeface="微软雅黑" charset="0"/>
              <a:cs typeface="微软雅黑" charset="0"/>
            </a:endParaRPr>
          </a:p>
          <a:p>
            <a:pPr eaLnBrk="1" hangingPunct="1"/>
            <a:r>
              <a:rPr lang="en-US" altLang="zh-CN" sz="2000" b="1" dirty="0" smtClean="0">
                <a:latin typeface="微软雅黑" charset="0"/>
                <a:ea typeface="微软雅黑" charset="0"/>
                <a:cs typeface="微软雅黑" charset="0"/>
              </a:rPr>
              <a:t>Struts</a:t>
            </a:r>
            <a:r>
              <a:rPr lang="zh-CN" altLang="en-US" sz="2000" b="1" dirty="0">
                <a:latin typeface="微软雅黑" charset="0"/>
                <a:ea typeface="微软雅黑" charset="0"/>
                <a:cs typeface="微软雅黑" charset="0"/>
              </a:rPr>
              <a:t>：可向服务器发起远程代码执行攻击，进而植入网站后门控制网站服务器</a:t>
            </a:r>
            <a:r>
              <a:rPr lang="zh-CN" altLang="en-US" sz="2000" b="1" dirty="0" smtClean="0">
                <a:latin typeface="微软雅黑" charset="0"/>
                <a:ea typeface="微软雅黑" charset="0"/>
                <a:cs typeface="微软雅黑" charset="0"/>
              </a:rPr>
              <a:t>主机。</a:t>
            </a:r>
            <a:endParaRPr lang="en-US" altLang="zh-CN" sz="2000" b="1" dirty="0" smtClean="0">
              <a:latin typeface="微软雅黑" charset="0"/>
              <a:ea typeface="微软雅黑" charset="0"/>
              <a:cs typeface="微软雅黑" charset="0"/>
            </a:endParaRPr>
          </a:p>
          <a:p>
            <a:pPr eaLnBrk="1" hangingPunct="1"/>
            <a:r>
              <a:rPr lang="en-US" altLang="zh-CN" sz="2000" b="1" dirty="0" smtClean="0">
                <a:latin typeface="微软雅黑" charset="0"/>
                <a:ea typeface="微软雅黑" charset="0"/>
                <a:cs typeface="微软雅黑" charset="0"/>
              </a:rPr>
              <a:t>IE</a:t>
            </a:r>
            <a:r>
              <a:rPr lang="zh-CN" altLang="en-US" sz="2000" b="1" dirty="0" smtClean="0">
                <a:latin typeface="微软雅黑" charset="0"/>
                <a:ea typeface="微软雅黑" charset="0"/>
                <a:cs typeface="微软雅黑" charset="0"/>
              </a:rPr>
              <a:t>：持续修复多个高级别安全漏洞，可利用这些漏洞控制计算机权限。</a:t>
            </a:r>
            <a:endParaRPr lang="zh-CN" altLang="en-US" sz="2000" b="1" dirty="0">
              <a:latin typeface="微软雅黑" charset="0"/>
              <a:ea typeface="微软雅黑" charset="0"/>
              <a:cs typeface="微软雅黑" charset="0"/>
            </a:endParaRPr>
          </a:p>
        </p:txBody>
      </p:sp>
      <p:pic>
        <p:nvPicPr>
          <p:cNvPr id="1026" name="Picture 2" descr="一周海外安全事件回顾(2014.05.05-05.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3518" y="2043953"/>
            <a:ext cx="1825775" cy="139316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www.tun2u.co.uk/images/apache-struts-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0335" y="2099127"/>
            <a:ext cx="2926846" cy="1337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noobserverforums.com/blog/wp-content/uploads/2014/04/ie-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332" y="2099127"/>
            <a:ext cx="1466756" cy="14667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rocketdock.com/images/screenshots/Windows-XP-logo-by-Creato93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822" y="2214084"/>
            <a:ext cx="1897248" cy="138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5604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113"/>
          </a:xfrm>
          <a:prstGeom prst="rect">
            <a:avLst/>
          </a:prstGeom>
          <a:noFill/>
        </p:spPr>
        <p:txBody>
          <a:bodyPr>
            <a:spAutoFit/>
          </a:bodyPr>
          <a:lstStyle/>
          <a:p>
            <a:pPr fontAlgn="auto">
              <a:spcBef>
                <a:spcPts val="0"/>
              </a:spcBef>
              <a:spcAft>
                <a:spcPts val="0"/>
              </a:spcAft>
              <a:defRPr/>
            </a:pPr>
            <a:r>
              <a:rPr lang="en-US" sz="3600" b="1" dirty="0">
                <a:solidFill>
                  <a:prstClr val="white"/>
                </a:solidFill>
                <a:effectLst>
                  <a:outerShdw blurRad="50800" dist="38100" dir="5400000" algn="t" rotWithShape="0">
                    <a:prstClr val="black">
                      <a:alpha val="40000"/>
                    </a:prstClr>
                  </a:outerShdw>
                </a:effectLst>
                <a:latin typeface="Helvetica"/>
                <a:cs typeface="Helvetica"/>
              </a:rPr>
              <a:t>1</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latin typeface="Calibri"/>
              </a:rPr>
              <a:pPr>
                <a:defRPr/>
              </a:pPr>
              <a:t>5</a:t>
            </a:fld>
            <a:endParaRPr lang="en-US">
              <a:solidFill>
                <a:prstClr val="black">
                  <a:tint val="75000"/>
                </a:prstClr>
              </a:solidFill>
              <a:latin typeface="Calibri"/>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2014 DBIR</a:t>
            </a:r>
            <a:endParaRPr lang="zh-CN" altLang="en-US" sz="4400" dirty="0">
              <a:solidFill>
                <a:prstClr val="black"/>
              </a:solidFill>
            </a:endParaRPr>
          </a:p>
        </p:txBody>
      </p:sp>
      <p:pic>
        <p:nvPicPr>
          <p:cNvPr id="2050" name="Picture 2" descr="一周海外安全事件回顾(2014.04.21-04.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30288"/>
            <a:ext cx="4216849" cy="542771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58"/>
          <p:cNvSpPr txBox="1">
            <a:spLocks noChangeArrowheads="1"/>
          </p:cNvSpPr>
          <p:nvPr/>
        </p:nvSpPr>
        <p:spPr bwMode="auto">
          <a:xfrm>
            <a:off x="4483042" y="1616853"/>
            <a:ext cx="45502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000" b="1" dirty="0">
                <a:latin typeface="微软雅黑" charset="0"/>
                <a:ea typeface="微软雅黑" charset="0"/>
                <a:cs typeface="微软雅黑" charset="0"/>
              </a:rPr>
              <a:t>Verizon 2014 Data Breach Investigations </a:t>
            </a:r>
            <a:r>
              <a:rPr lang="en-US" altLang="zh-CN" sz="2000" b="1" dirty="0" smtClean="0">
                <a:latin typeface="微软雅黑" charset="0"/>
                <a:ea typeface="微软雅黑" charset="0"/>
                <a:cs typeface="微软雅黑" charset="0"/>
              </a:rPr>
              <a:t>Report</a:t>
            </a:r>
          </a:p>
        </p:txBody>
      </p:sp>
      <p:sp>
        <p:nvSpPr>
          <p:cNvPr id="19" name="圆角矩形 14"/>
          <p:cNvSpPr/>
          <p:nvPr/>
        </p:nvSpPr>
        <p:spPr bwMode="auto">
          <a:xfrm flipV="1">
            <a:off x="4602786" y="2649784"/>
            <a:ext cx="3877186" cy="3617027"/>
          </a:xfrm>
          <a:prstGeom prst="roundRect">
            <a:avLst>
              <a:gd name="adj" fmla="val 3068"/>
            </a:avLst>
          </a:prstGeom>
          <a:solidFill>
            <a:srgbClr val="A2A2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zh-CN" altLang="en-US">
              <a:solidFill>
                <a:srgbClr val="FFFFFF"/>
              </a:solidFill>
              <a:latin typeface="Calibri" charset="0"/>
              <a:ea typeface="宋体" charset="0"/>
              <a:cs typeface="宋体" charset="0"/>
            </a:endParaRPr>
          </a:p>
        </p:txBody>
      </p:sp>
      <p:sp>
        <p:nvSpPr>
          <p:cNvPr id="54" name="TextBox 16"/>
          <p:cNvSpPr txBox="1">
            <a:spLocks noChangeArrowheads="1"/>
          </p:cNvSpPr>
          <p:nvPr/>
        </p:nvSpPr>
        <p:spPr bwMode="auto">
          <a:xfrm>
            <a:off x="4813470" y="2850492"/>
            <a:ext cx="353587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marL="342900" indent="-342900" eaLnBrk="1" hangingPunct="1">
              <a:lnSpc>
                <a:spcPct val="150000"/>
              </a:lnSpc>
              <a:buAutoNum type="arabicPeriod"/>
            </a:pPr>
            <a:r>
              <a:rPr lang="en-US" altLang="zh-CN" sz="1600" dirty="0" err="1" smtClean="0">
                <a:solidFill>
                  <a:schemeClr val="bg1"/>
                </a:solidFill>
                <a:latin typeface="微软雅黑" charset="0"/>
                <a:ea typeface="微软雅黑" charset="0"/>
                <a:cs typeface="微软雅黑" charset="0"/>
              </a:rPr>
              <a:t>Pos</a:t>
            </a:r>
            <a:r>
              <a:rPr lang="zh-CN" altLang="en-US" sz="1600" dirty="0" smtClean="0">
                <a:solidFill>
                  <a:schemeClr val="bg1"/>
                </a:solidFill>
                <a:latin typeface="微软雅黑" charset="0"/>
                <a:ea typeface="微软雅黑" charset="0"/>
                <a:cs typeface="微软雅黑" charset="0"/>
              </a:rPr>
              <a:t>系统入侵（</a:t>
            </a:r>
            <a:r>
              <a:rPr lang="en-US" altLang="zh-CN" sz="1600" dirty="0" smtClean="0">
                <a:solidFill>
                  <a:schemeClr val="bg1"/>
                </a:solidFill>
                <a:latin typeface="微软雅黑" charset="0"/>
                <a:ea typeface="微软雅黑" charset="0"/>
                <a:cs typeface="微软雅黑" charset="0"/>
              </a:rPr>
              <a:t>POINT-OF-SALE</a:t>
            </a:r>
            <a:r>
              <a:rPr lang="zh-CN" altLang="en-US" sz="1600" dirty="0" smtClean="0">
                <a:solidFill>
                  <a:schemeClr val="bg1"/>
                </a:solidFill>
                <a:latin typeface="微软雅黑" charset="0"/>
                <a:ea typeface="微软雅黑" charset="0"/>
                <a:cs typeface="微软雅黑" charset="0"/>
              </a:rPr>
              <a:t>）</a:t>
            </a:r>
            <a:endParaRPr lang="en-US" altLang="zh-CN" sz="1600" dirty="0" smtClean="0">
              <a:solidFill>
                <a:schemeClr val="bg1"/>
              </a:solidFill>
              <a:latin typeface="微软雅黑" charset="0"/>
              <a:ea typeface="微软雅黑" charset="0"/>
              <a:cs typeface="微软雅黑" charset="0"/>
            </a:endParaRPr>
          </a:p>
          <a:p>
            <a:pPr marL="342900" indent="-342900" eaLnBrk="1" hangingPunct="1">
              <a:lnSpc>
                <a:spcPct val="150000"/>
              </a:lnSpc>
              <a:buAutoNum type="arabicPeriod"/>
            </a:pPr>
            <a:r>
              <a:rPr lang="en-US" altLang="zh-CN" sz="1600" dirty="0">
                <a:solidFill>
                  <a:schemeClr val="bg1"/>
                </a:solidFill>
                <a:latin typeface="微软雅黑" charset="0"/>
                <a:ea typeface="微软雅黑" charset="0"/>
                <a:cs typeface="微软雅黑" charset="0"/>
              </a:rPr>
              <a:t>Web</a:t>
            </a:r>
            <a:r>
              <a:rPr lang="zh-CN" altLang="en-US" sz="1600" dirty="0" smtClean="0">
                <a:solidFill>
                  <a:schemeClr val="bg1"/>
                </a:solidFill>
                <a:latin typeface="微软雅黑" charset="0"/>
                <a:ea typeface="微软雅黑" charset="0"/>
                <a:cs typeface="微软雅黑" charset="0"/>
              </a:rPr>
              <a:t>应用攻击</a:t>
            </a:r>
            <a:endParaRPr lang="en-US" altLang="zh-CN" sz="1600" dirty="0" smtClean="0">
              <a:solidFill>
                <a:schemeClr val="bg1"/>
              </a:solidFill>
              <a:latin typeface="微软雅黑" charset="0"/>
              <a:ea typeface="微软雅黑" charset="0"/>
              <a:cs typeface="微软雅黑" charset="0"/>
            </a:endParaRPr>
          </a:p>
          <a:p>
            <a:pPr marL="342900" indent="-342900" eaLnBrk="1" hangingPunct="1">
              <a:lnSpc>
                <a:spcPct val="150000"/>
              </a:lnSpc>
              <a:buAutoNum type="arabicPeriod"/>
            </a:pPr>
            <a:r>
              <a:rPr lang="zh-CN" altLang="en-US" sz="1600" dirty="0">
                <a:solidFill>
                  <a:schemeClr val="bg1"/>
                </a:solidFill>
                <a:latin typeface="微软雅黑" charset="0"/>
                <a:ea typeface="微软雅黑" charset="0"/>
                <a:cs typeface="微软雅黑" charset="0"/>
              </a:rPr>
              <a:t>内部</a:t>
            </a:r>
            <a:r>
              <a:rPr lang="zh-CN" altLang="en-US" sz="1600" dirty="0" smtClean="0">
                <a:solidFill>
                  <a:schemeClr val="bg1"/>
                </a:solidFill>
                <a:latin typeface="微软雅黑" charset="0"/>
                <a:ea typeface="微软雅黑" charset="0"/>
                <a:cs typeface="微软雅黑" charset="0"/>
              </a:rPr>
              <a:t>人员</a:t>
            </a:r>
            <a:r>
              <a:rPr lang="en-US" altLang="zh-CN" sz="1600" dirty="0" smtClean="0">
                <a:solidFill>
                  <a:schemeClr val="bg1"/>
                </a:solidFill>
                <a:latin typeface="微软雅黑" charset="0"/>
                <a:ea typeface="微软雅黑" charset="0"/>
                <a:cs typeface="微软雅黑" charset="0"/>
              </a:rPr>
              <a:t>/</a:t>
            </a:r>
            <a:r>
              <a:rPr lang="zh-CN" altLang="en-US" sz="1600" dirty="0" smtClean="0">
                <a:solidFill>
                  <a:schemeClr val="bg1"/>
                </a:solidFill>
                <a:latin typeface="微软雅黑" charset="0"/>
                <a:ea typeface="微软雅黑" charset="0"/>
                <a:cs typeface="微软雅黑" charset="0"/>
              </a:rPr>
              <a:t>权限滥用</a:t>
            </a:r>
            <a:endParaRPr lang="en-US" altLang="zh-CN" sz="1600" dirty="0" smtClean="0">
              <a:solidFill>
                <a:schemeClr val="bg1"/>
              </a:solidFill>
              <a:latin typeface="微软雅黑" charset="0"/>
              <a:ea typeface="微软雅黑" charset="0"/>
              <a:cs typeface="微软雅黑" charset="0"/>
            </a:endParaRPr>
          </a:p>
          <a:p>
            <a:pPr marL="342900" indent="-342900" eaLnBrk="1" hangingPunct="1">
              <a:lnSpc>
                <a:spcPct val="150000"/>
              </a:lnSpc>
              <a:buAutoNum type="arabicPeriod"/>
            </a:pPr>
            <a:r>
              <a:rPr lang="zh-CN" altLang="en-US" sz="1600" dirty="0" smtClean="0">
                <a:solidFill>
                  <a:schemeClr val="bg1"/>
                </a:solidFill>
                <a:latin typeface="微软雅黑" charset="0"/>
                <a:ea typeface="微软雅黑" charset="0"/>
                <a:cs typeface="微软雅黑" charset="0"/>
              </a:rPr>
              <a:t>物理偷窃</a:t>
            </a:r>
            <a:r>
              <a:rPr lang="en-US" altLang="zh-CN" sz="1600" dirty="0" smtClean="0">
                <a:solidFill>
                  <a:schemeClr val="bg1"/>
                </a:solidFill>
                <a:latin typeface="微软雅黑" charset="0"/>
                <a:ea typeface="微软雅黑" charset="0"/>
                <a:cs typeface="微软雅黑" charset="0"/>
              </a:rPr>
              <a:t>/</a:t>
            </a:r>
            <a:r>
              <a:rPr lang="zh-CN" altLang="en-US" sz="1600" dirty="0" smtClean="0">
                <a:solidFill>
                  <a:schemeClr val="bg1"/>
                </a:solidFill>
                <a:latin typeface="微软雅黑" charset="0"/>
                <a:ea typeface="微软雅黑" charset="0"/>
                <a:cs typeface="微软雅黑" charset="0"/>
              </a:rPr>
              <a:t>丢失</a:t>
            </a:r>
            <a:endParaRPr lang="en-US" altLang="zh-CN" sz="1600" dirty="0" smtClean="0">
              <a:solidFill>
                <a:schemeClr val="bg1"/>
              </a:solidFill>
              <a:latin typeface="微软雅黑" charset="0"/>
              <a:ea typeface="微软雅黑" charset="0"/>
              <a:cs typeface="微软雅黑" charset="0"/>
            </a:endParaRPr>
          </a:p>
          <a:p>
            <a:pPr marL="342900" indent="-342900" eaLnBrk="1" hangingPunct="1">
              <a:lnSpc>
                <a:spcPct val="150000"/>
              </a:lnSpc>
              <a:buAutoNum type="arabicPeriod"/>
            </a:pPr>
            <a:r>
              <a:rPr lang="zh-CN" altLang="en-US" sz="1600" dirty="0" smtClean="0">
                <a:solidFill>
                  <a:schemeClr val="bg1"/>
                </a:solidFill>
                <a:latin typeface="微软雅黑" charset="0"/>
                <a:ea typeface="微软雅黑" charset="0"/>
                <a:cs typeface="微软雅黑" charset="0"/>
              </a:rPr>
              <a:t>各种失误</a:t>
            </a:r>
            <a:endParaRPr lang="en-US" altLang="zh-CN" sz="1600" dirty="0" smtClean="0">
              <a:solidFill>
                <a:schemeClr val="bg1"/>
              </a:solidFill>
              <a:latin typeface="微软雅黑" charset="0"/>
              <a:ea typeface="微软雅黑" charset="0"/>
              <a:cs typeface="微软雅黑" charset="0"/>
            </a:endParaRPr>
          </a:p>
          <a:p>
            <a:pPr marL="342900" indent="-342900" eaLnBrk="1" hangingPunct="1">
              <a:lnSpc>
                <a:spcPct val="150000"/>
              </a:lnSpc>
              <a:buAutoNum type="arabicPeriod"/>
            </a:pPr>
            <a:r>
              <a:rPr lang="zh-CN" altLang="en-US" sz="1600" dirty="0">
                <a:solidFill>
                  <a:schemeClr val="bg1"/>
                </a:solidFill>
                <a:latin typeface="微软雅黑" charset="0"/>
                <a:ea typeface="微软雅黑" charset="0"/>
                <a:cs typeface="微软雅黑" charset="0"/>
              </a:rPr>
              <a:t>犯罪</a:t>
            </a:r>
            <a:r>
              <a:rPr lang="zh-CN" altLang="en-US" sz="1600" dirty="0" smtClean="0">
                <a:solidFill>
                  <a:schemeClr val="bg1"/>
                </a:solidFill>
                <a:latin typeface="微软雅黑" charset="0"/>
                <a:ea typeface="微软雅黑" charset="0"/>
                <a:cs typeface="微软雅黑" charset="0"/>
              </a:rPr>
              <a:t>软件</a:t>
            </a:r>
            <a:endParaRPr lang="en-US" altLang="zh-CN" sz="1600" dirty="0" smtClean="0">
              <a:solidFill>
                <a:schemeClr val="bg1"/>
              </a:solidFill>
              <a:latin typeface="微软雅黑" charset="0"/>
              <a:ea typeface="微软雅黑" charset="0"/>
              <a:cs typeface="微软雅黑" charset="0"/>
            </a:endParaRPr>
          </a:p>
          <a:p>
            <a:pPr marL="342900" indent="-342900" eaLnBrk="1" hangingPunct="1">
              <a:lnSpc>
                <a:spcPct val="150000"/>
              </a:lnSpc>
              <a:buAutoNum type="arabicPeriod"/>
            </a:pPr>
            <a:r>
              <a:rPr lang="zh-CN" altLang="en-US" sz="1600" dirty="0">
                <a:solidFill>
                  <a:schemeClr val="bg1"/>
                </a:solidFill>
                <a:latin typeface="微软雅黑" charset="0"/>
                <a:ea typeface="微软雅黑" charset="0"/>
                <a:cs typeface="微软雅黑" charset="0"/>
              </a:rPr>
              <a:t>支付</a:t>
            </a:r>
            <a:r>
              <a:rPr lang="zh-CN" altLang="en-US" sz="1600" dirty="0" smtClean="0">
                <a:solidFill>
                  <a:schemeClr val="bg1"/>
                </a:solidFill>
                <a:latin typeface="微软雅黑" charset="0"/>
                <a:ea typeface="微软雅黑" charset="0"/>
                <a:cs typeface="微软雅黑" charset="0"/>
              </a:rPr>
              <a:t>卡信息窃取</a:t>
            </a:r>
            <a:endParaRPr lang="en-US" altLang="zh-CN" sz="1600" dirty="0" smtClean="0">
              <a:solidFill>
                <a:schemeClr val="bg1"/>
              </a:solidFill>
              <a:latin typeface="微软雅黑" charset="0"/>
              <a:ea typeface="微软雅黑" charset="0"/>
              <a:cs typeface="微软雅黑" charset="0"/>
            </a:endParaRPr>
          </a:p>
          <a:p>
            <a:pPr marL="342900" indent="-342900" eaLnBrk="1" hangingPunct="1">
              <a:lnSpc>
                <a:spcPct val="150000"/>
              </a:lnSpc>
              <a:buAutoNum type="arabicPeriod"/>
            </a:pPr>
            <a:r>
              <a:rPr lang="zh-CN" altLang="en-US" sz="1600" dirty="0">
                <a:solidFill>
                  <a:schemeClr val="bg1"/>
                </a:solidFill>
                <a:latin typeface="微软雅黑" charset="0"/>
                <a:ea typeface="微软雅黑" charset="0"/>
                <a:cs typeface="微软雅黑" charset="0"/>
              </a:rPr>
              <a:t>网络</a:t>
            </a:r>
            <a:r>
              <a:rPr lang="zh-CN" altLang="en-US" sz="1600" dirty="0" smtClean="0">
                <a:solidFill>
                  <a:schemeClr val="bg1"/>
                </a:solidFill>
                <a:latin typeface="微软雅黑" charset="0"/>
                <a:ea typeface="微软雅黑" charset="0"/>
                <a:cs typeface="微软雅黑" charset="0"/>
              </a:rPr>
              <a:t>间谍</a:t>
            </a:r>
            <a:endParaRPr lang="en-US" altLang="zh-CN" sz="1600" dirty="0" smtClean="0">
              <a:solidFill>
                <a:schemeClr val="bg1"/>
              </a:solidFill>
              <a:latin typeface="微软雅黑" charset="0"/>
              <a:ea typeface="微软雅黑" charset="0"/>
              <a:cs typeface="微软雅黑" charset="0"/>
            </a:endParaRPr>
          </a:p>
          <a:p>
            <a:pPr marL="342900" indent="-342900" eaLnBrk="1" hangingPunct="1">
              <a:lnSpc>
                <a:spcPct val="150000"/>
              </a:lnSpc>
              <a:buAutoNum type="arabicPeriod"/>
            </a:pPr>
            <a:r>
              <a:rPr lang="zh-CN" altLang="en-US" sz="1600" dirty="0">
                <a:solidFill>
                  <a:schemeClr val="bg1"/>
                </a:solidFill>
                <a:latin typeface="微软雅黑" charset="0"/>
                <a:ea typeface="微软雅黑" charset="0"/>
                <a:cs typeface="微软雅黑" charset="0"/>
              </a:rPr>
              <a:t>拒绝</a:t>
            </a:r>
            <a:r>
              <a:rPr lang="zh-CN" altLang="en-US" sz="1600" dirty="0" smtClean="0">
                <a:solidFill>
                  <a:schemeClr val="bg1"/>
                </a:solidFill>
                <a:latin typeface="微软雅黑" charset="0"/>
                <a:ea typeface="微软雅黑" charset="0"/>
                <a:cs typeface="微软雅黑" charset="0"/>
              </a:rPr>
              <a:t>服务攻击</a:t>
            </a:r>
            <a:endParaRPr lang="zh-CN" altLang="en-US" sz="1600" dirty="0">
              <a:solidFill>
                <a:schemeClr val="bg1"/>
              </a:solidFill>
              <a:latin typeface="微软雅黑" charset="0"/>
              <a:ea typeface="微软雅黑" charset="0"/>
              <a:cs typeface="微软雅黑" charset="0"/>
            </a:endParaRPr>
          </a:p>
        </p:txBody>
      </p:sp>
    </p:spTree>
    <p:extLst>
      <p:ext uri="{BB962C8B-B14F-4D97-AF65-F5344CB8AC3E}">
        <p14:creationId xmlns:p14="http://schemas.microsoft.com/office/powerpoint/2010/main" val="30554269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113"/>
          </a:xfrm>
          <a:prstGeom prst="rect">
            <a:avLst/>
          </a:prstGeom>
          <a:noFill/>
        </p:spPr>
        <p:txBody>
          <a:bodyPr>
            <a:spAutoFit/>
          </a:bodyPr>
          <a:lstStyle/>
          <a:p>
            <a:pPr fontAlgn="auto">
              <a:spcBef>
                <a:spcPts val="0"/>
              </a:spcBef>
              <a:spcAft>
                <a:spcPts val="0"/>
              </a:spcAft>
              <a:defRPr/>
            </a:pPr>
            <a:r>
              <a:rPr lang="en-US" sz="3600" b="1" dirty="0">
                <a:solidFill>
                  <a:prstClr val="white"/>
                </a:solidFill>
                <a:effectLst>
                  <a:outerShdw blurRad="50800" dist="38100" dir="5400000" algn="t" rotWithShape="0">
                    <a:prstClr val="black">
                      <a:alpha val="40000"/>
                    </a:prstClr>
                  </a:outerShdw>
                </a:effectLst>
                <a:latin typeface="Helvetica"/>
                <a:cs typeface="Helvetica"/>
              </a:rPr>
              <a:t>1</a:t>
            </a: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6</a:t>
            </a:fld>
            <a:endParaRPr lang="en-US">
              <a:solidFill>
                <a:prstClr val="black">
                  <a:tint val="75000"/>
                </a:prstClr>
              </a:solidFill>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zh-CN" altLang="en-US" sz="4400" dirty="0" smtClean="0">
                <a:solidFill>
                  <a:prstClr val="black"/>
                </a:solidFill>
              </a:rPr>
              <a:t>国内现状</a:t>
            </a:r>
            <a:endParaRPr lang="zh-CN" altLang="en-US" sz="4400" dirty="0">
              <a:solidFill>
                <a:prstClr val="black"/>
              </a:solidFill>
            </a:endParaRPr>
          </a:p>
        </p:txBody>
      </p:sp>
      <p:sp>
        <p:nvSpPr>
          <p:cNvPr id="11" name="TextBox 58"/>
          <p:cNvSpPr txBox="1">
            <a:spLocks noChangeArrowheads="1"/>
          </p:cNvSpPr>
          <p:nvPr/>
        </p:nvSpPr>
        <p:spPr bwMode="auto">
          <a:xfrm>
            <a:off x="249238" y="1707723"/>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latin typeface="微软雅黑" charset="0"/>
                <a:ea typeface="微软雅黑" charset="0"/>
                <a:cs typeface="微软雅黑" charset="0"/>
              </a:rPr>
              <a:t>央视每周质量报告给出了如下数字。</a:t>
            </a:r>
            <a:endParaRPr lang="zh-CN" altLang="en-US" sz="2000" b="1" dirty="0">
              <a:latin typeface="微软雅黑" charset="0"/>
              <a:ea typeface="微软雅黑" charset="0"/>
              <a:cs typeface="微软雅黑" charset="0"/>
            </a:endParaRPr>
          </a:p>
        </p:txBody>
      </p:sp>
      <p:sp>
        <p:nvSpPr>
          <p:cNvPr id="12" name="TextBox 58"/>
          <p:cNvSpPr txBox="1">
            <a:spLocks noChangeArrowheads="1"/>
          </p:cNvSpPr>
          <p:nvPr/>
        </p:nvSpPr>
        <p:spPr bwMode="auto">
          <a:xfrm>
            <a:off x="249238" y="2414291"/>
            <a:ext cx="868521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latin typeface="微软雅黑" charset="0"/>
                <a:ea typeface="微软雅黑" charset="0"/>
                <a:cs typeface="微软雅黑" charset="0"/>
              </a:rPr>
              <a:t>去年：</a:t>
            </a:r>
            <a:endParaRPr lang="en-US" altLang="zh-CN" sz="2000" b="1" dirty="0" smtClean="0">
              <a:latin typeface="微软雅黑" charset="0"/>
              <a:ea typeface="微软雅黑" charset="0"/>
              <a:cs typeface="微软雅黑" charset="0"/>
            </a:endParaRPr>
          </a:p>
          <a:p>
            <a:pPr eaLnBrk="1" hangingPunct="1"/>
            <a:r>
              <a:rPr lang="zh-CN" altLang="en-US" sz="2000" b="1" dirty="0" smtClean="0">
                <a:latin typeface="微软雅黑" charset="0"/>
                <a:ea typeface="微软雅黑" charset="0"/>
                <a:cs typeface="微软雅黑" charset="0"/>
              </a:rPr>
              <a:t>被篡改网站数量</a:t>
            </a:r>
            <a:r>
              <a:rPr lang="en-US" altLang="zh-CN" sz="2000" b="1" dirty="0" smtClean="0">
                <a:solidFill>
                  <a:srgbClr val="FF0000"/>
                </a:solidFill>
                <a:latin typeface="微软雅黑" charset="0"/>
                <a:ea typeface="微软雅黑" charset="0"/>
                <a:cs typeface="微软雅黑" charset="0"/>
              </a:rPr>
              <a:t>2.4</a:t>
            </a:r>
            <a:r>
              <a:rPr lang="zh-CN" altLang="en-US" sz="2000" b="1" dirty="0" smtClean="0">
                <a:solidFill>
                  <a:srgbClr val="FF0000"/>
                </a:solidFill>
                <a:latin typeface="微软雅黑" charset="0"/>
                <a:ea typeface="微软雅黑" charset="0"/>
                <a:cs typeface="微软雅黑" charset="0"/>
              </a:rPr>
              <a:t>万</a:t>
            </a:r>
            <a:r>
              <a:rPr lang="zh-CN" altLang="en-US" sz="2000" b="1" dirty="0" smtClean="0">
                <a:latin typeface="微软雅黑" charset="0"/>
                <a:ea typeface="微软雅黑" charset="0"/>
                <a:cs typeface="微软雅黑" charset="0"/>
              </a:rPr>
              <a:t>个。</a:t>
            </a:r>
            <a:endParaRPr lang="en-US" altLang="zh-CN" sz="2000" b="1" dirty="0" smtClean="0">
              <a:latin typeface="微软雅黑" charset="0"/>
              <a:ea typeface="微软雅黑" charset="0"/>
              <a:cs typeface="微软雅黑" charset="0"/>
            </a:endParaRPr>
          </a:p>
          <a:p>
            <a:pPr eaLnBrk="1" hangingPunct="1"/>
            <a:r>
              <a:rPr lang="zh-CN" altLang="en-US" sz="2000" b="1" dirty="0" smtClean="0">
                <a:latin typeface="微软雅黑" charset="0"/>
                <a:ea typeface="微软雅黑" charset="0"/>
                <a:cs typeface="微软雅黑" charset="0"/>
              </a:rPr>
              <a:t>共计被植入网站后门</a:t>
            </a:r>
            <a:r>
              <a:rPr lang="en-US" altLang="zh-CN" sz="2000" b="1" dirty="0" smtClean="0">
                <a:latin typeface="微软雅黑" charset="0"/>
                <a:ea typeface="微软雅黑" charset="0"/>
                <a:cs typeface="微软雅黑" charset="0"/>
              </a:rPr>
              <a:t>7.6</a:t>
            </a:r>
            <a:r>
              <a:rPr lang="zh-CN" altLang="en-US" sz="2000" b="1" dirty="0" smtClean="0">
                <a:latin typeface="微软雅黑" charset="0"/>
                <a:ea typeface="微软雅黑" charset="0"/>
                <a:cs typeface="微软雅黑" charset="0"/>
              </a:rPr>
              <a:t>万个，其中政府网站</a:t>
            </a:r>
            <a:r>
              <a:rPr lang="en-US" altLang="zh-CN" sz="2000" b="1" dirty="0" smtClean="0">
                <a:solidFill>
                  <a:srgbClr val="FF0000"/>
                </a:solidFill>
                <a:latin typeface="微软雅黑" charset="0"/>
                <a:ea typeface="微软雅黑" charset="0"/>
                <a:cs typeface="微软雅黑" charset="0"/>
              </a:rPr>
              <a:t>2425</a:t>
            </a:r>
            <a:r>
              <a:rPr lang="zh-CN" altLang="en-US" sz="2000" b="1" dirty="0" smtClean="0">
                <a:latin typeface="微软雅黑" charset="0"/>
                <a:ea typeface="微软雅黑" charset="0"/>
                <a:cs typeface="微软雅黑" charset="0"/>
              </a:rPr>
              <a:t>个。</a:t>
            </a:r>
            <a:endParaRPr lang="en-US" altLang="zh-CN" sz="2000" b="1" dirty="0" smtClean="0">
              <a:latin typeface="微软雅黑" charset="0"/>
              <a:ea typeface="微软雅黑" charset="0"/>
              <a:cs typeface="微软雅黑" charset="0"/>
            </a:endParaRPr>
          </a:p>
          <a:p>
            <a:pPr eaLnBrk="1" hangingPunct="1"/>
            <a:r>
              <a:rPr lang="zh-CN" altLang="en-US" sz="2000" b="1" dirty="0" smtClean="0">
                <a:latin typeface="微软雅黑" charset="0"/>
                <a:ea typeface="微软雅黑" charset="0"/>
                <a:cs typeface="微软雅黑" charset="0"/>
              </a:rPr>
              <a:t>仿冒的</a:t>
            </a:r>
            <a:r>
              <a:rPr lang="en-US" altLang="zh-CN" sz="2000" b="1" dirty="0" smtClean="0">
                <a:latin typeface="微软雅黑" charset="0"/>
                <a:ea typeface="微软雅黑" charset="0"/>
                <a:cs typeface="微软雅黑" charset="0"/>
              </a:rPr>
              <a:t>URL</a:t>
            </a:r>
            <a:r>
              <a:rPr lang="zh-CN" altLang="en-US" sz="2000" b="1" dirty="0" smtClean="0">
                <a:latin typeface="微软雅黑" charset="0"/>
                <a:ea typeface="微软雅黑" charset="0"/>
                <a:cs typeface="微软雅黑" charset="0"/>
              </a:rPr>
              <a:t>地址超过</a:t>
            </a:r>
            <a:r>
              <a:rPr lang="en-US" altLang="zh-CN" sz="2000" b="1" dirty="0" smtClean="0">
                <a:solidFill>
                  <a:srgbClr val="FF0000"/>
                </a:solidFill>
                <a:latin typeface="微软雅黑" charset="0"/>
                <a:ea typeface="微软雅黑" charset="0"/>
                <a:cs typeface="微软雅黑" charset="0"/>
              </a:rPr>
              <a:t>3</a:t>
            </a:r>
            <a:r>
              <a:rPr lang="zh-CN" altLang="en-US" sz="2000" b="1" dirty="0" smtClean="0">
                <a:solidFill>
                  <a:srgbClr val="FF0000"/>
                </a:solidFill>
                <a:latin typeface="微软雅黑" charset="0"/>
                <a:ea typeface="微软雅黑" charset="0"/>
                <a:cs typeface="微软雅黑" charset="0"/>
              </a:rPr>
              <a:t>万</a:t>
            </a:r>
            <a:r>
              <a:rPr lang="zh-CN" altLang="en-US" sz="2000" b="1" dirty="0" smtClean="0">
                <a:latin typeface="微软雅黑" charset="0"/>
                <a:ea typeface="微软雅黑" charset="0"/>
                <a:cs typeface="微软雅黑" charset="0"/>
              </a:rPr>
              <a:t>个。</a:t>
            </a:r>
            <a:endParaRPr lang="en-US" altLang="zh-CN" sz="2000" b="1" dirty="0" smtClean="0">
              <a:latin typeface="微软雅黑" charset="0"/>
              <a:ea typeface="微软雅黑" charset="0"/>
              <a:cs typeface="微软雅黑" charset="0"/>
            </a:endParaRPr>
          </a:p>
          <a:p>
            <a:pPr eaLnBrk="1" hangingPunct="1"/>
            <a:r>
              <a:rPr lang="zh-CN" altLang="en-US" sz="2000" b="1" dirty="0">
                <a:latin typeface="微软雅黑" charset="0"/>
                <a:ea typeface="微软雅黑" charset="0"/>
                <a:cs typeface="微软雅黑" charset="0"/>
              </a:rPr>
              <a:t>网络</a:t>
            </a:r>
            <a:r>
              <a:rPr lang="zh-CN" altLang="en-US" sz="2000" b="1" dirty="0" smtClean="0">
                <a:latin typeface="微软雅黑" charset="0"/>
                <a:ea typeface="微软雅黑" charset="0"/>
                <a:cs typeface="微软雅黑" charset="0"/>
              </a:rPr>
              <a:t>安全损失近</a:t>
            </a:r>
            <a:r>
              <a:rPr lang="en-US" altLang="zh-CN" sz="2000" b="1" dirty="0" smtClean="0">
                <a:solidFill>
                  <a:srgbClr val="FF0000"/>
                </a:solidFill>
                <a:latin typeface="微软雅黑" charset="0"/>
                <a:ea typeface="微软雅黑" charset="0"/>
                <a:cs typeface="微软雅黑" charset="0"/>
              </a:rPr>
              <a:t>1500</a:t>
            </a:r>
            <a:r>
              <a:rPr lang="zh-CN" altLang="en-US" sz="2000" b="1" dirty="0" smtClean="0">
                <a:solidFill>
                  <a:srgbClr val="FF0000"/>
                </a:solidFill>
                <a:latin typeface="微软雅黑" charset="0"/>
                <a:ea typeface="微软雅黑" charset="0"/>
                <a:cs typeface="微软雅黑" charset="0"/>
              </a:rPr>
              <a:t>亿</a:t>
            </a:r>
            <a:r>
              <a:rPr lang="zh-CN" altLang="en-US" sz="2000" b="1" dirty="0" smtClean="0">
                <a:latin typeface="微软雅黑" charset="0"/>
                <a:ea typeface="微软雅黑" charset="0"/>
                <a:cs typeface="微软雅黑" charset="0"/>
              </a:rPr>
              <a:t>元。</a:t>
            </a:r>
            <a:endParaRPr lang="en-US" altLang="zh-CN" sz="2000" b="1" dirty="0" smtClean="0">
              <a:latin typeface="微软雅黑" charset="0"/>
              <a:ea typeface="微软雅黑" charset="0"/>
              <a:cs typeface="微软雅黑" charset="0"/>
            </a:endParaRPr>
          </a:p>
        </p:txBody>
      </p:sp>
      <p:sp>
        <p:nvSpPr>
          <p:cNvPr id="13" name="TextBox 58"/>
          <p:cNvSpPr txBox="1">
            <a:spLocks noChangeArrowheads="1"/>
          </p:cNvSpPr>
          <p:nvPr/>
        </p:nvSpPr>
        <p:spPr bwMode="auto">
          <a:xfrm>
            <a:off x="229394" y="4395491"/>
            <a:ext cx="868521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latin typeface="微软雅黑" charset="0"/>
                <a:ea typeface="微软雅黑" charset="0"/>
                <a:cs typeface="微软雅黑" charset="0"/>
              </a:rPr>
              <a:t>仅今年</a:t>
            </a:r>
            <a:r>
              <a:rPr lang="en-US" altLang="zh-CN" sz="2000" b="1" dirty="0" smtClean="0">
                <a:latin typeface="微软雅黑" charset="0"/>
                <a:ea typeface="微软雅黑" charset="0"/>
                <a:cs typeface="微软雅黑" charset="0"/>
              </a:rPr>
              <a:t>3-5</a:t>
            </a:r>
            <a:r>
              <a:rPr lang="zh-CN" altLang="en-US" sz="2000" b="1" dirty="0" smtClean="0">
                <a:latin typeface="微软雅黑" charset="0"/>
                <a:ea typeface="微软雅黑" charset="0"/>
                <a:cs typeface="微软雅黑" charset="0"/>
              </a:rPr>
              <a:t>月份：</a:t>
            </a:r>
            <a:endParaRPr lang="en-US" altLang="zh-CN" sz="2000" b="1" dirty="0" smtClean="0">
              <a:latin typeface="微软雅黑" charset="0"/>
              <a:ea typeface="微软雅黑" charset="0"/>
              <a:cs typeface="微软雅黑" charset="0"/>
            </a:endParaRPr>
          </a:p>
          <a:p>
            <a:pPr eaLnBrk="1" hangingPunct="1"/>
            <a:r>
              <a:rPr lang="zh-CN" altLang="en-US" sz="2000" b="1" dirty="0" smtClean="0">
                <a:latin typeface="微软雅黑" charset="0"/>
                <a:ea typeface="微软雅黑" charset="0"/>
                <a:cs typeface="微软雅黑" charset="0"/>
              </a:rPr>
              <a:t>我国境内有</a:t>
            </a:r>
            <a:r>
              <a:rPr lang="en-US" altLang="zh-CN" sz="2000" b="1" dirty="0" smtClean="0">
                <a:solidFill>
                  <a:srgbClr val="FF0000"/>
                </a:solidFill>
                <a:latin typeface="微软雅黑" charset="0"/>
                <a:ea typeface="微软雅黑" charset="0"/>
                <a:cs typeface="微软雅黑" charset="0"/>
              </a:rPr>
              <a:t>118</a:t>
            </a:r>
            <a:r>
              <a:rPr lang="zh-CN" altLang="en-US" sz="2000" b="1" dirty="0" smtClean="0">
                <a:solidFill>
                  <a:srgbClr val="FF0000"/>
                </a:solidFill>
                <a:latin typeface="微软雅黑" charset="0"/>
                <a:ea typeface="微软雅黑" charset="0"/>
                <a:cs typeface="微软雅黑" charset="0"/>
              </a:rPr>
              <a:t>万</a:t>
            </a:r>
            <a:r>
              <a:rPr lang="zh-CN" altLang="en-US" sz="2000" b="1" dirty="0" smtClean="0">
                <a:latin typeface="微软雅黑" charset="0"/>
                <a:ea typeface="微软雅黑" charset="0"/>
                <a:cs typeface="微软雅黑" charset="0"/>
              </a:rPr>
              <a:t>多台主机收到美国僵尸网络或者木马控制。</a:t>
            </a:r>
            <a:endParaRPr lang="en-US" altLang="zh-CN" sz="2000" b="1" dirty="0" smtClean="0">
              <a:latin typeface="微软雅黑" charset="0"/>
              <a:ea typeface="微软雅黑" charset="0"/>
              <a:cs typeface="微软雅黑" charset="0"/>
            </a:endParaRPr>
          </a:p>
          <a:p>
            <a:pPr eaLnBrk="1" hangingPunct="1"/>
            <a:r>
              <a:rPr lang="zh-CN" altLang="en-US" sz="2000" b="1" dirty="0">
                <a:latin typeface="微软雅黑" charset="0"/>
                <a:ea typeface="微软雅黑" charset="0"/>
                <a:cs typeface="微软雅黑" charset="0"/>
              </a:rPr>
              <a:t>钓鱼</a:t>
            </a:r>
            <a:r>
              <a:rPr lang="zh-CN" altLang="en-US" sz="2000" b="1" dirty="0" smtClean="0">
                <a:latin typeface="微软雅黑" charset="0"/>
                <a:ea typeface="微软雅黑" charset="0"/>
                <a:cs typeface="微软雅黑" charset="0"/>
              </a:rPr>
              <a:t>网络欺诈事件</a:t>
            </a:r>
            <a:r>
              <a:rPr lang="en-US" altLang="zh-CN" sz="2000" b="1" dirty="0" smtClean="0">
                <a:solidFill>
                  <a:srgbClr val="FF0000"/>
                </a:solidFill>
                <a:latin typeface="微软雅黑" charset="0"/>
                <a:ea typeface="微软雅黑" charset="0"/>
                <a:cs typeface="微软雅黑" charset="0"/>
              </a:rPr>
              <a:t>14000</a:t>
            </a:r>
            <a:r>
              <a:rPr lang="zh-CN" altLang="en-US" sz="2000" b="1" dirty="0" smtClean="0">
                <a:solidFill>
                  <a:srgbClr val="FF0000"/>
                </a:solidFill>
                <a:latin typeface="微软雅黑" charset="0"/>
                <a:ea typeface="微软雅黑" charset="0"/>
                <a:cs typeface="微软雅黑" charset="0"/>
              </a:rPr>
              <a:t>多</a:t>
            </a:r>
            <a:r>
              <a:rPr lang="zh-CN" altLang="en-US" sz="2000" b="1" dirty="0" smtClean="0">
                <a:latin typeface="微软雅黑" charset="0"/>
                <a:ea typeface="微软雅黑" charset="0"/>
                <a:cs typeface="微软雅黑" charset="0"/>
              </a:rPr>
              <a:t>次。</a:t>
            </a:r>
            <a:endParaRPr lang="en-US" altLang="zh-CN" sz="2000" b="1" dirty="0" smtClean="0">
              <a:latin typeface="微软雅黑" charset="0"/>
              <a:ea typeface="微软雅黑" charset="0"/>
              <a:cs typeface="微软雅黑" charset="0"/>
            </a:endParaRPr>
          </a:p>
          <a:p>
            <a:pPr eaLnBrk="1" hangingPunct="1"/>
            <a:r>
              <a:rPr lang="en-US" altLang="zh-CN" sz="2000" b="1" dirty="0" smtClean="0">
                <a:latin typeface="微软雅黑" charset="0"/>
                <a:ea typeface="微软雅黑" charset="0"/>
                <a:cs typeface="微软雅黑" charset="0"/>
              </a:rPr>
              <a:t>2000</a:t>
            </a:r>
            <a:r>
              <a:rPr lang="zh-CN" altLang="en-US" sz="2000" b="1" dirty="0" smtClean="0">
                <a:latin typeface="微软雅黑" charset="0"/>
                <a:ea typeface="微软雅黑" charset="0"/>
                <a:cs typeface="微软雅黑" charset="0"/>
              </a:rPr>
              <a:t>多个美国</a:t>
            </a:r>
            <a:r>
              <a:rPr lang="en-US" altLang="zh-CN" sz="2000" b="1" dirty="0" smtClean="0">
                <a:latin typeface="微软雅黑" charset="0"/>
                <a:ea typeface="微软雅黑" charset="0"/>
                <a:cs typeface="微软雅黑" charset="0"/>
              </a:rPr>
              <a:t>IP</a:t>
            </a:r>
            <a:r>
              <a:rPr lang="zh-CN" altLang="en-US" sz="2000" b="1" dirty="0" smtClean="0">
                <a:latin typeface="微软雅黑" charset="0"/>
                <a:ea typeface="微软雅黑" charset="0"/>
                <a:cs typeface="微软雅黑" charset="0"/>
              </a:rPr>
              <a:t>地址对我国境内</a:t>
            </a:r>
            <a:r>
              <a:rPr lang="en-US" altLang="zh-CN" sz="2000" b="1" dirty="0" smtClean="0">
                <a:solidFill>
                  <a:srgbClr val="FF0000"/>
                </a:solidFill>
                <a:latin typeface="微软雅黑" charset="0"/>
                <a:ea typeface="微软雅黑" charset="0"/>
                <a:cs typeface="微软雅黑" charset="0"/>
              </a:rPr>
              <a:t>1700</a:t>
            </a:r>
            <a:r>
              <a:rPr lang="zh-CN" altLang="en-US" sz="2000" b="1" dirty="0" smtClean="0">
                <a:solidFill>
                  <a:srgbClr val="FF0000"/>
                </a:solidFill>
                <a:latin typeface="微软雅黑" charset="0"/>
                <a:ea typeface="微软雅黑" charset="0"/>
                <a:cs typeface="微软雅黑" charset="0"/>
              </a:rPr>
              <a:t>多</a:t>
            </a:r>
            <a:r>
              <a:rPr lang="zh-CN" altLang="en-US" sz="2000" b="1" dirty="0" smtClean="0">
                <a:latin typeface="微软雅黑" charset="0"/>
                <a:ea typeface="微软雅黑" charset="0"/>
                <a:cs typeface="微软雅黑" charset="0"/>
              </a:rPr>
              <a:t>个网站植入后门。</a:t>
            </a:r>
            <a:endParaRPr lang="en-US" altLang="zh-CN" sz="2000" b="1" dirty="0" smtClean="0">
              <a:latin typeface="微软雅黑" charset="0"/>
              <a:ea typeface="微软雅黑" charset="0"/>
              <a:cs typeface="微软雅黑" charset="0"/>
            </a:endParaRPr>
          </a:p>
        </p:txBody>
      </p:sp>
    </p:spTree>
    <p:extLst>
      <p:ext uri="{BB962C8B-B14F-4D97-AF65-F5344CB8AC3E}">
        <p14:creationId xmlns:p14="http://schemas.microsoft.com/office/powerpoint/2010/main" val="3226764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113"/>
          </a:xfrm>
          <a:prstGeom prst="rect">
            <a:avLst/>
          </a:prstGeom>
          <a:noFill/>
        </p:spPr>
        <p:txBody>
          <a:bodyPr>
            <a:spAutoFit/>
          </a:bodyPr>
          <a:lstStyle/>
          <a:p>
            <a:pPr fontAlgn="auto">
              <a:spcBef>
                <a:spcPts val="0"/>
              </a:spcBef>
              <a:spcAft>
                <a:spcPts val="0"/>
              </a:spcAft>
              <a:defRPr/>
            </a:pPr>
            <a:r>
              <a:rPr lang="en-US" sz="3600" b="1" dirty="0">
                <a:solidFill>
                  <a:prstClr val="white"/>
                </a:solidFill>
                <a:effectLst>
                  <a:outerShdw blurRad="50800" dist="38100" dir="5400000" algn="t" rotWithShape="0">
                    <a:prstClr val="black">
                      <a:alpha val="40000"/>
                    </a:prstClr>
                  </a:outerShdw>
                </a:effectLst>
                <a:latin typeface="Helvetica"/>
                <a:cs typeface="Helvetica"/>
              </a:rPr>
              <a:t>1</a:t>
            </a: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rPr>
              <a:pPr>
                <a:defRPr/>
              </a:pPr>
              <a:t>7</a:t>
            </a:fld>
            <a:endParaRPr lang="en-US">
              <a:solidFill>
                <a:prstClr val="black">
                  <a:tint val="75000"/>
                </a:prstClr>
              </a:solidFill>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zh-CN" altLang="en-US" sz="4400" dirty="0">
                <a:solidFill>
                  <a:prstClr val="black"/>
                </a:solidFill>
              </a:rPr>
              <a:t>网络安全</a:t>
            </a:r>
          </a:p>
        </p:txBody>
      </p:sp>
      <p:sp>
        <p:nvSpPr>
          <p:cNvPr id="9" name="圆角矩形 20"/>
          <p:cNvSpPr/>
          <p:nvPr/>
        </p:nvSpPr>
        <p:spPr>
          <a:xfrm>
            <a:off x="6148388" y="2599531"/>
            <a:ext cx="2735262" cy="2684463"/>
          </a:xfrm>
          <a:prstGeom prst="roundRect">
            <a:avLst>
              <a:gd name="adj" fmla="val 3068"/>
            </a:avLst>
          </a:prstGeom>
          <a:solidFill>
            <a:srgbClr val="A4D9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0" name="圆角矩形 19"/>
          <p:cNvSpPr/>
          <p:nvPr/>
        </p:nvSpPr>
        <p:spPr>
          <a:xfrm>
            <a:off x="3214688" y="2599531"/>
            <a:ext cx="2736850" cy="2684463"/>
          </a:xfrm>
          <a:prstGeom prst="roundRect">
            <a:avLst>
              <a:gd name="adj" fmla="val 3068"/>
            </a:avLst>
          </a:prstGeom>
          <a:solidFill>
            <a:srgbClr val="A4D914"/>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4" name="圆角矩形 18"/>
          <p:cNvSpPr/>
          <p:nvPr/>
        </p:nvSpPr>
        <p:spPr>
          <a:xfrm>
            <a:off x="280988" y="2599531"/>
            <a:ext cx="2736850" cy="2684464"/>
          </a:xfrm>
          <a:prstGeom prst="roundRect">
            <a:avLst>
              <a:gd name="adj" fmla="val 3068"/>
            </a:avLst>
          </a:prstGeom>
          <a:solidFill>
            <a:srgbClr val="A4D91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5" name="TextBox 21"/>
          <p:cNvSpPr txBox="1">
            <a:spLocks noChangeArrowheads="1"/>
          </p:cNvSpPr>
          <p:nvPr/>
        </p:nvSpPr>
        <p:spPr bwMode="auto">
          <a:xfrm>
            <a:off x="555417" y="5611019"/>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r>
              <a:rPr lang="zh-CN" altLang="en-US" sz="2000" b="1" dirty="0" smtClean="0">
                <a:latin typeface="微软雅黑" charset="0"/>
                <a:ea typeface="微软雅黑" charset="0"/>
                <a:cs typeface="微软雅黑" charset="0"/>
              </a:rPr>
              <a:t>威胁国家的安全</a:t>
            </a:r>
            <a:endParaRPr lang="zh-CN" altLang="en-US" sz="2000" b="1" dirty="0">
              <a:latin typeface="微软雅黑" charset="0"/>
              <a:ea typeface="微软雅黑" charset="0"/>
              <a:cs typeface="微软雅黑" charset="0"/>
            </a:endParaRPr>
          </a:p>
        </p:txBody>
      </p:sp>
      <p:sp>
        <p:nvSpPr>
          <p:cNvPr id="16" name="TextBox 22"/>
          <p:cNvSpPr txBox="1">
            <a:spLocks noChangeArrowheads="1"/>
          </p:cNvSpPr>
          <p:nvPr/>
        </p:nvSpPr>
        <p:spPr bwMode="auto">
          <a:xfrm>
            <a:off x="3507373" y="5611019"/>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r>
              <a:rPr lang="zh-CN" altLang="en-US" sz="2000" b="1" dirty="0">
                <a:latin typeface="微软雅黑" charset="0"/>
                <a:ea typeface="微软雅黑" charset="0"/>
                <a:cs typeface="微软雅黑" charset="0"/>
              </a:rPr>
              <a:t>威胁</a:t>
            </a:r>
            <a:r>
              <a:rPr lang="zh-CN" altLang="en-US" sz="2000" b="1" dirty="0" smtClean="0">
                <a:latin typeface="微软雅黑" charset="0"/>
                <a:ea typeface="微软雅黑" charset="0"/>
                <a:cs typeface="微软雅黑" charset="0"/>
              </a:rPr>
              <a:t>企业的价值</a:t>
            </a:r>
            <a:endParaRPr lang="zh-CN" altLang="en-US" sz="2000" b="1" dirty="0">
              <a:latin typeface="微软雅黑" charset="0"/>
              <a:ea typeface="微软雅黑" charset="0"/>
              <a:cs typeface="微软雅黑" charset="0"/>
            </a:endParaRPr>
          </a:p>
        </p:txBody>
      </p:sp>
      <p:sp>
        <p:nvSpPr>
          <p:cNvPr id="17" name="TextBox 23"/>
          <p:cNvSpPr txBox="1">
            <a:spLocks noChangeArrowheads="1"/>
          </p:cNvSpPr>
          <p:nvPr/>
        </p:nvSpPr>
        <p:spPr bwMode="auto">
          <a:xfrm>
            <a:off x="6464091" y="5611019"/>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r>
              <a:rPr lang="zh-CN" altLang="en-US" sz="2000" b="1" dirty="0" smtClean="0">
                <a:latin typeface="微软雅黑" charset="0"/>
                <a:ea typeface="微软雅黑" charset="0"/>
                <a:cs typeface="微软雅黑" charset="0"/>
              </a:rPr>
              <a:t>威胁网民的生存</a:t>
            </a:r>
            <a:endParaRPr lang="zh-CN" altLang="en-US" sz="2000" b="1" dirty="0">
              <a:latin typeface="微软雅黑" charset="0"/>
              <a:ea typeface="微软雅黑" charset="0"/>
              <a:cs typeface="微软雅黑" charset="0"/>
            </a:endParaRPr>
          </a:p>
        </p:txBody>
      </p:sp>
      <p:sp>
        <p:nvSpPr>
          <p:cNvPr id="18" name="TextBox 21"/>
          <p:cNvSpPr txBox="1">
            <a:spLocks noChangeArrowheads="1"/>
          </p:cNvSpPr>
          <p:nvPr/>
        </p:nvSpPr>
        <p:spPr bwMode="auto">
          <a:xfrm>
            <a:off x="395288" y="2828131"/>
            <a:ext cx="25209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dirty="0" smtClean="0">
                <a:latin typeface="微软雅黑" charset="0"/>
                <a:ea typeface="微软雅黑" charset="0"/>
                <a:cs typeface="微软雅黑" charset="0"/>
              </a:rPr>
              <a:t>从震网到斯诺登事件，再到叙利亚电子军、朝鲜黑暗首尔、隐匿山猫、</a:t>
            </a:r>
            <a:r>
              <a:rPr lang="en-US" altLang="zh-CN" dirty="0" smtClean="0">
                <a:latin typeface="微软雅黑" charset="0"/>
                <a:ea typeface="微软雅黑" charset="0"/>
                <a:cs typeface="微软雅黑" charset="0"/>
              </a:rPr>
              <a:t>APT1</a:t>
            </a:r>
            <a:r>
              <a:rPr lang="zh-CN" altLang="en-US" dirty="0" smtClean="0">
                <a:latin typeface="微软雅黑" charset="0"/>
                <a:ea typeface="微软雅黑" charset="0"/>
                <a:cs typeface="微软雅黑" charset="0"/>
              </a:rPr>
              <a:t>等陆续登场，制造了一起起严重威胁国家的网络攻击。</a:t>
            </a:r>
            <a:endParaRPr lang="zh-CN" altLang="en-US" dirty="0">
              <a:latin typeface="微软雅黑" charset="0"/>
              <a:ea typeface="微软雅黑" charset="0"/>
              <a:cs typeface="微软雅黑" charset="0"/>
            </a:endParaRPr>
          </a:p>
        </p:txBody>
      </p:sp>
      <p:sp>
        <p:nvSpPr>
          <p:cNvPr id="19" name="TextBox 22"/>
          <p:cNvSpPr txBox="1">
            <a:spLocks noChangeArrowheads="1"/>
          </p:cNvSpPr>
          <p:nvPr/>
        </p:nvSpPr>
        <p:spPr bwMode="auto">
          <a:xfrm>
            <a:off x="3348038" y="2846387"/>
            <a:ext cx="251936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dirty="0" smtClean="0">
                <a:latin typeface="微软雅黑" charset="0"/>
                <a:ea typeface="微软雅黑" charset="0"/>
                <a:cs typeface="微软雅黑" charset="0"/>
              </a:rPr>
              <a:t>针对金融机构的网络攻击呈现增多趋势，另外宾馆、医疗、学校等成为用户数据泄露重灾区。更多企业面临更加复杂的</a:t>
            </a:r>
            <a:r>
              <a:rPr lang="en-US" altLang="zh-CN" dirty="0" smtClean="0">
                <a:latin typeface="微软雅黑" charset="0"/>
                <a:ea typeface="微软雅黑" charset="0"/>
                <a:cs typeface="微软雅黑" charset="0"/>
              </a:rPr>
              <a:t>APT</a:t>
            </a:r>
            <a:r>
              <a:rPr lang="zh-CN" altLang="en-US" dirty="0" smtClean="0">
                <a:latin typeface="微软雅黑" charset="0"/>
                <a:ea typeface="微软雅黑" charset="0"/>
                <a:cs typeface="微软雅黑" charset="0"/>
              </a:rPr>
              <a:t>攻击和</a:t>
            </a:r>
            <a:r>
              <a:rPr lang="en-US" altLang="zh-CN" dirty="0" err="1" smtClean="0">
                <a:latin typeface="微软雅黑" charset="0"/>
                <a:ea typeface="微软雅黑" charset="0"/>
                <a:cs typeface="微软雅黑" charset="0"/>
              </a:rPr>
              <a:t>Ddos</a:t>
            </a:r>
            <a:r>
              <a:rPr lang="zh-CN" altLang="en-US" dirty="0" smtClean="0">
                <a:latin typeface="微软雅黑" charset="0"/>
                <a:ea typeface="微软雅黑" charset="0"/>
                <a:cs typeface="微软雅黑" charset="0"/>
              </a:rPr>
              <a:t>攻击。</a:t>
            </a:r>
            <a:endParaRPr lang="zh-CN" altLang="en-US" dirty="0">
              <a:latin typeface="微软雅黑" charset="0"/>
              <a:ea typeface="微软雅黑" charset="0"/>
              <a:cs typeface="微软雅黑" charset="0"/>
            </a:endParaRPr>
          </a:p>
        </p:txBody>
      </p:sp>
      <p:sp>
        <p:nvSpPr>
          <p:cNvPr id="20" name="TextBox 23"/>
          <p:cNvSpPr txBox="1">
            <a:spLocks noChangeArrowheads="1"/>
          </p:cNvSpPr>
          <p:nvPr/>
        </p:nvSpPr>
        <p:spPr bwMode="auto">
          <a:xfrm>
            <a:off x="6300788" y="2828131"/>
            <a:ext cx="251936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dirty="0" smtClean="0">
                <a:latin typeface="微软雅黑" charset="0"/>
                <a:ea typeface="微软雅黑" charset="0"/>
                <a:cs typeface="微软雅黑" charset="0"/>
              </a:rPr>
              <a:t>黑客利用</a:t>
            </a:r>
            <a:r>
              <a:rPr lang="en-US" altLang="zh-CN" dirty="0" err="1" smtClean="0">
                <a:latin typeface="微软雅黑" charset="0"/>
                <a:ea typeface="微软雅黑" charset="0"/>
                <a:cs typeface="微软雅黑" charset="0"/>
              </a:rPr>
              <a:t>Wifi</a:t>
            </a:r>
            <a:r>
              <a:rPr lang="zh-CN" altLang="en-US" dirty="0">
                <a:latin typeface="微软雅黑" charset="0"/>
                <a:ea typeface="微软雅黑" charset="0"/>
                <a:cs typeface="微软雅黑" charset="0"/>
              </a:rPr>
              <a:t>、</a:t>
            </a:r>
            <a:r>
              <a:rPr lang="zh-CN" altLang="en-US" dirty="0" smtClean="0">
                <a:latin typeface="微软雅黑" charset="0"/>
                <a:ea typeface="微软雅黑" charset="0"/>
                <a:cs typeface="微软雅黑" charset="0"/>
              </a:rPr>
              <a:t>恶意网页、浏览器、恶意程序、第三方数据泄露等资源对用户进行攻击，虽然大多以小作坊式存在，但其攻击手段多样化，甚至采用社会工程学，严重威胁网民。</a:t>
            </a:r>
            <a:endParaRPr lang="zh-CN" altLang="en-US" dirty="0">
              <a:latin typeface="微软雅黑" charset="0"/>
              <a:ea typeface="微软雅黑" charset="0"/>
              <a:cs typeface="微软雅黑" charset="0"/>
            </a:endParaRPr>
          </a:p>
        </p:txBody>
      </p:sp>
      <p:sp>
        <p:nvSpPr>
          <p:cNvPr id="21" name="TextBox 58"/>
          <p:cNvSpPr txBox="1">
            <a:spLocks noChangeArrowheads="1"/>
          </p:cNvSpPr>
          <p:nvPr/>
        </p:nvSpPr>
        <p:spPr bwMode="auto">
          <a:xfrm>
            <a:off x="249238" y="1707723"/>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latin typeface="微软雅黑" charset="0"/>
                <a:ea typeface="微软雅黑" charset="0"/>
                <a:cs typeface="微软雅黑" charset="0"/>
              </a:rPr>
              <a:t>网络安全的形势</a:t>
            </a:r>
            <a:r>
              <a:rPr lang="en-US" altLang="zh-CN" sz="2000" b="1" dirty="0" smtClean="0">
                <a:latin typeface="微软雅黑" charset="0"/>
                <a:ea typeface="微软雅黑" charset="0"/>
                <a:cs typeface="微软雅黑" charset="0"/>
              </a:rPr>
              <a:t>——</a:t>
            </a:r>
            <a:r>
              <a:rPr lang="zh-CN" altLang="en-US" sz="2000" b="1" dirty="0" smtClean="0">
                <a:latin typeface="微软雅黑" charset="0"/>
                <a:ea typeface="微软雅黑" charset="0"/>
                <a:cs typeface="微软雅黑" charset="0"/>
              </a:rPr>
              <a:t>暴风雨越来越猛烈。</a:t>
            </a:r>
            <a:endParaRPr lang="zh-CN" altLang="en-US" sz="2000" b="1" dirty="0">
              <a:latin typeface="微软雅黑" charset="0"/>
              <a:ea typeface="微软雅黑" charset="0"/>
              <a:cs typeface="微软雅黑" charset="0"/>
            </a:endParaRPr>
          </a:p>
        </p:txBody>
      </p:sp>
    </p:spTree>
    <p:extLst>
      <p:ext uri="{BB962C8B-B14F-4D97-AF65-F5344CB8AC3E}">
        <p14:creationId xmlns:p14="http://schemas.microsoft.com/office/powerpoint/2010/main" val="120575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5" grpId="0"/>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latin typeface="Calibri"/>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latin typeface="Calibri"/>
              </a:rPr>
              <a:pPr>
                <a:defRPr/>
              </a:pPr>
              <a:t>8</a:t>
            </a:fld>
            <a:endParaRPr lang="en-US">
              <a:solidFill>
                <a:prstClr val="black">
                  <a:tint val="75000"/>
                </a:prstClr>
              </a:solidFill>
              <a:latin typeface="Calibri"/>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WEB</a:t>
            </a:r>
            <a:r>
              <a:rPr lang="zh-CN" altLang="en-US" sz="4400" dirty="0" smtClean="0">
                <a:solidFill>
                  <a:prstClr val="black"/>
                </a:solidFill>
              </a:rPr>
              <a:t>安全</a:t>
            </a:r>
            <a:endParaRPr lang="zh-CN" altLang="en-US" sz="4400" dirty="0">
              <a:solidFill>
                <a:prstClr val="black"/>
              </a:solidFill>
            </a:endParaRPr>
          </a:p>
        </p:txBody>
      </p:sp>
      <p:graphicFrame>
        <p:nvGraphicFramePr>
          <p:cNvPr id="60" name="Content Placeholder 3"/>
          <p:cNvGraphicFramePr>
            <a:graphicFrameLocks/>
          </p:cNvGraphicFramePr>
          <p:nvPr>
            <p:extLst>
              <p:ext uri="{D42A27DB-BD31-4B8C-83A1-F6EECF244321}">
                <p14:modId xmlns:p14="http://schemas.microsoft.com/office/powerpoint/2010/main" val="2788101325"/>
              </p:ext>
            </p:extLst>
          </p:nvPr>
        </p:nvGraphicFramePr>
        <p:xfrm>
          <a:off x="0" y="1556658"/>
          <a:ext cx="9220200" cy="5014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2" name="TextBox 58"/>
          <p:cNvSpPr txBox="1">
            <a:spLocks noChangeArrowheads="1"/>
          </p:cNvSpPr>
          <p:nvPr/>
        </p:nvSpPr>
        <p:spPr bwMode="auto">
          <a:xfrm>
            <a:off x="428625" y="1824688"/>
            <a:ext cx="7648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latin typeface="微软雅黑" charset="0"/>
                <a:ea typeface="微软雅黑" charset="0"/>
                <a:cs typeface="微软雅黑" charset="0"/>
              </a:rPr>
              <a:t>网络安全中，</a:t>
            </a:r>
            <a:r>
              <a:rPr lang="en-US" altLang="zh-CN" sz="2000" b="1" dirty="0" smtClean="0">
                <a:latin typeface="微软雅黑" charset="0"/>
                <a:ea typeface="微软雅黑" charset="0"/>
                <a:cs typeface="微软雅黑" charset="0"/>
              </a:rPr>
              <a:t>WEB</a:t>
            </a:r>
            <a:r>
              <a:rPr lang="zh-CN" altLang="en-US" sz="2000" b="1" dirty="0" smtClean="0">
                <a:latin typeface="微软雅黑" charset="0"/>
                <a:ea typeface="微软雅黑" charset="0"/>
                <a:cs typeface="微软雅黑" charset="0"/>
              </a:rPr>
              <a:t>安全占有很重要的一部分。</a:t>
            </a:r>
            <a:endParaRPr lang="zh-CN" altLang="en-US" sz="2000" b="1" dirty="0">
              <a:latin typeface="微软雅黑" charset="0"/>
              <a:ea typeface="微软雅黑" charset="0"/>
              <a:cs typeface="微软雅黑" charset="0"/>
            </a:endParaRPr>
          </a:p>
        </p:txBody>
      </p:sp>
      <p:sp>
        <p:nvSpPr>
          <p:cNvPr id="64" name="Rectangle 1026"/>
          <p:cNvSpPr txBox="1">
            <a:spLocks noChangeArrowheads="1"/>
          </p:cNvSpPr>
          <p:nvPr/>
        </p:nvSpPr>
        <p:spPr bwMode="auto">
          <a:xfrm>
            <a:off x="2928257" y="6007834"/>
            <a:ext cx="3287486" cy="3026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eaLnBrk="1" hangingPunct="1"/>
            <a:r>
              <a:rPr lang="en-US" sz="1600" dirty="0" smtClean="0"/>
              <a:t>2013 OWASP Top Ten </a:t>
            </a:r>
          </a:p>
        </p:txBody>
      </p:sp>
    </p:spTree>
    <p:extLst>
      <p:ext uri="{BB962C8B-B14F-4D97-AF65-F5344CB8AC3E}">
        <p14:creationId xmlns:p14="http://schemas.microsoft.com/office/powerpoint/2010/main" val="9715461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28625" y="631825"/>
            <a:ext cx="420688" cy="646331"/>
          </a:xfrm>
          <a:prstGeom prst="rect">
            <a:avLst/>
          </a:prstGeom>
          <a:noFill/>
        </p:spPr>
        <p:txBody>
          <a:bodyPr>
            <a:spAutoFit/>
          </a:bodyPr>
          <a:lstStyle/>
          <a:p>
            <a:pPr fontAlgn="auto">
              <a:spcBef>
                <a:spcPts val="0"/>
              </a:spcBef>
              <a:spcAft>
                <a:spcPts val="0"/>
              </a:spcAft>
              <a:defRPr/>
            </a:pPr>
            <a:r>
              <a:rPr lang="en-US" sz="3600" b="1" dirty="0" smtClean="0">
                <a:solidFill>
                  <a:prstClr val="white"/>
                </a:solidFill>
                <a:effectLst>
                  <a:outerShdw blurRad="50800" dist="38100" dir="5400000" algn="t" rotWithShape="0">
                    <a:prstClr val="black">
                      <a:alpha val="40000"/>
                    </a:prstClr>
                  </a:outerShdw>
                </a:effectLst>
                <a:latin typeface="Helvetica"/>
                <a:cs typeface="Helvetica"/>
              </a:rPr>
              <a:t>2</a:t>
            </a:r>
            <a:endParaRPr lang="en-US" sz="3600" b="1" dirty="0">
              <a:solidFill>
                <a:prstClr val="white"/>
              </a:solidFill>
              <a:effectLst>
                <a:outerShdw blurRad="50800" dist="38100" dir="5400000" algn="t" rotWithShape="0">
                  <a:prstClr val="black">
                    <a:alpha val="40000"/>
                  </a:prstClr>
                </a:outerShdw>
              </a:effectLst>
              <a:latin typeface="Helvetica"/>
              <a:cs typeface="Helvetica"/>
            </a:endParaRPr>
          </a:p>
        </p:txBody>
      </p:sp>
      <p:sp>
        <p:nvSpPr>
          <p:cNvPr id="5" name="页脚占位符 4"/>
          <p:cNvSpPr>
            <a:spLocks noGrp="1"/>
          </p:cNvSpPr>
          <p:nvPr>
            <p:ph type="ftr" sz="quarter" idx="12"/>
          </p:nvPr>
        </p:nvSpPr>
        <p:spPr>
          <a:xfrm>
            <a:off x="3124200" y="6356350"/>
            <a:ext cx="2895600" cy="365125"/>
          </a:xfrm>
        </p:spPr>
        <p:txBody>
          <a:bodyPr/>
          <a:lstStyle/>
          <a:p>
            <a:pPr>
              <a:defRPr/>
            </a:pPr>
            <a:r>
              <a:rPr lang="en-US">
                <a:solidFill>
                  <a:prstClr val="black">
                    <a:tint val="75000"/>
                  </a:prstClr>
                </a:solidFill>
                <a:latin typeface="Calibri"/>
              </a:rPr>
              <a:t>Confidential Property </a:t>
            </a:r>
          </a:p>
        </p:txBody>
      </p:sp>
      <p:sp>
        <p:nvSpPr>
          <p:cNvPr id="6" name="灯片编号占位符 5"/>
          <p:cNvSpPr>
            <a:spLocks noGrp="1"/>
          </p:cNvSpPr>
          <p:nvPr>
            <p:ph type="sldNum" sz="quarter" idx="11"/>
          </p:nvPr>
        </p:nvSpPr>
        <p:spPr>
          <a:xfrm>
            <a:off x="6553200" y="6356350"/>
            <a:ext cx="2133600" cy="365125"/>
          </a:xfrm>
        </p:spPr>
        <p:txBody>
          <a:bodyPr/>
          <a:lstStyle/>
          <a:p>
            <a:pPr>
              <a:defRPr/>
            </a:pPr>
            <a:fld id="{2CBBAB16-41A0-423F-A710-BC8E751E573C}" type="slidenum">
              <a:rPr lang="en-US">
                <a:solidFill>
                  <a:prstClr val="black">
                    <a:tint val="75000"/>
                  </a:prstClr>
                </a:solidFill>
                <a:latin typeface="Calibri"/>
              </a:rPr>
              <a:pPr>
                <a:defRPr/>
              </a:pPr>
              <a:t>9</a:t>
            </a:fld>
            <a:endParaRPr lang="en-US">
              <a:solidFill>
                <a:prstClr val="black">
                  <a:tint val="75000"/>
                </a:prstClr>
              </a:solidFill>
              <a:latin typeface="Calibri"/>
            </a:endParaRPr>
          </a:p>
        </p:txBody>
      </p:sp>
      <p:sp>
        <p:nvSpPr>
          <p:cNvPr id="8" name="TextBox 7"/>
          <p:cNvSpPr txBox="1"/>
          <p:nvPr/>
        </p:nvSpPr>
        <p:spPr>
          <a:xfrm>
            <a:off x="1691640" y="631824"/>
            <a:ext cx="6461760" cy="769441"/>
          </a:xfrm>
          <a:prstGeom prst="rect">
            <a:avLst/>
          </a:prstGeom>
          <a:noFill/>
        </p:spPr>
        <p:txBody>
          <a:bodyPr wrap="square" rtlCol="0">
            <a:spAutoFit/>
          </a:bodyPr>
          <a:lstStyle/>
          <a:p>
            <a:pPr algn="ctr"/>
            <a:r>
              <a:rPr lang="en-US" altLang="zh-CN" sz="4400" dirty="0" smtClean="0">
                <a:solidFill>
                  <a:prstClr val="black"/>
                </a:solidFill>
              </a:rPr>
              <a:t>A1 </a:t>
            </a:r>
            <a:r>
              <a:rPr lang="zh-CN" altLang="en-US" sz="4400" dirty="0" smtClean="0">
                <a:solidFill>
                  <a:prstClr val="black"/>
                </a:solidFill>
              </a:rPr>
              <a:t>注入</a:t>
            </a:r>
            <a:endParaRPr lang="zh-CN" altLang="en-US" sz="4400" dirty="0">
              <a:solidFill>
                <a:prstClr val="black"/>
              </a:solidFill>
            </a:endParaRPr>
          </a:p>
        </p:txBody>
      </p:sp>
      <p:grpSp>
        <p:nvGrpSpPr>
          <p:cNvPr id="15" name="组合 32"/>
          <p:cNvGrpSpPr>
            <a:grpSpLocks/>
          </p:cNvGrpSpPr>
          <p:nvPr/>
        </p:nvGrpSpPr>
        <p:grpSpPr bwMode="auto">
          <a:xfrm>
            <a:off x="428723" y="2006046"/>
            <a:ext cx="8054975" cy="1086159"/>
            <a:chOff x="179681" y="1057300"/>
            <a:chExt cx="1944216" cy="718998"/>
          </a:xfrm>
          <a:effectLst>
            <a:outerShdw blurRad="50800" dist="50800" dir="5400000" algn="ctr" rotWithShape="0">
              <a:srgbClr val="000000">
                <a:alpha val="84000"/>
              </a:srgbClr>
            </a:outerShdw>
          </a:effectLst>
        </p:grpSpPr>
        <p:sp>
          <p:nvSpPr>
            <p:cNvPr id="16" name="圆角矩形 33"/>
            <p:cNvSpPr/>
            <p:nvPr/>
          </p:nvSpPr>
          <p:spPr>
            <a:xfrm>
              <a:off x="179689" y="1057300"/>
              <a:ext cx="1918118" cy="718998"/>
            </a:xfrm>
            <a:prstGeom prst="roundRect">
              <a:avLst>
                <a:gd name="adj" fmla="val 3068"/>
              </a:avLst>
            </a:prstGeom>
            <a:solidFill>
              <a:srgbClr val="A2A2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7" name="TextBox 23"/>
            <p:cNvSpPr txBox="1">
              <a:spLocks noChangeArrowheads="1"/>
            </p:cNvSpPr>
            <p:nvPr/>
          </p:nvSpPr>
          <p:spPr bwMode="auto">
            <a:xfrm>
              <a:off x="179681" y="1057300"/>
              <a:ext cx="1944216" cy="550090"/>
            </a:xfrm>
            <a:prstGeom prst="rect">
              <a:avLst/>
            </a:prstGeom>
            <a:noFill/>
            <a:ln w="9525">
              <a:noFill/>
              <a:miter lim="800000"/>
              <a:headEnd/>
              <a:tailEnd/>
            </a:ln>
          </p:spPr>
          <p:txBody>
            <a:bodyPr>
              <a:spAutoFit/>
            </a:bodyPr>
            <a:lstStyle/>
            <a:p>
              <a:pPr>
                <a:defRPr/>
              </a:pPr>
              <a:r>
                <a:rPr lang="zh-CN" altLang="en-US" sz="1600" dirty="0">
                  <a:solidFill>
                    <a:schemeClr val="bg1"/>
                  </a:solidFill>
                  <a:latin typeface="微软雅黑" pitchFamily="34" charset="-122"/>
                  <a:ea typeface="微软雅黑" pitchFamily="34" charset="-122"/>
                </a:rPr>
                <a:t>注入攻击</a:t>
              </a:r>
              <a:r>
                <a:rPr lang="zh-CN" altLang="en-US" sz="1600" dirty="0" smtClean="0">
                  <a:solidFill>
                    <a:schemeClr val="bg1"/>
                  </a:solidFill>
                  <a:latin typeface="微软雅黑" pitchFamily="34" charset="-122"/>
                  <a:ea typeface="微软雅黑" pitchFamily="34" charset="-122"/>
                </a:rPr>
                <a:t>漏洞，例如</a:t>
              </a:r>
              <a:r>
                <a:rPr lang="en-US" altLang="zh-CN" sz="1600" dirty="0" smtClean="0">
                  <a:solidFill>
                    <a:schemeClr val="bg1"/>
                  </a:solidFill>
                  <a:latin typeface="微软雅黑" pitchFamily="34" charset="-122"/>
                  <a:ea typeface="微软雅黑" pitchFamily="34" charset="-122"/>
                </a:rPr>
                <a:t>SQL</a:t>
              </a:r>
              <a:r>
                <a:rPr lang="zh-CN" altLang="en-US" sz="1600" dirty="0" smtClean="0">
                  <a:solidFill>
                    <a:schemeClr val="bg1"/>
                  </a:solidFill>
                  <a:latin typeface="微软雅黑" pitchFamily="34" charset="-122"/>
                  <a:ea typeface="微软雅黑" pitchFamily="34" charset="-122"/>
                </a:rPr>
                <a:t>，</a:t>
              </a:r>
              <a:r>
                <a:rPr lang="en-US" altLang="zh-CN" sz="1600" dirty="0" smtClean="0">
                  <a:solidFill>
                    <a:schemeClr val="bg1"/>
                  </a:solidFill>
                  <a:latin typeface="微软雅黑" pitchFamily="34" charset="-122"/>
                  <a:ea typeface="微软雅黑" pitchFamily="34" charset="-122"/>
                </a:rPr>
                <a:t>OS  </a:t>
              </a:r>
              <a:r>
                <a:rPr lang="zh-CN" altLang="en-US" sz="1600" dirty="0" smtClean="0">
                  <a:solidFill>
                    <a:schemeClr val="bg1"/>
                  </a:solidFill>
                  <a:latin typeface="微软雅黑" pitchFamily="34" charset="-122"/>
                  <a:ea typeface="微软雅黑" pitchFamily="34" charset="-122"/>
                </a:rPr>
                <a:t>以及</a:t>
              </a:r>
              <a:r>
                <a:rPr lang="en-US" altLang="zh-CN" sz="1600" dirty="0" smtClean="0">
                  <a:solidFill>
                    <a:schemeClr val="bg1"/>
                  </a:solidFill>
                  <a:latin typeface="微软雅黑" pitchFamily="34" charset="-122"/>
                  <a:ea typeface="微软雅黑" pitchFamily="34" charset="-122"/>
                </a:rPr>
                <a:t>LDAP</a:t>
              </a:r>
              <a:r>
                <a:rPr lang="zh-CN" altLang="en-US" sz="1600" dirty="0" smtClean="0">
                  <a:solidFill>
                    <a:schemeClr val="bg1"/>
                  </a:solidFill>
                  <a:latin typeface="微软雅黑" pitchFamily="34" charset="-122"/>
                  <a:ea typeface="微软雅黑" pitchFamily="34" charset="-122"/>
                </a:rPr>
                <a:t>注入。这些</a:t>
              </a:r>
              <a:r>
                <a:rPr lang="zh-CN" altLang="en-US" sz="1600" dirty="0">
                  <a:solidFill>
                    <a:schemeClr val="bg1"/>
                  </a:solidFill>
                  <a:latin typeface="微软雅黑" pitchFamily="34" charset="-122"/>
                  <a:ea typeface="微软雅黑" pitchFamily="34" charset="-122"/>
                </a:rPr>
                <a:t>攻击发生在当不可信的数据作为命令</a:t>
              </a:r>
              <a:r>
                <a:rPr lang="zh-CN" altLang="en-US" sz="1600" dirty="0" smtClean="0">
                  <a:solidFill>
                    <a:schemeClr val="bg1"/>
                  </a:solidFill>
                  <a:latin typeface="微软雅黑" pitchFamily="34" charset="-122"/>
                  <a:ea typeface="微软雅黑" pitchFamily="34" charset="-122"/>
                </a:rPr>
                <a:t>或者</a:t>
              </a:r>
              <a:r>
                <a:rPr lang="zh-CN" altLang="en-US" sz="1600" dirty="0">
                  <a:solidFill>
                    <a:schemeClr val="bg1"/>
                  </a:solidFill>
                  <a:latin typeface="微软雅黑" pitchFamily="34" charset="-122"/>
                  <a:ea typeface="微软雅黑" pitchFamily="34" charset="-122"/>
                </a:rPr>
                <a:t>查询语句的</a:t>
              </a:r>
              <a:r>
                <a:rPr lang="zh-CN" altLang="en-US" sz="1600" dirty="0" smtClean="0">
                  <a:solidFill>
                    <a:schemeClr val="bg1"/>
                  </a:solidFill>
                  <a:latin typeface="微软雅黑" pitchFamily="34" charset="-122"/>
                  <a:ea typeface="微软雅黑" pitchFamily="34" charset="-122"/>
                </a:rPr>
                <a:t>一部分，被</a:t>
              </a:r>
              <a:r>
                <a:rPr lang="zh-CN" altLang="en-US" sz="1600" dirty="0">
                  <a:solidFill>
                    <a:schemeClr val="bg1"/>
                  </a:solidFill>
                  <a:latin typeface="微软雅黑" pitchFamily="34" charset="-122"/>
                  <a:ea typeface="微软雅黑" pitchFamily="34" charset="-122"/>
                </a:rPr>
                <a:t>发送给解释器的</a:t>
              </a:r>
              <a:r>
                <a:rPr lang="zh-CN" altLang="en-US" sz="1600" dirty="0" smtClean="0">
                  <a:solidFill>
                    <a:schemeClr val="bg1"/>
                  </a:solidFill>
                  <a:latin typeface="微软雅黑" pitchFamily="34" charset="-122"/>
                  <a:ea typeface="微软雅黑" pitchFamily="34" charset="-122"/>
                </a:rPr>
                <a:t>时候。攻击</a:t>
              </a:r>
              <a:r>
                <a:rPr lang="zh-CN" altLang="en-US" sz="1600" dirty="0">
                  <a:solidFill>
                    <a:schemeClr val="bg1"/>
                  </a:solidFill>
                  <a:latin typeface="微软雅黑" pitchFamily="34" charset="-122"/>
                  <a:ea typeface="微软雅黑" pitchFamily="34" charset="-122"/>
                </a:rPr>
                <a:t>者发送的恶意数据可以欺骗</a:t>
              </a:r>
              <a:r>
                <a:rPr lang="zh-CN" altLang="en-US" sz="1600" dirty="0" smtClean="0">
                  <a:solidFill>
                    <a:schemeClr val="bg1"/>
                  </a:solidFill>
                  <a:latin typeface="微软雅黑" pitchFamily="34" charset="-122"/>
                  <a:ea typeface="微软雅黑" pitchFamily="34" charset="-122"/>
                </a:rPr>
                <a:t>解释器，以</a:t>
              </a:r>
              <a:r>
                <a:rPr lang="zh-CN" altLang="en-US" sz="1600" dirty="0">
                  <a:solidFill>
                    <a:schemeClr val="bg1"/>
                  </a:solidFill>
                  <a:latin typeface="微软雅黑" pitchFamily="34" charset="-122"/>
                  <a:ea typeface="微软雅黑" pitchFamily="34" charset="-122"/>
                </a:rPr>
                <a:t>执行计划外的命令或者在未被恰当授权时访问</a:t>
              </a:r>
              <a:r>
                <a:rPr lang="zh-CN" altLang="en-US" sz="1600" dirty="0" smtClean="0">
                  <a:solidFill>
                    <a:schemeClr val="bg1"/>
                  </a:solidFill>
                  <a:latin typeface="微软雅黑" pitchFamily="34" charset="-122"/>
                  <a:ea typeface="微软雅黑" pitchFamily="34" charset="-122"/>
                </a:rPr>
                <a:t>数据。</a:t>
              </a:r>
              <a:endParaRPr lang="en-US" altLang="zh-CN" sz="1600" dirty="0" smtClean="0">
                <a:solidFill>
                  <a:schemeClr val="bg1"/>
                </a:solidFill>
                <a:latin typeface="微软雅黑" pitchFamily="34" charset="-122"/>
                <a:ea typeface="微软雅黑" pitchFamily="34" charset="-122"/>
              </a:endParaRPr>
            </a:p>
          </p:txBody>
        </p:sp>
      </p:grpSp>
      <p:grpSp>
        <p:nvGrpSpPr>
          <p:cNvPr id="18" name="组合 17"/>
          <p:cNvGrpSpPr>
            <a:grpSpLocks/>
          </p:cNvGrpSpPr>
          <p:nvPr/>
        </p:nvGrpSpPr>
        <p:grpSpPr bwMode="auto">
          <a:xfrm>
            <a:off x="428657" y="4903750"/>
            <a:ext cx="7946849" cy="1649450"/>
            <a:chOff x="179681" y="1057300"/>
            <a:chExt cx="1918126" cy="788530"/>
          </a:xfrm>
          <a:effectLst>
            <a:outerShdw blurRad="50800" dist="50800" dir="5400000" algn="ctr" rotWithShape="0">
              <a:srgbClr val="000000">
                <a:alpha val="84000"/>
              </a:srgbClr>
            </a:outerShdw>
          </a:effectLst>
        </p:grpSpPr>
        <p:sp>
          <p:nvSpPr>
            <p:cNvPr id="19" name="圆角矩形 21"/>
            <p:cNvSpPr/>
            <p:nvPr/>
          </p:nvSpPr>
          <p:spPr>
            <a:xfrm>
              <a:off x="179689" y="1057300"/>
              <a:ext cx="1918118" cy="718998"/>
            </a:xfrm>
            <a:prstGeom prst="roundRect">
              <a:avLst>
                <a:gd name="adj" fmla="val 3068"/>
              </a:avLst>
            </a:prstGeom>
            <a:solidFill>
              <a:srgbClr val="FF720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20" name="TextBox 16"/>
            <p:cNvSpPr txBox="1">
              <a:spLocks noChangeArrowheads="1"/>
            </p:cNvSpPr>
            <p:nvPr/>
          </p:nvSpPr>
          <p:spPr bwMode="auto">
            <a:xfrm>
              <a:off x="179681" y="1092813"/>
              <a:ext cx="1895611" cy="753017"/>
            </a:xfrm>
            <a:prstGeom prst="rect">
              <a:avLst/>
            </a:prstGeom>
            <a:noFill/>
            <a:ln w="9525">
              <a:noFill/>
              <a:miter lim="800000"/>
              <a:headEnd/>
              <a:tailEnd/>
            </a:ln>
          </p:spPr>
          <p:txBody>
            <a:bodyPr>
              <a:spAutoFit/>
            </a:bodyPr>
            <a:lstStyle/>
            <a:p>
              <a:pPr lvl="0">
                <a:defRPr/>
              </a:pPr>
              <a:r>
                <a:rPr lang="zh-CN" altLang="en-US" sz="1400" dirty="0" smtClean="0">
                  <a:solidFill>
                    <a:prstClr val="white"/>
                  </a:solidFill>
                  <a:latin typeface="微软雅黑" pitchFamily="34" charset="-122"/>
                  <a:ea typeface="微软雅黑" pitchFamily="34" charset="-122"/>
                </a:rPr>
                <a:t>确认</a:t>
              </a:r>
              <a:r>
                <a:rPr lang="zh-CN" altLang="en-US" sz="1400" dirty="0">
                  <a:solidFill>
                    <a:prstClr val="white"/>
                  </a:solidFill>
                  <a:latin typeface="微软雅黑" pitchFamily="34" charset="-122"/>
                  <a:ea typeface="微软雅黑" pitchFamily="34" charset="-122"/>
                </a:rPr>
                <a:t>所有解释器的使用都明确地将不可信数据从命令语句或查询语句中区分出来</a:t>
              </a:r>
              <a:r>
                <a:rPr lang="zh-CN" altLang="en-US" sz="1400" dirty="0" smtClean="0">
                  <a:solidFill>
                    <a:prstClr val="white"/>
                  </a:solidFill>
                  <a:latin typeface="微软雅黑" pitchFamily="34" charset="-122"/>
                  <a:ea typeface="微软雅黑" pitchFamily="34" charset="-122"/>
                </a:rPr>
                <a:t>。</a:t>
              </a:r>
              <a:endParaRPr lang="en-US" altLang="zh-CN" sz="1400" dirty="0" smtClean="0">
                <a:solidFill>
                  <a:prstClr val="white"/>
                </a:solidFill>
                <a:latin typeface="微软雅黑" pitchFamily="34" charset="-122"/>
                <a:ea typeface="微软雅黑" pitchFamily="34" charset="-122"/>
              </a:endParaRPr>
            </a:p>
            <a:p>
              <a:pPr lvl="0">
                <a:defRPr/>
              </a:pPr>
              <a:r>
                <a:rPr lang="zh-CN" altLang="en-US" sz="1400" dirty="0" smtClean="0">
                  <a:solidFill>
                    <a:prstClr val="white"/>
                  </a:solidFill>
                  <a:latin typeface="微软雅黑" pitchFamily="34" charset="-122"/>
                  <a:ea typeface="微软雅黑" pitchFamily="34" charset="-122"/>
                </a:rPr>
                <a:t>对于</a:t>
              </a:r>
              <a:r>
                <a:rPr lang="en-US" altLang="zh-CN" sz="1400" dirty="0">
                  <a:solidFill>
                    <a:prstClr val="white"/>
                  </a:solidFill>
                  <a:latin typeface="微软雅黑" pitchFamily="34" charset="-122"/>
                  <a:ea typeface="微软雅黑" pitchFamily="34" charset="-122"/>
                </a:rPr>
                <a:t>SQL</a:t>
              </a:r>
              <a:r>
                <a:rPr lang="zh-CN" altLang="en-US" sz="1400" dirty="0">
                  <a:solidFill>
                    <a:prstClr val="white"/>
                  </a:solidFill>
                  <a:latin typeface="微软雅黑" pitchFamily="34" charset="-122"/>
                  <a:ea typeface="微软雅黑" pitchFamily="34" charset="-122"/>
                </a:rPr>
                <a:t>调用，这就意味着在所有准备语句（</a:t>
              </a:r>
              <a:r>
                <a:rPr lang="en-US" altLang="zh-CN" sz="1400" dirty="0">
                  <a:solidFill>
                    <a:prstClr val="white"/>
                  </a:solidFill>
                  <a:latin typeface="微软雅黑" pitchFamily="34" charset="-122"/>
                  <a:ea typeface="微软雅黑" pitchFamily="34" charset="-122"/>
                </a:rPr>
                <a:t>prepared  statements</a:t>
              </a:r>
              <a:r>
                <a:rPr lang="zh-CN" altLang="en-US" sz="1400" dirty="0">
                  <a:solidFill>
                    <a:prstClr val="white"/>
                  </a:solidFill>
                  <a:latin typeface="微软雅黑" pitchFamily="34" charset="-122"/>
                  <a:ea typeface="微软雅黑" pitchFamily="34" charset="-122"/>
                </a:rPr>
                <a:t>）和存储过程（</a:t>
              </a:r>
              <a:r>
                <a:rPr lang="en-US" altLang="zh-CN" sz="1400" dirty="0">
                  <a:solidFill>
                    <a:prstClr val="white"/>
                  </a:solidFill>
                  <a:latin typeface="微软雅黑" pitchFamily="34" charset="-122"/>
                  <a:ea typeface="微软雅黑" pitchFamily="34" charset="-122"/>
                </a:rPr>
                <a:t>stored  procedures</a:t>
              </a:r>
              <a:r>
                <a:rPr lang="zh-CN" altLang="en-US" sz="1400" dirty="0">
                  <a:solidFill>
                    <a:prstClr val="white"/>
                  </a:solidFill>
                  <a:latin typeface="微软雅黑" pitchFamily="34" charset="-122"/>
                  <a:ea typeface="微软雅黑" pitchFamily="34" charset="-122"/>
                </a:rPr>
                <a:t>）中使用绑定变量（</a:t>
              </a:r>
              <a:r>
                <a:rPr lang="en-US" altLang="zh-CN" sz="1400" dirty="0">
                  <a:solidFill>
                    <a:prstClr val="white"/>
                  </a:solidFill>
                  <a:latin typeface="微软雅黑" pitchFamily="34" charset="-122"/>
                  <a:ea typeface="微软雅黑" pitchFamily="34" charset="-122"/>
                </a:rPr>
                <a:t>bind  variables</a:t>
              </a:r>
              <a:r>
                <a:rPr lang="zh-CN" altLang="en-US" sz="1400" dirty="0">
                  <a:solidFill>
                    <a:prstClr val="white"/>
                  </a:solidFill>
                  <a:latin typeface="微软雅黑" pitchFamily="34" charset="-122"/>
                  <a:ea typeface="微软雅黑" pitchFamily="34" charset="-122"/>
                </a:rPr>
                <a:t>），并避免使用动态查询语句。检查应用程序是否安全使用解释器的最快最有效的方法是代码审查。代码分析工具能帮助安全分析者找到使用解释器的代码并追踪应用的数据流。渗透测试者通过创建攻击的方法来确认这些</a:t>
              </a:r>
              <a:r>
                <a:rPr lang="zh-CN" altLang="en-US" sz="1400" dirty="0" smtClean="0">
                  <a:solidFill>
                    <a:prstClr val="white"/>
                  </a:solidFill>
                  <a:latin typeface="微软雅黑" pitchFamily="34" charset="-122"/>
                  <a:ea typeface="微软雅黑" pitchFamily="34" charset="-122"/>
                </a:rPr>
                <a:t>漏洞，不</a:t>
              </a:r>
              <a:r>
                <a:rPr lang="zh-CN" altLang="en-US" sz="1400" dirty="0">
                  <a:solidFill>
                    <a:prstClr val="white"/>
                  </a:solidFill>
                  <a:latin typeface="微软雅黑" pitchFamily="34" charset="-122"/>
                  <a:ea typeface="微软雅黑" pitchFamily="34" charset="-122"/>
                </a:rPr>
                <a:t>恰当的错误处理使得注入漏洞更容易被发现。</a:t>
              </a:r>
              <a:endParaRPr lang="en-US" altLang="zh-CN" sz="1400" dirty="0">
                <a:solidFill>
                  <a:prstClr val="white"/>
                </a:solidFill>
                <a:latin typeface="微软雅黑" pitchFamily="34" charset="-122"/>
                <a:ea typeface="微软雅黑" pitchFamily="34" charset="-122"/>
              </a:endParaRPr>
            </a:p>
          </p:txBody>
        </p:sp>
      </p:grpSp>
      <p:sp>
        <p:nvSpPr>
          <p:cNvPr id="21" name="TextBox 58"/>
          <p:cNvSpPr txBox="1">
            <a:spLocks noChangeArrowheads="1"/>
          </p:cNvSpPr>
          <p:nvPr/>
        </p:nvSpPr>
        <p:spPr bwMode="auto">
          <a:xfrm>
            <a:off x="428624" y="4504898"/>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我们是否存在注入漏洞？</a:t>
            </a:r>
            <a:endParaRPr lang="zh-CN" altLang="en-US" sz="2000" b="1" dirty="0">
              <a:solidFill>
                <a:prstClr val="black"/>
              </a:solidFill>
              <a:latin typeface="微软雅黑" charset="0"/>
              <a:ea typeface="微软雅黑" charset="0"/>
              <a:cs typeface="微软雅黑" charset="0"/>
            </a:endParaRPr>
          </a:p>
        </p:txBody>
      </p:sp>
      <p:sp>
        <p:nvSpPr>
          <p:cNvPr id="22" name="圆角矩形 21"/>
          <p:cNvSpPr/>
          <p:nvPr/>
        </p:nvSpPr>
        <p:spPr>
          <a:xfrm>
            <a:off x="428623" y="3665057"/>
            <a:ext cx="7946883" cy="811693"/>
          </a:xfrm>
          <a:prstGeom prst="roundRect">
            <a:avLst>
              <a:gd name="adj" fmla="val 3068"/>
            </a:avLst>
          </a:prstGeom>
          <a:solidFill>
            <a:srgbClr val="0070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3" name="TextBox 58"/>
          <p:cNvSpPr txBox="1">
            <a:spLocks noChangeArrowheads="1"/>
          </p:cNvSpPr>
          <p:nvPr/>
        </p:nvSpPr>
        <p:spPr bwMode="auto">
          <a:xfrm>
            <a:off x="428623" y="3213780"/>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攻击案例</a:t>
            </a:r>
            <a:endParaRPr lang="zh-CN" altLang="en-US" sz="2000" b="1" dirty="0">
              <a:solidFill>
                <a:prstClr val="black"/>
              </a:solidFill>
              <a:latin typeface="微软雅黑" charset="0"/>
              <a:ea typeface="微软雅黑" charset="0"/>
              <a:cs typeface="微软雅黑" charset="0"/>
            </a:endParaRPr>
          </a:p>
        </p:txBody>
      </p:sp>
      <p:sp>
        <p:nvSpPr>
          <p:cNvPr id="24" name="TextBox 15"/>
          <p:cNvSpPr txBox="1">
            <a:spLocks noChangeArrowheads="1"/>
          </p:cNvSpPr>
          <p:nvPr/>
        </p:nvSpPr>
        <p:spPr bwMode="auto">
          <a:xfrm>
            <a:off x="428690" y="3745880"/>
            <a:ext cx="8054975" cy="553998"/>
          </a:xfrm>
          <a:prstGeom prst="rect">
            <a:avLst/>
          </a:prstGeom>
          <a:noFill/>
          <a:ln w="9525">
            <a:noFill/>
            <a:miter lim="800000"/>
            <a:headEnd/>
            <a:tailEnd/>
          </a:ln>
        </p:spPr>
        <p:txBody>
          <a:bodyPr>
            <a:spAutoFit/>
          </a:bodyPr>
          <a:lstStyle/>
          <a:p>
            <a:pPr>
              <a:defRPr/>
            </a:pPr>
            <a:r>
              <a:rPr lang="zh-CN" altLang="en-US" dirty="0" smtClean="0">
                <a:solidFill>
                  <a:schemeClr val="bg1"/>
                </a:solidFill>
                <a:latin typeface="微软雅黑" pitchFamily="34" charset="-122"/>
                <a:ea typeface="微软雅黑" pitchFamily="34" charset="-122"/>
              </a:rPr>
              <a:t>某网站</a:t>
            </a:r>
            <a:r>
              <a:rPr lang="zh-CN" altLang="en-US" dirty="0" smtClean="0">
                <a:solidFill>
                  <a:schemeClr val="bg1"/>
                </a:solidFill>
                <a:latin typeface="微软雅黑" pitchFamily="34" charset="-122"/>
                <a:ea typeface="微软雅黑" pitchFamily="34" charset="-122"/>
                <a:cs typeface="+mn-cs"/>
              </a:rPr>
              <a:t>登陆接口</a:t>
            </a:r>
            <a:endParaRPr lang="en-US" altLang="zh-CN" dirty="0" smtClean="0">
              <a:solidFill>
                <a:schemeClr val="bg1"/>
              </a:solidFill>
              <a:latin typeface="微软雅黑" pitchFamily="34" charset="-122"/>
              <a:ea typeface="微软雅黑" pitchFamily="34" charset="-122"/>
              <a:cs typeface="+mn-cs"/>
            </a:endParaRPr>
          </a:p>
          <a:p>
            <a:pPr>
              <a:defRPr/>
            </a:pPr>
            <a:r>
              <a:rPr lang="en-US" altLang="zh-CN" sz="1200" dirty="0">
                <a:solidFill>
                  <a:schemeClr val="bg1"/>
                </a:solidFill>
                <a:latin typeface="微软雅黑" pitchFamily="34" charset="-122"/>
                <a:ea typeface="微软雅黑" pitchFamily="34" charset="-122"/>
              </a:rPr>
              <a:t>$</a:t>
            </a:r>
            <a:r>
              <a:rPr lang="en-US" altLang="zh-CN" sz="1200" dirty="0" smtClean="0">
                <a:solidFill>
                  <a:schemeClr val="bg1"/>
                </a:solidFill>
                <a:latin typeface="微软雅黑" pitchFamily="34" charset="-122"/>
                <a:ea typeface="微软雅黑" pitchFamily="34" charset="-122"/>
                <a:cs typeface="+mn-cs"/>
              </a:rPr>
              <a:t>query=</a:t>
            </a:r>
            <a:r>
              <a:rPr lang="zh-CN" altLang="en-US" sz="1200" dirty="0" smtClean="0">
                <a:solidFill>
                  <a:schemeClr val="bg1"/>
                </a:solidFill>
                <a:latin typeface="微软雅黑" pitchFamily="34" charset="-122"/>
                <a:ea typeface="微软雅黑" pitchFamily="34" charset="-122"/>
                <a:cs typeface="+mn-cs"/>
              </a:rPr>
              <a:t>“</a:t>
            </a:r>
            <a:r>
              <a:rPr lang="en-US" altLang="zh-CN" sz="1200" dirty="0" smtClean="0">
                <a:solidFill>
                  <a:schemeClr val="bg1"/>
                </a:solidFill>
                <a:latin typeface="微软雅黑" pitchFamily="34" charset="-122"/>
                <a:ea typeface="微软雅黑" pitchFamily="34" charset="-122"/>
                <a:cs typeface="+mn-cs"/>
              </a:rPr>
              <a:t>SELECT </a:t>
            </a:r>
            <a:r>
              <a:rPr lang="zh-CN" altLang="en-US" sz="1200" dirty="0" smtClean="0">
                <a:solidFill>
                  <a:schemeClr val="bg1"/>
                </a:solidFill>
                <a:latin typeface="微软雅黑" pitchFamily="34" charset="-122"/>
                <a:ea typeface="微软雅黑" pitchFamily="34" charset="-122"/>
                <a:cs typeface="+mn-cs"/>
              </a:rPr>
              <a:t>* </a:t>
            </a:r>
            <a:r>
              <a:rPr lang="en-US" altLang="zh-CN" sz="1200" dirty="0" smtClean="0">
                <a:solidFill>
                  <a:schemeClr val="bg1"/>
                </a:solidFill>
                <a:latin typeface="微软雅黑" pitchFamily="34" charset="-122"/>
                <a:ea typeface="微软雅黑" pitchFamily="34" charset="-122"/>
                <a:cs typeface="+mn-cs"/>
              </a:rPr>
              <a:t>FROM user WHERE name=‘ </a:t>
            </a:r>
            <a:r>
              <a:rPr lang="zh-CN" altLang="en-US" sz="1200" dirty="0" smtClean="0">
                <a:solidFill>
                  <a:schemeClr val="bg1"/>
                </a:solidFill>
                <a:latin typeface="微软雅黑" pitchFamily="34" charset="-122"/>
                <a:ea typeface="微软雅黑" pitchFamily="34" charset="-122"/>
                <a:cs typeface="+mn-cs"/>
              </a:rPr>
              <a:t>”</a:t>
            </a:r>
            <a:r>
              <a:rPr lang="en-US" altLang="zh-CN" sz="1200" dirty="0" smtClean="0">
                <a:solidFill>
                  <a:schemeClr val="bg1"/>
                </a:solidFill>
                <a:latin typeface="微软雅黑" pitchFamily="34" charset="-122"/>
                <a:ea typeface="微软雅黑" pitchFamily="34" charset="-122"/>
                <a:cs typeface="+mn-cs"/>
              </a:rPr>
              <a:t>+ $_POST[‘name’] + “ ‘ and password=‘ ”… …</a:t>
            </a:r>
          </a:p>
        </p:txBody>
      </p:sp>
      <p:sp>
        <p:nvSpPr>
          <p:cNvPr id="25" name="TextBox 58"/>
          <p:cNvSpPr txBox="1">
            <a:spLocks noChangeArrowheads="1"/>
          </p:cNvSpPr>
          <p:nvPr/>
        </p:nvSpPr>
        <p:spPr bwMode="auto">
          <a:xfrm>
            <a:off x="428623" y="1523811"/>
            <a:ext cx="868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zh-CN" altLang="en-US" sz="2000" b="1" dirty="0" smtClean="0">
                <a:solidFill>
                  <a:prstClr val="black"/>
                </a:solidFill>
                <a:latin typeface="微软雅黑" charset="0"/>
                <a:ea typeface="微软雅黑" charset="0"/>
                <a:cs typeface="微软雅黑" charset="0"/>
              </a:rPr>
              <a:t>注入在</a:t>
            </a:r>
            <a:r>
              <a:rPr lang="en-US" altLang="zh-CN" sz="2000" b="1" dirty="0" smtClean="0">
                <a:solidFill>
                  <a:prstClr val="black"/>
                </a:solidFill>
                <a:latin typeface="微软雅黑" charset="0"/>
                <a:ea typeface="微软雅黑" charset="0"/>
                <a:cs typeface="微软雅黑" charset="0"/>
              </a:rPr>
              <a:t>web</a:t>
            </a:r>
            <a:r>
              <a:rPr lang="zh-CN" altLang="en-US" sz="2000" b="1" dirty="0">
                <a:solidFill>
                  <a:prstClr val="black"/>
                </a:solidFill>
                <a:latin typeface="微软雅黑" charset="0"/>
                <a:ea typeface="微软雅黑" charset="0"/>
                <a:cs typeface="微软雅黑" charset="0"/>
              </a:rPr>
              <a:t>安全</a:t>
            </a:r>
            <a:r>
              <a:rPr lang="zh-CN" altLang="en-US" sz="2000" b="1" dirty="0" smtClean="0">
                <a:solidFill>
                  <a:prstClr val="black"/>
                </a:solidFill>
                <a:latin typeface="微软雅黑" charset="0"/>
                <a:ea typeface="微软雅黑" charset="0"/>
                <a:cs typeface="微软雅黑" charset="0"/>
              </a:rPr>
              <a:t>中一直保持着第一的位置。</a:t>
            </a:r>
            <a:endParaRPr lang="zh-CN" altLang="en-US" sz="2000" b="1" dirty="0">
              <a:solidFill>
                <a:prstClr val="black"/>
              </a:solidFill>
              <a:latin typeface="微软雅黑" charset="0"/>
              <a:ea typeface="微软雅黑" charset="0"/>
              <a:cs typeface="微软雅黑" charset="0"/>
            </a:endParaRPr>
          </a:p>
        </p:txBody>
      </p:sp>
    </p:spTree>
    <p:extLst>
      <p:ext uri="{BB962C8B-B14F-4D97-AF65-F5344CB8AC3E}">
        <p14:creationId xmlns:p14="http://schemas.microsoft.com/office/powerpoint/2010/main" val="1028167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8645</TotalTime>
  <Words>2360</Words>
  <Application>Microsoft Macintosh PowerPoint</Application>
  <PresentationFormat>On-screen Show (4:3)</PresentationFormat>
  <Paragraphs>384</Paragraphs>
  <Slides>34</Slides>
  <Notes>0</Notes>
  <HiddenSlides>0</HiddenSlides>
  <MMClips>0</MMClips>
  <ScaleCrop>false</ScaleCrop>
  <HeadingPairs>
    <vt:vector size="4" baseType="variant">
      <vt:variant>
        <vt:lpstr>Theme</vt:lpstr>
      </vt:variant>
      <vt:variant>
        <vt:i4>7</vt:i4>
      </vt:variant>
      <vt:variant>
        <vt:lpstr>Slide Titles</vt:lpstr>
      </vt:variant>
      <vt:variant>
        <vt:i4>34</vt:i4>
      </vt:variant>
    </vt:vector>
  </HeadingPairs>
  <TitlesOfParts>
    <vt:vector size="41" baseType="lpstr">
      <vt:lpstr>Office Theme</vt:lpstr>
      <vt:lpstr>6_Office Theme</vt:lpstr>
      <vt:lpstr>7_Office Theme</vt:lpstr>
      <vt:lpstr>16_Office Theme</vt:lpstr>
      <vt:lpstr>3_Office Theme</vt:lpstr>
      <vt:lpstr>4_Office Theme</vt:lpstr>
      <vt:lpstr>20_Office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Hong</dc:creator>
  <cp:lastModifiedBy>shy lucky</cp:lastModifiedBy>
  <cp:revision>373</cp:revision>
  <dcterms:created xsi:type="dcterms:W3CDTF">2011-12-28T03:29:05Z</dcterms:created>
  <dcterms:modified xsi:type="dcterms:W3CDTF">2014-09-04T05:29:42Z</dcterms:modified>
</cp:coreProperties>
</file>