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895B-3F8E-4F4A-9983-40540C1AA358}" type="datetimeFigureOut">
              <a:rPr lang="zh-CN" altLang="en-US" smtClean="0"/>
              <a:pPr/>
              <a:t>2015/10/20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2D9F1-ECD7-44D3-AE9A-DACF7B0B2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347D-FBE0-44D6-ABD1-8512EEB70B58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D9F-5334-44C3-8F18-AB77A49CEBFA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04-DA21-42D1-9CFF-3CC82F820E58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890E-A729-4E17-A250-7FD3503D913A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0DF-608B-43C4-9E1A-F55735D3A2AB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B012-0FF9-4256-9261-412DE750380A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EAF7-768D-4D29-8BC5-EFB5CBDF64BC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44A0-E5F4-4330-852E-858E0F47D2F6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07B-E398-4D5C-B53A-38314542C382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2B68-BFCB-4BFC-BA7C-5922AC8E72DC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CA4E-95F5-45BA-95B7-1C6EE7CA7894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70F-5A90-4095-9405-D50B51318EEF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BFC7-464F-5A49-871C-05FB7A0C5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8383-A619-44E8-BE6B-A1E777599D2E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6" name="Picture 8" descr="http://www.outsourcing-pharma.com/var/plain_site/storage/images/publications/pharmaceutical-science/outsourcing-pharma.com/clinical-development/ab-science-hit-with-fda-warning-letter-over-clinical-trials/10077458-1-eng-GB/AB-Science-hit-with-FDA-warning-letter-over-clinical-tri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1905"/>
            <a:ext cx="1343927" cy="11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/>
          <p:cNvSpPr/>
          <p:nvPr/>
        </p:nvSpPr>
        <p:spPr>
          <a:xfrm>
            <a:off x="2205317" y="2044594"/>
            <a:ext cx="679076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一般情况下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我们一定要避免直接操作修改这些文件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passwd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/shadow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/group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685800" y="3078990"/>
            <a:ext cx="8037690" cy="3263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adduser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添加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passwd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密码。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chfn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用户资料。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chsh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chmod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用户的权限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chown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所有者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chgrp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更改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用户组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sudo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临时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提升为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root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权限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who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当前谁在使用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whoami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自己是谁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1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553155" y="1693943"/>
            <a:ext cx="8037690" cy="4573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i="1" dirty="0"/>
              <a:t>#</a:t>
            </a:r>
            <a:r>
              <a:rPr lang="zh-CN" altLang="en-US" sz="1600" i="1" dirty="0"/>
              <a:t>创建一个</a:t>
            </a:r>
            <a:r>
              <a:rPr lang="en-US" altLang="zh-CN" sz="1600" i="1" dirty="0" err="1"/>
              <a:t>mytest</a:t>
            </a:r>
            <a:r>
              <a:rPr lang="zh-CN" altLang="en-US" sz="1600" i="1" dirty="0" smtClean="0"/>
              <a:t>账号</a:t>
            </a:r>
            <a:r>
              <a:rPr lang="zh-CN" altLang="en-US" sz="1600" dirty="0" smtClean="0"/>
              <a:t>，</a:t>
            </a:r>
            <a:r>
              <a:rPr lang="zh-CN" altLang="en-US" sz="1600" i="1" dirty="0" smtClean="0"/>
              <a:t>目录</a:t>
            </a:r>
            <a:r>
              <a:rPr lang="zh-CN" altLang="en-US" sz="1600" i="1" dirty="0"/>
              <a:t>在</a:t>
            </a:r>
            <a:r>
              <a:rPr lang="en-US" altLang="zh-CN" sz="1600" i="1" dirty="0"/>
              <a:t>/opt/</a:t>
            </a:r>
            <a:r>
              <a:rPr lang="en-US" altLang="zh-CN" sz="1600" i="1" dirty="0" err="1"/>
              <a:t>testfolder</a:t>
            </a:r>
            <a:r>
              <a:rPr lang="zh-CN" altLang="en-US" sz="1600" i="1" dirty="0" smtClean="0"/>
              <a:t>下</a:t>
            </a:r>
            <a:r>
              <a:rPr lang="zh-CN" altLang="en-US" sz="1600" dirty="0" smtClean="0"/>
              <a:t>，</a:t>
            </a:r>
            <a:r>
              <a:rPr lang="en-US" altLang="zh-CN" sz="1600" i="1" dirty="0" smtClean="0"/>
              <a:t>id</a:t>
            </a:r>
            <a:r>
              <a:rPr lang="zh-CN" altLang="en-US" sz="1600" i="1" dirty="0"/>
              <a:t>为</a:t>
            </a:r>
            <a:r>
              <a:rPr lang="en-US" altLang="zh-CN" sz="1600" i="1" dirty="0" smtClean="0"/>
              <a:t>1234</a:t>
            </a:r>
            <a:r>
              <a:rPr lang="zh-CN" altLang="en-US" sz="1600" dirty="0" smtClean="0"/>
              <a:t>，</a:t>
            </a:r>
            <a:r>
              <a:rPr lang="zh-CN" altLang="en-US" sz="1600" i="1" dirty="0" smtClean="0"/>
              <a:t>组</a:t>
            </a:r>
            <a:r>
              <a:rPr lang="zh-CN" altLang="en-US" sz="1600" i="1" dirty="0"/>
              <a:t>权限为</a:t>
            </a:r>
            <a:r>
              <a:rPr lang="en-US" altLang="zh-CN" sz="1600" i="1" dirty="0"/>
              <a:t>root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useradd</a:t>
            </a:r>
            <a:r>
              <a:rPr lang="en-US" altLang="zh-CN" sz="1600" dirty="0"/>
              <a:t> -u1234 -</a:t>
            </a:r>
            <a:r>
              <a:rPr lang="en-US" altLang="zh-CN" sz="1600" dirty="0" err="1"/>
              <a:t>groot</a:t>
            </a:r>
            <a:r>
              <a:rPr lang="en-US" altLang="zh-CN" sz="1600" dirty="0"/>
              <a:t> -d/opt/</a:t>
            </a:r>
            <a:r>
              <a:rPr lang="en-US" altLang="zh-CN" sz="1600" dirty="0" err="1"/>
              <a:t>testfolder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查看创建用户的相关信息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 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passwd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mytest:x:1234:0::/opt/</a:t>
            </a:r>
            <a:r>
              <a:rPr lang="en-US" altLang="zh-CN" sz="1600" dirty="0" err="1"/>
              <a:t>testfolder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bin/bash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 -l /opt/</a:t>
            </a:r>
            <a:r>
              <a:rPr lang="en-US" altLang="zh-CN" sz="1600" dirty="0" err="1"/>
              <a:t>testfolder</a:t>
            </a:r>
            <a:r>
              <a:rPr lang="en-US" altLang="zh-CN" sz="1600" dirty="0"/>
              <a:t>/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total 0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刚创建完用户，密码为</a:t>
            </a:r>
            <a:r>
              <a:rPr lang="en-US" altLang="zh-CN" sz="1600" i="1" dirty="0"/>
              <a:t>'!!'</a:t>
            </a:r>
            <a:r>
              <a:rPr lang="zh-CN" altLang="en-US" sz="1600" i="1" dirty="0"/>
              <a:t>，表示被禁用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 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/shadow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mytest</a:t>
            </a:r>
            <a:r>
              <a:rPr lang="en-US" altLang="zh-CN" sz="1600" dirty="0"/>
              <a:t>:!!:16514:0:99999:7:::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设置密码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passwd</a:t>
            </a:r>
            <a:r>
              <a:rPr lang="en-US" altLang="zh-CN" sz="1600" dirty="0"/>
              <a:t> </a:t>
            </a:r>
            <a:r>
              <a:rPr lang="en-US" altLang="zh-CN" sz="1600" dirty="0" err="1" smtClean="0"/>
              <a:t>mytest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设置后再看，账号禁用已被取消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 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/shadow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6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553155" y="1693943"/>
            <a:ext cx="8037690" cy="3903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/>
              <a:t>mytest@localhost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chfn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Changing finger information for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Password: 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Name []: </a:t>
            </a:r>
            <a:r>
              <a:rPr lang="en-US" altLang="zh-CN" sz="1600" dirty="0" err="1"/>
              <a:t>ranshy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Office []: </a:t>
            </a:r>
            <a:r>
              <a:rPr lang="zh-CN" altLang="en-US" sz="1600" dirty="0"/>
              <a:t>夏之冰雪工作室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Office Phone []: 88888888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Home Phone []: 66666666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Finger information changed.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查看修改后的信息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mytest@localhost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 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passwd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mytest:x:1234:0:ranshy,</a:t>
            </a:r>
            <a:r>
              <a:rPr lang="zh-CN" altLang="en-US" sz="1600" dirty="0"/>
              <a:t>夏之冰雪工作室</a:t>
            </a:r>
            <a:r>
              <a:rPr lang="en-US" altLang="zh-CN" sz="1600" dirty="0"/>
              <a:t>,88888888,66666666:/opt/</a:t>
            </a:r>
            <a:r>
              <a:rPr lang="en-US" altLang="zh-CN" sz="1600" dirty="0" err="1"/>
              <a:t>testfolder</a:t>
            </a:r>
            <a:r>
              <a:rPr lang="en-US" altLang="zh-CN" sz="1600" dirty="0"/>
              <a:t>:/bin/bash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权限管理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76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系统下的所有文件，对不同用户都是有不同权限的，而控制用户权限的是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chmod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指令。介绍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chmod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指令前，我们首先了解下文件和目录的相关权限。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49111" y="2954496"/>
            <a:ext cx="8037690" cy="198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/>
              <a:t>mytest@localhost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 folder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mytest@localhost</a:t>
            </a:r>
            <a:r>
              <a:rPr lang="en-US" altLang="zh-CN" sz="1600" dirty="0"/>
              <a:t> [~] touch file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mytest@localhost</a:t>
            </a:r>
            <a:r>
              <a:rPr lang="en-US" altLang="zh-CN" sz="1600" dirty="0"/>
              <a:t> [~] 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 -l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total 4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-</a:t>
            </a:r>
            <a:r>
              <a:rPr lang="en-US" altLang="zh-CN" sz="1600" dirty="0" err="1"/>
              <a:t>rw</a:t>
            </a:r>
            <a:r>
              <a:rPr lang="en-US" altLang="zh-CN" sz="1600" dirty="0"/>
              <a:t>-r--r--. 1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 root    0 Mar 20 14:09 file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drwxr</a:t>
            </a:r>
            <a:r>
              <a:rPr lang="en-US" altLang="zh-CN" sz="1600" dirty="0"/>
              <a:t>-</a:t>
            </a:r>
            <a:r>
              <a:rPr lang="en-US" altLang="zh-CN" sz="1600" dirty="0" err="1"/>
              <a:t>xr</a:t>
            </a:r>
            <a:r>
              <a:rPr lang="en-US" altLang="zh-CN" sz="1600" dirty="0"/>
              <a:t>-x. 2 </a:t>
            </a:r>
            <a:r>
              <a:rPr lang="en-US" altLang="zh-CN" sz="1600" dirty="0" err="1"/>
              <a:t>mytest</a:t>
            </a:r>
            <a:r>
              <a:rPr lang="en-US" altLang="zh-CN" sz="1600" dirty="0"/>
              <a:t> root 4096 Mar 20 14:09 folder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权限管理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756688" y="1878731"/>
            <a:ext cx="8037690" cy="3263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 smtClean="0">
                <a:solidFill>
                  <a:prstClr val="black"/>
                </a:solidFill>
              </a:rPr>
              <a:t>ls</a:t>
            </a:r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prstClr val="black"/>
                </a:solidFill>
              </a:rPr>
              <a:t>-l | tail -n1 | </a:t>
            </a:r>
            <a:r>
              <a:rPr lang="en-US" altLang="zh-CN" sz="1600" dirty="0" err="1">
                <a:solidFill>
                  <a:prstClr val="black"/>
                </a:solidFill>
              </a:rPr>
              <a:t>awk</a:t>
            </a:r>
            <a:r>
              <a:rPr lang="en-US" altLang="zh-CN" sz="1600" dirty="0">
                <a:solidFill>
                  <a:prstClr val="black"/>
                </a:solidFill>
              </a:rPr>
              <a:t> '{</a:t>
            </a:r>
            <a:r>
              <a:rPr lang="en-US" altLang="zh-CN" sz="1600" dirty="0" err="1">
                <a:solidFill>
                  <a:prstClr val="black"/>
                </a:solidFill>
              </a:rPr>
              <a:t>gsub</a:t>
            </a:r>
            <a:r>
              <a:rPr lang="en-US" altLang="zh-CN" sz="1600" dirty="0">
                <a:solidFill>
                  <a:prstClr val="black"/>
                </a:solidFill>
              </a:rPr>
              <a:t>(/ /,"\n");print}'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solidFill>
                  <a:prstClr val="black"/>
                </a:solidFill>
              </a:rPr>
              <a:t>drwxr</a:t>
            </a:r>
            <a:r>
              <a:rPr lang="en-US" altLang="zh-CN" sz="1600" dirty="0">
                <a:solidFill>
                  <a:prstClr val="black"/>
                </a:solidFill>
              </a:rPr>
              <a:t>-</a:t>
            </a:r>
            <a:r>
              <a:rPr lang="en-US" altLang="zh-CN" sz="1600" dirty="0" err="1">
                <a:solidFill>
                  <a:prstClr val="black"/>
                </a:solidFill>
              </a:rPr>
              <a:t>xr</a:t>
            </a:r>
            <a:r>
              <a:rPr lang="en-US" altLang="zh-CN" sz="1600" dirty="0">
                <a:solidFill>
                  <a:prstClr val="black"/>
                </a:solidFill>
              </a:rPr>
              <a:t>-x.  #</a:t>
            </a:r>
            <a:r>
              <a:rPr lang="zh-CN" altLang="en-US" sz="1600" dirty="0">
                <a:solidFill>
                  <a:prstClr val="black"/>
                </a:solidFill>
              </a:rPr>
              <a:t>文件类型和文件权限，第一个字符是文件的类型标志，后</a:t>
            </a:r>
            <a:r>
              <a:rPr lang="en-US" altLang="zh-CN" sz="1600" dirty="0">
                <a:solidFill>
                  <a:prstClr val="black"/>
                </a:solidFill>
              </a:rPr>
              <a:t>9</a:t>
            </a:r>
            <a:r>
              <a:rPr lang="zh-CN" altLang="en-US" sz="1600" dirty="0">
                <a:solidFill>
                  <a:prstClr val="black"/>
                </a:solidFill>
              </a:rPr>
              <a:t>个为权限标志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2            #</a:t>
            </a:r>
            <a:r>
              <a:rPr lang="zh-CN" altLang="en-US" sz="1600" dirty="0">
                <a:solidFill>
                  <a:prstClr val="black"/>
                </a:solidFill>
              </a:rPr>
              <a:t>硬链接数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solidFill>
                  <a:prstClr val="black"/>
                </a:solidFill>
              </a:rPr>
              <a:t>mytest</a:t>
            </a:r>
            <a:r>
              <a:rPr lang="en-US" altLang="zh-CN" sz="1600" dirty="0">
                <a:solidFill>
                  <a:prstClr val="black"/>
                </a:solidFill>
              </a:rPr>
              <a:t>       #</a:t>
            </a:r>
            <a:r>
              <a:rPr lang="zh-CN" altLang="en-US" sz="1600" dirty="0">
                <a:solidFill>
                  <a:prstClr val="black"/>
                </a:solidFill>
              </a:rPr>
              <a:t>文件或目录的拥有者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root         #</a:t>
            </a:r>
            <a:r>
              <a:rPr lang="zh-CN" altLang="en-US" sz="1600" dirty="0">
                <a:solidFill>
                  <a:prstClr val="black"/>
                </a:solidFill>
              </a:rPr>
              <a:t>文件或目录所属的分组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4096         #</a:t>
            </a:r>
            <a:r>
              <a:rPr lang="zh-CN" altLang="en-US" sz="1600" dirty="0">
                <a:solidFill>
                  <a:prstClr val="black"/>
                </a:solidFill>
              </a:rPr>
              <a:t>文件或目录的大小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Mar          #</a:t>
            </a:r>
            <a:r>
              <a:rPr lang="zh-CN" altLang="en-US" sz="1600" dirty="0">
                <a:solidFill>
                  <a:prstClr val="black"/>
                </a:solidFill>
              </a:rPr>
              <a:t>创建月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20           #</a:t>
            </a:r>
            <a:r>
              <a:rPr lang="zh-CN" altLang="en-US" sz="1600" dirty="0">
                <a:solidFill>
                  <a:prstClr val="black"/>
                </a:solidFill>
              </a:rPr>
              <a:t>创建日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14:09        #</a:t>
            </a:r>
            <a:r>
              <a:rPr lang="zh-CN" altLang="en-US" sz="1600" dirty="0">
                <a:solidFill>
                  <a:prstClr val="black"/>
                </a:solidFill>
              </a:rPr>
              <a:t>创建具体时间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solidFill>
                  <a:prstClr val="black"/>
                </a:solidFill>
              </a:rPr>
              <a:t>folder       #</a:t>
            </a:r>
            <a:r>
              <a:rPr lang="zh-CN" altLang="en-US" sz="1600" dirty="0">
                <a:solidFill>
                  <a:prstClr val="black"/>
                </a:solidFill>
              </a:rPr>
              <a:t>文件或目录的创建名称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权限管理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401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在这里，重点讲解文件类型以及权限，需要注意几个知识点：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649111" y="2805957"/>
            <a:ext cx="804132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第一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个字符代表文件类型，“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-”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表示普通文件，“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d”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表示目录，“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b”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表示块设备文件，“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c”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为字符设备文件，“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表示文件链接。</a:t>
            </a: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文件权限有三种，即可读、可写、可执行，对应的就是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rwx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，没有权限则用字符“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-”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标识，对于目录而言可执行代表可以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cd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进入。</a:t>
            </a: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而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文件权限的又分为三组，因此这里由九个字符组成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rwx</a:t>
            </a:r>
            <a:r>
              <a:rPr lang="en-US" altLang="zh-CN" dirty="0" err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dirty="0" err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dirty="0" err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-x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，红色为文件拥有者权限，绿色为文件所属用户组的权限，黄色代表其它用户的权限，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拥有所有文件拥有者的权限。</a:t>
            </a: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权限采用八进制设计，各个权限的值代表的数字为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r(4)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w(2)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x(1)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-(0)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，例如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folder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目录权限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rwxr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xr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-x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对应的数字为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755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7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权限管理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514295" y="2411223"/>
            <a:ext cx="8037690" cy="289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hmod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–R 777 folder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chmod</a:t>
            </a:r>
            <a:r>
              <a:rPr lang="en-US" altLang="zh-CN" sz="2800" dirty="0"/>
              <a:t> a-</a:t>
            </a:r>
            <a:r>
              <a:rPr lang="en-US" altLang="zh-CN" sz="2800" dirty="0" err="1"/>
              <a:t>rwx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file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chmod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u+rwx</a:t>
            </a:r>
            <a:r>
              <a:rPr lang="en-US" altLang="zh-CN" sz="2800" dirty="0"/>
              <a:t> test/ </a:t>
            </a:r>
            <a:endParaRPr lang="en-US" altLang="zh-CN" sz="2800" dirty="0" smtClean="0"/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chmod</a:t>
            </a:r>
            <a:r>
              <a:rPr lang="en-US" altLang="zh-CN" sz="2800" dirty="0"/>
              <a:t> g=</a:t>
            </a:r>
            <a:r>
              <a:rPr lang="en-US" altLang="zh-CN" sz="2800" dirty="0" err="1"/>
              <a:t>rx</a:t>
            </a:r>
            <a:r>
              <a:rPr lang="en-US" altLang="zh-CN" sz="2800" dirty="0"/>
              <a:t> test/ </a:t>
            </a:r>
            <a:endParaRPr lang="en-US" altLang="zh-CN" sz="2800" dirty="0" smtClean="0"/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chmod</a:t>
            </a:r>
            <a:r>
              <a:rPr lang="en-US" altLang="zh-CN" sz="2800" dirty="0"/>
              <a:t> o-</a:t>
            </a:r>
            <a:r>
              <a:rPr lang="en-US" altLang="zh-CN" sz="2800" dirty="0" err="1"/>
              <a:t>rwx</a:t>
            </a:r>
            <a:r>
              <a:rPr lang="en-US" altLang="zh-CN" sz="2800" dirty="0"/>
              <a:t> test</a:t>
            </a:r>
            <a:r>
              <a:rPr lang="en-US" altLang="zh-CN" sz="2800" dirty="0" smtClean="0"/>
              <a:t>/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415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账号操作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514295" y="2411223"/>
            <a:ext cx="8037690" cy="289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w</a:t>
            </a:r>
            <a:r>
              <a:rPr lang="en-US" altLang="zh-CN" sz="2800" dirty="0" err="1" smtClean="0"/>
              <a:t>hoami</a:t>
            </a:r>
            <a:endParaRPr lang="en-US" altLang="zh-CN" sz="2800" dirty="0" smtClean="0"/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ho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sudo</a:t>
            </a:r>
            <a:r>
              <a:rPr lang="en-US" altLang="zh-CN" sz="2800" dirty="0"/>
              <a:t> </a:t>
            </a:r>
            <a:r>
              <a:rPr lang="en-US" altLang="zh-CN" sz="2800" dirty="0"/>
              <a:t>shell</a:t>
            </a:r>
            <a:endParaRPr lang="en-US" altLang="zh-CN" sz="2800" dirty="0" smtClean="0"/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s</a:t>
            </a:r>
            <a:r>
              <a:rPr lang="en-US" altLang="zh-CN" sz="2800" dirty="0" err="1" smtClean="0"/>
              <a:t>u</a:t>
            </a:r>
            <a:r>
              <a:rPr lang="en-US" altLang="zh-CN" sz="2800" dirty="0" smtClean="0"/>
              <a:t> root</a:t>
            </a:r>
          </a:p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 err="1"/>
              <a:t>s</a:t>
            </a:r>
            <a:r>
              <a:rPr lang="en-US" altLang="zh-CN" sz="2800" dirty="0" err="1" smtClean="0"/>
              <a:t>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su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8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账号操作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提高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服务器的账号安全级别，我们通常是禁止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账号直接远程连接（如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ssh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），而仅提供普通用户连接权限。普通用户连接后，再通过切换账号来获得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权限。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756688" y="3298620"/>
            <a:ext cx="8037690" cy="2653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smtClean="0">
                <a:solidFill>
                  <a:prstClr val="black"/>
                </a:solidFill>
              </a:rPr>
              <a:t>#</a:t>
            </a:r>
            <a:r>
              <a:rPr lang="zh-CN" altLang="en-US" sz="1600" dirty="0" smtClean="0">
                <a:solidFill>
                  <a:prstClr val="black"/>
                </a:solidFill>
              </a:rPr>
              <a:t>修改</a:t>
            </a:r>
            <a:r>
              <a:rPr lang="en-US" altLang="zh-CN" sz="1600" dirty="0">
                <a:solidFill>
                  <a:prstClr val="black"/>
                </a:solidFill>
              </a:rPr>
              <a:t>/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etc</a:t>
            </a:r>
            <a:r>
              <a:rPr lang="en-US" altLang="zh-CN" sz="1600" dirty="0" smtClean="0">
                <a:solidFill>
                  <a:prstClr val="black"/>
                </a:solidFill>
              </a:rPr>
              <a:t>/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ssh</a:t>
            </a:r>
            <a:r>
              <a:rPr lang="en-US" altLang="zh-CN" sz="1600" dirty="0" smtClean="0">
                <a:solidFill>
                  <a:prstClr val="black"/>
                </a:solidFill>
              </a:rPr>
              <a:t>/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sshd_config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文件查找“</a:t>
            </a:r>
            <a:r>
              <a:rPr lang="en-US" altLang="zh-CN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en-US" altLang="zh-CN" sz="1600" dirty="0" err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PermitRootLogin</a:t>
            </a:r>
            <a:r>
              <a:rPr lang="en-US" altLang="zh-CN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yes”</a:t>
            </a:r>
            <a:r>
              <a:rPr lang="zh-CN" altLang="en-US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，将前面的“</a:t>
            </a:r>
            <a:r>
              <a:rPr lang="en-US" altLang="zh-CN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#”</a:t>
            </a:r>
            <a:r>
              <a:rPr lang="zh-CN" altLang="en-US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去掉，短尾“</a:t>
            </a:r>
            <a:r>
              <a:rPr lang="en-US" altLang="zh-CN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Yes”</a:t>
            </a:r>
            <a:r>
              <a:rPr lang="zh-CN" altLang="en-US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改为“</a:t>
            </a:r>
            <a:r>
              <a:rPr lang="en-US" altLang="zh-CN" sz="1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No</a:t>
            </a:r>
            <a:r>
              <a:rPr lang="en-US" altLang="zh-CN" sz="1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”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/>
              <a:t>UseDNS</a:t>
            </a:r>
            <a:r>
              <a:rPr lang="en-US" altLang="zh-CN" sz="1600" dirty="0"/>
              <a:t> no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AddressFamily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inet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PermitRootLogin</a:t>
            </a:r>
            <a:r>
              <a:rPr lang="en-US" altLang="zh-CN" sz="1600" dirty="0"/>
              <a:t> no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root@localhost</a:t>
            </a:r>
            <a:r>
              <a:rPr lang="en-US" altLang="zh-CN" sz="1600" dirty="0"/>
              <a:t> [~] service </a:t>
            </a:r>
            <a:r>
              <a:rPr lang="en-US" altLang="zh-CN" sz="1600" dirty="0" err="1"/>
              <a:t>sshd</a:t>
            </a:r>
            <a:r>
              <a:rPr lang="en-US" altLang="zh-CN" sz="1600" dirty="0"/>
              <a:t> restart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Stopping </a:t>
            </a:r>
            <a:r>
              <a:rPr lang="en-US" altLang="zh-CN" sz="1600" dirty="0" err="1"/>
              <a:t>sshd</a:t>
            </a:r>
            <a:r>
              <a:rPr lang="en-US" altLang="zh-CN" sz="1600" dirty="0"/>
              <a:t>: [  OK  ]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Starting </a:t>
            </a:r>
            <a:r>
              <a:rPr lang="en-US" altLang="zh-CN" sz="1600" dirty="0" err="1"/>
              <a:t>sshd</a:t>
            </a:r>
            <a:r>
              <a:rPr lang="en-US" altLang="zh-CN" sz="1600" dirty="0"/>
              <a:t>: [  OK  ]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6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账号操作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112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赋予一个用户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权限，有多种方法，这里介绍一种最常用的、推荐的方法。修改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sudoers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文件，找到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设置那一行，在下面添加类似内容，保存即可。若加入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NOPASSWD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，则切换管理员时不需要密码。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756688" y="3298620"/>
            <a:ext cx="8037690" cy="29731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i="1" dirty="0"/>
              <a:t>## Allow root to run any commands anywhere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root    ALL=(ALL)       ALL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ranshy</a:t>
            </a:r>
            <a:r>
              <a:rPr lang="en-US" altLang="zh-CN" sz="1600" dirty="0"/>
              <a:t>  ALL=(ALL)       </a:t>
            </a:r>
            <a:r>
              <a:rPr lang="en-US" altLang="zh-CN" sz="1600" dirty="0" smtClean="0"/>
              <a:t>ALL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</a:t>
            </a:r>
            <a:r>
              <a:rPr lang="zh-CN" altLang="en-US" sz="1600" i="1" dirty="0"/>
              <a:t>增加</a:t>
            </a:r>
            <a:r>
              <a:rPr lang="en-US" altLang="zh-CN" sz="1600" i="1" dirty="0"/>
              <a:t>NOPASSWD</a:t>
            </a:r>
            <a:r>
              <a:rPr lang="zh-CN" altLang="en-US" sz="1600" i="1" dirty="0"/>
              <a:t>选项，不需要输入密码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mytest@localhost</a:t>
            </a:r>
            <a:r>
              <a:rPr lang="en-US" altLang="zh-CN" sz="1600" dirty="0"/>
              <a:t> [~] vi 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sudoers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i="1" dirty="0"/>
              <a:t>## Allow root to run any commands anywhere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root    ALL=(ALL)       ALL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ranshy</a:t>
            </a:r>
            <a:r>
              <a:rPr lang="en-US" altLang="zh-CN" sz="1600" dirty="0"/>
              <a:t>  ALL=(ALL)       NOPASSWD: ALL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7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731" y="4681157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Shy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  /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  <a:cs typeface="华文黑体"/>
              </a:rPr>
              <a:t>Web</a:t>
            </a:r>
            <a:endParaRPr lang="zh-CN" altLang="en-US" sz="2400" dirty="0" smtClean="0">
              <a:latin typeface="黑体" pitchFamily="49" charset="-122"/>
              <a:ea typeface="黑体" pitchFamily="49" charset="-122"/>
              <a:cs typeface="华文黑体"/>
            </a:endParaRPr>
          </a:p>
          <a:p>
            <a:pPr algn="ctr"/>
            <a:r>
              <a:rPr lang="en-US" sz="2400" b="1" dirty="0" smtClean="0">
                <a:solidFill>
                  <a:srgbClr val="75C1FF"/>
                </a:solidFill>
                <a:latin typeface="Myriad Pro"/>
                <a:cs typeface="Myriad Pro"/>
              </a:rPr>
              <a:t> </a:t>
            </a:r>
            <a:endParaRPr lang="en-US" sz="2400" b="1" dirty="0">
              <a:solidFill>
                <a:srgbClr val="75C1FF"/>
              </a:solidFill>
              <a:latin typeface="Myriad Pro"/>
              <a:cs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379" y="2014482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华文黑体"/>
              </a:rPr>
              <a:t>Linux——</a:t>
            </a:r>
            <a:r>
              <a:rPr lang="zh-CN" altLang="en-US" sz="54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  <a:cs typeface="华文黑体"/>
              </a:rPr>
              <a:t>用户篇</a:t>
            </a:r>
            <a:endParaRPr lang="en-US" altLang="zh-CN" sz="5400" dirty="0" smtClean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35F1-B622-4705-A7AC-5F064AA57F14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519" y="3172094"/>
            <a:ext cx="223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</a:rPr>
              <a:t>The End</a:t>
            </a:r>
            <a:endParaRPr lang="en-US" sz="2800" b="1" dirty="0">
              <a:solidFill>
                <a:srgbClr val="595959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BB30-4151-4FC1-9700-D525735D2778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系统特点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/>
              <a:pPr/>
              <a:t>10/20/2015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Property 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http://cms.cintacs.com/content/images/orig/5553a039d56ec838c45d88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82" y="2044594"/>
            <a:ext cx="3818218" cy="38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17"/>
          <p:cNvSpPr/>
          <p:nvPr/>
        </p:nvSpPr>
        <p:spPr>
          <a:xfrm>
            <a:off x="649110" y="2044594"/>
            <a:ext cx="376152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多用户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多用户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组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多任务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多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桌面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09" y="5050282"/>
            <a:ext cx="376152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Windows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相比，最大的特点是多人同时操登陆操作。</a:t>
            </a:r>
          </a:p>
        </p:txBody>
      </p:sp>
    </p:spTree>
    <p:extLst>
      <p:ext uri="{BB962C8B-B14F-4D97-AF65-F5344CB8AC3E}">
        <p14:creationId xmlns:p14="http://schemas.microsoft.com/office/powerpoint/2010/main" val="4142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用户和用户组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系统中对于账号而言，实际上就是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，系统不关心名称本身，我们可以随便的起名字，只要不重复就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可以，账号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的列表存放在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passwd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下面。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1" y="2956859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cat /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passwd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649111" y="3825267"/>
            <a:ext cx="8037690" cy="2332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用户名称，代表用户，帐号名称不许重复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x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密码，用户登录时需要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，系统内部用于来识别不同的用户的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，分组的唯一标识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描述信息，解释用户的相关信息，对系统操作没有用处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/root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用户根目录，登陆后默认进入的目录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/bin/bash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用户登陆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，可查看操作命令集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用户和用户组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49110" y="2044594"/>
            <a:ext cx="7419125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用户名称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是超级管理员，由系统直接设置。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由于系统中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/shadow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专门存放密码，因此在这里会用字母“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x”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表示。若用户没有密码，则该字段为空；若是字符“*”，则表示该用户被查封，无法登陆。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ID0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代表系统管理员。如果我们创建了一个新用户，并将此字段设置为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，则该用户有管理员权限。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的用户根目录是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，其余账号的根目录在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/home/username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下面。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密码管理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25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最初，用户的密码是直接存放在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passwd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文件中的，并且密码是被加过密的。但是，对于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passwd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文件任何用户都是可以进行查看的（可读的），而随着技术发展加密算法变得可被破解，最终导致了极大的安全隐患。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后来，使用专门的一个文件存储用户的密码，既保证了普通用户查看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passwd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的文件权限，有避免了密码数据被泄露。存放密码的文件是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/shadow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，该文件只有系统管理员才能看到。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1" y="5181317"/>
            <a:ext cx="8037690" cy="60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 /</a:t>
            </a:r>
            <a:r>
              <a:rPr lang="en-US" altLang="zh-CN" sz="28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/shadow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1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密码管理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52740" y="1607920"/>
            <a:ext cx="8037690" cy="3263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用户名称，同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/shadow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$6$E1X****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用户密码，加过密的密码（原始密码六个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16288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上次改动密码的日期，按照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时间戳为起始日期（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1970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1971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日即为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366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密码不可被改动的天数，设置后要经过该天数后才可更改密码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99999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密码在规定天数内必须更改，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99999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可以理解为永不更改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密码变更期限提醒，默认设置为提前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天提醒用户即将到期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账号失效期，超过此时间未修改密码，账号将暂时失效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账号取消时间，超过此时间后，账号无法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使用（收费服务商）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保留字段，暂时没有用处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52740" y="4888575"/>
            <a:ext cx="803769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!”  ——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被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禁用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“*”  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不可以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登录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!!” ——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禁用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（一般创建完未设置密码时使用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为空   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登录时不需要密码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用户组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49111" y="2044594"/>
            <a:ext cx="8037690" cy="220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我们为什么需要用户组，假设这样一个场景，有多个人在同一台机器做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事情，有另一波人也在这台机器做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事情，做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事情时大家需要的权限各不相同。我们知道，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系统中可以为每个用户设置不同的权限，若我们要分别对所有用户设置相应的权限，那么问题来了，若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小组需要修改某个权限，我们要一个个分别做修改，效率非常低效；而且，每次新添加一个成员，也要重新设置相应的权限。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17"/>
          <p:cNvSpPr/>
          <p:nvPr/>
        </p:nvSpPr>
        <p:spPr>
          <a:xfrm>
            <a:off x="649111" y="5181317"/>
            <a:ext cx="8037690" cy="6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>
                <a:srgbClr val="75C1FF"/>
              </a:buClr>
            </a:pPr>
            <a:r>
              <a:rPr lang="en-US" altLang="zh-CN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cat /</a:t>
            </a:r>
            <a:r>
              <a:rPr lang="en-US" altLang="zh-CN" sz="28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/group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885" y="5844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黑体" pitchFamily="49" charset="-122"/>
                <a:ea typeface="黑体" pitchFamily="49" charset="-122"/>
                <a:cs typeface="华文黑体"/>
              </a:rPr>
              <a:t>用户组</a:t>
            </a:r>
            <a:endParaRPr lang="en-US" sz="4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黑体" pitchFamily="49" charset="-122"/>
              <a:ea typeface="黑体" pitchFamily="49" charset="-122"/>
              <a:cs typeface="华文黑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4662-88EE-4195-82F2-BC0567081CB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10/20/2015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 Property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BFC7-464F-5A49-871C-05FB7A0C51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652740" y="1607920"/>
            <a:ext cx="8037690" cy="1327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bin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群组名称，群识别标志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x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群组密码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         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，系统识别群的唯一标识</a:t>
            </a:r>
          </a:p>
          <a:p>
            <a:pPr>
              <a:lnSpc>
                <a:spcPct val="130000"/>
              </a:lnSpc>
              <a:buClr>
                <a:srgbClr val="75C1FF"/>
              </a:buClr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bin,daemon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#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群组下的账号列表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7"/>
          <p:cNvSpPr/>
          <p:nvPr/>
        </p:nvSpPr>
        <p:spPr>
          <a:xfrm>
            <a:off x="649110" y="3752370"/>
            <a:ext cx="80413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用户组是权限的容器，用户组下的所有用户，可以继承所在组的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权限。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群组密码我们平时很少使用，只有在需要用群组登陆时才会设置。该密码也保存在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etc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/shadow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30000"/>
              </a:lnSpc>
              <a:buClr>
                <a:srgbClr val="75C1FF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如果在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组里面，将某个用户名加入到账号列表字段中，则该账号的组就变成了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1435</Words>
  <Application>Microsoft Office PowerPoint</Application>
  <PresentationFormat>全屏显示(4:3)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Myriad Pro</vt:lpstr>
      <vt:lpstr>黑体</vt:lpstr>
      <vt:lpstr>华文黑体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 Song</cp:lastModifiedBy>
  <cp:revision>133</cp:revision>
  <dcterms:created xsi:type="dcterms:W3CDTF">2011-12-28T03:29:05Z</dcterms:created>
  <dcterms:modified xsi:type="dcterms:W3CDTF">2015-10-20T07:53:40Z</dcterms:modified>
</cp:coreProperties>
</file>