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20" r:id="rId2"/>
    <p:sldMasterId id="2147483732" r:id="rId3"/>
    <p:sldMasterId id="2147483744" r:id="rId4"/>
    <p:sldMasterId id="2147483756" r:id="rId5"/>
    <p:sldMasterId id="2147483768" r:id="rId6"/>
    <p:sldMasterId id="2147483780" r:id="rId7"/>
    <p:sldMasterId id="2147483792" r:id="rId8"/>
    <p:sldMasterId id="2147483804" r:id="rId9"/>
    <p:sldMasterId id="2147483816" r:id="rId10"/>
    <p:sldMasterId id="2147483828" r:id="rId11"/>
    <p:sldMasterId id="2147483840" r:id="rId12"/>
    <p:sldMasterId id="2147483852" r:id="rId13"/>
    <p:sldMasterId id="2147483864" r:id="rId14"/>
  </p:sldMasterIdLst>
  <p:notesMasterIdLst>
    <p:notesMasterId r:id="rId42"/>
  </p:notesMasterIdLst>
  <p:sldIdLst>
    <p:sldId id="256" r:id="rId15"/>
    <p:sldId id="265" r:id="rId16"/>
    <p:sldId id="289" r:id="rId17"/>
    <p:sldId id="257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5" r:id="rId26"/>
    <p:sldId id="294" r:id="rId27"/>
    <p:sldId id="296" r:id="rId28"/>
    <p:sldId id="297" r:id="rId29"/>
    <p:sldId id="299" r:id="rId30"/>
    <p:sldId id="306" r:id="rId31"/>
    <p:sldId id="307" r:id="rId32"/>
    <p:sldId id="308" r:id="rId33"/>
    <p:sldId id="303" r:id="rId34"/>
    <p:sldId id="300" r:id="rId35"/>
    <p:sldId id="301" r:id="rId36"/>
    <p:sldId id="298" r:id="rId37"/>
    <p:sldId id="302" r:id="rId38"/>
    <p:sldId id="304" r:id="rId39"/>
    <p:sldId id="305" r:id="rId40"/>
    <p:sldId id="264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EDEEF4-C5A4-E646-9251-85F7D5044870}">
          <p14:sldIdLst>
            <p14:sldId id="256"/>
            <p14:sldId id="265"/>
            <p14:sldId id="289"/>
            <p14:sldId id="257"/>
            <p14:sldId id="286"/>
            <p14:sldId id="287"/>
            <p14:sldId id="288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9"/>
            <p14:sldId id="306"/>
            <p14:sldId id="307"/>
            <p14:sldId id="308"/>
            <p14:sldId id="303"/>
            <p14:sldId id="300"/>
            <p14:sldId id="301"/>
            <p14:sldId id="298"/>
            <p14:sldId id="302"/>
            <p14:sldId id="304"/>
            <p14:sldId id="30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7638" autoAdjust="0"/>
  </p:normalViewPr>
  <p:slideViewPr>
    <p:cSldViewPr snapToGrid="0" snapToObjects="1">
      <p:cViewPr>
        <p:scale>
          <a:sx n="100" d="100"/>
          <a:sy n="100" d="100"/>
        </p:scale>
        <p:origin x="-12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E24516-3AC3-4806-9DAE-6D140B922211}" type="datetimeFigureOut">
              <a:rPr lang="zh-CN" altLang="en-US"/>
              <a:pPr>
                <a:defRPr/>
              </a:pPr>
              <a:t>13-5-24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C8C5D1-86DC-44E9-9AB3-4ABA5F2605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96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21/12/2012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Property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/>
              <a:pPr>
                <a:defRPr/>
              </a:pPr>
              <a:t>13-5-24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3192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2611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2353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560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19860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66561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3799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79909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3709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973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/>
              <a:pPr>
                <a:defRPr/>
              </a:pPr>
              <a:t>13-5-24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48704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5621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0576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15784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58411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16252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93174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93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64102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51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6255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3482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3901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5806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46607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996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9096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02312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8010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175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23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60049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50566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50557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9593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76227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54079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7223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46952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0657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5755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8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9928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1998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1009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34998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28119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16113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6342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1819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79572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46933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337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54314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71462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57261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6575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82116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66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112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08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94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7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/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160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659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506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486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105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7318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189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6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611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36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/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347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8826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854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886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417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482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603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9325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1954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08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/>
              <a:pPr>
                <a:defRPr/>
              </a:pPr>
              <a:t>13-5-24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63781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4258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460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5292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5550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0251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4242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7964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87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76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/>
              <a:pPr>
                <a:defRPr/>
              </a:pPr>
              <a:t>13-5-24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1187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1185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196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979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096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3896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7677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8039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59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42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/>
              <a:pPr>
                <a:defRPr/>
              </a:pPr>
              <a:t>13-5-24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0295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274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0037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5116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419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0995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871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1702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2834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58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/>
              <a:pPr>
                <a:defRPr/>
              </a:pPr>
              <a:t>13-5-24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5157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5469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8132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7005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6868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3785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4169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4346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1153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358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/>
              <a:pPr>
                <a:defRPr/>
              </a:pPr>
              <a:t>13-5-24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6604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8211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1458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8340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7128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3919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1274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737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0283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45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/>
              <a:pPr>
                <a:defRPr/>
              </a:pPr>
              <a:t>13-5-24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2928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12525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4241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7232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903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8746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07418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0682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2093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13-5-24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3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74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89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0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1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6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88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75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5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94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3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49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16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9149535A-5D9A-48F0-96DD-6B524A7F147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</a:rPr>
              <a:t>周全的策略—闭包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68" name="圆角矩形 13"/>
          <p:cNvSpPr/>
          <p:nvPr/>
        </p:nvSpPr>
        <p:spPr>
          <a:xfrm>
            <a:off x="459103" y="2395975"/>
            <a:ext cx="4458335" cy="1271586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9" name="TextBox 21"/>
          <p:cNvSpPr txBox="1">
            <a:spLocks noChangeArrowheads="1"/>
          </p:cNvSpPr>
          <p:nvPr/>
        </p:nvSpPr>
        <p:spPr bwMode="auto">
          <a:xfrm>
            <a:off x="443864" y="2372163"/>
            <a:ext cx="437991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CREATE TABLE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file_path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p_id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 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s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 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NULL,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PRIMARY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KEY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p_id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s_id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 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)ENGINE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=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InnoDB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DEFAULT CHARSET=utf8;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70" name="圆角矩形 15"/>
          <p:cNvSpPr/>
          <p:nvPr/>
        </p:nvSpPr>
        <p:spPr>
          <a:xfrm>
            <a:off x="428625" y="1702753"/>
            <a:ext cx="8358185" cy="545148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73" name="TextBox 21"/>
          <p:cNvSpPr txBox="1">
            <a:spLocks noChangeArrowheads="1"/>
          </p:cNvSpPr>
          <p:nvPr/>
        </p:nvSpPr>
        <p:spPr bwMode="auto">
          <a:xfrm>
            <a:off x="647700" y="1767840"/>
            <a:ext cx="79486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闭包表可以很好的解决分级存储，它记录了树中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“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所有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”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节点的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“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所有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”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关系。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57088"/>
              </p:ext>
            </p:extLst>
          </p:nvPr>
        </p:nvGraphicFramePr>
        <p:xfrm>
          <a:off x="475293" y="3723640"/>
          <a:ext cx="4452618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2103"/>
                <a:gridCol w="742103"/>
                <a:gridCol w="742103"/>
                <a:gridCol w="742103"/>
                <a:gridCol w="742103"/>
                <a:gridCol w="742103"/>
              </a:tblGrid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p_id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s_id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p_id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s_id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p_id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s_id</a:t>
                      </a:r>
                      <a:endParaRPr lang="en-US" b="0" dirty="0" smtClean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圆角矩形 15"/>
          <p:cNvSpPr/>
          <p:nvPr/>
        </p:nvSpPr>
        <p:spPr>
          <a:xfrm>
            <a:off x="5138471" y="2385814"/>
            <a:ext cx="4011610" cy="3898145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86" name="TextBox 21"/>
          <p:cNvSpPr txBox="1">
            <a:spLocks noChangeArrowheads="1"/>
          </p:cNvSpPr>
          <p:nvPr/>
        </p:nvSpPr>
        <p:spPr bwMode="auto">
          <a:xfrm>
            <a:off x="5144552" y="2450902"/>
            <a:ext cx="381503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1.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查找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快速获取节点的所有后代。（</a:t>
            </a:r>
            <a:r>
              <a:rPr lang="en-US" altLang="zh-CN" sz="1600" dirty="0" err="1" smtClean="0">
                <a:solidFill>
                  <a:prstClr val="black"/>
                </a:solidFill>
                <a:ea typeface="微软雅黑" charset="0"/>
              </a:rPr>
              <a:t>pid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=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）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快速获取节点的所有祖先。（</a:t>
            </a:r>
            <a:r>
              <a:rPr lang="en-US" altLang="zh-CN" sz="1600" dirty="0" err="1" smtClean="0">
                <a:solidFill>
                  <a:prstClr val="black"/>
                </a:solidFill>
                <a:ea typeface="微软雅黑" charset="0"/>
              </a:rPr>
              <a:t>sid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=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）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2.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插入</a:t>
            </a:r>
            <a:endParaRPr lang="en-US" altLang="zh-CN" sz="1600" dirty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插入新节点，比如要插入到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3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的下面，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先插入一个自己，然后搜索后代是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3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的所有节点，增加该节点和新插入节点的关系列。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3.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删除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删除叶子节点</a:t>
            </a:r>
            <a:r>
              <a:rPr lang="en-US" altLang="zh-CN" sz="1600" dirty="0">
                <a:solidFill>
                  <a:prstClr val="black"/>
                </a:solidFill>
                <a:ea typeface="微软雅黑" charset="0"/>
              </a:rPr>
              <a:t>7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，删除后代为</a:t>
            </a:r>
            <a:r>
              <a:rPr lang="en-US" altLang="zh-CN" sz="1600" dirty="0">
                <a:solidFill>
                  <a:prstClr val="black"/>
                </a:solidFill>
                <a:ea typeface="微软雅黑" charset="0"/>
              </a:rPr>
              <a:t>7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即可。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删除一个子树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6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，删除后代为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6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的，以及那些以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6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的后代为后代的行。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DELETE FROM </a:t>
            </a:r>
            <a:r>
              <a:rPr lang="en-US" altLang="zh-CN" sz="1400" dirty="0" err="1" smtClean="0">
                <a:solidFill>
                  <a:prstClr val="black"/>
                </a:solidFill>
                <a:ea typeface="微软雅黑" charset="0"/>
              </a:rPr>
              <a:t>file_path</a:t>
            </a:r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 WHERE </a:t>
            </a:r>
            <a:r>
              <a:rPr lang="en-US" altLang="zh-CN" sz="1400" dirty="0" err="1" smtClean="0">
                <a:solidFill>
                  <a:prstClr val="black"/>
                </a:solidFill>
                <a:ea typeface="微软雅黑" charset="0"/>
              </a:rPr>
              <a:t>s_id</a:t>
            </a:r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=6;</a:t>
            </a: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DELETE FROM </a:t>
            </a:r>
            <a:r>
              <a:rPr lang="en-US" altLang="zh-CN" sz="1400" dirty="0" err="1" smtClean="0">
                <a:solidFill>
                  <a:prstClr val="black"/>
                </a:solidFill>
                <a:ea typeface="微软雅黑" charset="0"/>
              </a:rPr>
              <a:t>file_path</a:t>
            </a:r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 </a:t>
            </a: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WHERE </a:t>
            </a:r>
            <a:r>
              <a:rPr lang="en-US" altLang="zh-CN" sz="1400" dirty="0" err="1" smtClean="0">
                <a:solidFill>
                  <a:prstClr val="black"/>
                </a:solidFill>
                <a:ea typeface="微软雅黑" charset="0"/>
              </a:rPr>
              <a:t>s_id</a:t>
            </a:r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 IN </a:t>
            </a:r>
            <a:r>
              <a:rPr lang="zh-CN" altLang="en-US" sz="1400" dirty="0" smtClean="0">
                <a:solidFill>
                  <a:prstClr val="black"/>
                </a:solidFill>
                <a:ea typeface="微软雅黑" charset="0"/>
              </a:rPr>
              <a:t>（</a:t>
            </a:r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SELECT </a:t>
            </a:r>
            <a:r>
              <a:rPr lang="en-US" altLang="zh-CN" sz="1400" dirty="0" err="1" smtClean="0">
                <a:solidFill>
                  <a:prstClr val="black"/>
                </a:solidFill>
                <a:ea typeface="微软雅黑" charset="0"/>
              </a:rPr>
              <a:t>s_id</a:t>
            </a:r>
            <a:r>
              <a:rPr lang="en-US" altLang="zh-CN" sz="1400" dirty="0">
                <a:solidFill>
                  <a:prstClr val="black"/>
                </a:solidFill>
                <a:ea typeface="微软雅黑" charset="0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FROM </a:t>
            </a:r>
            <a:r>
              <a:rPr lang="en-US" altLang="zh-CN" sz="1400" dirty="0" err="1" smtClean="0">
                <a:solidFill>
                  <a:prstClr val="black"/>
                </a:solidFill>
                <a:ea typeface="微软雅黑" charset="0"/>
              </a:rPr>
              <a:t>file_path</a:t>
            </a:r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 WHERE </a:t>
            </a:r>
            <a:r>
              <a:rPr lang="en-US" altLang="zh-CN" sz="1400" dirty="0" err="1" smtClean="0">
                <a:solidFill>
                  <a:prstClr val="black"/>
                </a:solidFill>
                <a:ea typeface="微软雅黑" charset="0"/>
              </a:rPr>
              <a:t>p_id</a:t>
            </a:r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=6</a:t>
            </a:r>
            <a:r>
              <a:rPr lang="zh-CN" altLang="en-US" sz="1400" dirty="0" smtClean="0">
                <a:solidFill>
                  <a:prstClr val="black"/>
                </a:solidFill>
                <a:ea typeface="微软雅黑" charset="0"/>
              </a:rPr>
              <a:t>）</a:t>
            </a:r>
            <a:r>
              <a:rPr lang="en-US" altLang="zh-CN" sz="1400" dirty="0" smtClean="0">
                <a:solidFill>
                  <a:prstClr val="black"/>
                </a:solidFill>
                <a:ea typeface="微软雅黑" charset="0"/>
              </a:rPr>
              <a:t>;</a:t>
            </a:r>
            <a:endParaRPr lang="en-US" altLang="zh-CN" sz="1400" dirty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6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学会选择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70" name="圆角矩形 15"/>
          <p:cNvSpPr/>
          <p:nvPr/>
        </p:nvSpPr>
        <p:spPr>
          <a:xfrm>
            <a:off x="428625" y="3747928"/>
            <a:ext cx="8358185" cy="2608421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73" name="TextBox 21"/>
          <p:cNvSpPr txBox="1">
            <a:spLocks noChangeArrowheads="1"/>
          </p:cNvSpPr>
          <p:nvPr/>
        </p:nvSpPr>
        <p:spPr bwMode="auto">
          <a:xfrm>
            <a:off x="647700" y="3863340"/>
            <a:ext cx="794861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邻接表，设计方便，结构清晰，作为程序员的我们都了解他。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枚举路径，能够清晰、直观的展示祖先和后代的关系，但是不保证完整性，需要代码逻辑来控制这一可靠性。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嵌套集，是一个查询最为快速的设计，由于过于快速的查询，使其其它方面的数据处理无法简单完成。查询性能要求很高而其它需求很低、甚至没有其它需求的场合，最为适合。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闭包表，最通用的设计，好理解，好维护，性能高。涛哥常说的，</a:t>
            </a:r>
            <a:r>
              <a:rPr lang="zh-CN" altLang="en-US" sz="1800" dirty="0" smtClean="0">
                <a:solidFill>
                  <a:srgbClr val="FFFF00"/>
                </a:solidFill>
                <a:ea typeface="微软雅黑" charset="0"/>
              </a:rPr>
              <a:t>使用空间换时间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。（</a:t>
            </a:r>
            <a:r>
              <a:rPr lang="zh-CN" altLang="en-US" sz="1800" dirty="0" smtClean="0">
                <a:solidFill>
                  <a:srgbClr val="FFFF00"/>
                </a:solidFill>
                <a:ea typeface="微软雅黑" charset="0"/>
              </a:rPr>
              <a:t>我的毕业设计选择方案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）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34781"/>
              </p:ext>
            </p:extLst>
          </p:nvPr>
        </p:nvGraphicFramePr>
        <p:xfrm>
          <a:off x="428625" y="1742440"/>
          <a:ext cx="8311520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7360"/>
                <a:gridCol w="1187360"/>
                <a:gridCol w="1187360"/>
                <a:gridCol w="1187360"/>
                <a:gridCol w="1187360"/>
                <a:gridCol w="1187360"/>
                <a:gridCol w="1187360"/>
              </a:tblGrid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查询子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查询树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插入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删除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完整性</a:t>
                      </a:r>
                      <a:endParaRPr lang="en-US" dirty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邻接表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困难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en-US" dirty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枚举路径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en-US" dirty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嵌套集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困难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困难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困难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en-US" dirty="0"/>
                    </a:p>
                  </a:txBody>
                  <a:tcPr/>
                </a:tc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闭包表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57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从</a:t>
            </a:r>
            <a:r>
              <a:rPr lang="en-US" altLang="zh-CN" sz="4400" dirty="0" err="1" smtClean="0">
                <a:solidFill>
                  <a:prstClr val="black"/>
                </a:solidFill>
              </a:rPr>
              <a:t>Camcard</a:t>
            </a:r>
            <a:r>
              <a:rPr lang="zh-CN" altLang="en-US" sz="4400" dirty="0" smtClean="0">
                <a:solidFill>
                  <a:prstClr val="black"/>
                </a:solidFill>
              </a:rPr>
              <a:t>谈扩展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9074" y="1631948"/>
            <a:ext cx="835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见证了</a:t>
            </a:r>
            <a:r>
              <a:rPr lang="en-US" altLang="zh-CN" sz="2000" dirty="0" smtClean="0">
                <a:solidFill>
                  <a:prstClr val="black"/>
                </a:solidFill>
              </a:rPr>
              <a:t>Web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Camcard</a:t>
            </a:r>
            <a:r>
              <a:rPr lang="zh-CN" altLang="en-US" sz="2000" dirty="0" smtClean="0">
                <a:solidFill>
                  <a:prstClr val="black"/>
                </a:solidFill>
              </a:rPr>
              <a:t>从无到有的一个历程</a:t>
            </a:r>
            <a:r>
              <a:rPr lang="en-US" altLang="zh-CN" sz="2000" dirty="0" smtClean="0">
                <a:solidFill>
                  <a:prstClr val="black"/>
                </a:solidFill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</a:rPr>
              <a:t>数不清的技术的升级，大量的代码的优化。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9" y="2339834"/>
            <a:ext cx="3946525" cy="4022602"/>
          </a:xfrm>
          <a:prstGeom prst="rect">
            <a:avLst/>
          </a:prstGeom>
        </p:spPr>
      </p:pic>
      <p:sp>
        <p:nvSpPr>
          <p:cNvPr id="17" name="圆角矩形 15"/>
          <p:cNvSpPr/>
          <p:nvPr/>
        </p:nvSpPr>
        <p:spPr>
          <a:xfrm>
            <a:off x="4814888" y="2343326"/>
            <a:ext cx="4252911" cy="641174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929189" y="2408414"/>
            <a:ext cx="39481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en-US" sz="1800" dirty="0" smtClean="0">
                <a:ea typeface="微软雅黑" charset="0"/>
              </a:rPr>
              <a:t>这是一个用户的名片信息。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749038" y="3241740"/>
            <a:ext cx="1434852" cy="702072"/>
            <a:chOff x="6529306" y="1710928"/>
            <a:chExt cx="1434852" cy="702072"/>
          </a:xfrm>
        </p:grpSpPr>
        <p:sp>
          <p:nvSpPr>
            <p:cNvPr id="21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</a:rPr>
                <a:t>姓名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448" y="4880040"/>
            <a:ext cx="1434852" cy="702072"/>
            <a:chOff x="6529306" y="1710928"/>
            <a:chExt cx="1434852" cy="702072"/>
          </a:xfrm>
        </p:grpSpPr>
        <p:sp>
          <p:nvSpPr>
            <p:cNvPr id="26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a typeface="宋体" charset="-122"/>
                  <a:cs typeface="+mn-cs"/>
                </a:rPr>
                <a:t>公司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9384" y="3241740"/>
            <a:ext cx="1434852" cy="702072"/>
            <a:chOff x="6529306" y="1710928"/>
            <a:chExt cx="1434852" cy="702072"/>
          </a:xfrm>
        </p:grpSpPr>
        <p:sp>
          <p:nvSpPr>
            <p:cNvPr id="29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a typeface="宋体" charset="-122"/>
                  <a:cs typeface="+mn-cs"/>
                </a:rPr>
                <a:t>昵称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83890" y="4880040"/>
            <a:ext cx="1434852" cy="702072"/>
            <a:chOff x="6529306" y="1710928"/>
            <a:chExt cx="1434852" cy="702072"/>
          </a:xfrm>
        </p:grpSpPr>
        <p:sp>
          <p:nvSpPr>
            <p:cNvPr id="32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a typeface="宋体" charset="-122"/>
                  <a:cs typeface="+mn-cs"/>
                </a:rPr>
                <a:t>邮箱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83748" y="4880040"/>
            <a:ext cx="1434852" cy="702072"/>
            <a:chOff x="6529306" y="1710928"/>
            <a:chExt cx="1434852" cy="702072"/>
          </a:xfrm>
        </p:grpSpPr>
        <p:sp>
          <p:nvSpPr>
            <p:cNvPr id="35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a typeface="宋体" charset="-122"/>
                  <a:cs typeface="+mn-cs"/>
                </a:rPr>
                <a:t>电话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95332" y="4107374"/>
            <a:ext cx="1410958" cy="549846"/>
            <a:chOff x="6146800" y="4354960"/>
            <a:chExt cx="1410958" cy="549846"/>
          </a:xfrm>
        </p:grpSpPr>
        <p:sp>
          <p:nvSpPr>
            <p:cNvPr id="38" name="圆角矩形 27"/>
            <p:cNvSpPr/>
            <p:nvPr/>
          </p:nvSpPr>
          <p:spPr>
            <a:xfrm>
              <a:off x="6146800" y="4354960"/>
              <a:ext cx="1371600" cy="549846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57746" y="4418460"/>
              <a:ext cx="1400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ea typeface="宋体" charset="-122"/>
                  <a:cs typeface="+mn-cs"/>
                </a:rPr>
                <a:t>CARD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cxnSp>
        <p:nvCxnSpPr>
          <p:cNvPr id="40" name="Straight Connector 39"/>
          <p:cNvCxnSpPr>
            <a:stCxn id="21" idx="4"/>
          </p:cNvCxnSpPr>
          <p:nvPr/>
        </p:nvCxnSpPr>
        <p:spPr>
          <a:xfrm>
            <a:off x="5446785" y="3943812"/>
            <a:ext cx="760999" cy="227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9" idx="4"/>
          </p:cNvCxnSpPr>
          <p:nvPr/>
        </p:nvCxnSpPr>
        <p:spPr>
          <a:xfrm flipV="1">
            <a:off x="7516132" y="3943812"/>
            <a:ext cx="760999" cy="163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6" idx="0"/>
          </p:cNvCxnSpPr>
          <p:nvPr/>
        </p:nvCxnSpPr>
        <p:spPr>
          <a:xfrm flipH="1">
            <a:off x="5346195" y="4657220"/>
            <a:ext cx="861589" cy="22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0"/>
            <a:endCxn id="38" idx="2"/>
          </p:cNvCxnSpPr>
          <p:nvPr/>
        </p:nvCxnSpPr>
        <p:spPr>
          <a:xfrm flipH="1" flipV="1">
            <a:off x="6881132" y="4657220"/>
            <a:ext cx="505" cy="22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5" idx="0"/>
          </p:cNvCxnSpPr>
          <p:nvPr/>
        </p:nvCxnSpPr>
        <p:spPr>
          <a:xfrm>
            <a:off x="7566932" y="4657220"/>
            <a:ext cx="814563" cy="22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745" y="5759450"/>
            <a:ext cx="596900" cy="596900"/>
          </a:xfrm>
          <a:prstGeom prst="rect">
            <a:avLst/>
          </a:prstGeom>
        </p:spPr>
      </p:pic>
      <p:sp>
        <p:nvSpPr>
          <p:cNvPr id="59" name="圆角矩形 13"/>
          <p:cNvSpPr/>
          <p:nvPr/>
        </p:nvSpPr>
        <p:spPr>
          <a:xfrm>
            <a:off x="5686170" y="5902523"/>
            <a:ext cx="2573846" cy="442932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0" name="TextBox 21"/>
          <p:cNvSpPr txBox="1">
            <a:spLocks noChangeArrowheads="1"/>
          </p:cNvSpPr>
          <p:nvPr/>
        </p:nvSpPr>
        <p:spPr bwMode="auto">
          <a:xfrm>
            <a:off x="5751260" y="5902523"/>
            <a:ext cx="26304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HOW TO CREATE DB 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？？？</a:t>
            </a:r>
            <a:endParaRPr lang="en-US" altLang="zh-CN" sz="14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0219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59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信息开始就要定好么？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0" name="圆角矩形 13"/>
          <p:cNvSpPr/>
          <p:nvPr/>
        </p:nvSpPr>
        <p:spPr>
          <a:xfrm>
            <a:off x="443865" y="1646674"/>
            <a:ext cx="3518536" cy="2087125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428625" y="1622863"/>
            <a:ext cx="35337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CREATE TABLE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card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name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nickname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email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phone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…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PRIMARY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KEY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 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)ENGINE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=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InnoDB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DEFAULT CHARSET=utf8;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12" name="圆角矩形 15"/>
          <p:cNvSpPr/>
          <p:nvPr/>
        </p:nvSpPr>
        <p:spPr>
          <a:xfrm>
            <a:off x="4141790" y="1648065"/>
            <a:ext cx="4710110" cy="2085733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4147871" y="1713153"/>
            <a:ext cx="44793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设计很清晰，每个名片有唯一的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ID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名片包含需要的数据如姓名，昵称，邮箱等。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对每一个数据信息做合理的长度限制。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endParaRPr lang="en-US" altLang="zh-CN" sz="1600" dirty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然而，对于我们码农，</a:t>
            </a:r>
            <a:r>
              <a:rPr lang="zh-CN" altLang="en-US" sz="1600" dirty="0" smtClean="0">
                <a:solidFill>
                  <a:srgbClr val="FFFF00"/>
                </a:solidFill>
                <a:ea typeface="微软雅黑" charset="0"/>
              </a:rPr>
              <a:t>需求往往是不可靠的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。就像我们想的那样，需求变更，一张名片可以有多个电话、甚至多个公司，我们怎么办？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</p:txBody>
      </p:sp>
      <p:sp>
        <p:nvSpPr>
          <p:cNvPr id="15" name="圆角矩形 13"/>
          <p:cNvSpPr/>
          <p:nvPr/>
        </p:nvSpPr>
        <p:spPr>
          <a:xfrm>
            <a:off x="443865" y="4254960"/>
            <a:ext cx="3518536" cy="2087125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428625" y="4231149"/>
            <a:ext cx="35337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CREATE TABLE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card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name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nickname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email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(2000),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phone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(2000),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…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PRIMARY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KEY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 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)ENGINE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=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InnoDB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DEFAULT CHARSET=utf8;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17" name="圆角矩形 15"/>
          <p:cNvSpPr/>
          <p:nvPr/>
        </p:nvSpPr>
        <p:spPr>
          <a:xfrm>
            <a:off x="4141790" y="4256351"/>
            <a:ext cx="4710110" cy="2085733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147871" y="4321439"/>
            <a:ext cx="447930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通常，</a:t>
            </a:r>
            <a:r>
              <a:rPr lang="zh-CN" altLang="en-US" sz="1600" dirty="0" smtClean="0">
                <a:solidFill>
                  <a:srgbClr val="FFFF00"/>
                </a:solidFill>
                <a:ea typeface="微软雅黑" charset="0"/>
              </a:rPr>
              <a:t>懒惰是我们的习惯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。</a:t>
            </a:r>
            <a:endParaRPr lang="en-US" altLang="zh-CN" sz="1600" dirty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此时，在数据库表变动很少的情况下支持了这一功能。</a:t>
            </a:r>
            <a:endParaRPr lang="en-US" altLang="zh-CN" sz="1600" dirty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原来存储单一值的字段改为可存储多个值的列表，他们由分号分割开。</a:t>
            </a:r>
            <a:endParaRPr lang="en-US" altLang="zh-CN" sz="1600" dirty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也许，突然有一天客服妹子问你“用户说名片有</a:t>
            </a:r>
            <a:r>
              <a:rPr lang="en-US" altLang="zh-CN" sz="1600" dirty="0">
                <a:solidFill>
                  <a:prstClr val="black"/>
                </a:solidFill>
                <a:ea typeface="微软雅黑" charset="0"/>
              </a:rPr>
              <a:t>2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0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个公司，却只显示了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8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个”。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 </a:t>
            </a:r>
          </a:p>
          <a:p>
            <a:pPr eaLnBrk="1" hangingPunct="1"/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20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个！！！怎么办？？？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</p:txBody>
      </p:sp>
      <p:sp>
        <p:nvSpPr>
          <p:cNvPr id="19" name="椭圆 48"/>
          <p:cNvSpPr/>
          <p:nvPr/>
        </p:nvSpPr>
        <p:spPr>
          <a:xfrm>
            <a:off x="3304449" y="2840594"/>
            <a:ext cx="1548872" cy="13333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  <a:latin typeface="Calibri"/>
              <a:ea typeface="宋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3312" y="2797299"/>
            <a:ext cx="12560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dirty="0" smtClean="0">
                <a:solidFill>
                  <a:prstClr val="white"/>
                </a:solidFill>
              </a:rPr>
              <a:t>升级</a:t>
            </a:r>
            <a:endParaRPr lang="en-US" altLang="zh-CN" sz="4400" dirty="0">
              <a:solidFill>
                <a:prstClr val="white"/>
              </a:solidFill>
            </a:endParaRPr>
          </a:p>
        </p:txBody>
      </p:sp>
      <p:sp>
        <p:nvSpPr>
          <p:cNvPr id="21" name="椭圆 48"/>
          <p:cNvSpPr/>
          <p:nvPr/>
        </p:nvSpPr>
        <p:spPr>
          <a:xfrm>
            <a:off x="2423121" y="5521273"/>
            <a:ext cx="1526579" cy="7808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  <a:latin typeface="Calibri"/>
              <a:ea typeface="宋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8013" y="5563651"/>
            <a:ext cx="1491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dirty="0" smtClean="0">
                <a:solidFill>
                  <a:prstClr val="white"/>
                </a:solidFill>
              </a:rPr>
              <a:t>TEXT</a:t>
            </a:r>
            <a:endParaRPr lang="en-US" altLang="zh-CN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9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学会深入思考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23" name="圆角矩形 15"/>
          <p:cNvSpPr/>
          <p:nvPr/>
        </p:nvSpPr>
        <p:spPr>
          <a:xfrm>
            <a:off x="428625" y="1702753"/>
            <a:ext cx="8358185" cy="1103948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47700" y="1767840"/>
            <a:ext cx="79486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从设计的数据表结构看，貌似已经解决了现在的需求，用户名片可以填写合理的任意多的资料，并存储在数据库中。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我们要</a:t>
            </a:r>
            <a:r>
              <a:rPr lang="zh-CN" altLang="en-US" sz="1800" dirty="0" smtClean="0">
                <a:solidFill>
                  <a:srgbClr val="FFFF00"/>
                </a:solidFill>
                <a:ea typeface="微软雅黑" charset="0"/>
              </a:rPr>
              <a:t>学会深入思考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，这样设计可能会有什么问题，是否有缺陷我没有考虑。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</p:txBody>
      </p:sp>
      <p:sp>
        <p:nvSpPr>
          <p:cNvPr id="27" name="圆角矩形 15"/>
          <p:cNvSpPr/>
          <p:nvPr/>
        </p:nvSpPr>
        <p:spPr>
          <a:xfrm>
            <a:off x="428625" y="2974341"/>
            <a:ext cx="8358185" cy="1153160"/>
          </a:xfrm>
          <a:prstGeom prst="roundRect">
            <a:avLst>
              <a:gd name="adj" fmla="val 3068"/>
            </a:avLst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647700" y="3039428"/>
            <a:ext cx="79486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eaLnBrk="1" hangingPunct="1"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对于数据库来说</a:t>
            </a:r>
            <a:r>
              <a:rPr lang="en-US" altLang="zh-CN" sz="1800" dirty="0" smtClean="0">
                <a:solidFill>
                  <a:schemeClr val="bg1"/>
                </a:solidFill>
                <a:ea typeface="微软雅黑" charset="0"/>
              </a:rPr>
              <a:t>text</a:t>
            </a: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字段是很大的，用户用得着这么大么？</a:t>
            </a:r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用户输入的信息有分号怎么办？</a:t>
            </a:r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数据信息以列表的方式存在一列中，对于搜索，已经丧失了索引的能力。</a:t>
            </a:r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9" name="椭圆 48"/>
          <p:cNvSpPr/>
          <p:nvPr/>
        </p:nvSpPr>
        <p:spPr>
          <a:xfrm>
            <a:off x="428625" y="4406900"/>
            <a:ext cx="2519364" cy="1257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769" y="4626095"/>
            <a:ext cx="2013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</a:rPr>
              <a:t>当你问，这里要存放的数据最多能存多少，以后也不会变吧</a:t>
            </a:r>
            <a:r>
              <a:rPr lang="zh-CN" altLang="zh-CN" sz="1600" dirty="0" smtClean="0">
                <a:solidFill>
                  <a:prstClr val="white"/>
                </a:solidFill>
              </a:rPr>
              <a:t>？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31" name="椭圆 48"/>
          <p:cNvSpPr/>
          <p:nvPr/>
        </p:nvSpPr>
        <p:spPr>
          <a:xfrm>
            <a:off x="3265246" y="4406900"/>
            <a:ext cx="2519364" cy="1257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1390" y="4626095"/>
            <a:ext cx="2013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</a:rPr>
              <a:t>当你想，数据库如何做分词查找，哪些字符不会出现数据中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33" name="椭圆 48"/>
          <p:cNvSpPr/>
          <p:nvPr/>
        </p:nvSpPr>
        <p:spPr>
          <a:xfrm>
            <a:off x="6019800" y="4406900"/>
            <a:ext cx="2519364" cy="1257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75944" y="4626095"/>
            <a:ext cx="2013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</a:rPr>
              <a:t>当你得知，名片又有新的需求，要给用户提供按公司排序。。。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7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优化无止境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1" name="圆角矩形 13"/>
          <p:cNvSpPr/>
          <p:nvPr/>
        </p:nvSpPr>
        <p:spPr>
          <a:xfrm>
            <a:off x="443865" y="1646674"/>
            <a:ext cx="3518536" cy="2366526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428625" y="1622863"/>
            <a:ext cx="35337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CREATE TABLE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card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name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company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title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created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(20),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email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…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PRIMARY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KEY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 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)ENGINE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=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InnoDB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DEFAULT CHARSET=utf8;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15" name="圆角矩形 13"/>
          <p:cNvSpPr/>
          <p:nvPr/>
        </p:nvSpPr>
        <p:spPr>
          <a:xfrm>
            <a:off x="443864" y="4125910"/>
            <a:ext cx="3518536" cy="2366526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428624" y="4102099"/>
            <a:ext cx="35337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CREATE TABLE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card_ext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id  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   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data1    text,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data2   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text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data3   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text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data4   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text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…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dataN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  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text,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PRIMARY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KEY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 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)ENGINE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=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InnoDB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DEFAULT CHARSET=utf8;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17" name="圆角矩形 15"/>
          <p:cNvSpPr/>
          <p:nvPr/>
        </p:nvSpPr>
        <p:spPr>
          <a:xfrm>
            <a:off x="4141790" y="1648065"/>
            <a:ext cx="4710110" cy="2365135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147871" y="1713153"/>
            <a:ext cx="44793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285750" indent="-285750" eaLnBrk="1" hangingPunct="1">
              <a:buFont typeface="Arial"/>
              <a:buChar char="•"/>
            </a:pP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由于存在提到的几个问题，最终</a:t>
            </a:r>
            <a:r>
              <a:rPr lang="en-US" altLang="zh-CN" sz="1600" dirty="0" err="1" smtClean="0">
                <a:solidFill>
                  <a:prstClr val="black"/>
                </a:solidFill>
                <a:ea typeface="微软雅黑" charset="0"/>
              </a:rPr>
              <a:t>Camcard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数据库采用</a:t>
            </a:r>
            <a:r>
              <a:rPr lang="zh-CN" altLang="en-US" sz="1600" dirty="0" smtClean="0">
                <a:solidFill>
                  <a:srgbClr val="FFFF00"/>
                </a:solidFill>
                <a:ea typeface="微软雅黑" charset="0"/>
              </a:rPr>
              <a:t>建立扩展表的方式解决此问题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扩展表实现定义了足够多的字段，如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data1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记录类型，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data2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、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3</a:t>
            </a:r>
            <a:r>
              <a:rPr lang="zh-CN" altLang="en-US" sz="1600" dirty="0">
                <a:solidFill>
                  <a:prstClr val="black"/>
                </a:solidFill>
                <a:ea typeface="微软雅黑" charset="0"/>
              </a:rPr>
              <a:t>—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—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N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记录数据。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每一行只记录一条信息。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一个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card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对应多个</a:t>
            </a:r>
            <a:r>
              <a:rPr lang="en-US" altLang="zh-CN" sz="1600" dirty="0" err="1" smtClean="0">
                <a:solidFill>
                  <a:prstClr val="black"/>
                </a:solidFill>
                <a:ea typeface="微软雅黑" charset="0"/>
              </a:rPr>
              <a:t>card_ext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记录项。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card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表本身声明需要索引的列。（如公司）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</p:txBody>
      </p:sp>
      <p:sp>
        <p:nvSpPr>
          <p:cNvPr id="19" name="椭圆 48"/>
          <p:cNvSpPr/>
          <p:nvPr/>
        </p:nvSpPr>
        <p:spPr>
          <a:xfrm>
            <a:off x="4147871" y="4125910"/>
            <a:ext cx="4538929" cy="20713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  <a:latin typeface="Calibri"/>
              <a:ea typeface="宋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30701" y="4416269"/>
            <a:ext cx="4296472" cy="2042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解决了列表的问题，但存储空间变得更大了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对一张名片进行交互，需要对两个表操作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真实的用户中，存在一张名片在扩展表中占</a:t>
            </a:r>
            <a:r>
              <a:rPr lang="en-US" altLang="zh-CN" sz="1400" dirty="0" smtClean="0">
                <a:solidFill>
                  <a:prstClr val="white"/>
                </a:solidFill>
              </a:rPr>
              <a:t>700</a:t>
            </a:r>
            <a:r>
              <a:rPr lang="zh-CN" altLang="en-US" sz="1400" dirty="0" smtClean="0">
                <a:solidFill>
                  <a:prstClr val="white"/>
                </a:solidFill>
              </a:rPr>
              <a:t>行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由于备注信息可以非常大，导致</a:t>
            </a:r>
            <a:r>
              <a:rPr lang="en-US" altLang="zh-CN" sz="1400" dirty="0" smtClean="0">
                <a:solidFill>
                  <a:prstClr val="white"/>
                </a:solidFill>
              </a:rPr>
              <a:t>data</a:t>
            </a:r>
            <a:r>
              <a:rPr lang="zh-CN" altLang="en-US" sz="1400" dirty="0" smtClean="0">
                <a:solidFill>
                  <a:prstClr val="white"/>
                </a:solidFill>
              </a:rPr>
              <a:t>字段只能是</a:t>
            </a:r>
            <a:r>
              <a:rPr lang="en-US" altLang="zh-CN" sz="1400" dirty="0" smtClean="0">
                <a:solidFill>
                  <a:prstClr val="white"/>
                </a:solidFill>
              </a:rPr>
              <a:t>text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扩展表搜索语句耗时极大，大量秒级以上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可扩展性差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  <a:defRPr/>
            </a:pPr>
            <a:endParaRPr lang="en-US" altLang="zh-CN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5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学会优化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1" name="圆角矩形 13"/>
          <p:cNvSpPr/>
          <p:nvPr/>
        </p:nvSpPr>
        <p:spPr>
          <a:xfrm>
            <a:off x="443865" y="1646674"/>
            <a:ext cx="3518536" cy="2366526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428625" y="1622863"/>
            <a:ext cx="35337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CREATE TABLE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card 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(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   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name    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company 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title   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created 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(20),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email   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(255),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data     text,</a:t>
            </a: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 …</a:t>
            </a: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 PRIMARY 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KEY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(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c_id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) 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)ENGINE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=</a:t>
            </a:r>
            <a:r>
              <a:rPr lang="en-US" altLang="zh-CN" sz="1400" dirty="0" err="1">
                <a:solidFill>
                  <a:prstClr val="black"/>
                </a:solidFill>
                <a:latin typeface="宋体"/>
                <a:ea typeface="宋体"/>
                <a:cs typeface="宋体"/>
              </a:rPr>
              <a:t>InnoDB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DEFAULT CHARSET=utf8;</a:t>
            </a:r>
            <a:endParaRPr lang="en-US" altLang="zh-CN" sz="14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7" name="圆角矩形 15"/>
          <p:cNvSpPr/>
          <p:nvPr/>
        </p:nvSpPr>
        <p:spPr>
          <a:xfrm>
            <a:off x="4141790" y="1648065"/>
            <a:ext cx="4710110" cy="2365135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147871" y="1713153"/>
            <a:ext cx="447930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分析：列表的问题是无法索引，不好进行数据处理解析。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不是所有列都需要做索引并快速获取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marL="342900" indent="-342900" eaLnBrk="1" hangingPunct="1">
              <a:buAutoNum type="arabicPeriod"/>
            </a:pPr>
            <a:r>
              <a:rPr lang="en-US" altLang="en-US" sz="1600" dirty="0" smtClean="0">
                <a:solidFill>
                  <a:prstClr val="black"/>
                </a:solidFill>
                <a:ea typeface="微软雅黑" charset="0"/>
              </a:rPr>
              <a:t>不做索引的数据用易于处理的结构进行存储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endParaRPr lang="en-US" altLang="zh-CN" sz="1600" dirty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解决：对需要做索引操作的数据信息单独存放一列，其余的信息以</a:t>
            </a:r>
            <a:r>
              <a:rPr lang="en-US" altLang="zh-CN" sz="1600" dirty="0" smtClean="0">
                <a:solidFill>
                  <a:prstClr val="black"/>
                </a:solidFill>
                <a:ea typeface="微软雅黑" charset="0"/>
              </a:rPr>
              <a:t>JSON</a:t>
            </a:r>
            <a:r>
              <a:rPr lang="zh-CN" altLang="en-US" sz="1600" dirty="0" smtClean="0">
                <a:solidFill>
                  <a:prstClr val="black"/>
                </a:solidFill>
                <a:ea typeface="微软雅黑" charset="0"/>
              </a:rPr>
              <a:t>的格式进行存储。</a:t>
            </a:r>
            <a:endParaRPr lang="en-US" altLang="zh-CN" sz="1600" dirty="0" smtClean="0">
              <a:solidFill>
                <a:prstClr val="black"/>
              </a:solidFill>
              <a:ea typeface="微软雅黑" charset="0"/>
            </a:endParaRPr>
          </a:p>
        </p:txBody>
      </p:sp>
      <p:sp>
        <p:nvSpPr>
          <p:cNvPr id="14" name="圆角矩形 27"/>
          <p:cNvSpPr/>
          <p:nvPr/>
        </p:nvSpPr>
        <p:spPr>
          <a:xfrm>
            <a:off x="443865" y="4140200"/>
            <a:ext cx="8408035" cy="2216150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443864" y="4244975"/>
            <a:ext cx="824293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285750" indent="-285750" eaLnBrk="1" hangingPunct="1">
              <a:buFont typeface="Arial"/>
              <a:buChar char="•"/>
            </a:pPr>
            <a:r>
              <a:rPr lang="en-US" altLang="en-US" sz="1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分隔符</a:t>
            </a:r>
            <a:r>
              <a:rPr lang="zh-CN" altLang="en-US" sz="1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的方式：</a:t>
            </a:r>
            <a:r>
              <a:rPr lang="zh-CN" altLang="en-US" sz="16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简单快速的方法，不需要对数据库进行修改，获取数据较为直观。</a:t>
            </a:r>
            <a:r>
              <a:rPr lang="zh-CN" altLang="en-US" sz="1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无法使用索引，扩展性差，存储空间略大。适用于索引要求不高、信息数量有限的需求。</a:t>
            </a:r>
            <a:endParaRPr lang="en-US" altLang="zh-CN" sz="1600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扩展表的方式：</a:t>
            </a:r>
            <a:r>
              <a:rPr lang="zh-CN" altLang="en-US" sz="16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全部数据实现彻底分离，可以对任何数据进行灵活的数据处理。</a:t>
            </a:r>
            <a:r>
              <a:rPr lang="zh-CN" altLang="en-US" sz="1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用极大的空间换来数据上的灵活，却使性能降低，数据操作复杂。适用于对所有数据要求极高的灵活处理，任何数据均可快速单条获取的需求</a:t>
            </a:r>
            <a:endParaRPr lang="en-US" altLang="zh-CN" sz="1600" dirty="0" smtClean="0">
              <a:solidFill>
                <a:schemeClr val="bg1"/>
              </a:solidFill>
              <a:latin typeface="宋体"/>
              <a:ea typeface="宋体"/>
              <a:cs typeface="宋体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JSON</a:t>
            </a:r>
            <a:r>
              <a:rPr lang="zh-CN" altLang="en-US" sz="1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存储方式：</a:t>
            </a:r>
            <a:r>
              <a:rPr lang="zh-CN" altLang="en-US" sz="16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有需求的数据实现彻底分离，可以对整体数据进行灵活的处理，存储空间最小，数据执行速度最快，可扩展性较高。</a:t>
            </a:r>
            <a:r>
              <a:rPr lang="zh-CN" altLang="en-US" sz="1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但无法对单个数据进行处理。适用于目前的</a:t>
            </a:r>
            <a:r>
              <a:rPr lang="en-US" altLang="zh-CN" sz="1600" dirty="0" err="1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Camcard</a:t>
            </a:r>
            <a:r>
              <a:rPr lang="zh-CN" altLang="en-US" sz="1600" dirty="0" smtClean="0">
                <a:solidFill>
                  <a:schemeClr val="bg1"/>
                </a:solidFill>
                <a:latin typeface="宋体"/>
                <a:ea typeface="宋体"/>
                <a:cs typeface="宋体"/>
              </a:rPr>
              <a:t>需求。</a:t>
            </a:r>
            <a:endParaRPr lang="zh-CN" altLang="en-US" sz="1600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1438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err="1" smtClean="0">
                <a:solidFill>
                  <a:prstClr val="black"/>
                </a:solidFill>
              </a:rPr>
              <a:t>关于ID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3" name="圆角矩形 15"/>
          <p:cNvSpPr/>
          <p:nvPr/>
        </p:nvSpPr>
        <p:spPr>
          <a:xfrm>
            <a:off x="428625" y="1702753"/>
            <a:ext cx="8358185" cy="570547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647700" y="1767840"/>
            <a:ext cx="79486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开发</a:t>
            </a:r>
            <a:r>
              <a:rPr lang="en-US" altLang="zh-CN" sz="1800" dirty="0" err="1" smtClean="0">
                <a:solidFill>
                  <a:prstClr val="black"/>
                </a:solidFill>
                <a:ea typeface="微软雅黑" charset="0"/>
              </a:rPr>
              <a:t>IntSig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网店初期，数据库遇到一个问题，</a:t>
            </a:r>
            <a:r>
              <a:rPr lang="zh-CN" altLang="en-US" sz="1800" dirty="0" smtClean="0">
                <a:solidFill>
                  <a:srgbClr val="FFFF00"/>
                </a:solidFill>
                <a:ea typeface="微软雅黑" charset="0"/>
              </a:rPr>
              <a:t>如何避免数据库出现重复数据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？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344" y="3282949"/>
            <a:ext cx="1314671" cy="1314671"/>
          </a:xfrm>
          <a:prstGeom prst="rect">
            <a:avLst/>
          </a:prstGeom>
        </p:spPr>
      </p:pic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4159107" y="3426024"/>
            <a:ext cx="14099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主键</a:t>
            </a:r>
            <a:endParaRPr lang="en-US" altLang="zh-CN" sz="44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578100"/>
            <a:ext cx="8354786" cy="3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72980"/>
            <a:ext cx="9144000" cy="34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</a:rPr>
              <a:t>同样式不同选择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3" name="圆角矩形 15"/>
          <p:cNvSpPr/>
          <p:nvPr/>
        </p:nvSpPr>
        <p:spPr>
          <a:xfrm>
            <a:off x="428625" y="1702753"/>
            <a:ext cx="8358185" cy="1319847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647700" y="1767840"/>
            <a:ext cx="79486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网店的商品结构：一个商品有多个信息，这是典型的一对多的关系。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论坛的帖子结构：一个帖子有多个回复，这也是典型的一对多关系。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altLang="zh-CN" sz="1800" dirty="0" err="1" smtClean="0">
                <a:solidFill>
                  <a:prstClr val="black"/>
                </a:solidFill>
                <a:ea typeface="微软雅黑" charset="0"/>
              </a:rPr>
              <a:t>Camcard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名片组结构：一个分组有多个名片，相同名片可以出现在不同分组中，这却是典型的多对多关系。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</p:txBody>
      </p:sp>
      <p:sp>
        <p:nvSpPr>
          <p:cNvPr id="12" name="椭圆 48"/>
          <p:cNvSpPr/>
          <p:nvPr/>
        </p:nvSpPr>
        <p:spPr>
          <a:xfrm>
            <a:off x="428625" y="4406900"/>
            <a:ext cx="2519364" cy="1257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769" y="4626095"/>
            <a:ext cx="2013741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</a:rPr>
              <a:t>论坛也可以像网店这样设计么，为什么？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17" name="椭圆 48"/>
          <p:cNvSpPr/>
          <p:nvPr/>
        </p:nvSpPr>
        <p:spPr>
          <a:xfrm>
            <a:off x="3265246" y="4406900"/>
            <a:ext cx="2519364" cy="1257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1390" y="4626095"/>
            <a:ext cx="2013741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</a:rPr>
              <a:t>同样式不同选择？</a:t>
            </a:r>
            <a:endParaRPr lang="en-US" altLang="zh-CN" sz="16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prstClr val="white"/>
                </a:solidFill>
              </a:rPr>
              <a:t>不同样式同选择？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19" name="椭圆 48"/>
          <p:cNvSpPr/>
          <p:nvPr/>
        </p:nvSpPr>
        <p:spPr>
          <a:xfrm>
            <a:off x="6019800" y="4406900"/>
            <a:ext cx="2519364" cy="1257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5944" y="4626095"/>
            <a:ext cx="20137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dirty="0" err="1" smtClean="0">
                <a:solidFill>
                  <a:prstClr val="white"/>
                </a:solidFill>
              </a:rPr>
              <a:t>ID</a:t>
            </a:r>
            <a:r>
              <a:rPr lang="en-US" altLang="en-US" sz="1600" dirty="0" err="1" smtClean="0">
                <a:solidFill>
                  <a:prstClr val="white"/>
                </a:solidFill>
              </a:rPr>
              <a:t>就是</a:t>
            </a:r>
            <a:r>
              <a:rPr lang="zh-CN" altLang="en-US" sz="1600" dirty="0" smtClean="0">
                <a:solidFill>
                  <a:prstClr val="white"/>
                </a:solidFill>
              </a:rPr>
              <a:t>主键么，主键到底是什么，又有什么作用，我们如何看待？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22" name="圆角矩形 13"/>
          <p:cNvSpPr/>
          <p:nvPr/>
        </p:nvSpPr>
        <p:spPr>
          <a:xfrm>
            <a:off x="2947989" y="3159322"/>
            <a:ext cx="3071811" cy="917377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3008060" y="3210123"/>
            <a:ext cx="29736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40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DB RELATION</a:t>
            </a:r>
          </a:p>
        </p:txBody>
      </p:sp>
    </p:spTree>
    <p:extLst>
      <p:ext uri="{BB962C8B-B14F-4D97-AF65-F5344CB8AC3E}">
        <p14:creationId xmlns:p14="http://schemas.microsoft.com/office/powerpoint/2010/main" val="323919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7" grpId="0" animBg="1"/>
      <p:bldP spid="18" grpId="0"/>
      <p:bldP spid="19" grpId="0" animBg="1"/>
      <p:bldP spid="21" grpId="0"/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说一说主键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3" name="圆角矩形 15"/>
          <p:cNvSpPr/>
          <p:nvPr/>
        </p:nvSpPr>
        <p:spPr>
          <a:xfrm>
            <a:off x="428625" y="1702753"/>
            <a:ext cx="8358185" cy="1319847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647700" y="1767840"/>
            <a:ext cx="79486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主键的作用：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srgbClr val="FFFF00"/>
                </a:solidFill>
                <a:ea typeface="微软雅黑" charset="0"/>
              </a:rPr>
              <a:t>确保一张表中的数据不会出现重复行。</a:t>
            </a:r>
            <a:endParaRPr lang="en-US" altLang="zh-CN" sz="1800" dirty="0" smtClean="0">
              <a:solidFill>
                <a:srgbClr val="FFFF00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srgbClr val="FFFF00"/>
                </a:solidFill>
                <a:ea typeface="微软雅黑" charset="0"/>
              </a:rPr>
              <a:t>在查询或是更新等操作中，可以引用单独的一行。</a:t>
            </a:r>
            <a:endParaRPr lang="en-US" altLang="zh-CN" sz="1800" dirty="0" smtClean="0">
              <a:solidFill>
                <a:srgbClr val="FFFF00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srgbClr val="FFFF00"/>
                </a:solidFill>
                <a:ea typeface="微软雅黑" charset="0"/>
              </a:rPr>
              <a:t>支持外键。</a:t>
            </a:r>
            <a:endParaRPr lang="en-US" altLang="zh-CN" sz="1800" dirty="0" smtClean="0">
              <a:solidFill>
                <a:srgbClr val="FFFF00"/>
              </a:solidFill>
              <a:ea typeface="微软雅黑" charset="0"/>
            </a:endParaRPr>
          </a:p>
        </p:txBody>
      </p:sp>
      <p:sp>
        <p:nvSpPr>
          <p:cNvPr id="16" name="圆角矩形 27"/>
          <p:cNvSpPr/>
          <p:nvPr/>
        </p:nvSpPr>
        <p:spPr>
          <a:xfrm>
            <a:off x="428626" y="3213100"/>
            <a:ext cx="8408035" cy="2679700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47700" y="3279140"/>
            <a:ext cx="794861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我对主键的一些想法：</a:t>
            </a:r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主键到底是一个</a:t>
            </a:r>
            <a:r>
              <a:rPr lang="en-US" altLang="zh-CN" sz="1800" dirty="0" smtClean="0">
                <a:solidFill>
                  <a:schemeClr val="bg1"/>
                </a:solidFill>
                <a:ea typeface="微软雅黑" charset="0"/>
              </a:rPr>
              <a:t>ID</a:t>
            </a: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还是两个</a:t>
            </a:r>
            <a:r>
              <a:rPr lang="en-US" altLang="zh-CN" sz="1800" dirty="0" smtClean="0">
                <a:solidFill>
                  <a:schemeClr val="bg1"/>
                </a:solidFill>
                <a:ea typeface="微软雅黑" charset="0"/>
              </a:rPr>
              <a:t>ID</a:t>
            </a: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联合，看的是业务，到底什么才是唯一限制</a:t>
            </a:r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  <a:p>
            <a:pPr eaLnBrk="1" hangingPunct="1"/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主键名字要清晰，避免“</a:t>
            </a:r>
            <a:r>
              <a:rPr lang="en-US" altLang="zh-CN" sz="1800" dirty="0" smtClean="0">
                <a:solidFill>
                  <a:schemeClr val="bg1"/>
                </a:solidFill>
                <a:ea typeface="微软雅黑" charset="0"/>
              </a:rPr>
              <a:t>ID</a:t>
            </a: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”。（</a:t>
            </a:r>
            <a:r>
              <a:rPr lang="en-US" altLang="zh-CN" sz="1800" dirty="0" err="1" smtClean="0">
                <a:solidFill>
                  <a:schemeClr val="bg1"/>
                </a:solidFill>
                <a:ea typeface="微软雅黑" charset="0"/>
              </a:rPr>
              <a:t>user_id</a:t>
            </a:r>
            <a:r>
              <a:rPr lang="en-US" altLang="zh-CN" sz="1800" dirty="0" smtClean="0">
                <a:solidFill>
                  <a:schemeClr val="bg1"/>
                </a:solidFill>
                <a:ea typeface="微软雅黑" charset="0"/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  <a:ea typeface="微软雅黑" charset="0"/>
              </a:rPr>
              <a:t>contact_id</a:t>
            </a:r>
            <a:r>
              <a:rPr lang="en-US" altLang="zh-CN" sz="1800" dirty="0" smtClean="0">
                <a:solidFill>
                  <a:schemeClr val="bg1"/>
                </a:solidFill>
                <a:ea typeface="微软雅黑" charset="0"/>
              </a:rPr>
              <a:t>, </a:t>
            </a:r>
            <a:r>
              <a:rPr lang="en-US" altLang="zh-CN" sz="1800" dirty="0" err="1" smtClean="0">
                <a:solidFill>
                  <a:schemeClr val="bg1"/>
                </a:solidFill>
                <a:ea typeface="微软雅黑" charset="0"/>
              </a:rPr>
              <a:t>group_id</a:t>
            </a:r>
            <a:r>
              <a:rPr lang="en-US" altLang="zh-CN" sz="1800" dirty="0" smtClean="0">
                <a:solidFill>
                  <a:schemeClr val="bg1"/>
                </a:solidFill>
                <a:ea typeface="微软雅黑" charset="0"/>
              </a:rPr>
              <a:t>…</a:t>
            </a: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）</a:t>
            </a:r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优点：外键，</a:t>
            </a:r>
            <a:r>
              <a:rPr lang="en-US" altLang="zh-CN" sz="1800" dirty="0" smtClean="0">
                <a:solidFill>
                  <a:schemeClr val="bg1"/>
                </a:solidFill>
                <a:ea typeface="微软雅黑" charset="0"/>
              </a:rPr>
              <a:t>Using</a:t>
            </a: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都可以使用。</a:t>
            </a:r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  <a:p>
            <a:pPr eaLnBrk="1" hangingPunct="1"/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学会合理使用自然键和组合键。</a:t>
            </a:r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  <a:p>
            <a:pPr eaLnBrk="1" hangingPunct="1"/>
            <a:r>
              <a:rPr lang="zh-CN" altLang="en-US" sz="1800" dirty="0" smtClean="0">
                <a:solidFill>
                  <a:schemeClr val="bg1"/>
                </a:solidFill>
                <a:ea typeface="微软雅黑" charset="0"/>
              </a:rPr>
              <a:t>优点：避免竞争，提高灵活性。</a:t>
            </a:r>
            <a:endParaRPr lang="en-US" altLang="zh-CN" sz="1800" dirty="0" smtClean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8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213100" y="4681538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作者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：</a:t>
            </a:r>
            <a:r>
              <a:rPr lang="en-US" altLang="zh-CN" sz="2400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Shy.Song</a:t>
            </a:r>
            <a:endParaRPr lang="en-US" altLang="zh-CN" sz="24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华文黑体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7763" y="2636838"/>
            <a:ext cx="6858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编程小事——</a:t>
            </a:r>
            <a:r>
              <a:rPr lang="en-US" altLang="en-US" sz="28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My</a:t>
            </a:r>
            <a:r>
              <a:rPr lang="en-US" altLang="zh-CN" sz="28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Sql</a:t>
            </a:r>
            <a:r>
              <a:rPr lang="en-US" altLang="en-US" sz="28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心得</a:t>
            </a:r>
            <a:endParaRPr lang="zh-CN" altLang="en-US" sz="28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华文黑体"/>
            </a:endParaRPr>
          </a:p>
          <a:p>
            <a:pPr algn="ctr"/>
            <a:endParaRPr lang="zh-CN" altLang="en-US" sz="2000" dirty="0">
              <a:solidFill>
                <a:srgbClr val="595959"/>
              </a:solidFill>
              <a:latin typeface="黑体" pitchFamily="2" charset="-122"/>
              <a:ea typeface="黑体" pitchFamily="2" charset="-122"/>
              <a:cs typeface="华文黑体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FDAF4E5-E175-4EBB-A4DA-43920D94F24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81400" y="5319713"/>
            <a:ext cx="1891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2013-05-</a:t>
            </a:r>
            <a:r>
              <a:rPr lang="en-US" altLang="zh-CN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</a:rPr>
              <a:t>应对大数据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9" name="圆角矩形 15"/>
          <p:cNvSpPr/>
          <p:nvPr/>
        </p:nvSpPr>
        <p:spPr>
          <a:xfrm>
            <a:off x="428625" y="1601153"/>
            <a:ext cx="8358185" cy="4755197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738189" y="1666240"/>
            <a:ext cx="794861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200" dirty="0" smtClean="0">
                <a:ea typeface="微软雅黑" charset="0"/>
              </a:rPr>
              <a:t>如何将</a:t>
            </a:r>
            <a:r>
              <a:rPr lang="en-US" altLang="zh-CN" sz="3200" dirty="0" smtClean="0">
                <a:ea typeface="微软雅黑" charset="0"/>
              </a:rPr>
              <a:t>2</a:t>
            </a:r>
            <a:r>
              <a:rPr lang="zh-CN" altLang="en-US" sz="3200" dirty="0" smtClean="0">
                <a:ea typeface="微软雅黑" charset="0"/>
              </a:rPr>
              <a:t>个人从这里送到欢乐</a:t>
            </a:r>
            <a:r>
              <a:rPr lang="zh-CN" altLang="en-US" sz="3200" dirty="0">
                <a:ea typeface="微软雅黑" charset="0"/>
              </a:rPr>
              <a:t>谷</a:t>
            </a:r>
            <a:r>
              <a:rPr lang="zh-CN" altLang="en-US" sz="3200" dirty="0" smtClean="0">
                <a:ea typeface="微软雅黑" charset="0"/>
              </a:rPr>
              <a:t>？</a:t>
            </a:r>
            <a:endParaRPr lang="en-US" altLang="zh-CN" sz="3200" dirty="0">
              <a:ea typeface="微软雅黑" charset="0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738189" y="2257248"/>
            <a:ext cx="794861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200" dirty="0">
                <a:ea typeface="微软雅黑" charset="0"/>
              </a:rPr>
              <a:t>如何将</a:t>
            </a:r>
            <a:r>
              <a:rPr lang="en-US" altLang="zh-CN" sz="3200" dirty="0">
                <a:ea typeface="微软雅黑" charset="0"/>
              </a:rPr>
              <a:t>5</a:t>
            </a:r>
            <a:r>
              <a:rPr lang="zh-CN" altLang="en-US" sz="3200" dirty="0">
                <a:ea typeface="微软雅黑" charset="0"/>
              </a:rPr>
              <a:t>个人从这里送到欢乐谷</a:t>
            </a:r>
            <a:r>
              <a:rPr lang="zh-CN" altLang="en-US" sz="3200" dirty="0" smtClean="0">
                <a:ea typeface="微软雅黑" charset="0"/>
              </a:rPr>
              <a:t>？</a:t>
            </a:r>
            <a:endParaRPr lang="en-US" altLang="zh-CN" sz="3200" dirty="0">
              <a:ea typeface="微软雅黑" charset="0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738189" y="2842024"/>
            <a:ext cx="794861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200" dirty="0" smtClean="0">
                <a:ea typeface="微软雅黑" charset="0"/>
              </a:rPr>
              <a:t>如何将</a:t>
            </a:r>
            <a:r>
              <a:rPr lang="en-US" altLang="zh-CN" sz="3200" dirty="0" smtClean="0">
                <a:ea typeface="微软雅黑" charset="0"/>
              </a:rPr>
              <a:t>10</a:t>
            </a:r>
            <a:r>
              <a:rPr lang="zh-CN" altLang="en-US" sz="3200" dirty="0" smtClean="0">
                <a:ea typeface="微软雅黑" charset="0"/>
              </a:rPr>
              <a:t>个人从这里送到欢乐</a:t>
            </a:r>
            <a:r>
              <a:rPr lang="zh-CN" altLang="en-US" sz="3200" dirty="0">
                <a:ea typeface="微软雅黑" charset="0"/>
              </a:rPr>
              <a:t>谷</a:t>
            </a:r>
            <a:r>
              <a:rPr lang="zh-CN" altLang="en-US" sz="3200" dirty="0" smtClean="0">
                <a:ea typeface="微软雅黑" charset="0"/>
              </a:rPr>
              <a:t>？</a:t>
            </a:r>
            <a:endParaRPr lang="en-US" altLang="zh-CN" sz="3200" dirty="0">
              <a:ea typeface="微软雅黑" charset="0"/>
            </a:endParaRP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738189" y="3454740"/>
            <a:ext cx="794861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200" dirty="0">
                <a:ea typeface="微软雅黑" charset="0"/>
              </a:rPr>
              <a:t>如何将</a:t>
            </a:r>
            <a:r>
              <a:rPr lang="en-US" altLang="zh-CN" sz="3200" dirty="0" smtClean="0">
                <a:ea typeface="微软雅黑" charset="0"/>
              </a:rPr>
              <a:t>50</a:t>
            </a:r>
            <a:r>
              <a:rPr lang="zh-CN" altLang="en-US" sz="3200" dirty="0" smtClean="0">
                <a:ea typeface="微软雅黑" charset="0"/>
              </a:rPr>
              <a:t>个人从这里送到欢乐</a:t>
            </a:r>
            <a:r>
              <a:rPr lang="zh-CN" altLang="en-US" sz="3200" dirty="0">
                <a:ea typeface="微软雅黑" charset="0"/>
              </a:rPr>
              <a:t>谷</a:t>
            </a:r>
            <a:r>
              <a:rPr lang="zh-CN" altLang="en-US" sz="3200" dirty="0" smtClean="0">
                <a:ea typeface="微软雅黑" charset="0"/>
              </a:rPr>
              <a:t>？</a:t>
            </a:r>
            <a:endParaRPr lang="en-US" altLang="zh-CN" sz="3200" dirty="0">
              <a:ea typeface="微软雅黑" charset="0"/>
            </a:endParaRPr>
          </a:p>
        </p:txBody>
      </p: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738189" y="4042056"/>
            <a:ext cx="794861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200" dirty="0">
                <a:ea typeface="微软雅黑" charset="0"/>
              </a:rPr>
              <a:t>如何将</a:t>
            </a:r>
            <a:r>
              <a:rPr lang="en-US" altLang="zh-CN" sz="3200" dirty="0" smtClean="0">
                <a:ea typeface="微软雅黑" charset="0"/>
              </a:rPr>
              <a:t>500</a:t>
            </a:r>
            <a:r>
              <a:rPr lang="zh-CN" altLang="en-US" sz="3200" dirty="0" smtClean="0">
                <a:ea typeface="微软雅黑" charset="0"/>
              </a:rPr>
              <a:t>个人从这里送到欢乐</a:t>
            </a:r>
            <a:r>
              <a:rPr lang="zh-CN" altLang="en-US" sz="3200" dirty="0">
                <a:ea typeface="微软雅黑" charset="0"/>
              </a:rPr>
              <a:t>谷</a:t>
            </a:r>
            <a:r>
              <a:rPr lang="zh-CN" altLang="en-US" sz="3200" dirty="0" smtClean="0">
                <a:ea typeface="微软雅黑" charset="0"/>
              </a:rPr>
              <a:t>？</a:t>
            </a:r>
            <a:endParaRPr lang="en-US" altLang="zh-CN" sz="3200" dirty="0">
              <a:ea typeface="微软雅黑" charset="0"/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738189" y="4626832"/>
            <a:ext cx="794861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200" dirty="0">
                <a:ea typeface="微软雅黑" charset="0"/>
              </a:rPr>
              <a:t>如何将</a:t>
            </a:r>
            <a:r>
              <a:rPr lang="en-US" altLang="zh-CN" sz="3200" dirty="0" smtClean="0">
                <a:ea typeface="微软雅黑" charset="0"/>
              </a:rPr>
              <a:t>5000</a:t>
            </a:r>
            <a:r>
              <a:rPr lang="zh-CN" altLang="en-US" sz="3200" dirty="0" smtClean="0">
                <a:ea typeface="微软雅黑" charset="0"/>
              </a:rPr>
              <a:t>个人从这里送到欢乐</a:t>
            </a:r>
            <a:r>
              <a:rPr lang="zh-CN" altLang="en-US" sz="3200" dirty="0">
                <a:ea typeface="微软雅黑" charset="0"/>
              </a:rPr>
              <a:t>谷</a:t>
            </a:r>
            <a:r>
              <a:rPr lang="zh-CN" altLang="en-US" sz="3200" dirty="0" smtClean="0">
                <a:ea typeface="微软雅黑" charset="0"/>
              </a:rPr>
              <a:t>？</a:t>
            </a:r>
            <a:endParaRPr lang="en-US" altLang="zh-CN" sz="3200" dirty="0">
              <a:ea typeface="微软雅黑" charset="0"/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738189" y="5211608"/>
            <a:ext cx="794861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200" dirty="0">
                <a:ea typeface="微软雅黑" charset="0"/>
              </a:rPr>
              <a:t>如何将</a:t>
            </a:r>
            <a:r>
              <a:rPr lang="en-US" altLang="zh-CN" sz="3200" dirty="0" smtClean="0">
                <a:ea typeface="微软雅黑" charset="0"/>
              </a:rPr>
              <a:t>50000</a:t>
            </a:r>
            <a:r>
              <a:rPr lang="zh-CN" altLang="en-US" sz="3200" dirty="0" smtClean="0">
                <a:ea typeface="微软雅黑" charset="0"/>
              </a:rPr>
              <a:t>个人从这里送到欢乐</a:t>
            </a:r>
            <a:r>
              <a:rPr lang="zh-CN" altLang="en-US" sz="3200" dirty="0">
                <a:ea typeface="微软雅黑" charset="0"/>
              </a:rPr>
              <a:t>谷</a:t>
            </a:r>
            <a:r>
              <a:rPr lang="zh-CN" altLang="en-US" sz="3200" dirty="0" smtClean="0">
                <a:ea typeface="微软雅黑" charset="0"/>
              </a:rPr>
              <a:t>？</a:t>
            </a:r>
            <a:endParaRPr lang="en-US" altLang="zh-CN" sz="3200" dirty="0"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3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</a:rPr>
              <a:t>分布式数据库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600200"/>
            <a:ext cx="6743700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如何拆分数据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9" name="圆角矩形 15"/>
          <p:cNvSpPr/>
          <p:nvPr/>
        </p:nvSpPr>
        <p:spPr>
          <a:xfrm>
            <a:off x="428625" y="1702753"/>
            <a:ext cx="8358185" cy="773747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647700" y="1767840"/>
            <a:ext cx="794861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rgbClr val="FFFF00"/>
                </a:solidFill>
                <a:ea typeface="微软雅黑" charset="0"/>
              </a:rPr>
              <a:t>今天下三分，分久必合，合久必分。</a:t>
            </a:r>
            <a:endParaRPr lang="en-US" altLang="zh-CN" sz="3200" dirty="0" smtClean="0">
              <a:solidFill>
                <a:srgbClr val="FFFF00"/>
              </a:solidFill>
              <a:ea typeface="微软雅黑" charset="0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928053" y="2702363"/>
            <a:ext cx="307244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6600"/>
                </a:solidFill>
                <a:latin typeface="宋体"/>
                <a:ea typeface="宋体"/>
                <a:cs typeface="宋体"/>
              </a:rPr>
              <a:t>垂直拆分</a:t>
            </a:r>
            <a:endParaRPr lang="en-US" altLang="zh-CN" sz="3200" dirty="0" smtClean="0">
              <a:solidFill>
                <a:srgbClr val="FF6600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zh-CN" altLang="en-US" sz="32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按业务拆分</a:t>
            </a:r>
            <a:endParaRPr lang="en-US" altLang="zh-CN" sz="32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zh-CN" altLang="en-US" sz="32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按逻辑拆分</a:t>
            </a:r>
            <a:endParaRPr lang="en-US" altLang="zh-CN" sz="3200" dirty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4619625" y="2702363"/>
            <a:ext cx="35337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6600"/>
                </a:solidFill>
                <a:latin typeface="宋体"/>
                <a:ea typeface="宋体"/>
                <a:cs typeface="宋体"/>
              </a:rPr>
              <a:t>水平拆分</a:t>
            </a:r>
            <a:endParaRPr lang="en-US" altLang="zh-CN" sz="3200" dirty="0" smtClean="0">
              <a:solidFill>
                <a:srgbClr val="FF6600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zh-CN" altLang="en-US" sz="32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按人拆分</a:t>
            </a:r>
            <a:endParaRPr lang="en-US" altLang="zh-CN" sz="32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zh-CN" altLang="en-US" sz="32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按时间拆分</a:t>
            </a:r>
            <a:endParaRPr lang="en-US" altLang="zh-CN" sz="32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zh-CN" altLang="en-US" sz="32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水平拆分</a:t>
            </a:r>
            <a:endParaRPr lang="en-US" altLang="zh-CN" sz="3200" dirty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7887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</a:rPr>
              <a:t>借鉴——玄德</a:t>
            </a:r>
            <a:r>
              <a:rPr lang="zh-CN" altLang="en-US" sz="4400" dirty="0" smtClean="0">
                <a:solidFill>
                  <a:prstClr val="black"/>
                </a:solidFill>
              </a:rPr>
              <a:t>系统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511095"/>
            <a:ext cx="8193087" cy="49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9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双写</a:t>
            </a:r>
            <a:r>
              <a:rPr lang="en-US" altLang="zh-CN" sz="4400" dirty="0" smtClean="0">
                <a:solidFill>
                  <a:prstClr val="black"/>
                </a:solidFill>
              </a:rPr>
              <a:t>——</a:t>
            </a:r>
            <a:r>
              <a:rPr lang="zh-CN" altLang="en-US" sz="4400" dirty="0" smtClean="0">
                <a:solidFill>
                  <a:prstClr val="black"/>
                </a:solidFill>
              </a:rPr>
              <a:t>必要的冗余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9" name="圆角矩形 15"/>
          <p:cNvSpPr/>
          <p:nvPr/>
        </p:nvSpPr>
        <p:spPr>
          <a:xfrm>
            <a:off x="428625" y="1601153"/>
            <a:ext cx="8358185" cy="2729547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647700" y="1666240"/>
            <a:ext cx="794861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3200" dirty="0" err="1" smtClean="0">
                <a:ea typeface="微软雅黑" charset="0"/>
              </a:rPr>
              <a:t>Camcard</a:t>
            </a:r>
            <a:r>
              <a:rPr lang="zh-CN" altLang="en-US" sz="3200" dirty="0" smtClean="0">
                <a:ea typeface="微软雅黑" charset="0"/>
              </a:rPr>
              <a:t>未来支持好友关系。</a:t>
            </a:r>
            <a:endParaRPr lang="en-US" altLang="zh-CN" sz="3200" dirty="0" smtClean="0">
              <a:ea typeface="微软雅黑" charset="0"/>
            </a:endParaRPr>
          </a:p>
          <a:p>
            <a:pPr eaLnBrk="1" hangingPunct="1"/>
            <a:r>
              <a:rPr lang="zh-CN" altLang="en-US" sz="3200" dirty="0" smtClean="0">
                <a:ea typeface="微软雅黑" charset="0"/>
              </a:rPr>
              <a:t>关系是一种特殊的结构表，</a:t>
            </a:r>
            <a:r>
              <a:rPr lang="en-US" altLang="zh-CN" sz="3200" dirty="0" smtClean="0">
                <a:ea typeface="微软雅黑" charset="0"/>
              </a:rPr>
              <a:t>A</a:t>
            </a:r>
            <a:r>
              <a:rPr lang="zh-CN" altLang="en-US" sz="3200" dirty="0" smtClean="0">
                <a:ea typeface="微软雅黑" charset="0"/>
              </a:rPr>
              <a:t>是</a:t>
            </a:r>
            <a:r>
              <a:rPr lang="en-US" altLang="zh-CN" sz="3200" dirty="0" smtClean="0">
                <a:ea typeface="微软雅黑" charset="0"/>
              </a:rPr>
              <a:t>B</a:t>
            </a:r>
            <a:r>
              <a:rPr lang="zh-CN" altLang="en-US" sz="3200" dirty="0" smtClean="0">
                <a:ea typeface="微软雅黑" charset="0"/>
              </a:rPr>
              <a:t>的好友，</a:t>
            </a:r>
            <a:r>
              <a:rPr lang="en-US" altLang="zh-CN" sz="3200" dirty="0" smtClean="0">
                <a:ea typeface="微软雅黑" charset="0"/>
              </a:rPr>
              <a:t>B</a:t>
            </a:r>
            <a:r>
              <a:rPr lang="zh-CN" altLang="en-US" sz="3200" dirty="0" smtClean="0">
                <a:ea typeface="微软雅黑" charset="0"/>
              </a:rPr>
              <a:t>也要是</a:t>
            </a:r>
            <a:r>
              <a:rPr lang="en-US" altLang="zh-CN" sz="3200" dirty="0" smtClean="0">
                <a:ea typeface="微软雅黑" charset="0"/>
              </a:rPr>
              <a:t>A</a:t>
            </a:r>
            <a:r>
              <a:rPr lang="zh-CN" altLang="en-US" sz="3200" dirty="0" smtClean="0">
                <a:ea typeface="微软雅黑" charset="0"/>
              </a:rPr>
              <a:t>的好友。</a:t>
            </a:r>
            <a:endParaRPr lang="en-US" altLang="zh-CN" sz="3200" dirty="0" smtClean="0">
              <a:ea typeface="微软雅黑" charset="0"/>
            </a:endParaRPr>
          </a:p>
          <a:p>
            <a:pPr eaLnBrk="1" hangingPunct="1"/>
            <a:r>
              <a:rPr lang="zh-CN" altLang="en-US" sz="3200" dirty="0" smtClean="0">
                <a:ea typeface="微软雅黑" charset="0"/>
              </a:rPr>
              <a:t>水平切分</a:t>
            </a:r>
            <a:r>
              <a:rPr lang="en-US" altLang="zh-CN" sz="3200" dirty="0" smtClean="0">
                <a:ea typeface="微软雅黑" charset="0"/>
              </a:rPr>
              <a:t>——</a:t>
            </a:r>
            <a:r>
              <a:rPr lang="zh-CN" altLang="en-US" sz="3200" dirty="0" smtClean="0">
                <a:ea typeface="微软雅黑" charset="0"/>
              </a:rPr>
              <a:t>用户切分。</a:t>
            </a:r>
            <a:endParaRPr lang="en-US" altLang="zh-CN" sz="3200" dirty="0" smtClean="0">
              <a:ea typeface="微软雅黑" charset="0"/>
            </a:endParaRPr>
          </a:p>
          <a:p>
            <a:pPr eaLnBrk="1" hangingPunct="1"/>
            <a:r>
              <a:rPr lang="zh-CN" altLang="en-US" sz="3200" dirty="0" smtClean="0">
                <a:ea typeface="微软雅黑" charset="0"/>
              </a:rPr>
              <a:t>需要冗余双写。</a:t>
            </a:r>
            <a:endParaRPr lang="en-US" altLang="zh-CN" sz="3200" dirty="0" smtClean="0">
              <a:ea typeface="微软雅黑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470" y="3808008"/>
            <a:ext cx="5260340" cy="25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时常思考的几个问题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1" name="圆角矩形 27"/>
          <p:cNvSpPr/>
          <p:nvPr/>
        </p:nvSpPr>
        <p:spPr>
          <a:xfrm>
            <a:off x="1330327" y="1739900"/>
            <a:ext cx="3457573" cy="1016000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330327" y="1739900"/>
            <a:ext cx="30257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800" dirty="0" smtClean="0">
                <a:latin typeface="宋体"/>
                <a:ea typeface="宋体"/>
                <a:cs typeface="宋体"/>
              </a:rPr>
              <a:t>检索问题</a:t>
            </a:r>
            <a:endParaRPr lang="zh-CN" altLang="en-US" sz="4800" dirty="0">
              <a:latin typeface="宋体"/>
              <a:ea typeface="宋体"/>
              <a:cs typeface="宋体"/>
            </a:endParaRPr>
          </a:p>
        </p:txBody>
      </p:sp>
      <p:sp>
        <p:nvSpPr>
          <p:cNvPr id="13" name="圆角矩形 27"/>
          <p:cNvSpPr/>
          <p:nvPr/>
        </p:nvSpPr>
        <p:spPr>
          <a:xfrm>
            <a:off x="1330327" y="2933700"/>
            <a:ext cx="3457573" cy="1016000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330327" y="2933700"/>
            <a:ext cx="30257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800" dirty="0" smtClean="0">
                <a:latin typeface="宋体"/>
                <a:ea typeface="宋体"/>
                <a:cs typeface="宋体"/>
              </a:rPr>
              <a:t>并发问题</a:t>
            </a:r>
            <a:endParaRPr lang="zh-CN" altLang="en-US" sz="4800" dirty="0">
              <a:latin typeface="宋体"/>
              <a:ea typeface="宋体"/>
              <a:cs typeface="宋体"/>
            </a:endParaRPr>
          </a:p>
        </p:txBody>
      </p:sp>
      <p:sp>
        <p:nvSpPr>
          <p:cNvPr id="15" name="圆角矩形 27"/>
          <p:cNvSpPr/>
          <p:nvPr/>
        </p:nvSpPr>
        <p:spPr>
          <a:xfrm>
            <a:off x="1330327" y="4102100"/>
            <a:ext cx="3457573" cy="1016000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1330327" y="4102100"/>
            <a:ext cx="34575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800" dirty="0" smtClean="0">
                <a:latin typeface="宋体"/>
                <a:ea typeface="宋体"/>
                <a:cs typeface="宋体"/>
              </a:rPr>
              <a:t>一致性问题</a:t>
            </a:r>
            <a:endParaRPr lang="zh-CN" altLang="en-US" sz="4800" dirty="0">
              <a:latin typeface="宋体"/>
              <a:ea typeface="宋体"/>
              <a:cs typeface="宋体"/>
            </a:endParaRPr>
          </a:p>
        </p:txBody>
      </p:sp>
      <p:sp>
        <p:nvSpPr>
          <p:cNvPr id="17" name="圆角矩形 27"/>
          <p:cNvSpPr/>
          <p:nvPr/>
        </p:nvSpPr>
        <p:spPr>
          <a:xfrm>
            <a:off x="1330327" y="5296753"/>
            <a:ext cx="3457573" cy="1016000"/>
          </a:xfrm>
          <a:prstGeom prst="roundRect">
            <a:avLst>
              <a:gd name="adj" fmla="val 3068"/>
            </a:avLst>
          </a:prstGeom>
          <a:solidFill>
            <a:srgbClr val="A2A2A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1330327" y="5296753"/>
            <a:ext cx="30257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800" dirty="0" smtClean="0">
                <a:latin typeface="宋体"/>
                <a:ea typeface="宋体"/>
                <a:cs typeface="宋体"/>
              </a:rPr>
              <a:t>速度问题</a:t>
            </a:r>
            <a:endParaRPr lang="zh-CN" altLang="en-US" sz="48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7202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5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感谢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371727" y="2547202"/>
            <a:ext cx="52482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800" dirty="0" smtClean="0">
                <a:latin typeface="宋体"/>
                <a:ea typeface="宋体"/>
                <a:cs typeface="宋体"/>
              </a:rPr>
              <a:t>业精于勤荒于嬉，</a:t>
            </a:r>
            <a:endParaRPr lang="en-US" altLang="zh-CN" sz="4800" dirty="0" smtClean="0"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zh-CN" altLang="en-US" sz="4800" dirty="0" smtClean="0">
                <a:latin typeface="宋体"/>
                <a:ea typeface="宋体"/>
                <a:cs typeface="宋体"/>
              </a:rPr>
              <a:t>行成于思毁于随。</a:t>
            </a:r>
            <a:endParaRPr lang="zh-CN" altLang="en-US" sz="48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4415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992813" y="3171825"/>
            <a:ext cx="2238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595959"/>
                </a:solidFill>
                <a:latin typeface="Calibri" pitchFamily="34" charset="0"/>
              </a:rPr>
              <a:t>The End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8066A6-58DF-4DFD-A21A-2303D0AF0F95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743200" y="2382838"/>
            <a:ext cx="4406900" cy="351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buAutoNum type="arabicPeriod"/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数据库中的树</a:t>
            </a:r>
            <a:endParaRPr lang="en-US" altLang="zh-CN" sz="28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华文黑体"/>
            </a:endParaRP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从</a:t>
            </a:r>
            <a:r>
              <a:rPr lang="en-US" altLang="zh-CN" sz="2800" dirty="0" err="1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camcard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谈扩展</a:t>
            </a:r>
            <a:endParaRPr lang="en-US" altLang="zh-CN" sz="28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华文黑体"/>
            </a:endParaRP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关于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ID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数据也有多态</a:t>
            </a:r>
            <a:endParaRPr lang="en-US" altLang="zh-CN" sz="28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华文黑体"/>
            </a:endParaRP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华文黑体"/>
              </a:rPr>
              <a:t>其它</a:t>
            </a:r>
            <a:endParaRPr lang="zh-CN" altLang="en-US" sz="28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华文黑体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rgbClr val="595959"/>
              </a:solidFill>
              <a:latin typeface="黑体" pitchFamily="2" charset="-122"/>
              <a:ea typeface="黑体" pitchFamily="2" charset="-122"/>
              <a:cs typeface="华文黑体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FDAF4E5-E175-4EBB-A4DA-43920D94F24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93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ea typeface="+mn-e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从毕业设计说起</a:t>
            </a:r>
            <a:endParaRPr lang="zh-CN" altLang="en-US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74" y="1631948"/>
            <a:ext cx="6034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那一年，我们一起做过的毕设</a:t>
            </a:r>
            <a:r>
              <a:rPr lang="zh-CN" altLang="zh-CN" sz="2000" dirty="0"/>
              <a:t>。</a:t>
            </a:r>
            <a:endParaRPr lang="en-US" altLang="zh-CN" sz="2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19074" y="2152648"/>
            <a:ext cx="7469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师生教学管理系统</a:t>
            </a:r>
            <a:r>
              <a:rPr lang="zh-CN" altLang="en-US" sz="2000" dirty="0"/>
              <a:t>——</a:t>
            </a:r>
            <a:r>
              <a:rPr lang="zh-CN" altLang="en-US" sz="2000" dirty="0" smtClean="0"/>
              <a:t>文件存储系统，给师生提供文件存储服务，支持上传文件、文件夹，在线压缩以及解压，创建文件夹，复制、剪切、删除等。</a:t>
            </a:r>
            <a:endParaRPr lang="en-US" altLang="zh-CN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87700"/>
            <a:ext cx="5334000" cy="2870200"/>
          </a:xfrm>
          <a:prstGeom prst="rect">
            <a:avLst/>
          </a:prstGeom>
        </p:spPr>
      </p:pic>
      <p:pic>
        <p:nvPicPr>
          <p:cNvPr id="9" name="Picture 2" descr="C:\Documents and Settings\shy\桌面\web安全\服务器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518" y="4554854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17"/>
          <p:cNvGrpSpPr>
            <a:grpSpLocks/>
          </p:cNvGrpSpPr>
          <p:nvPr/>
        </p:nvGrpSpPr>
        <p:grpSpPr bwMode="auto">
          <a:xfrm>
            <a:off x="7273206" y="5346272"/>
            <a:ext cx="1440630" cy="307777"/>
            <a:chOff x="179681" y="1057300"/>
            <a:chExt cx="1944216" cy="439021"/>
          </a:xfrm>
          <a:solidFill>
            <a:srgbClr val="FF6600"/>
          </a:solidFill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1" name="圆角矩形 20"/>
            <p:cNvSpPr/>
            <p:nvPr/>
          </p:nvSpPr>
          <p:spPr>
            <a:xfrm>
              <a:off x="179689" y="1057300"/>
              <a:ext cx="1918118" cy="439021"/>
            </a:xfrm>
            <a:prstGeom prst="roundRect">
              <a:avLst>
                <a:gd name="adj" fmla="val 3068"/>
              </a:avLst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79681" y="1057300"/>
              <a:ext cx="1944216" cy="4390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数据库的设计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41"/>
          <p:cNvGrpSpPr>
            <a:grpSpLocks/>
          </p:cNvGrpSpPr>
          <p:nvPr/>
        </p:nvGrpSpPr>
        <p:grpSpPr bwMode="auto">
          <a:xfrm rot="2005191">
            <a:off x="4543660" y="5167594"/>
            <a:ext cx="2385864" cy="535615"/>
            <a:chOff x="1318052" y="2558879"/>
            <a:chExt cx="2756117" cy="532812"/>
          </a:xfrm>
          <a:solidFill>
            <a:srgbClr val="FF6600"/>
          </a:solidFill>
        </p:grpSpPr>
        <p:sp>
          <p:nvSpPr>
            <p:cNvPr id="14" name="右箭头 32"/>
            <p:cNvSpPr>
              <a:spLocks noChangeArrowheads="1"/>
            </p:cNvSpPr>
            <p:nvPr/>
          </p:nvSpPr>
          <p:spPr bwMode="auto">
            <a:xfrm rot="-1986553">
              <a:off x="1318052" y="2558879"/>
              <a:ext cx="2756117" cy="532812"/>
            </a:xfrm>
            <a:prstGeom prst="rightArrow">
              <a:avLst>
                <a:gd name="adj1" fmla="val 50000"/>
                <a:gd name="adj2" fmla="val 50003"/>
              </a:avLst>
            </a:prstGeom>
            <a:grpFill/>
            <a:ln>
              <a:noFill/>
            </a:ln>
            <a:effectLst>
              <a:outerShdw blurRad="63500" dist="50800" dir="5400000" algn="ctr" rotWithShape="0">
                <a:srgbClr val="000000">
                  <a:alpha val="7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5" name="TextBox 33"/>
            <p:cNvSpPr txBox="1">
              <a:spLocks noChangeArrowheads="1"/>
            </p:cNvSpPr>
            <p:nvPr/>
          </p:nvSpPr>
          <p:spPr bwMode="auto">
            <a:xfrm rot="19613607">
              <a:off x="1356242" y="2718554"/>
              <a:ext cx="2504561" cy="2908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lang="zh-CN" altLang="en-US" sz="13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文件系统结构存到数据库中</a:t>
              </a:r>
              <a:endPara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树状结构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6" name="圆角矩形 13"/>
          <p:cNvSpPr/>
          <p:nvPr/>
        </p:nvSpPr>
        <p:spPr>
          <a:xfrm>
            <a:off x="280988" y="1857376"/>
            <a:ext cx="4252912" cy="1602026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255589" y="1858963"/>
            <a:ext cx="437991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CREATE TABLE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file_id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name 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(100) NOT NULL DEFAULT '',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parent_id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type 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(1)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  <a:endParaRPr lang="en-US" altLang="zh-CN" sz="1400" dirty="0"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PRIMARY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KEY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file_id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 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)ENGINE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=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InnoDB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DEFAULT CHARSET=utf8;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18" name="圆角矩形 15"/>
          <p:cNvSpPr/>
          <p:nvPr/>
        </p:nvSpPr>
        <p:spPr>
          <a:xfrm>
            <a:off x="280988" y="3687762"/>
            <a:ext cx="4252911" cy="2586911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395289" y="3752850"/>
            <a:ext cx="394811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ea typeface="Arial" charset="0"/>
                <a:cs typeface="Arial" charset="0"/>
              </a:rPr>
              <a:t>什么是树状结构？</a:t>
            </a:r>
            <a:endParaRPr lang="en-US" altLang="zh-CN" sz="1400" dirty="0" smtClean="0">
              <a:ea typeface="Arial" charset="0"/>
              <a:cs typeface="Arial" charset="0"/>
            </a:endParaRPr>
          </a:p>
          <a:p>
            <a:pPr eaLnBrk="1" hangingPunct="1"/>
            <a:r>
              <a:rPr lang="zh-CN" altLang="en-US" sz="1400" dirty="0" smtClean="0">
                <a:ea typeface="Arial" charset="0"/>
                <a:cs typeface="Arial" charset="0"/>
              </a:rPr>
              <a:t>存在递归关系的，数据以层级方式组织。</a:t>
            </a:r>
            <a:endParaRPr lang="en-US" altLang="zh-CN" sz="1400" dirty="0" smtClean="0">
              <a:ea typeface="Arial" charset="0"/>
              <a:cs typeface="Arial" charset="0"/>
            </a:endParaRPr>
          </a:p>
          <a:p>
            <a:pPr eaLnBrk="1" hangingPunct="1"/>
            <a:r>
              <a:rPr lang="zh-CN" altLang="en-US" sz="1400" dirty="0" smtClean="0">
                <a:ea typeface="Arial" charset="0"/>
                <a:cs typeface="Arial" charset="0"/>
              </a:rPr>
              <a:t>树的组成？</a:t>
            </a:r>
            <a:endParaRPr lang="en-US" altLang="zh-CN" sz="1400" dirty="0" smtClean="0">
              <a:ea typeface="Arial" charset="0"/>
              <a:cs typeface="Arial" charset="0"/>
            </a:endParaRPr>
          </a:p>
          <a:p>
            <a:pPr eaLnBrk="1" hangingPunct="1"/>
            <a:r>
              <a:rPr lang="zh-CN" altLang="en-US" sz="1400" dirty="0" smtClean="0">
                <a:ea typeface="Arial" charset="0"/>
                <a:cs typeface="Arial" charset="0"/>
              </a:rPr>
              <a:t>树形结构中，实例被称为节点，每个节点可以有多个子节点，和一个父节点，最上层节点为根（</a:t>
            </a:r>
            <a:r>
              <a:rPr lang="en-US" altLang="zh-CN" sz="1400" dirty="0" smtClean="0">
                <a:ea typeface="Arial" charset="0"/>
                <a:cs typeface="Arial" charset="0"/>
              </a:rPr>
              <a:t>root</a:t>
            </a:r>
            <a:r>
              <a:rPr lang="zh-CN" altLang="en-US" sz="1400" dirty="0" smtClean="0">
                <a:ea typeface="Arial" charset="0"/>
                <a:cs typeface="Arial" charset="0"/>
              </a:rPr>
              <a:t>），没有父节点。</a:t>
            </a:r>
            <a:endParaRPr lang="en-US" altLang="zh-CN" sz="1400" dirty="0" smtClean="0">
              <a:ea typeface="Arial" charset="0"/>
              <a:cs typeface="Arial" charset="0"/>
            </a:endParaRPr>
          </a:p>
          <a:p>
            <a:pPr eaLnBrk="1" hangingPunct="1"/>
            <a:r>
              <a:rPr lang="zh-CN" altLang="en-US" sz="1400" dirty="0" smtClean="0">
                <a:ea typeface="Arial" charset="0"/>
                <a:cs typeface="Arial" charset="0"/>
              </a:rPr>
              <a:t>常见的数据库案例？</a:t>
            </a:r>
            <a:endParaRPr lang="en-US" altLang="zh-CN" sz="1400" dirty="0" smtClean="0">
              <a:ea typeface="Arial" charset="0"/>
              <a:cs typeface="Arial" charset="0"/>
            </a:endParaRPr>
          </a:p>
          <a:p>
            <a:pPr eaLnBrk="1" hangingPunct="1"/>
            <a:r>
              <a:rPr lang="zh-CN" altLang="en-US" sz="1400" dirty="0" smtClean="0">
                <a:ea typeface="Arial" charset="0"/>
                <a:cs typeface="Arial" charset="0"/>
              </a:rPr>
              <a:t>网盘存储（文件系统）</a:t>
            </a:r>
            <a:endParaRPr lang="en-US" altLang="zh-CN" sz="1400" dirty="0" smtClean="0">
              <a:ea typeface="Arial" charset="0"/>
              <a:cs typeface="Arial" charset="0"/>
            </a:endParaRPr>
          </a:p>
          <a:p>
            <a:pPr eaLnBrk="1" hangingPunct="1"/>
            <a:r>
              <a:rPr lang="zh-CN" altLang="en-US" sz="1400" dirty="0" smtClean="0">
                <a:ea typeface="Arial" charset="0"/>
                <a:cs typeface="Arial" charset="0"/>
              </a:rPr>
              <a:t>论坛回复（贴吧盖楼）</a:t>
            </a:r>
            <a:endParaRPr lang="en-US" altLang="zh-CN" sz="1400" dirty="0" smtClean="0">
              <a:ea typeface="Arial" charset="0"/>
              <a:cs typeface="Arial" charset="0"/>
            </a:endParaRPr>
          </a:p>
          <a:p>
            <a:pPr eaLnBrk="1" hangingPunct="1"/>
            <a:r>
              <a:rPr lang="zh-CN" altLang="en-US" sz="1400" dirty="0" smtClean="0">
                <a:ea typeface="Arial" charset="0"/>
                <a:cs typeface="Arial" charset="0"/>
              </a:rPr>
              <a:t>公司员工（上级和员工的关系）</a:t>
            </a:r>
            <a:endParaRPr lang="en-US" altLang="zh-CN" sz="1400" dirty="0" smtClean="0">
              <a:ea typeface="Arial" charset="0"/>
              <a:cs typeface="Arial" charset="0"/>
            </a:endParaRPr>
          </a:p>
          <a:p>
            <a:pPr eaLnBrk="1" hangingPunct="1"/>
            <a:r>
              <a:rPr lang="zh-CN" altLang="en-US" sz="1400" dirty="0" smtClean="0">
                <a:ea typeface="微软雅黑" charset="0"/>
              </a:rPr>
              <a:t>等等</a:t>
            </a:r>
            <a:r>
              <a:rPr lang="en-US" altLang="zh-CN" sz="1400" dirty="0" smtClean="0">
                <a:ea typeface="微软雅黑" charset="0"/>
              </a:rPr>
              <a:t>…</a:t>
            </a:r>
            <a:endParaRPr lang="zh-CN" altLang="en-US" sz="1400" dirty="0">
              <a:ea typeface="微软雅黑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22906" y="1710928"/>
            <a:ext cx="1434852" cy="702072"/>
            <a:chOff x="6529306" y="1710928"/>
            <a:chExt cx="1434852" cy="702072"/>
          </a:xfrm>
        </p:grpSpPr>
        <p:sp>
          <p:nvSpPr>
            <p:cNvPr id="32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a typeface="宋体" charset="-122"/>
                  <a:cs typeface="+mn-cs"/>
                </a:rPr>
                <a:t>学习资料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35500" y="3021633"/>
            <a:ext cx="1434852" cy="702072"/>
            <a:chOff x="6529306" y="1710928"/>
            <a:chExt cx="1434852" cy="702072"/>
          </a:xfrm>
        </p:grpSpPr>
        <p:sp>
          <p:nvSpPr>
            <p:cNvPr id="34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chemeClr val="bg1"/>
                  </a:solidFill>
                </a:rPr>
                <a:t>JAVA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22906" y="3021633"/>
            <a:ext cx="1434852" cy="702072"/>
            <a:chOff x="6529306" y="1710928"/>
            <a:chExt cx="1434852" cy="702072"/>
          </a:xfrm>
        </p:grpSpPr>
        <p:sp>
          <p:nvSpPr>
            <p:cNvPr id="37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chemeClr val="bg1"/>
                  </a:solidFill>
                </a:rPr>
                <a:t>PYTHON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696200" y="3021633"/>
            <a:ext cx="1434852" cy="702072"/>
            <a:chOff x="6529306" y="1710928"/>
            <a:chExt cx="1434852" cy="702072"/>
          </a:xfrm>
        </p:grpSpPr>
        <p:sp>
          <p:nvSpPr>
            <p:cNvPr id="40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chemeClr val="bg1"/>
                  </a:solidFill>
                </a:rPr>
                <a:t>PHP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33994" y="4266233"/>
            <a:ext cx="1434852" cy="702072"/>
            <a:chOff x="6529306" y="1710928"/>
            <a:chExt cx="1434852" cy="702072"/>
          </a:xfrm>
        </p:grpSpPr>
        <p:sp>
          <p:nvSpPr>
            <p:cNvPr id="43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chemeClr val="bg1"/>
                  </a:solidFill>
                </a:rPr>
                <a:t>J2EE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94942" y="4266233"/>
            <a:ext cx="1434852" cy="702072"/>
            <a:chOff x="6529306" y="1710928"/>
            <a:chExt cx="1434852" cy="702072"/>
          </a:xfrm>
        </p:grpSpPr>
        <p:sp>
          <p:nvSpPr>
            <p:cNvPr id="49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</a:rPr>
                <a:t>资料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46800" y="4354960"/>
            <a:ext cx="1410958" cy="549846"/>
            <a:chOff x="6146800" y="4354960"/>
            <a:chExt cx="1410958" cy="549846"/>
          </a:xfrm>
        </p:grpSpPr>
        <p:sp>
          <p:nvSpPr>
            <p:cNvPr id="52" name="圆角矩形 27"/>
            <p:cNvSpPr/>
            <p:nvPr/>
          </p:nvSpPr>
          <p:spPr>
            <a:xfrm>
              <a:off x="6146800" y="4354960"/>
              <a:ext cx="1371600" cy="549846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7746" y="4418460"/>
              <a:ext cx="1400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dirty="0" err="1">
                  <a:solidFill>
                    <a:schemeClr val="bg1"/>
                  </a:solidFill>
                </a:rPr>
                <a:t>p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hp.ppt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146800" y="5638677"/>
            <a:ext cx="1410958" cy="549846"/>
            <a:chOff x="6146800" y="4354960"/>
            <a:chExt cx="1410958" cy="549846"/>
          </a:xfrm>
        </p:grpSpPr>
        <p:sp>
          <p:nvSpPr>
            <p:cNvPr id="55" name="圆角矩形 27"/>
            <p:cNvSpPr/>
            <p:nvPr/>
          </p:nvSpPr>
          <p:spPr>
            <a:xfrm>
              <a:off x="6146800" y="4354960"/>
              <a:ext cx="1371600" cy="549846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7746" y="4418460"/>
              <a:ext cx="1400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</a:rPr>
                <a:t>考试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1.doc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07642" y="5638677"/>
            <a:ext cx="1410958" cy="549846"/>
            <a:chOff x="6146800" y="4354960"/>
            <a:chExt cx="1410958" cy="549846"/>
          </a:xfrm>
        </p:grpSpPr>
        <p:sp>
          <p:nvSpPr>
            <p:cNvPr id="58" name="圆角矩形 27"/>
            <p:cNvSpPr/>
            <p:nvPr/>
          </p:nvSpPr>
          <p:spPr>
            <a:xfrm>
              <a:off x="6146800" y="4354960"/>
              <a:ext cx="1371600" cy="549846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57746" y="4418460"/>
              <a:ext cx="1400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</a:rPr>
                <a:t>考试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2.doc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cxnSp>
        <p:nvCxnSpPr>
          <p:cNvPr id="61" name="Straight Connector 60"/>
          <p:cNvCxnSpPr>
            <a:stCxn id="32" idx="3"/>
            <a:endCxn id="34" idx="0"/>
          </p:cNvCxnSpPr>
          <p:nvPr/>
        </p:nvCxnSpPr>
        <p:spPr>
          <a:xfrm flipH="1">
            <a:off x="5333247" y="2310184"/>
            <a:ext cx="994024" cy="711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4"/>
            <a:endCxn id="37" idx="0"/>
          </p:cNvCxnSpPr>
          <p:nvPr/>
        </p:nvCxnSpPr>
        <p:spPr>
          <a:xfrm>
            <a:off x="6820653" y="2413000"/>
            <a:ext cx="0" cy="608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5"/>
            <a:endCxn id="40" idx="0"/>
          </p:cNvCxnSpPr>
          <p:nvPr/>
        </p:nvCxnSpPr>
        <p:spPr>
          <a:xfrm>
            <a:off x="7314035" y="2310184"/>
            <a:ext cx="1079912" cy="711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4" idx="4"/>
            <a:endCxn id="43" idx="0"/>
          </p:cNvCxnSpPr>
          <p:nvPr/>
        </p:nvCxnSpPr>
        <p:spPr>
          <a:xfrm flipH="1">
            <a:off x="5331741" y="3723705"/>
            <a:ext cx="1506" cy="542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0" idx="4"/>
            <a:endCxn id="52" idx="0"/>
          </p:cNvCxnSpPr>
          <p:nvPr/>
        </p:nvCxnSpPr>
        <p:spPr>
          <a:xfrm flipH="1">
            <a:off x="6832600" y="3723705"/>
            <a:ext cx="1561347" cy="631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0" idx="4"/>
            <a:endCxn id="49" idx="0"/>
          </p:cNvCxnSpPr>
          <p:nvPr/>
        </p:nvCxnSpPr>
        <p:spPr>
          <a:xfrm flipH="1">
            <a:off x="8392689" y="3723705"/>
            <a:ext cx="1258" cy="542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9" idx="4"/>
            <a:endCxn id="55" idx="0"/>
          </p:cNvCxnSpPr>
          <p:nvPr/>
        </p:nvCxnSpPr>
        <p:spPr>
          <a:xfrm flipH="1">
            <a:off x="6832600" y="4968305"/>
            <a:ext cx="1560089" cy="670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9" idx="4"/>
            <a:endCxn id="58" idx="0"/>
          </p:cNvCxnSpPr>
          <p:nvPr/>
        </p:nvCxnSpPr>
        <p:spPr>
          <a:xfrm>
            <a:off x="8392689" y="4968305"/>
            <a:ext cx="753" cy="670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2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使用邻接表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25139"/>
              </p:ext>
            </p:extLst>
          </p:nvPr>
        </p:nvGraphicFramePr>
        <p:xfrm>
          <a:off x="546100" y="1767840"/>
          <a:ext cx="3600450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0150"/>
                <a:gridCol w="1200150"/>
                <a:gridCol w="1200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/>
                        <a:t>file_id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parent_id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学习资料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JAVA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PYTHON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PHP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J2EE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php.ppt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资料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考试1.doc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考试2.doc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圆角矩形 15"/>
          <p:cNvSpPr/>
          <p:nvPr/>
        </p:nvSpPr>
        <p:spPr>
          <a:xfrm>
            <a:off x="4533899" y="1702752"/>
            <a:ext cx="4252911" cy="2208848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51" name="TextBox 21"/>
          <p:cNvSpPr txBox="1">
            <a:spLocks noChangeArrowheads="1"/>
          </p:cNvSpPr>
          <p:nvPr/>
        </p:nvSpPr>
        <p:spPr bwMode="auto">
          <a:xfrm>
            <a:off x="4648200" y="1767840"/>
            <a:ext cx="394811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ea typeface="微软雅黑" charset="0"/>
              </a:rPr>
              <a:t>很多时候大家都会这么设计表结构，作为默认的一种解决方案。</a:t>
            </a:r>
            <a:endParaRPr lang="en-US" altLang="zh-CN" sz="1400" dirty="0" smtClean="0">
              <a:ea typeface="微软雅黑" charset="0"/>
            </a:endParaRPr>
          </a:p>
          <a:p>
            <a:pPr eaLnBrk="1" hangingPunct="1"/>
            <a:r>
              <a:rPr lang="zh-CN" altLang="en-US" sz="1400" dirty="0" smtClean="0">
                <a:ea typeface="微软雅黑" charset="0"/>
              </a:rPr>
              <a:t>非常方便：</a:t>
            </a:r>
            <a:endParaRPr lang="en-US" altLang="zh-CN" sz="1400" dirty="0">
              <a:ea typeface="微软雅黑" charset="0"/>
            </a:endParaRPr>
          </a:p>
          <a:p>
            <a:pPr eaLnBrk="1" hangingPunct="1"/>
            <a:r>
              <a:rPr lang="zh-CN" altLang="en-US" sz="1400" dirty="0" smtClean="0">
                <a:ea typeface="微软雅黑" charset="0"/>
              </a:rPr>
              <a:t>新建文件夹</a:t>
            </a:r>
            <a:endParaRPr lang="en-US" altLang="zh-CN" sz="1400" dirty="0" smtClean="0">
              <a:ea typeface="微软雅黑" charset="0"/>
            </a:endParaRPr>
          </a:p>
          <a:p>
            <a:pPr eaLnBrk="1" hangingPunct="1"/>
            <a:r>
              <a:rPr lang="zh-CN" altLang="en-US" sz="1400" dirty="0" smtClean="0">
                <a:ea typeface="微软雅黑" charset="0"/>
              </a:rPr>
              <a:t>删除文件</a:t>
            </a:r>
            <a:endParaRPr lang="en-US" altLang="zh-CN" sz="1400" dirty="0" smtClean="0">
              <a:ea typeface="微软雅黑" charset="0"/>
            </a:endParaRPr>
          </a:p>
          <a:p>
            <a:pPr eaLnBrk="1" hangingPunct="1"/>
            <a:r>
              <a:rPr lang="zh-CN" altLang="en-US" sz="1400" dirty="0" smtClean="0">
                <a:ea typeface="微软雅黑" charset="0"/>
              </a:rPr>
              <a:t>移动一个文件夹到另一个文件夹中</a:t>
            </a:r>
            <a:endParaRPr lang="en-US" altLang="zh-CN" sz="1400" dirty="0" smtClean="0">
              <a:ea typeface="微软雅黑" charset="0"/>
            </a:endParaRPr>
          </a:p>
          <a:p>
            <a:pPr eaLnBrk="1" hangingPunct="1"/>
            <a:endParaRPr lang="en-US" altLang="zh-CN" sz="1400" dirty="0">
              <a:ea typeface="微软雅黑" charset="0"/>
            </a:endParaRPr>
          </a:p>
          <a:p>
            <a:pPr eaLnBrk="1" hangingPunct="1"/>
            <a:r>
              <a:rPr lang="zh-CN" altLang="en-US" sz="1400" dirty="0" smtClean="0">
                <a:ea typeface="微软雅黑" charset="0"/>
              </a:rPr>
              <a:t>然而，对于一个常见的操作，获取一个文件夹及其所有文件，却无法实现简单的操作。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65" name="圆角矩形 13"/>
          <p:cNvSpPr/>
          <p:nvPr/>
        </p:nvSpPr>
        <p:spPr>
          <a:xfrm>
            <a:off x="4533898" y="4105276"/>
            <a:ext cx="4252912" cy="860424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4598989" y="4105276"/>
            <a:ext cx="412591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SELECT f1.*, f2.*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FROM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AS f1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LEFT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JOIN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AS f2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ON f2.parent_id=f1.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file_id;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68" name="圆角矩形 13"/>
          <p:cNvSpPr/>
          <p:nvPr/>
        </p:nvSpPr>
        <p:spPr>
          <a:xfrm>
            <a:off x="4533898" y="5046028"/>
            <a:ext cx="4252912" cy="1310322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9" name="TextBox 21"/>
          <p:cNvSpPr txBox="1">
            <a:spLocks noChangeArrowheads="1"/>
          </p:cNvSpPr>
          <p:nvPr/>
        </p:nvSpPr>
        <p:spPr bwMode="auto">
          <a:xfrm>
            <a:off x="4648200" y="5018008"/>
            <a:ext cx="41259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SELECT f1.*, f2.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*, f3.*</a:t>
            </a:r>
            <a:endParaRPr lang="en-US" altLang="zh-CN" sz="1400" dirty="0"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FROM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AS f1 LEFT JOIN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AS f2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ON f2.parent_id=f1.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file_id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LEFT JOIN 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AS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f3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ON f3.parent_id=f2.file_id;</a:t>
            </a:r>
          </a:p>
          <a:p>
            <a:pPr eaLnBrk="1" hangingPunct="1"/>
            <a:endParaRPr lang="en-US" altLang="zh-CN" sz="1400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71" name="椭圆 48"/>
          <p:cNvSpPr/>
          <p:nvPr/>
        </p:nvSpPr>
        <p:spPr>
          <a:xfrm>
            <a:off x="428625" y="5676734"/>
            <a:ext cx="3559176" cy="8103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8000" y="5858530"/>
            <a:ext cx="342719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使用邻接表时，每增加一层查询，多扩展一个连接。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Mysql</a:t>
            </a:r>
            <a:r>
              <a:rPr lang="zh-CN" altLang="en-US" sz="1400" dirty="0" smtClean="0">
                <a:solidFill>
                  <a:schemeClr val="bg1"/>
                </a:solidFill>
              </a:rPr>
              <a:t>连接次数有上限。</a:t>
            </a:r>
            <a:endParaRPr lang="en-US" altLang="zh-CN" sz="1400" dirty="0">
              <a:solidFill>
                <a:schemeClr val="bg1"/>
              </a:solidFill>
              <a:ea typeface="宋体" charset="-122"/>
              <a:cs typeface="+mn-cs"/>
            </a:endParaRPr>
          </a:p>
        </p:txBody>
      </p:sp>
      <p:cxnSp>
        <p:nvCxnSpPr>
          <p:cNvPr id="74" name="直接箭头连接符 53"/>
          <p:cNvCxnSpPr>
            <a:cxnSpLocks noChangeShapeType="1"/>
            <a:stCxn id="68" idx="1"/>
          </p:cNvCxnSpPr>
          <p:nvPr/>
        </p:nvCxnSpPr>
        <p:spPr bwMode="auto">
          <a:xfrm flipH="1">
            <a:off x="3860800" y="5701189"/>
            <a:ext cx="673098" cy="207079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5346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我的算法我做主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47" name="圆角矩形 15"/>
          <p:cNvSpPr/>
          <p:nvPr/>
        </p:nvSpPr>
        <p:spPr>
          <a:xfrm>
            <a:off x="428625" y="1702752"/>
            <a:ext cx="8358185" cy="1129348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51" name="TextBox 21"/>
          <p:cNvSpPr txBox="1">
            <a:spLocks noChangeArrowheads="1"/>
          </p:cNvSpPr>
          <p:nvPr/>
        </p:nvSpPr>
        <p:spPr bwMode="auto">
          <a:xfrm>
            <a:off x="647700" y="1767840"/>
            <a:ext cx="79486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搜索语句如此繁琐，</a:t>
            </a:r>
            <a:r>
              <a:rPr lang="zh-CN" altLang="en-US" sz="1800" dirty="0" smtClean="0">
                <a:solidFill>
                  <a:srgbClr val="FFFF00"/>
                </a:solidFill>
                <a:ea typeface="微软雅黑" charset="0"/>
              </a:rPr>
              <a:t>何不让程序解决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？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先查出所有的行，在应用程序中对整个数据进行遍历，通过算法自己构造出这个树！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Good idea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？</a:t>
            </a:r>
            <a:endParaRPr lang="zh-CN" altLang="en-US" sz="1800" dirty="0">
              <a:solidFill>
                <a:prstClr val="black"/>
              </a:solidFill>
              <a:ea typeface="微软雅黑" charset="0"/>
            </a:endParaRPr>
          </a:p>
        </p:txBody>
      </p:sp>
      <p:sp>
        <p:nvSpPr>
          <p:cNvPr id="65" name="圆角矩形 13"/>
          <p:cNvSpPr/>
          <p:nvPr/>
        </p:nvSpPr>
        <p:spPr>
          <a:xfrm>
            <a:off x="428625" y="3051176"/>
            <a:ext cx="2835275" cy="1063624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493716" y="3051176"/>
            <a:ext cx="26304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SELECT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*</a:t>
            </a:r>
            <a:endParaRPr lang="en-US" altLang="zh-CN" sz="1400" dirty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FROM </a:t>
            </a:r>
            <a:r>
              <a:rPr lang="en-US" altLang="zh-CN" sz="1400" dirty="0" err="1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</a:t>
            </a:r>
            <a:endParaRPr lang="en-US" altLang="zh-CN" sz="14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WHERE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user_id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=???;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oing by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php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…</a:t>
            </a:r>
          </a:p>
        </p:txBody>
      </p:sp>
      <p:sp>
        <p:nvSpPr>
          <p:cNvPr id="68" name="圆角矩形 13"/>
          <p:cNvSpPr/>
          <p:nvPr/>
        </p:nvSpPr>
        <p:spPr>
          <a:xfrm>
            <a:off x="3644898" y="3079196"/>
            <a:ext cx="5182366" cy="1035604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9" name="TextBox 21"/>
          <p:cNvSpPr txBox="1">
            <a:spLocks noChangeArrowheads="1"/>
          </p:cNvSpPr>
          <p:nvPr/>
        </p:nvSpPr>
        <p:spPr bwMode="auto">
          <a:xfrm>
            <a:off x="3759200" y="3051176"/>
            <a:ext cx="50276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INSERT INTO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file_sys</a:t>
            </a:r>
            <a:endParaRPr lang="en-US" altLang="zh-CN" sz="14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(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file_id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,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parent_id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, name) VALUES (9, 3</a:t>
            </a:r>
            <a:r>
              <a:rPr lang="en-US" altLang="zh-TW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, </a:t>
            </a:r>
            <a:r>
              <a:rPr lang="en-US" altLang="zh-TW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‘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php.doc</a:t>
            </a:r>
            <a:r>
              <a:rPr lang="en-US" altLang="zh-TW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'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);</a:t>
            </a:r>
          </a:p>
          <a:p>
            <a:pPr eaLnBrk="1" hangingPunct="1"/>
            <a:endParaRPr lang="en-US" altLang="zh-CN" sz="1400" dirty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UPDATE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SET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parent_id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=3 WHERE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file_id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=1;</a:t>
            </a:r>
          </a:p>
        </p:txBody>
      </p:sp>
      <p:sp>
        <p:nvSpPr>
          <p:cNvPr id="71" name="椭圆 48"/>
          <p:cNvSpPr/>
          <p:nvPr/>
        </p:nvSpPr>
        <p:spPr>
          <a:xfrm>
            <a:off x="428625" y="4691098"/>
            <a:ext cx="2835275" cy="17119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  <a:latin typeface="Calibri"/>
              <a:ea typeface="宋体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6600" y="5046028"/>
            <a:ext cx="2387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prstClr val="white"/>
                </a:solidFill>
              </a:rPr>
              <a:t>1.</a:t>
            </a:r>
            <a:r>
              <a:rPr lang="zh-CN" altLang="en-US" sz="1400" dirty="0" smtClean="0">
                <a:solidFill>
                  <a:prstClr val="white"/>
                </a:solidFill>
              </a:rPr>
              <a:t>数据大量的复制</a:t>
            </a:r>
            <a:r>
              <a:rPr lang="zh-CN" altLang="zh-CN" sz="1400" dirty="0">
                <a:solidFill>
                  <a:prstClr val="white"/>
                </a:solidFill>
              </a:rPr>
              <a:t>，</a:t>
            </a:r>
            <a:r>
              <a:rPr lang="zh-CN" altLang="en-US" sz="1400" dirty="0" smtClean="0">
                <a:solidFill>
                  <a:prstClr val="white"/>
                </a:solidFill>
              </a:rPr>
              <a:t>低效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prstClr val="white"/>
                </a:solidFill>
              </a:rPr>
              <a:t>2.</a:t>
            </a:r>
            <a:r>
              <a:rPr lang="zh-CN" altLang="en-US" sz="1400" dirty="0" smtClean="0">
                <a:solidFill>
                  <a:prstClr val="white"/>
                </a:solidFill>
              </a:rPr>
              <a:t>无法使用</a:t>
            </a:r>
            <a:r>
              <a:rPr lang="en-US" altLang="zh-CN" sz="1400" dirty="0" smtClean="0">
                <a:solidFill>
                  <a:prstClr val="white"/>
                </a:solidFill>
              </a:rPr>
              <a:t>count</a:t>
            </a:r>
            <a:r>
              <a:rPr lang="zh-CN" altLang="en-US" sz="1400" dirty="0" smtClean="0">
                <a:solidFill>
                  <a:prstClr val="white"/>
                </a:solidFill>
              </a:rPr>
              <a:t>函数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prstClr val="white"/>
                </a:solidFill>
              </a:rPr>
              <a:t>3.</a:t>
            </a:r>
            <a:r>
              <a:rPr lang="zh-CN" altLang="en-US" sz="1400" dirty="0" smtClean="0">
                <a:solidFill>
                  <a:prstClr val="white"/>
                </a:solidFill>
              </a:rPr>
              <a:t>对部分子节点集操作（查询、删除，增加除外），均需要所有遍历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cxnSp>
        <p:nvCxnSpPr>
          <p:cNvPr id="74" name="直接箭头连接符 53"/>
          <p:cNvCxnSpPr>
            <a:cxnSpLocks noChangeShapeType="1"/>
            <a:stCxn id="65" idx="2"/>
            <a:endCxn id="71" idx="0"/>
          </p:cNvCxnSpPr>
          <p:nvPr/>
        </p:nvCxnSpPr>
        <p:spPr bwMode="auto">
          <a:xfrm>
            <a:off x="1846263" y="4114800"/>
            <a:ext cx="0" cy="57629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圆角矩形 13"/>
          <p:cNvSpPr/>
          <p:nvPr/>
        </p:nvSpPr>
        <p:spPr>
          <a:xfrm>
            <a:off x="3642544" y="4257120"/>
            <a:ext cx="5182366" cy="1356975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3756846" y="4229100"/>
            <a:ext cx="50276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SELECT * FROM </a:t>
            </a:r>
            <a:r>
              <a:rPr lang="en-US" altLang="zh-CN" sz="1400" dirty="0" err="1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WHERE </a:t>
            </a:r>
            <a:r>
              <a:rPr lang="en-US" altLang="zh-CN" sz="1400" dirty="0" err="1">
                <a:solidFill>
                  <a:prstClr val="black"/>
                </a:solidFill>
                <a:latin typeface="宋体"/>
                <a:ea typeface="宋体"/>
                <a:cs typeface="宋体"/>
              </a:rPr>
              <a:t>parent_id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=3; (5,6)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SELECT * FROM </a:t>
            </a:r>
            <a:r>
              <a:rPr lang="en-US" altLang="zh-CN" sz="1400" dirty="0" err="1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WHERE </a:t>
            </a:r>
            <a:r>
              <a:rPr lang="en-US" altLang="zh-CN" sz="1400" dirty="0" err="1">
                <a:solidFill>
                  <a:prstClr val="black"/>
                </a:solidFill>
                <a:latin typeface="宋体"/>
                <a:ea typeface="宋体"/>
                <a:cs typeface="宋体"/>
              </a:rPr>
              <a:t>parent_id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=6; (7,8)</a:t>
            </a:r>
            <a:endParaRPr lang="en-US" altLang="zh-CN" sz="1400" dirty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DELETE FROM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WHERE </a:t>
            </a:r>
            <a:r>
              <a:rPr lang="en-US" altLang="zh-CN" sz="1400" dirty="0" err="1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parent_id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in (3,5,6,7,8);</a:t>
            </a:r>
            <a:endParaRPr lang="en-US" altLang="zh-CN" sz="1400" dirty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endParaRPr lang="en-US" altLang="zh-CN" sz="14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zh-CN" altLang="en-US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直接删除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3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这个节点？</a:t>
            </a:r>
            <a:endParaRPr lang="en-US" altLang="zh-CN" sz="14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endParaRPr lang="en-US" altLang="zh-CN" sz="1400" dirty="0" smtClean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</p:txBody>
      </p:sp>
      <p:cxnSp>
        <p:nvCxnSpPr>
          <p:cNvPr id="20" name="直接箭头连接符 53"/>
          <p:cNvCxnSpPr>
            <a:cxnSpLocks noChangeShapeType="1"/>
            <a:stCxn id="18" idx="1"/>
          </p:cNvCxnSpPr>
          <p:nvPr/>
        </p:nvCxnSpPr>
        <p:spPr bwMode="auto">
          <a:xfrm flipH="1">
            <a:off x="3263900" y="4935608"/>
            <a:ext cx="378644" cy="576192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sx="999" sy="999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3642544" y="5864620"/>
            <a:ext cx="518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写一个脚本来定期清理孤立的节点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2575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</a:rPr>
              <a:t>路径</a:t>
            </a:r>
            <a:r>
              <a:rPr lang="en-US" altLang="en-US" sz="4400" dirty="0" smtClean="0">
                <a:solidFill>
                  <a:prstClr val="black"/>
                </a:solidFill>
              </a:rPr>
              <a:t>的方法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47" name="圆角矩形 15"/>
          <p:cNvSpPr/>
          <p:nvPr/>
        </p:nvSpPr>
        <p:spPr>
          <a:xfrm>
            <a:off x="428625" y="1702752"/>
            <a:ext cx="8358185" cy="711419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51" name="TextBox 21"/>
          <p:cNvSpPr txBox="1">
            <a:spLocks noChangeArrowheads="1"/>
          </p:cNvSpPr>
          <p:nvPr/>
        </p:nvSpPr>
        <p:spPr bwMode="auto">
          <a:xfrm>
            <a:off x="647700" y="1767840"/>
            <a:ext cx="79486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邻接表有个缺点，从树中获取一个节点的所有子孙开销比较大。</a:t>
            </a:r>
          </a:p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那么我们构造一个路径来记录这一系列层级关系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——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路径枚举。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</p:txBody>
      </p:sp>
      <p:sp>
        <p:nvSpPr>
          <p:cNvPr id="23" name="圆角矩形 13"/>
          <p:cNvSpPr/>
          <p:nvPr/>
        </p:nvSpPr>
        <p:spPr>
          <a:xfrm>
            <a:off x="443864" y="2517776"/>
            <a:ext cx="4458335" cy="1863724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428625" y="2493964"/>
            <a:ext cx="437991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CREATE TABLE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file_id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bigint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(20) NOT NULL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,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 name 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(100) NOT NULL DEFAULT '',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type      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(1) DEFAULT '',</a:t>
            </a: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</a:t>
            </a:r>
            <a:r>
              <a:rPr lang="en-US" altLang="zh-CN" sz="1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path      </a:t>
            </a:r>
            <a:r>
              <a:rPr lang="en-US" altLang="zh-CN" sz="1400" dirty="0" err="1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varchar</a:t>
            </a:r>
            <a:r>
              <a:rPr lang="en-US" altLang="zh-CN" sz="1400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(1000),</a:t>
            </a:r>
            <a:endParaRPr lang="en-US" altLang="zh-CN" sz="1400" dirty="0">
              <a:solidFill>
                <a:srgbClr val="FF0000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r>
              <a:rPr lang="en-US" altLang="zh-CN" sz="1400" dirty="0" smtClean="0">
                <a:latin typeface="宋体"/>
                <a:ea typeface="宋体"/>
                <a:cs typeface="宋体"/>
              </a:rPr>
              <a:t>  PRIMARY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KEY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(</a:t>
            </a:r>
            <a:r>
              <a:rPr lang="en-US" altLang="zh-CN" sz="1400" dirty="0" err="1" smtClean="0">
                <a:latin typeface="宋体"/>
                <a:ea typeface="宋体"/>
                <a:cs typeface="宋体"/>
              </a:rPr>
              <a:t>file_id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 </a:t>
            </a:r>
          </a:p>
          <a:p>
            <a:pPr eaLnBrk="1" hangingPunct="1"/>
            <a:r>
              <a:rPr lang="en-US" altLang="zh-CN" sz="1400" dirty="0"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 smtClean="0">
                <a:latin typeface="宋体"/>
                <a:ea typeface="宋体"/>
                <a:cs typeface="宋体"/>
              </a:rPr>
              <a:t>)ENGINE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=</a:t>
            </a:r>
            <a:r>
              <a:rPr lang="en-US" altLang="zh-CN" sz="1400" dirty="0" err="1">
                <a:latin typeface="宋体"/>
                <a:ea typeface="宋体"/>
                <a:cs typeface="宋体"/>
              </a:rPr>
              <a:t>InnoDB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 DEFAULT CHARSET=utf8;</a:t>
            </a:r>
            <a:endParaRPr lang="en-US" altLang="zh-CN" sz="1400" dirty="0" smtClean="0">
              <a:latin typeface="宋体"/>
              <a:ea typeface="宋体"/>
              <a:cs typeface="宋体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09001"/>
              </p:ext>
            </p:extLst>
          </p:nvPr>
        </p:nvGraphicFramePr>
        <p:xfrm>
          <a:off x="5086350" y="2550796"/>
          <a:ext cx="360045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00150"/>
                <a:gridCol w="1200150"/>
                <a:gridCol w="1200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/>
                        <a:t>file_id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path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0/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学习资料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0/3/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PHP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0/3/5/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php.ppt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0/3/6/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资料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0/3/6/7/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考试1.doc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0/3/6/8/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考试2.doc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圆角矩形 13"/>
          <p:cNvSpPr/>
          <p:nvPr/>
        </p:nvSpPr>
        <p:spPr>
          <a:xfrm>
            <a:off x="443865" y="4524376"/>
            <a:ext cx="4458334" cy="1063624"/>
          </a:xfrm>
          <a:prstGeom prst="roundRect">
            <a:avLst>
              <a:gd name="adj" fmla="val 3068"/>
            </a:avLst>
          </a:prstGeom>
          <a:solidFill>
            <a:srgbClr val="A4D91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432756" y="4524376"/>
            <a:ext cx="457739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SELECT * FROM </a:t>
            </a:r>
            <a:r>
              <a:rPr lang="en-US" altLang="zh-CN" sz="1400" dirty="0" err="1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WHERE path LIKE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'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0/3/%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'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;</a:t>
            </a:r>
          </a:p>
          <a:p>
            <a:pPr eaLnBrk="1" hangingPunct="1"/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SELECT 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COUNT</a:t>
            </a:r>
            <a:r>
              <a:rPr lang="zh-CN" altLang="en-US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（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*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）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FROM </a:t>
            </a:r>
            <a:r>
              <a:rPr lang="en-US" altLang="zh-CN" sz="1400" dirty="0" err="1">
                <a:solidFill>
                  <a:prstClr val="black"/>
                </a:solidFill>
                <a:latin typeface="宋体"/>
                <a:ea typeface="宋体"/>
                <a:cs typeface="宋体"/>
              </a:rPr>
              <a:t>file_sys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 WHERE path LIKE 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'</a:t>
            </a:r>
            <a:r>
              <a:rPr lang="en-US" altLang="zh-CN" sz="1400" dirty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0/3/%</a:t>
            </a:r>
            <a:r>
              <a:rPr lang="en-US" altLang="zh-CN" sz="1400" dirty="0">
                <a:latin typeface="宋体"/>
                <a:ea typeface="宋体"/>
                <a:cs typeface="宋体"/>
              </a:rPr>
              <a:t>'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;</a:t>
            </a:r>
          </a:p>
          <a:p>
            <a:pPr eaLnBrk="1" hangingPunct="1"/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INSERT</a:t>
            </a:r>
            <a:r>
              <a:rPr lang="zh-CN" altLang="en-US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等等</a:t>
            </a:r>
            <a:r>
              <a:rPr lang="en-US" altLang="zh-CN" sz="1400" dirty="0" smtClean="0">
                <a:solidFill>
                  <a:prstClr val="black"/>
                </a:solidFill>
                <a:latin typeface="宋体"/>
                <a:ea typeface="宋体"/>
                <a:cs typeface="宋体"/>
              </a:rPr>
              <a:t>…</a:t>
            </a:r>
            <a:endParaRPr lang="en-US" altLang="zh-CN" sz="1400" dirty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endParaRPr lang="en-US" altLang="zh-CN" sz="1400" dirty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  <a:p>
            <a:pPr eaLnBrk="1" hangingPunct="1"/>
            <a:endParaRPr lang="en-US" altLang="zh-CN" sz="1400" dirty="0">
              <a:solidFill>
                <a:prstClr val="black"/>
              </a:solidFill>
              <a:latin typeface="宋体"/>
              <a:ea typeface="宋体"/>
              <a:cs typeface="宋体"/>
            </a:endParaRPr>
          </a:p>
        </p:txBody>
      </p:sp>
      <p:sp>
        <p:nvSpPr>
          <p:cNvPr id="29" name="椭圆 48"/>
          <p:cNvSpPr/>
          <p:nvPr/>
        </p:nvSpPr>
        <p:spPr>
          <a:xfrm>
            <a:off x="4935536" y="5257800"/>
            <a:ext cx="4195764" cy="11405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6400" y="5349995"/>
            <a:ext cx="3136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路径格式是否正确？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路径能否保证肯定存在？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zh-CN" sz="1400" dirty="0" err="1" smtClean="0">
                <a:solidFill>
                  <a:prstClr val="white"/>
                </a:solidFill>
              </a:rPr>
              <a:t>varchar</a:t>
            </a:r>
            <a:r>
              <a:rPr lang="zh-CN" altLang="en-US" sz="1400" dirty="0" smtClean="0">
                <a:solidFill>
                  <a:prstClr val="white"/>
                </a:solidFill>
              </a:rPr>
              <a:t>的长度够么？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这些都需要程序的代码控制！！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sp>
        <p:nvSpPr>
          <p:cNvPr id="33" name="圆角矩形 15"/>
          <p:cNvSpPr/>
          <p:nvPr/>
        </p:nvSpPr>
        <p:spPr>
          <a:xfrm>
            <a:off x="432756" y="5640723"/>
            <a:ext cx="4506910" cy="663379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47058" y="5705812"/>
            <a:ext cx="41839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ea typeface="微软雅黑" charset="0"/>
              </a:rPr>
              <a:t>可以很方便的知道现在是第几层，更新、插入、删除、查找都很方便。</a:t>
            </a:r>
            <a:endParaRPr lang="zh-CN" altLang="en-US" sz="1400" dirty="0"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3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</a:rPr>
              <a:t>嵌套集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25848" y="1608112"/>
            <a:ext cx="1434852" cy="702072"/>
            <a:chOff x="6529306" y="1710928"/>
            <a:chExt cx="1434852" cy="702072"/>
          </a:xfrm>
        </p:grpSpPr>
        <p:sp>
          <p:nvSpPr>
            <p:cNvPr id="18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a typeface="宋体" charset="-122"/>
                  <a:cs typeface="+mn-cs"/>
                </a:rPr>
                <a:t>学习资料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442" y="2918817"/>
            <a:ext cx="1434852" cy="702072"/>
            <a:chOff x="6529306" y="1710928"/>
            <a:chExt cx="1434852" cy="702072"/>
          </a:xfrm>
        </p:grpSpPr>
        <p:sp>
          <p:nvSpPr>
            <p:cNvPr id="21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chemeClr val="bg1"/>
                  </a:solidFill>
                </a:rPr>
                <a:t>JAVA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25848" y="2918817"/>
            <a:ext cx="1434852" cy="702072"/>
            <a:chOff x="6529306" y="1710928"/>
            <a:chExt cx="1434852" cy="702072"/>
          </a:xfrm>
        </p:grpSpPr>
        <p:sp>
          <p:nvSpPr>
            <p:cNvPr id="31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chemeClr val="bg1"/>
                  </a:solidFill>
                </a:rPr>
                <a:t>PYTHON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99142" y="2918817"/>
            <a:ext cx="1434852" cy="702072"/>
            <a:chOff x="6529306" y="1710928"/>
            <a:chExt cx="1434852" cy="702072"/>
          </a:xfrm>
        </p:grpSpPr>
        <p:sp>
          <p:nvSpPr>
            <p:cNvPr id="36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chemeClr val="bg1"/>
                  </a:solidFill>
                </a:rPr>
                <a:t>PHP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6936" y="4163417"/>
            <a:ext cx="1434852" cy="702072"/>
            <a:chOff x="6529306" y="1710928"/>
            <a:chExt cx="1434852" cy="702072"/>
          </a:xfrm>
        </p:grpSpPr>
        <p:sp>
          <p:nvSpPr>
            <p:cNvPr id="39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chemeClr val="bg1"/>
                  </a:solidFill>
                </a:rPr>
                <a:t>J2EE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97884" y="4163417"/>
            <a:ext cx="1434852" cy="702072"/>
            <a:chOff x="6529306" y="1710928"/>
            <a:chExt cx="1434852" cy="702072"/>
          </a:xfrm>
        </p:grpSpPr>
        <p:sp>
          <p:nvSpPr>
            <p:cNvPr id="42" name="椭圆 38"/>
            <p:cNvSpPr/>
            <p:nvPr/>
          </p:nvSpPr>
          <p:spPr>
            <a:xfrm>
              <a:off x="6529306" y="1710928"/>
              <a:ext cx="1395494" cy="702072"/>
            </a:xfrm>
            <a:prstGeom prst="ellipse">
              <a:avLst/>
            </a:prstGeom>
            <a:solidFill>
              <a:srgbClr val="A2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FF7209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53200" y="1863155"/>
              <a:ext cx="1410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</a:rPr>
                <a:t>资料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49742" y="4252144"/>
            <a:ext cx="1410958" cy="549846"/>
            <a:chOff x="6146800" y="4354960"/>
            <a:chExt cx="1410958" cy="549846"/>
          </a:xfrm>
        </p:grpSpPr>
        <p:sp>
          <p:nvSpPr>
            <p:cNvPr id="45" name="圆角矩形 27"/>
            <p:cNvSpPr/>
            <p:nvPr/>
          </p:nvSpPr>
          <p:spPr>
            <a:xfrm>
              <a:off x="6146800" y="4354960"/>
              <a:ext cx="1371600" cy="549846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7746" y="4418460"/>
              <a:ext cx="1400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dirty="0" err="1">
                  <a:solidFill>
                    <a:schemeClr val="bg1"/>
                  </a:solidFill>
                </a:rPr>
                <a:t>p</a:t>
              </a:r>
              <a:r>
                <a:rPr lang="en-US" altLang="zh-CN" dirty="0" err="1" smtClean="0">
                  <a:solidFill>
                    <a:schemeClr val="bg1"/>
                  </a:solidFill>
                </a:rPr>
                <a:t>hp.ppt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49742" y="5535861"/>
            <a:ext cx="1410958" cy="549846"/>
            <a:chOff x="6146800" y="4354960"/>
            <a:chExt cx="1410958" cy="549846"/>
          </a:xfrm>
        </p:grpSpPr>
        <p:sp>
          <p:nvSpPr>
            <p:cNvPr id="49" name="圆角矩形 27"/>
            <p:cNvSpPr/>
            <p:nvPr/>
          </p:nvSpPr>
          <p:spPr>
            <a:xfrm>
              <a:off x="6146800" y="4354960"/>
              <a:ext cx="1371600" cy="549846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57746" y="4418460"/>
              <a:ext cx="1400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</a:rPr>
                <a:t>考试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1.doc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10584" y="5535861"/>
            <a:ext cx="1410958" cy="549846"/>
            <a:chOff x="6146800" y="4354960"/>
            <a:chExt cx="1410958" cy="549846"/>
          </a:xfrm>
        </p:grpSpPr>
        <p:sp>
          <p:nvSpPr>
            <p:cNvPr id="53" name="圆角矩形 27"/>
            <p:cNvSpPr/>
            <p:nvPr/>
          </p:nvSpPr>
          <p:spPr>
            <a:xfrm>
              <a:off x="6146800" y="4354960"/>
              <a:ext cx="1371600" cy="549846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/>
                <a:ea typeface="宋体"/>
                <a:cs typeface="宋体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57746" y="4418460"/>
              <a:ext cx="1400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chemeClr val="bg1"/>
                  </a:solidFill>
                </a:rPr>
                <a:t>考试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2.doc</a:t>
              </a:r>
              <a:endParaRPr lang="en-US" altLang="zh-CN" dirty="0">
                <a:solidFill>
                  <a:schemeClr val="bg1"/>
                </a:solidFill>
                <a:ea typeface="宋体" charset="-122"/>
                <a:cs typeface="+mn-cs"/>
              </a:endParaRPr>
            </a:p>
          </p:txBody>
        </p:sp>
      </p:grpSp>
      <p:cxnSp>
        <p:nvCxnSpPr>
          <p:cNvPr id="55" name="Straight Connector 54"/>
          <p:cNvCxnSpPr>
            <a:stCxn id="18" idx="3"/>
            <a:endCxn id="21" idx="0"/>
          </p:cNvCxnSpPr>
          <p:nvPr/>
        </p:nvCxnSpPr>
        <p:spPr>
          <a:xfrm flipH="1">
            <a:off x="836189" y="2207368"/>
            <a:ext cx="994024" cy="711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4"/>
            <a:endCxn id="31" idx="0"/>
          </p:cNvCxnSpPr>
          <p:nvPr/>
        </p:nvCxnSpPr>
        <p:spPr>
          <a:xfrm>
            <a:off x="2323595" y="2310184"/>
            <a:ext cx="0" cy="608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5"/>
            <a:endCxn id="36" idx="0"/>
          </p:cNvCxnSpPr>
          <p:nvPr/>
        </p:nvCxnSpPr>
        <p:spPr>
          <a:xfrm>
            <a:off x="2816977" y="2207368"/>
            <a:ext cx="1079912" cy="711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1" idx="4"/>
            <a:endCxn id="39" idx="0"/>
          </p:cNvCxnSpPr>
          <p:nvPr/>
        </p:nvCxnSpPr>
        <p:spPr>
          <a:xfrm flipH="1">
            <a:off x="834683" y="3620889"/>
            <a:ext cx="1506" cy="542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6" idx="4"/>
            <a:endCxn id="45" idx="0"/>
          </p:cNvCxnSpPr>
          <p:nvPr/>
        </p:nvCxnSpPr>
        <p:spPr>
          <a:xfrm flipH="1">
            <a:off x="2335542" y="3620889"/>
            <a:ext cx="1561347" cy="631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6" idx="4"/>
            <a:endCxn id="42" idx="0"/>
          </p:cNvCxnSpPr>
          <p:nvPr/>
        </p:nvCxnSpPr>
        <p:spPr>
          <a:xfrm flipH="1">
            <a:off x="3895631" y="3620889"/>
            <a:ext cx="1258" cy="542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2" idx="4"/>
            <a:endCxn id="49" idx="0"/>
          </p:cNvCxnSpPr>
          <p:nvPr/>
        </p:nvCxnSpPr>
        <p:spPr>
          <a:xfrm flipH="1">
            <a:off x="2335542" y="4865489"/>
            <a:ext cx="1560089" cy="670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2" idx="4"/>
            <a:endCxn id="53" idx="0"/>
          </p:cNvCxnSpPr>
          <p:nvPr/>
        </p:nvCxnSpPr>
        <p:spPr>
          <a:xfrm>
            <a:off x="3895631" y="4865489"/>
            <a:ext cx="753" cy="670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1"/>
          <p:cNvSpPr txBox="1">
            <a:spLocks noChangeArrowheads="1"/>
          </p:cNvSpPr>
          <p:nvPr/>
        </p:nvSpPr>
        <p:spPr bwMode="auto">
          <a:xfrm>
            <a:off x="987316" y="2414352"/>
            <a:ext cx="302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64" name="TextBox 21"/>
          <p:cNvSpPr txBox="1">
            <a:spLocks noChangeArrowheads="1"/>
          </p:cNvSpPr>
          <p:nvPr/>
        </p:nvSpPr>
        <p:spPr bwMode="auto">
          <a:xfrm>
            <a:off x="399093" y="3736096"/>
            <a:ext cx="302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ea typeface="微软雅黑" charset="0"/>
              </a:rPr>
              <a:t>2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65" name="TextBox 21"/>
          <p:cNvSpPr txBox="1">
            <a:spLocks noChangeArrowheads="1"/>
          </p:cNvSpPr>
          <p:nvPr/>
        </p:nvSpPr>
        <p:spPr bwMode="auto">
          <a:xfrm>
            <a:off x="391786" y="5094996"/>
            <a:ext cx="302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ea typeface="微软雅黑" charset="0"/>
              </a:rPr>
              <a:t>3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988589" y="5094996"/>
            <a:ext cx="302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4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67" name="TextBox 21"/>
          <p:cNvSpPr txBox="1">
            <a:spLocks noChangeArrowheads="1"/>
          </p:cNvSpPr>
          <p:nvPr/>
        </p:nvSpPr>
        <p:spPr bwMode="auto">
          <a:xfrm>
            <a:off x="988589" y="3740688"/>
            <a:ext cx="302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ea typeface="微软雅黑" charset="0"/>
              </a:rPr>
              <a:t>5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71" name="TextBox 21"/>
          <p:cNvSpPr txBox="1">
            <a:spLocks noChangeArrowheads="1"/>
          </p:cNvSpPr>
          <p:nvPr/>
        </p:nvSpPr>
        <p:spPr bwMode="auto">
          <a:xfrm>
            <a:off x="1875184" y="3630073"/>
            <a:ext cx="302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ea typeface="微软雅黑" charset="0"/>
              </a:rPr>
              <a:t>6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72" name="TextBox 21"/>
          <p:cNvSpPr txBox="1">
            <a:spLocks noChangeArrowheads="1"/>
          </p:cNvSpPr>
          <p:nvPr/>
        </p:nvSpPr>
        <p:spPr bwMode="auto">
          <a:xfrm>
            <a:off x="2471987" y="3630073"/>
            <a:ext cx="302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7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74" name="TextBox 21"/>
          <p:cNvSpPr txBox="1">
            <a:spLocks noChangeArrowheads="1"/>
          </p:cNvSpPr>
          <p:nvPr/>
        </p:nvSpPr>
        <p:spPr bwMode="auto">
          <a:xfrm>
            <a:off x="4087389" y="3855640"/>
            <a:ext cx="5341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17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76" name="TextBox 21"/>
          <p:cNvSpPr txBox="1">
            <a:spLocks noChangeArrowheads="1"/>
          </p:cNvSpPr>
          <p:nvPr/>
        </p:nvSpPr>
        <p:spPr bwMode="auto">
          <a:xfrm>
            <a:off x="4087388" y="5122692"/>
            <a:ext cx="494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16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77" name="TextBox 21"/>
          <p:cNvSpPr txBox="1">
            <a:spLocks noChangeArrowheads="1"/>
          </p:cNvSpPr>
          <p:nvPr/>
        </p:nvSpPr>
        <p:spPr bwMode="auto">
          <a:xfrm>
            <a:off x="1825657" y="4867785"/>
            <a:ext cx="497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ea typeface="微软雅黑" charset="0"/>
              </a:rPr>
              <a:t>9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78" name="TextBox 21"/>
          <p:cNvSpPr txBox="1">
            <a:spLocks noChangeArrowheads="1"/>
          </p:cNvSpPr>
          <p:nvPr/>
        </p:nvSpPr>
        <p:spPr bwMode="auto">
          <a:xfrm>
            <a:off x="2323595" y="4867785"/>
            <a:ext cx="401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10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79" name="TextBox 21"/>
          <p:cNvSpPr txBox="1">
            <a:spLocks noChangeArrowheads="1"/>
          </p:cNvSpPr>
          <p:nvPr/>
        </p:nvSpPr>
        <p:spPr bwMode="auto">
          <a:xfrm>
            <a:off x="1722915" y="6202461"/>
            <a:ext cx="454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12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80" name="TextBox 21"/>
          <p:cNvSpPr txBox="1">
            <a:spLocks noChangeArrowheads="1"/>
          </p:cNvSpPr>
          <p:nvPr/>
        </p:nvSpPr>
        <p:spPr bwMode="auto">
          <a:xfrm>
            <a:off x="2472066" y="6202461"/>
            <a:ext cx="391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13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81" name="TextBox 21"/>
          <p:cNvSpPr txBox="1">
            <a:spLocks noChangeArrowheads="1"/>
          </p:cNvSpPr>
          <p:nvPr/>
        </p:nvSpPr>
        <p:spPr bwMode="auto">
          <a:xfrm>
            <a:off x="3365500" y="6202461"/>
            <a:ext cx="4794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14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82" name="TextBox 21"/>
          <p:cNvSpPr txBox="1">
            <a:spLocks noChangeArrowheads="1"/>
          </p:cNvSpPr>
          <p:nvPr/>
        </p:nvSpPr>
        <p:spPr bwMode="auto">
          <a:xfrm>
            <a:off x="3943969" y="6202461"/>
            <a:ext cx="4977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15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84" name="TextBox 21"/>
          <p:cNvSpPr txBox="1">
            <a:spLocks noChangeArrowheads="1"/>
          </p:cNvSpPr>
          <p:nvPr/>
        </p:nvSpPr>
        <p:spPr bwMode="auto">
          <a:xfrm>
            <a:off x="3641713" y="2482580"/>
            <a:ext cx="4456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18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85" name="TextBox 21"/>
          <p:cNvSpPr txBox="1">
            <a:spLocks noChangeArrowheads="1"/>
          </p:cNvSpPr>
          <p:nvPr/>
        </p:nvSpPr>
        <p:spPr bwMode="auto">
          <a:xfrm>
            <a:off x="2422460" y="3883336"/>
            <a:ext cx="4413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>
                <a:ea typeface="微软雅黑" charset="0"/>
              </a:rPr>
              <a:t>8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87" name="TextBox 21"/>
          <p:cNvSpPr txBox="1">
            <a:spLocks noChangeArrowheads="1"/>
          </p:cNvSpPr>
          <p:nvPr/>
        </p:nvSpPr>
        <p:spPr bwMode="auto">
          <a:xfrm>
            <a:off x="2903516" y="4890829"/>
            <a:ext cx="4413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dirty="0" smtClean="0">
                <a:ea typeface="微软雅黑" charset="0"/>
              </a:rPr>
              <a:t>11</a:t>
            </a:r>
            <a:endParaRPr lang="zh-CN" altLang="en-US" sz="1400" dirty="0">
              <a:ea typeface="微软雅黑" charset="0"/>
            </a:endParaRPr>
          </a:p>
        </p:txBody>
      </p:sp>
      <p:sp>
        <p:nvSpPr>
          <p:cNvPr id="89" name="圆角矩形 15"/>
          <p:cNvSpPr/>
          <p:nvPr/>
        </p:nvSpPr>
        <p:spPr>
          <a:xfrm>
            <a:off x="4775200" y="1702753"/>
            <a:ext cx="4011610" cy="2982224"/>
          </a:xfrm>
          <a:prstGeom prst="roundRect">
            <a:avLst>
              <a:gd name="adj" fmla="val 3068"/>
            </a:avLst>
          </a:prstGeom>
          <a:solidFill>
            <a:srgbClr val="FF720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90" name="TextBox 21"/>
          <p:cNvSpPr txBox="1">
            <a:spLocks noChangeArrowheads="1"/>
          </p:cNvSpPr>
          <p:nvPr/>
        </p:nvSpPr>
        <p:spPr bwMode="auto">
          <a:xfrm>
            <a:off x="4781281" y="1767840"/>
            <a:ext cx="3815030" cy="286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嵌套集存储子孙节点的相关信息，而非直接祖先的信息。每一个节点要分配两个字段，如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left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、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right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endParaRPr lang="en-US" altLang="zh-CN" sz="1800" dirty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通过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left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和</a:t>
            </a:r>
            <a:r>
              <a:rPr lang="en-US" altLang="zh-CN" sz="1800" dirty="0" smtClean="0">
                <a:solidFill>
                  <a:prstClr val="black"/>
                </a:solidFill>
                <a:ea typeface="微软雅黑" charset="0"/>
              </a:rPr>
              <a:t>right</a:t>
            </a:r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可以快速的获取给定节点的祖先和后代。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endParaRPr lang="en-US" altLang="zh-CN" sz="1800" dirty="0">
              <a:solidFill>
                <a:prstClr val="black"/>
              </a:solidFill>
              <a:ea typeface="微软雅黑" charset="0"/>
            </a:endParaRPr>
          </a:p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ea typeface="微软雅黑" charset="0"/>
              </a:rPr>
              <a:t>嵌套集的设计不需要保证层级的关系，即使删除一个节点，并不会对数据结构造成任何影响。</a:t>
            </a:r>
            <a:endParaRPr lang="en-US" altLang="zh-CN" sz="1800" dirty="0" smtClean="0">
              <a:solidFill>
                <a:prstClr val="black"/>
              </a:solidFill>
              <a:ea typeface="微软雅黑" charset="0"/>
            </a:endParaRPr>
          </a:p>
        </p:txBody>
      </p:sp>
      <p:sp>
        <p:nvSpPr>
          <p:cNvPr id="91" name="椭圆 48"/>
          <p:cNvSpPr/>
          <p:nvPr/>
        </p:nvSpPr>
        <p:spPr>
          <a:xfrm>
            <a:off x="5203825" y="4972008"/>
            <a:ext cx="3367086" cy="12252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7209"/>
              </a:solidFill>
              <a:latin typeface="Calibri"/>
              <a:ea typeface="宋体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511800" y="5307037"/>
            <a:ext cx="2730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很难查询直接的祖先或子节点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prstClr val="white"/>
                </a:solidFill>
              </a:rPr>
              <a:t>无法直接插入或者移动节点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6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2207</Words>
  <Application>Microsoft Macintosh PowerPoint</Application>
  <PresentationFormat>On-screen Show (4:3)</PresentationFormat>
  <Paragraphs>518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Hong</dc:creator>
  <cp:lastModifiedBy>shy lucky</cp:lastModifiedBy>
  <cp:revision>159</cp:revision>
  <dcterms:created xsi:type="dcterms:W3CDTF">2011-12-28T03:29:05Z</dcterms:created>
  <dcterms:modified xsi:type="dcterms:W3CDTF">2013-05-24T08:04:44Z</dcterms:modified>
</cp:coreProperties>
</file>