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65" r:id="rId4"/>
    <p:sldId id="273" r:id="rId5"/>
    <p:sldId id="270" r:id="rId6"/>
    <p:sldId id="275" r:id="rId7"/>
  </p:sldIdLst>
  <p:sldSz cx="10693400" cy="75692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Bahnschrift" panose="020B0502040204020203" pitchFamily="34" charset="0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Lato" panose="020B0600000101010101" charset="-127"/>
      <p:regular r:id="rId17"/>
      <p:bold r:id="rId18"/>
      <p:italic r:id="rId19"/>
      <p:boldItalic r:id="rId20"/>
    </p:embeddedFont>
    <p:embeddedFont>
      <p:font typeface="Bebas" panose="020B0600000101010101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CF1"/>
    <a:srgbClr val="CC99FF"/>
    <a:srgbClr val="6699FF"/>
    <a:srgbClr val="6666FF"/>
    <a:srgbClr val="9999FF"/>
    <a:srgbClr val="8184CF"/>
    <a:srgbClr val="4C50BB"/>
    <a:srgbClr val="A5A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90" d="100"/>
          <a:sy n="90" d="100"/>
        </p:scale>
        <p:origin x="55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3513-C845-4870-99B9-BC43CE00D5F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143000"/>
            <a:ext cx="4359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45915-6028-46CC-8522-858C0146D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9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45915-6028-46CC-8522-858C0146DA0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6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9.png"/><Relationship Id="rId3" Type="http://schemas.openxmlformats.org/officeDocument/2006/relationships/image" Target="../media/image22.png"/><Relationship Id="rId21" Type="http://schemas.openxmlformats.org/officeDocument/2006/relationships/image" Target="../media/image39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>
            <a:off x="-330200" y="5435600"/>
            <a:ext cx="1181100" cy="1143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22600" y="2057400"/>
            <a:ext cx="6756400" cy="201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6240"/>
              </a:lnSpc>
            </a:pPr>
            <a:r>
              <a:rPr lang="ko-KR" altLang="en-US" sz="7200" b="1" dirty="0" smtClean="0">
                <a:solidFill>
                  <a:srgbClr val="4C50B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"/>
              </a:rPr>
              <a:t>협동자율로봇</a:t>
            </a:r>
            <a:endParaRPr lang="en-US" sz="7200" b="1" i="0" u="none" strike="noStrike" dirty="0">
              <a:solidFill>
                <a:srgbClr val="4C50B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003550" y="3460750"/>
            <a:ext cx="6794500" cy="201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6240"/>
              </a:lnSpc>
            </a:pPr>
            <a:r>
              <a:rPr lang="en-US" sz="11500" b="1" i="0" u="none" strike="noStrike" dirty="0" err="1" smtClean="0">
                <a:solidFill>
                  <a:srgbClr val="4C474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"/>
              </a:rPr>
              <a:t>CorOBo</a:t>
            </a:r>
            <a:endParaRPr lang="en-US" sz="11500" b="1" i="0" u="none" strike="noStrike" dirty="0">
              <a:solidFill>
                <a:srgbClr val="4C474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300" y="2019300"/>
            <a:ext cx="3708400" cy="114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12000"/>
          </a:blip>
          <a:stretch>
            <a:fillRect/>
          </a:stretch>
        </p:blipFill>
        <p:spPr>
          <a:xfrm>
            <a:off x="-609600" y="-139700"/>
            <a:ext cx="3263900" cy="323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12000"/>
          </a:blip>
          <a:stretch>
            <a:fillRect/>
          </a:stretch>
        </p:blipFill>
        <p:spPr>
          <a:xfrm>
            <a:off x="7988300" y="4635500"/>
            <a:ext cx="2819400" cy="279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alphaModFix amt="21000"/>
          </a:blip>
          <a:stretch>
            <a:fillRect/>
          </a:stretch>
        </p:blipFill>
        <p:spPr>
          <a:xfrm>
            <a:off x="2641600" y="2387600"/>
            <a:ext cx="2095500" cy="2082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3009900"/>
            <a:ext cx="1384300" cy="13843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337300" y="1738857"/>
            <a:ext cx="4203700" cy="59898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r">
              <a:lnSpc>
                <a:spcPct val="115287"/>
              </a:lnSpc>
            </a:pPr>
            <a:r>
              <a:rPr lang="en-US" altLang="ko-KR" sz="1600" b="1" dirty="0"/>
              <a:t>2024 </a:t>
            </a:r>
            <a:r>
              <a:rPr lang="en-US" altLang="ko-KR" sz="1600" b="1" dirty="0" err="1"/>
              <a:t>AIoT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자율로봇개발 프로젝트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조</a:t>
            </a:r>
          </a:p>
          <a:p>
            <a:pPr lvl="0" algn="r">
              <a:lnSpc>
                <a:spcPct val="115287"/>
              </a:lnSpc>
            </a:pPr>
            <a:endParaRPr lang="ko-KR" sz="1600" b="0" i="0" u="none" strike="noStrike" spc="-100" dirty="0">
              <a:solidFill>
                <a:srgbClr val="4C4747"/>
              </a:solidFill>
              <a:ea typeface="S-Core Dream 5 Medium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2" name="TextBox 12"/>
          <p:cNvSpPr txBox="1"/>
          <p:nvPr/>
        </p:nvSpPr>
        <p:spPr>
          <a:xfrm>
            <a:off x="1079500" y="5657850"/>
            <a:ext cx="4826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226"/>
              </a:lnSpc>
            </a:pPr>
            <a:r>
              <a:rPr lang="ko-KR" sz="1400" b="0" i="0" u="none" strike="noStrike" spc="-100" dirty="0">
                <a:solidFill>
                  <a:srgbClr val="4C4747"/>
                </a:solidFill>
                <a:latin typeface="+mn-ea"/>
              </a:rPr>
              <a:t>일시</a:t>
            </a:r>
            <a:r>
              <a:rPr lang="en-US" sz="1400" b="0" i="0" u="none" strike="noStrike" spc="-100" dirty="0">
                <a:solidFill>
                  <a:srgbClr val="4C4747"/>
                </a:solidFill>
                <a:latin typeface="S-Core Dream 5 Medium"/>
              </a:rPr>
              <a:t> 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2796" y="5639981"/>
            <a:ext cx="22098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316"/>
              </a:lnSpc>
            </a:pPr>
            <a:r>
              <a:rPr lang="en-US" sz="1400" b="0" i="0" u="none" strike="noStrike" spc="-100" dirty="0" smtClean="0">
                <a:solidFill>
                  <a:srgbClr val="4C4747"/>
                </a:solidFill>
                <a:latin typeface="+mn-ea"/>
              </a:rPr>
              <a:t>2024</a:t>
            </a:r>
            <a:r>
              <a:rPr lang="ko-KR" sz="1400" b="0" i="0" u="none" strike="noStrike" spc="-100" dirty="0" smtClean="0">
                <a:solidFill>
                  <a:srgbClr val="4C4747"/>
                </a:solidFill>
                <a:latin typeface="+mn-ea"/>
              </a:rPr>
              <a:t>년</a:t>
            </a:r>
            <a:r>
              <a:rPr lang="en-US" sz="1400" b="0" i="0" u="none" strike="noStrike" spc="-100" dirty="0" smtClean="0">
                <a:solidFill>
                  <a:srgbClr val="4C4747"/>
                </a:solidFill>
                <a:latin typeface="+mn-ea"/>
              </a:rPr>
              <a:t> </a:t>
            </a:r>
            <a:r>
              <a:rPr lang="en-US" sz="1400" spc="-100" dirty="0" smtClean="0">
                <a:solidFill>
                  <a:srgbClr val="4C4747"/>
                </a:solidFill>
                <a:latin typeface="+mn-ea"/>
              </a:rPr>
              <a:t>11</a:t>
            </a:r>
            <a:r>
              <a:rPr lang="ko-KR" sz="1400" b="0" i="0" u="none" strike="noStrike" spc="-100" dirty="0" smtClean="0">
                <a:solidFill>
                  <a:srgbClr val="4C4747"/>
                </a:solidFill>
                <a:latin typeface="+mn-ea"/>
              </a:rPr>
              <a:t>월</a:t>
            </a:r>
            <a:r>
              <a:rPr lang="en-US" sz="1400" b="0" i="0" u="none" strike="noStrike" spc="-100" dirty="0" smtClean="0">
                <a:solidFill>
                  <a:srgbClr val="4C4747"/>
                </a:solidFill>
                <a:latin typeface="+mn-ea"/>
              </a:rPr>
              <a:t> 28</a:t>
            </a:r>
            <a:r>
              <a:rPr lang="ko-KR" sz="1400" b="0" i="0" u="none" strike="noStrike" spc="-100" dirty="0" smtClean="0">
                <a:solidFill>
                  <a:srgbClr val="4C4747"/>
                </a:solidFill>
                <a:latin typeface="+mn-ea"/>
              </a:rPr>
              <a:t>일</a:t>
            </a:r>
            <a:endParaRPr lang="ko-KR" sz="1400" b="0" i="0" u="none" strike="noStrike" spc="-100" dirty="0">
              <a:solidFill>
                <a:srgbClr val="4C4747"/>
              </a:solidFill>
              <a:latin typeface="+mn-ea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8" name="TextBox 18"/>
          <p:cNvSpPr txBox="1"/>
          <p:nvPr/>
        </p:nvSpPr>
        <p:spPr>
          <a:xfrm>
            <a:off x="1079500" y="5969000"/>
            <a:ext cx="4826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226"/>
              </a:lnSpc>
            </a:pPr>
            <a:r>
              <a:rPr lang="ko-KR" altLang="en-US" sz="1400" spc="-100" dirty="0" smtClean="0">
                <a:solidFill>
                  <a:srgbClr val="4C4747"/>
                </a:solidFill>
                <a:latin typeface="S-Core Dream 5 Medium"/>
              </a:rPr>
              <a:t>팀원</a:t>
            </a:r>
            <a:r>
              <a:rPr lang="en-US" sz="1400" b="0" i="0" u="none" strike="noStrike" spc="-100" dirty="0">
                <a:solidFill>
                  <a:srgbClr val="4C4747"/>
                </a:solidFill>
                <a:latin typeface="S-Core Dream 5 Medium"/>
              </a:rPr>
              <a:t> 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99669" y="5943600"/>
            <a:ext cx="2463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316"/>
              </a:lnSpc>
            </a:pPr>
            <a:r>
              <a:rPr lang="ko-KR" altLang="en-US" sz="1400" b="0" i="0" u="none" strike="noStrike" spc="-100" dirty="0" err="1" smtClean="0">
                <a:solidFill>
                  <a:srgbClr val="4C4747"/>
                </a:solidFill>
                <a:latin typeface="S-Core Dream 4 Regular"/>
              </a:rPr>
              <a:t>송훈구</a:t>
            </a:r>
            <a:r>
              <a:rPr lang="ko-KR" altLang="en-US" sz="1400" b="0" i="0" u="none" strike="noStrike" spc="-100" dirty="0" smtClean="0">
                <a:solidFill>
                  <a:srgbClr val="4C4747"/>
                </a:solidFill>
                <a:latin typeface="S-Core Dream 4 Regular"/>
              </a:rPr>
              <a:t> </a:t>
            </a:r>
            <a:r>
              <a:rPr lang="en-US" altLang="ko-KR" sz="1400" b="0" i="0" u="none" strike="noStrike" spc="-100" dirty="0" smtClean="0">
                <a:solidFill>
                  <a:srgbClr val="4C4747"/>
                </a:solidFill>
                <a:latin typeface="S-Core Dream 4 Regular"/>
              </a:rPr>
              <a:t>, </a:t>
            </a:r>
            <a:r>
              <a:rPr lang="ko-KR" altLang="en-US" sz="1400" b="0" i="0" u="none" strike="noStrike" spc="-100" dirty="0" smtClean="0">
                <a:solidFill>
                  <a:srgbClr val="4C4747"/>
                </a:solidFill>
                <a:latin typeface="S-Core Dream 4 Regular"/>
              </a:rPr>
              <a:t>이주호 </a:t>
            </a:r>
            <a:r>
              <a:rPr lang="en-US" altLang="ko-KR" sz="1400" b="0" i="0" u="none" strike="noStrike" spc="-100" dirty="0" smtClean="0">
                <a:solidFill>
                  <a:srgbClr val="4C4747"/>
                </a:solidFill>
                <a:latin typeface="S-Core Dream 4 Regular"/>
              </a:rPr>
              <a:t>, </a:t>
            </a:r>
            <a:r>
              <a:rPr lang="ko-KR" altLang="en-US" sz="1400" b="0" i="0" u="none" strike="noStrike" spc="-100" dirty="0" err="1" smtClean="0">
                <a:solidFill>
                  <a:srgbClr val="4C4747"/>
                </a:solidFill>
                <a:latin typeface="S-Core Dream 4 Regular"/>
              </a:rPr>
              <a:t>원용재</a:t>
            </a:r>
            <a:r>
              <a:rPr lang="ko-KR" altLang="en-US" sz="1400" b="0" i="0" u="none" strike="noStrike" spc="-100" dirty="0" smtClean="0">
                <a:solidFill>
                  <a:srgbClr val="4C4747"/>
                </a:solidFill>
                <a:latin typeface="S-Core Dream 4 Regular"/>
              </a:rPr>
              <a:t> </a:t>
            </a:r>
            <a:r>
              <a:rPr lang="en-US" altLang="ko-KR" sz="1400" b="0" i="0" u="none" strike="noStrike" spc="-100" dirty="0" smtClean="0">
                <a:solidFill>
                  <a:srgbClr val="4C4747"/>
                </a:solidFill>
                <a:latin typeface="S-Core Dream 4 Regular"/>
              </a:rPr>
              <a:t>, </a:t>
            </a:r>
            <a:r>
              <a:rPr lang="ko-KR" altLang="en-US" sz="1400" b="0" i="0" u="none" strike="noStrike" spc="-100" dirty="0" err="1" smtClean="0">
                <a:solidFill>
                  <a:srgbClr val="4C4747"/>
                </a:solidFill>
                <a:latin typeface="S-Core Dream 4 Regular"/>
              </a:rPr>
              <a:t>조은성</a:t>
            </a:r>
            <a:r>
              <a:rPr lang="en-US" sz="1400" b="0" i="0" u="none" strike="noStrike" spc="-100" dirty="0">
                <a:solidFill>
                  <a:srgbClr val="4C4747"/>
                </a:solidFill>
                <a:latin typeface="S-Core Dream 4 Regular"/>
              </a:rPr>
              <a:t> 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2700000">
            <a:off x="1333500" y="1371600"/>
            <a:ext cx="2489200" cy="2489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70500" y="4916987"/>
            <a:ext cx="428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Collaborative Worker Robot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2" name="TextBox 12"/>
          <p:cNvSpPr txBox="1"/>
          <p:nvPr/>
        </p:nvSpPr>
        <p:spPr>
          <a:xfrm>
            <a:off x="1143000" y="952333"/>
            <a:ext cx="39497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5287"/>
              </a:lnSpc>
            </a:pPr>
            <a:r>
              <a:rPr lang="ko-KR" altLang="en-US" sz="2900" spc="-200" dirty="0" smtClean="0">
                <a:solidFill>
                  <a:srgbClr val="4C4747"/>
                </a:solidFill>
                <a:latin typeface="+mn-ea"/>
              </a:rPr>
              <a:t>협동 작업 로봇  </a:t>
            </a:r>
            <a:r>
              <a:rPr lang="en-US" altLang="ko-KR" sz="2000" spc="-200" dirty="0" err="1" smtClean="0">
                <a:solidFill>
                  <a:srgbClr val="4C4747"/>
                </a:solidFill>
                <a:latin typeface="+mn-ea"/>
              </a:rPr>
              <a:t>CoRoBo</a:t>
            </a:r>
            <a:endParaRPr lang="ko-KR" sz="2900" b="0" i="0" u="none" strike="noStrike" spc="-200" dirty="0">
              <a:solidFill>
                <a:srgbClr val="4C4747"/>
              </a:solidFill>
              <a:latin typeface="+mn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73346" y="1885616"/>
            <a:ext cx="28448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5287"/>
              </a:lnSpc>
            </a:pPr>
            <a:r>
              <a:rPr lang="ko-KR" altLang="en-US" sz="1900" b="0" i="0" u="none" strike="noStrike" spc="-100" dirty="0" smtClean="0">
                <a:solidFill>
                  <a:srgbClr val="4C50BB"/>
                </a:solidFill>
                <a:latin typeface="+mn-ea"/>
              </a:rPr>
              <a:t>프로젝트</a:t>
            </a:r>
            <a:r>
              <a:rPr lang="ko-KR" altLang="en-US" sz="1900" b="0" i="0" u="none" strike="noStrike" spc="-100" dirty="0" smtClean="0">
                <a:solidFill>
                  <a:srgbClr val="4C50BB"/>
                </a:solidFill>
                <a:latin typeface="S-Core Dream 7 ExtraBold"/>
                <a:ea typeface="S-Core Dream 5 Medium"/>
              </a:rPr>
              <a:t> </a:t>
            </a:r>
            <a:r>
              <a:rPr lang="ko-KR" altLang="en-US" sz="1900" b="0" i="0" u="none" strike="noStrike" spc="-100" dirty="0" smtClean="0">
                <a:solidFill>
                  <a:srgbClr val="4C50BB"/>
                </a:solidFill>
                <a:latin typeface="+mn-ea"/>
              </a:rPr>
              <a:t>미션</a:t>
            </a:r>
            <a:endParaRPr lang="ko-KR" sz="1900" b="0" i="0" u="none" strike="noStrike" spc="-100" dirty="0">
              <a:solidFill>
                <a:srgbClr val="4C50BB"/>
              </a:solidFill>
              <a:latin typeface="+mn-ea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8" name="TextBox 28"/>
          <p:cNvSpPr txBox="1"/>
          <p:nvPr/>
        </p:nvSpPr>
        <p:spPr>
          <a:xfrm>
            <a:off x="1208508" y="3388875"/>
            <a:ext cx="3614687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69850" lvl="0">
              <a:lnSpc>
                <a:spcPct val="115000"/>
              </a:lnSpc>
              <a:buSzPts val="2500"/>
            </a:pPr>
            <a:r>
              <a:rPr lang="ko-KR" altLang="en-US" sz="1200" dirty="0">
                <a:latin typeface="+mn-ea"/>
                <a:cs typeface="Lato"/>
                <a:sym typeface="Lato"/>
              </a:rPr>
              <a:t>다</a:t>
            </a:r>
            <a:r>
              <a:rPr lang="ko-KR" altLang="en-US" sz="1200" dirty="0" smtClean="0">
                <a:latin typeface="+mn-ea"/>
                <a:cs typeface="Lato"/>
                <a:sym typeface="Lato"/>
              </a:rPr>
              <a:t>중 </a:t>
            </a:r>
            <a:r>
              <a:rPr lang="ko-KR" altLang="en-US" sz="1200" dirty="0">
                <a:latin typeface="+mn-ea"/>
                <a:cs typeface="Lato"/>
                <a:sym typeface="Lato"/>
              </a:rPr>
              <a:t>로봇 제어를 위한 </a:t>
            </a:r>
            <a:r>
              <a:rPr lang="ko-KR" altLang="en-US" sz="1200" dirty="0" err="1">
                <a:latin typeface="+mn-ea"/>
                <a:cs typeface="Lato"/>
                <a:sym typeface="Lato"/>
              </a:rPr>
              <a:t>협동로봇</a:t>
            </a:r>
            <a:r>
              <a:rPr lang="ko-KR" altLang="en-US" sz="1200" dirty="0">
                <a:latin typeface="+mn-ea"/>
                <a:cs typeface="Lato"/>
                <a:sym typeface="Lato"/>
              </a:rPr>
              <a:t> 컨트롤 센터 개발 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1113658" y="3585670"/>
            <a:ext cx="76200" cy="762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1" name="TextBox 31"/>
          <p:cNvSpPr txBox="1"/>
          <p:nvPr/>
        </p:nvSpPr>
        <p:spPr>
          <a:xfrm>
            <a:off x="1313044" y="2968665"/>
            <a:ext cx="3538488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40186"/>
              </a:lnSpc>
            </a:pPr>
            <a:r>
              <a:rPr lang="en-US" altLang="ko-KR" sz="1200" dirty="0" err="1">
                <a:latin typeface="+mn-ea"/>
                <a:cs typeface="Lato"/>
                <a:sym typeface="Lato"/>
              </a:rPr>
              <a:t>OpenCV</a:t>
            </a:r>
            <a:r>
              <a:rPr lang="ko-KR" altLang="en-US" sz="1200" dirty="0">
                <a:latin typeface="+mn-ea"/>
                <a:cs typeface="Lato"/>
                <a:sym typeface="Lato"/>
              </a:rPr>
              <a:t>를 이용한 대상 물체 위치</a:t>
            </a:r>
            <a:r>
              <a:rPr lang="en-US" altLang="ko-KR" sz="1200" dirty="0">
                <a:latin typeface="+mn-ea"/>
                <a:cs typeface="Lato"/>
                <a:sym typeface="Lato"/>
              </a:rPr>
              <a:t>/</a:t>
            </a:r>
            <a:r>
              <a:rPr lang="ko-KR" altLang="en-US" sz="1200" dirty="0">
                <a:latin typeface="+mn-ea"/>
                <a:cs typeface="Lato"/>
                <a:sym typeface="Lato"/>
              </a:rPr>
              <a:t>크기 측정 개발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1118535" y="3170923"/>
            <a:ext cx="76200" cy="762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4" name="TextBox 34"/>
          <p:cNvSpPr txBox="1"/>
          <p:nvPr/>
        </p:nvSpPr>
        <p:spPr>
          <a:xfrm>
            <a:off x="1309034" y="2626612"/>
            <a:ext cx="2183866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40186"/>
              </a:lnSpc>
            </a:pPr>
            <a:r>
              <a:rPr lang="en-US" altLang="ko-KR" sz="1200" dirty="0" smtClean="0">
                <a:latin typeface="+mn-ea"/>
                <a:cs typeface="Lato"/>
                <a:sym typeface="Lato"/>
              </a:rPr>
              <a:t>ROS2</a:t>
            </a:r>
            <a:r>
              <a:rPr lang="ko-KR" altLang="en-US" sz="1200" dirty="0">
                <a:latin typeface="+mn-ea"/>
                <a:cs typeface="Lato"/>
                <a:sym typeface="Lato"/>
              </a:rPr>
              <a:t>를 이용한 </a:t>
            </a:r>
            <a:r>
              <a:rPr lang="ko-KR" altLang="en-US" sz="1200" dirty="0" err="1">
                <a:latin typeface="+mn-ea"/>
                <a:cs typeface="Lato"/>
                <a:sym typeface="Lato"/>
              </a:rPr>
              <a:t>로봇팔</a:t>
            </a:r>
            <a:r>
              <a:rPr lang="ko-KR" altLang="en-US" sz="1200" dirty="0">
                <a:latin typeface="+mn-ea"/>
                <a:cs typeface="Lato"/>
                <a:sym typeface="Lato"/>
              </a:rPr>
              <a:t> 제어 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1143534" y="2814128"/>
            <a:ext cx="76200" cy="762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7" name="TextBox 37"/>
          <p:cNvSpPr txBox="1"/>
          <p:nvPr/>
        </p:nvSpPr>
        <p:spPr>
          <a:xfrm>
            <a:off x="1337710" y="2271383"/>
            <a:ext cx="2844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40186"/>
              </a:lnSpc>
            </a:pPr>
            <a:r>
              <a:rPr lang="en-US" altLang="ko-KR" sz="1200" dirty="0" smtClean="0">
                <a:latin typeface="+mn-ea"/>
                <a:cs typeface="Lato"/>
                <a:sym typeface="Lato"/>
              </a:rPr>
              <a:t>ROS2</a:t>
            </a:r>
            <a:r>
              <a:rPr lang="ko-KR" altLang="en-US" sz="1200" dirty="0">
                <a:latin typeface="+mn-ea"/>
                <a:cs typeface="Lato"/>
                <a:sym typeface="Lato"/>
              </a:rPr>
              <a:t>를 이용한 </a:t>
            </a:r>
            <a:r>
              <a:rPr lang="ko-KR" altLang="en-US" sz="1200" dirty="0" err="1">
                <a:latin typeface="+mn-ea"/>
                <a:cs typeface="Lato"/>
                <a:sym typeface="Lato"/>
              </a:rPr>
              <a:t>서봇</a:t>
            </a:r>
            <a:r>
              <a:rPr lang="ko-KR" altLang="en-US" sz="1200" dirty="0">
                <a:latin typeface="+mn-ea"/>
                <a:cs typeface="Lato"/>
                <a:sym typeface="Lato"/>
              </a:rPr>
              <a:t> 이동 제어 </a:t>
            </a: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1160513" y="2475999"/>
            <a:ext cx="76200" cy="762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8661400" y="-101600"/>
            <a:ext cx="2032000" cy="18669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-889000" y="4483100"/>
            <a:ext cx="2032000" cy="18669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2276534"/>
            <a:ext cx="4790171" cy="2694471"/>
          </a:xfrm>
          <a:prstGeom prst="rect">
            <a:avLst/>
          </a:prstGeom>
        </p:spPr>
      </p:pic>
      <p:sp>
        <p:nvSpPr>
          <p:cNvPr id="42" name="TextBox 28"/>
          <p:cNvSpPr txBox="1"/>
          <p:nvPr/>
        </p:nvSpPr>
        <p:spPr>
          <a:xfrm>
            <a:off x="1236714" y="3776204"/>
            <a:ext cx="3233687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69850" lvl="0">
              <a:lnSpc>
                <a:spcPct val="115000"/>
              </a:lnSpc>
              <a:buSzPts val="2500"/>
            </a:pPr>
            <a:r>
              <a:rPr lang="ko-KR" altLang="en-US" sz="1200" dirty="0" err="1">
                <a:latin typeface="+mn-ea"/>
                <a:cs typeface="Lato"/>
                <a:sym typeface="Lato"/>
              </a:rPr>
              <a:t>협동로봇</a:t>
            </a:r>
            <a:r>
              <a:rPr lang="ko-KR" altLang="en-US" sz="1200" dirty="0">
                <a:latin typeface="+mn-ea"/>
                <a:cs typeface="Lato"/>
                <a:sym typeface="Lato"/>
              </a:rPr>
              <a:t> 상호 제어를 통한 최적 경로 탐색 </a:t>
            </a:r>
            <a:endParaRPr lang="ko-KR" altLang="en-US" sz="1200" dirty="0">
              <a:latin typeface="+mn-ea"/>
              <a:cs typeface="Lato"/>
              <a:sym typeface="Lato"/>
            </a:endParaRPr>
          </a:p>
        </p:txBody>
      </p:sp>
      <p:pic>
        <p:nvPicPr>
          <p:cNvPr id="43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1113658" y="3979404"/>
            <a:ext cx="76200" cy="76200"/>
          </a:xfrm>
          <a:prstGeom prst="rect">
            <a:avLst/>
          </a:prstGeom>
        </p:spPr>
      </p:pic>
      <p:sp>
        <p:nvSpPr>
          <p:cNvPr id="46" name="TextBox 28"/>
          <p:cNvSpPr txBox="1"/>
          <p:nvPr/>
        </p:nvSpPr>
        <p:spPr>
          <a:xfrm>
            <a:off x="1219734" y="4173889"/>
            <a:ext cx="2844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69850" lvl="0">
              <a:lnSpc>
                <a:spcPct val="115000"/>
              </a:lnSpc>
              <a:buSzPts val="2500"/>
            </a:pPr>
            <a:r>
              <a:rPr lang="ko-KR" altLang="en-US" sz="1200" dirty="0" err="1">
                <a:latin typeface="+mn-ea"/>
                <a:cs typeface="Lato"/>
                <a:sym typeface="Lato"/>
              </a:rPr>
              <a:t>협동로봇</a:t>
            </a:r>
            <a:r>
              <a:rPr lang="ko-KR" altLang="en-US" sz="1200" dirty="0">
                <a:latin typeface="+mn-ea"/>
                <a:cs typeface="Lato"/>
                <a:sym typeface="Lato"/>
              </a:rPr>
              <a:t> 컨트롤 센터 관리 기능 개발 </a:t>
            </a:r>
            <a:endParaRPr lang="ko-KR" altLang="en-US" sz="1200" dirty="0">
              <a:latin typeface="+mn-ea"/>
              <a:cs typeface="Lato"/>
              <a:sym typeface="Lato"/>
            </a:endParaRPr>
          </a:p>
        </p:txBody>
      </p:sp>
      <p:pic>
        <p:nvPicPr>
          <p:cNvPr id="47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1115595" y="4368800"/>
            <a:ext cx="76200" cy="762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14" y="1344154"/>
            <a:ext cx="4067175" cy="542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139700" y="5245100"/>
            <a:ext cx="2095500" cy="18415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8416446" y="-254000"/>
            <a:ext cx="2696406" cy="2677417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990600" y="1651000"/>
            <a:ext cx="39497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5287"/>
              </a:lnSpc>
            </a:pPr>
            <a:r>
              <a:rPr lang="ko-KR" altLang="en-US" sz="2900" b="0" i="0" u="none" strike="noStrike" spc="-200" dirty="0" smtClean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 계획</a:t>
            </a:r>
            <a:endParaRPr lang="ko-KR" sz="2900" b="0" i="0" u="none" strike="noStrike" spc="-200" dirty="0">
              <a:solidFill>
                <a:srgbClr val="4C474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Google Shape;89;p15"/>
          <p:cNvGraphicFramePr/>
          <p:nvPr>
            <p:extLst>
              <p:ext uri="{D42A27DB-BD31-4B8C-83A1-F6EECF244321}">
                <p14:modId xmlns:p14="http://schemas.microsoft.com/office/powerpoint/2010/main" val="4096501610"/>
              </p:ext>
            </p:extLst>
          </p:nvPr>
        </p:nvGraphicFramePr>
        <p:xfrm>
          <a:off x="1187649" y="4034637"/>
          <a:ext cx="8577000" cy="719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4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>
                          <a:solidFill>
                            <a:srgbClr val="4C50BB"/>
                          </a:solidFill>
                        </a:rPr>
                        <a:t>준비/설계</a:t>
                      </a:r>
                      <a:endParaRPr sz="1800" dirty="0">
                        <a:solidFill>
                          <a:srgbClr val="4C50BB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C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>
                          <a:solidFill>
                            <a:srgbClr val="FFFFFF"/>
                          </a:solidFill>
                        </a:rPr>
                        <a:t>개발/테스트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7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>
                          <a:solidFill>
                            <a:srgbClr val="FFFFFF"/>
                          </a:solidFill>
                        </a:rPr>
                        <a:t>최종시연준비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84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>
                          <a:solidFill>
                            <a:srgbClr val="FFFFFF"/>
                          </a:solidFill>
                        </a:rPr>
                        <a:t>최종결과발표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Google Shape;90;p15"/>
          <p:cNvCxnSpPr/>
          <p:nvPr/>
        </p:nvCxnSpPr>
        <p:spPr>
          <a:xfrm rot="10800000">
            <a:off x="1510724" y="3080037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0" name="Google Shape;91;p15"/>
          <p:cNvSpPr txBox="1">
            <a:spLocks/>
          </p:cNvSpPr>
          <p:nvPr/>
        </p:nvSpPr>
        <p:spPr>
          <a:xfrm>
            <a:off x="1586924" y="2875724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1800" smtClean="0">
                <a:solidFill>
                  <a:schemeClr val="dk1"/>
                </a:solidFill>
              </a:rPr>
              <a:t>11/28(</a:t>
            </a:r>
            <a:r>
              <a:rPr lang="ko-KR" altLang="en-US" sz="1800" smtClean="0">
                <a:solidFill>
                  <a:schemeClr val="dk1"/>
                </a:solidFill>
              </a:rPr>
              <a:t>목</a:t>
            </a:r>
            <a:r>
              <a:rPr lang="en-US" altLang="ko-KR" sz="1800" smtClean="0">
                <a:solidFill>
                  <a:schemeClr val="dk1"/>
                </a:solidFill>
              </a:rPr>
              <a:t>)</a:t>
            </a:r>
            <a:endParaRPr lang="ko-KR" altLang="en-US" sz="1800" b="1">
              <a:solidFill>
                <a:schemeClr val="dk1"/>
              </a:solidFill>
            </a:endParaRPr>
          </a:p>
        </p:txBody>
      </p:sp>
      <p:sp>
        <p:nvSpPr>
          <p:cNvPr id="41" name="Google Shape;92;p15"/>
          <p:cNvSpPr txBox="1">
            <a:spLocks/>
          </p:cNvSpPr>
          <p:nvPr/>
        </p:nvSpPr>
        <p:spPr>
          <a:xfrm>
            <a:off x="1586924" y="3201138"/>
            <a:ext cx="2315700" cy="57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ko-KR" altLang="en-US" sz="1400" smtClean="0"/>
              <a:t>목표 및 세부계획 설정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ko-KR" altLang="en-US" sz="1400" smtClean="0"/>
              <a:t>자료 조사</a:t>
            </a:r>
            <a:endParaRPr lang="ko-KR" altLang="en-US" sz="1400"/>
          </a:p>
        </p:txBody>
      </p:sp>
      <p:sp>
        <p:nvSpPr>
          <p:cNvPr id="42" name="Google Shape;93;p15"/>
          <p:cNvSpPr txBox="1">
            <a:spLocks/>
          </p:cNvSpPr>
          <p:nvPr/>
        </p:nvSpPr>
        <p:spPr>
          <a:xfrm>
            <a:off x="3479227" y="4872424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1800" smtClean="0">
                <a:solidFill>
                  <a:schemeClr val="dk1"/>
                </a:solidFill>
              </a:rPr>
              <a:t>12/2(</a:t>
            </a:r>
            <a:r>
              <a:rPr lang="ko-KR" altLang="en-US" sz="1800" smtClean="0">
                <a:solidFill>
                  <a:schemeClr val="dk1"/>
                </a:solidFill>
              </a:rPr>
              <a:t>월</a:t>
            </a:r>
            <a:r>
              <a:rPr lang="en-US" altLang="ko-KR" sz="1800" smtClean="0">
                <a:solidFill>
                  <a:schemeClr val="dk1"/>
                </a:solidFill>
              </a:rPr>
              <a:t>)</a:t>
            </a:r>
            <a:endParaRPr lang="ko-KR" altLang="en-US" sz="1800">
              <a:solidFill>
                <a:schemeClr val="dk1"/>
              </a:solidFill>
            </a:endParaRPr>
          </a:p>
        </p:txBody>
      </p:sp>
      <p:sp>
        <p:nvSpPr>
          <p:cNvPr id="43" name="Google Shape;94;p15"/>
          <p:cNvSpPr txBox="1">
            <a:spLocks/>
          </p:cNvSpPr>
          <p:nvPr/>
        </p:nvSpPr>
        <p:spPr>
          <a:xfrm>
            <a:off x="3479218" y="5197837"/>
            <a:ext cx="2266500" cy="95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ko-KR" altLang="en-US" sz="1400" smtClean="0"/>
              <a:t>설계 완료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ko-KR" altLang="en-US" sz="1400" smtClean="0"/>
              <a:t>개발</a:t>
            </a:r>
            <a:r>
              <a:rPr lang="en-US" altLang="ko-KR" sz="1400" smtClean="0"/>
              <a:t>/</a:t>
            </a:r>
            <a:r>
              <a:rPr lang="ko-KR" altLang="en-US" sz="1400" smtClean="0"/>
              <a:t>테스트 시작</a:t>
            </a:r>
            <a:endParaRPr lang="ko-KR" altLang="en-US" sz="1400"/>
          </a:p>
        </p:txBody>
      </p:sp>
      <p:sp>
        <p:nvSpPr>
          <p:cNvPr id="44" name="Google Shape;95;p15"/>
          <p:cNvSpPr txBox="1">
            <a:spLocks/>
          </p:cNvSpPr>
          <p:nvPr/>
        </p:nvSpPr>
        <p:spPr>
          <a:xfrm>
            <a:off x="5549578" y="2873312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1800" smtClean="0">
                <a:solidFill>
                  <a:schemeClr val="dk1"/>
                </a:solidFill>
              </a:rPr>
              <a:t>12/18(</a:t>
            </a:r>
            <a:r>
              <a:rPr lang="ko-KR" altLang="en-US" sz="1800" smtClean="0">
                <a:solidFill>
                  <a:schemeClr val="dk1"/>
                </a:solidFill>
              </a:rPr>
              <a:t>수</a:t>
            </a:r>
            <a:r>
              <a:rPr lang="en-US" altLang="ko-KR" sz="1800" smtClean="0">
                <a:solidFill>
                  <a:schemeClr val="dk1"/>
                </a:solidFill>
              </a:rPr>
              <a:t>)</a:t>
            </a:r>
            <a:endParaRPr lang="ko-KR" altLang="en-US" sz="1800">
              <a:solidFill>
                <a:schemeClr val="dk1"/>
              </a:solidFill>
            </a:endParaRPr>
          </a:p>
        </p:txBody>
      </p:sp>
      <p:sp>
        <p:nvSpPr>
          <p:cNvPr id="45" name="Google Shape;96;p15"/>
          <p:cNvSpPr txBox="1">
            <a:spLocks/>
          </p:cNvSpPr>
          <p:nvPr/>
        </p:nvSpPr>
        <p:spPr>
          <a:xfrm>
            <a:off x="5549570" y="3198725"/>
            <a:ext cx="2353200" cy="57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ko-KR" altLang="en-US" sz="1400" smtClean="0"/>
              <a:t>최종 시연 리허설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ko-KR" altLang="en-US" sz="1400" smtClean="0"/>
              <a:t>최종 발표준비</a:t>
            </a:r>
            <a:endParaRPr lang="ko-KR" altLang="en-US" sz="1400"/>
          </a:p>
        </p:txBody>
      </p:sp>
      <p:sp>
        <p:nvSpPr>
          <p:cNvPr id="46" name="Google Shape;97;p15"/>
          <p:cNvSpPr txBox="1">
            <a:spLocks/>
          </p:cNvSpPr>
          <p:nvPr/>
        </p:nvSpPr>
        <p:spPr>
          <a:xfrm>
            <a:off x="7689155" y="4965649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1800" smtClean="0">
                <a:solidFill>
                  <a:schemeClr val="dk1"/>
                </a:solidFill>
              </a:rPr>
              <a:t>12/19(</a:t>
            </a:r>
            <a:r>
              <a:rPr lang="ko-KR" altLang="en-US" sz="1800" smtClean="0">
                <a:solidFill>
                  <a:schemeClr val="dk1"/>
                </a:solidFill>
              </a:rPr>
              <a:t>목</a:t>
            </a:r>
            <a:r>
              <a:rPr lang="en-US" altLang="ko-KR" sz="1800" smtClean="0">
                <a:solidFill>
                  <a:schemeClr val="dk1"/>
                </a:solidFill>
              </a:rPr>
              <a:t>)</a:t>
            </a:r>
            <a:endParaRPr lang="ko-KR" altLang="en-US" sz="1800">
              <a:solidFill>
                <a:schemeClr val="dk1"/>
              </a:solidFill>
            </a:endParaRPr>
          </a:p>
        </p:txBody>
      </p:sp>
      <p:sp>
        <p:nvSpPr>
          <p:cNvPr id="47" name="Google Shape;98;p15"/>
          <p:cNvSpPr txBox="1">
            <a:spLocks/>
          </p:cNvSpPr>
          <p:nvPr/>
        </p:nvSpPr>
        <p:spPr>
          <a:xfrm>
            <a:off x="7689158" y="5291062"/>
            <a:ext cx="2353200" cy="57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ko-KR" altLang="en-US" sz="1400" smtClean="0"/>
              <a:t>최종 결과 발표</a:t>
            </a:r>
            <a:endParaRPr lang="ko-KR" altLang="en-US" sz="1400"/>
          </a:p>
        </p:txBody>
      </p:sp>
      <p:cxnSp>
        <p:nvCxnSpPr>
          <p:cNvPr id="48" name="Google Shape;99;p15"/>
          <p:cNvCxnSpPr/>
          <p:nvPr/>
        </p:nvCxnSpPr>
        <p:spPr>
          <a:xfrm flipH="1">
            <a:off x="3322043" y="4753762"/>
            <a:ext cx="1200" cy="13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" name="Google Shape;100;p15"/>
          <p:cNvCxnSpPr/>
          <p:nvPr/>
        </p:nvCxnSpPr>
        <p:spPr>
          <a:xfrm rot="10800000">
            <a:off x="5452546" y="2831187"/>
            <a:ext cx="10200" cy="12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" name="Google Shape;101;p15"/>
          <p:cNvCxnSpPr/>
          <p:nvPr/>
        </p:nvCxnSpPr>
        <p:spPr>
          <a:xfrm>
            <a:off x="7605858" y="4780337"/>
            <a:ext cx="7200" cy="13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004300"/>
            <a:ext cx="2108200" cy="723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959100" y="9004300"/>
            <a:ext cx="2108200" cy="723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9004300"/>
            <a:ext cx="2108200" cy="723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7797800" y="9004300"/>
            <a:ext cx="2108200" cy="7239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990600" y="9118600"/>
            <a:ext cx="12065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287"/>
              </a:lnSpc>
            </a:pPr>
            <a:r>
              <a:rPr lang="en-US" sz="1500" b="0" i="0" u="none" strike="noStrike">
                <a:solidFill>
                  <a:srgbClr val="FFFFFF"/>
                </a:solidFill>
                <a:latin typeface="S-Core Dream 6 Bold"/>
              </a:rPr>
              <a:t>Key Word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01700" y="9372600"/>
            <a:ext cx="1384300" cy="19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287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S-Core Dream 3 Light"/>
              </a:rPr>
              <a:t>내용을</a:t>
            </a:r>
            <a:r>
              <a:rPr lang="en-US" sz="1000" b="0" i="0" u="none" strike="noStrike" spc="-100">
                <a:solidFill>
                  <a:srgbClr val="FFFFFF"/>
                </a:solidFill>
                <a:latin typeface="S-Core Dream 3 Light"/>
              </a:rPr>
              <a:t> </a:t>
            </a:r>
            <a:r>
              <a:rPr lang="ko-KR" sz="1000" b="0" i="0" u="none" strike="noStrike" spc="-100">
                <a:solidFill>
                  <a:srgbClr val="FFFFFF"/>
                </a:solidFill>
                <a:ea typeface="S-Core Dream 3 Light"/>
              </a:rPr>
              <a:t>입력해주세요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16300" y="9118600"/>
            <a:ext cx="12065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287"/>
              </a:lnSpc>
            </a:pPr>
            <a:r>
              <a:rPr lang="en-US" sz="1500" b="0" i="0" u="none" strike="noStrike">
                <a:solidFill>
                  <a:srgbClr val="FFFFFF"/>
                </a:solidFill>
                <a:latin typeface="S-Core Dream 6 Bold"/>
              </a:rPr>
              <a:t>Key Word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314700" y="9372600"/>
            <a:ext cx="1384300" cy="19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287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S-Core Dream 3 Light"/>
              </a:rPr>
              <a:t>내용을</a:t>
            </a:r>
            <a:r>
              <a:rPr lang="en-US" sz="1000" b="0" i="0" u="none" strike="noStrike" spc="-100">
                <a:solidFill>
                  <a:srgbClr val="FFFFFF"/>
                </a:solidFill>
                <a:latin typeface="S-Core Dream 3 Light"/>
              </a:rPr>
              <a:t> </a:t>
            </a:r>
            <a:r>
              <a:rPr lang="ko-KR" sz="1000" b="0" i="0" u="none" strike="noStrike" spc="-100">
                <a:solidFill>
                  <a:srgbClr val="FFFFFF"/>
                </a:solidFill>
                <a:ea typeface="S-Core Dream 3 Light"/>
              </a:rPr>
              <a:t>입력해주세요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829300" y="9118600"/>
            <a:ext cx="12065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287"/>
              </a:lnSpc>
            </a:pPr>
            <a:r>
              <a:rPr lang="en-US" sz="1500" b="0" i="0" u="none" strike="noStrike" dirty="0">
                <a:solidFill>
                  <a:srgbClr val="FFFFFF"/>
                </a:solidFill>
                <a:latin typeface="S-Core Dream 6 Bold"/>
              </a:rPr>
              <a:t>Key Word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40400" y="9372600"/>
            <a:ext cx="1384300" cy="19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287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S-Core Dream 3 Light"/>
              </a:rPr>
              <a:t>내용을</a:t>
            </a:r>
            <a:r>
              <a:rPr lang="en-US" sz="1000" b="0" i="0" u="none" strike="noStrike" spc="-100">
                <a:solidFill>
                  <a:srgbClr val="FFFFFF"/>
                </a:solidFill>
                <a:latin typeface="S-Core Dream 3 Light"/>
              </a:rPr>
              <a:t> </a:t>
            </a:r>
            <a:r>
              <a:rPr lang="ko-KR" sz="1000" b="0" i="0" u="none" strike="noStrike" spc="-100">
                <a:solidFill>
                  <a:srgbClr val="FFFFFF"/>
                </a:solidFill>
                <a:ea typeface="S-Core Dream 3 Light"/>
              </a:rPr>
              <a:t>입력해주세요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255000" y="9118600"/>
            <a:ext cx="12065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287"/>
              </a:lnSpc>
            </a:pPr>
            <a:r>
              <a:rPr lang="en-US" sz="1500" b="0" i="0" u="none" strike="noStrike">
                <a:solidFill>
                  <a:srgbClr val="FFFFFF"/>
                </a:solidFill>
                <a:latin typeface="S-Core Dream 6 Bold"/>
              </a:rPr>
              <a:t>Key Word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66100" y="9372600"/>
            <a:ext cx="1384300" cy="19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287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S-Core Dream 3 Light"/>
              </a:rPr>
              <a:t>내용을</a:t>
            </a:r>
            <a:r>
              <a:rPr lang="en-US" sz="1000" b="0" i="0" u="none" strike="noStrike" spc="-100">
                <a:solidFill>
                  <a:srgbClr val="FFFFFF"/>
                </a:solidFill>
                <a:latin typeface="S-Core Dream 3 Light"/>
              </a:rPr>
              <a:t> </a:t>
            </a:r>
            <a:r>
              <a:rPr lang="ko-KR" sz="1000" b="0" i="0" u="none" strike="noStrike" spc="-100">
                <a:solidFill>
                  <a:srgbClr val="FFFFFF"/>
                </a:solidFill>
                <a:ea typeface="S-Core Dream 3 Light"/>
              </a:rPr>
              <a:t>입력해주세요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60066" y="756319"/>
            <a:ext cx="43942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5287"/>
              </a:lnSpc>
            </a:pPr>
            <a:r>
              <a:rPr lang="ko-KR" altLang="en-US" sz="2900" b="0" i="0" u="none" strike="noStrike" spc="-200" dirty="0" smtClean="0">
                <a:solidFill>
                  <a:srgbClr val="4C4747"/>
                </a:solidFill>
                <a:latin typeface="+mn-ea"/>
              </a:rPr>
              <a:t>프로젝트 아키텍처 설계도</a:t>
            </a:r>
            <a:endParaRPr lang="ko-KR" sz="2900" b="0" i="0" u="none" strike="noStrike" spc="-200" dirty="0">
              <a:solidFill>
                <a:srgbClr val="4C4747"/>
              </a:solidFill>
              <a:latin typeface="+mn-ea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315346" y="858254"/>
            <a:ext cx="3164954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5287"/>
              </a:lnSpc>
            </a:pPr>
            <a:r>
              <a:rPr lang="ko-KR" altLang="en-US" sz="1900" b="0" i="0" u="none" strike="noStrike" spc="-100" dirty="0" smtClean="0">
                <a:solidFill>
                  <a:srgbClr val="4C50BB"/>
                </a:solidFill>
                <a:latin typeface="+mn-ea"/>
              </a:rPr>
              <a:t>프로젝트  </a:t>
            </a:r>
            <a:r>
              <a:rPr lang="en-US" altLang="ko-KR" sz="1900" b="0" i="0" u="none" strike="noStrike" spc="-100" dirty="0" err="1" smtClean="0">
                <a:solidFill>
                  <a:srgbClr val="4C50BB"/>
                </a:solidFill>
                <a:latin typeface="+mn-ea"/>
              </a:rPr>
              <a:t>CoRoBo</a:t>
            </a:r>
            <a:endParaRPr lang="ko-KR" sz="1900" b="0" i="0" u="none" strike="noStrike" spc="-100" dirty="0">
              <a:solidFill>
                <a:srgbClr val="4C50BB"/>
              </a:solidFill>
              <a:latin typeface="+mn-ea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0" name="Group 4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4">
            <a:alphaModFix amt="8000"/>
          </a:blip>
          <a:stretch>
            <a:fillRect/>
          </a:stretch>
        </p:blipFill>
        <p:spPr>
          <a:xfrm>
            <a:off x="9283700" y="1854200"/>
            <a:ext cx="2032000" cy="18669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5">
            <a:alphaModFix amt="8000"/>
          </a:blip>
          <a:stretch>
            <a:fillRect/>
          </a:stretch>
        </p:blipFill>
        <p:spPr>
          <a:xfrm>
            <a:off x="7048500" y="457200"/>
            <a:ext cx="1651000" cy="1524000"/>
          </a:xfrm>
          <a:prstGeom prst="rect">
            <a:avLst/>
          </a:prstGeom>
        </p:spPr>
      </p:pic>
      <p:sp>
        <p:nvSpPr>
          <p:cNvPr id="47" name="Google Shape;110;p16"/>
          <p:cNvSpPr/>
          <p:nvPr/>
        </p:nvSpPr>
        <p:spPr>
          <a:xfrm>
            <a:off x="3873205" y="5731179"/>
            <a:ext cx="2036100" cy="143798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6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미션 관리  </a:t>
            </a:r>
            <a:endParaRPr sz="16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6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관리 </a:t>
            </a:r>
            <a:endParaRPr sz="16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6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미션/서비스 수행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Google Shape;111;p16"/>
          <p:cNvSpPr/>
          <p:nvPr/>
        </p:nvSpPr>
        <p:spPr>
          <a:xfrm>
            <a:off x="1804375" y="1908881"/>
            <a:ext cx="1730812" cy="1170838"/>
          </a:xfrm>
          <a:prstGeom prst="roundRect">
            <a:avLst>
              <a:gd name="adj" fmla="val 16667"/>
            </a:avLst>
          </a:prstGeom>
          <a:solidFill>
            <a:srgbClr val="DBDCF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6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CoRoBo1</a:t>
            </a:r>
          </a:p>
          <a:p>
            <a:pPr lvl="0" algn="ctr"/>
            <a:endParaRPr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제어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로봇팔 제어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Google Shape;113;p16"/>
          <p:cNvSpPr/>
          <p:nvPr/>
        </p:nvSpPr>
        <p:spPr>
          <a:xfrm>
            <a:off x="3595797" y="3586822"/>
            <a:ext cx="2565506" cy="1567136"/>
          </a:xfrm>
          <a:prstGeom prst="roundRect">
            <a:avLst>
              <a:gd name="adj" fmla="val 16667"/>
            </a:avLst>
          </a:prstGeom>
          <a:solidFill>
            <a:srgbClr val="4C50B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CoRoBo</a:t>
            </a:r>
            <a:r>
              <a:rPr lang="ko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 </a:t>
            </a:r>
            <a:r>
              <a:rPr lang="ko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센터</a:t>
            </a:r>
            <a:endParaRPr lang="en-US" altLang="ko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로봇 컨트롤</a:t>
            </a:r>
            <a:endParaRPr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 지도 제작</a:t>
            </a:r>
            <a:endParaRPr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연결 서비스</a:t>
            </a:r>
            <a:endParaRPr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Google Shape;114;p16"/>
          <p:cNvCxnSpPr>
            <a:stCxn id="48" idx="2"/>
            <a:endCxn id="50" idx="0"/>
          </p:cNvCxnSpPr>
          <p:nvPr/>
        </p:nvCxnSpPr>
        <p:spPr>
          <a:xfrm>
            <a:off x="2669781" y="3079719"/>
            <a:ext cx="2208769" cy="507103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" name="Google Shape;115;p16"/>
          <p:cNvCxnSpPr>
            <a:stCxn id="103" idx="2"/>
          </p:cNvCxnSpPr>
          <p:nvPr/>
        </p:nvCxnSpPr>
        <p:spPr>
          <a:xfrm flipH="1">
            <a:off x="4781321" y="2860681"/>
            <a:ext cx="2180149" cy="689964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3" name="Google Shape;116;p16"/>
          <p:cNvCxnSpPr>
            <a:stCxn id="50" idx="2"/>
            <a:endCxn id="47" idx="0"/>
          </p:cNvCxnSpPr>
          <p:nvPr/>
        </p:nvCxnSpPr>
        <p:spPr>
          <a:xfrm>
            <a:off x="4878550" y="5153958"/>
            <a:ext cx="12705" cy="57722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117;p16"/>
          <p:cNvSpPr/>
          <p:nvPr/>
        </p:nvSpPr>
        <p:spPr>
          <a:xfrm>
            <a:off x="7800941" y="3963442"/>
            <a:ext cx="2313657" cy="1954757"/>
          </a:xfrm>
          <a:prstGeom prst="flowChartDocument">
            <a:avLst/>
          </a:prstGeom>
          <a:solidFill>
            <a:srgbClr val="CC99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en-US" altLang="ko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미션 등록 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등록 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 파라미터 세팅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Google Shape;118;p16"/>
          <p:cNvCxnSpPr>
            <a:stCxn id="47" idx="3"/>
            <a:endCxn id="54" idx="1"/>
          </p:cNvCxnSpPr>
          <p:nvPr/>
        </p:nvCxnSpPr>
        <p:spPr>
          <a:xfrm flipV="1">
            <a:off x="5909305" y="4940821"/>
            <a:ext cx="1891636" cy="1509353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20;p16"/>
          <p:cNvSpPr txBox="1"/>
          <p:nvPr/>
        </p:nvSpPr>
        <p:spPr>
          <a:xfrm>
            <a:off x="11353800" y="4912736"/>
            <a:ext cx="97506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HTTP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121;p16"/>
          <p:cNvSpPr/>
          <p:nvPr/>
        </p:nvSpPr>
        <p:spPr>
          <a:xfrm>
            <a:off x="563275" y="4698012"/>
            <a:ext cx="1241100" cy="1752162"/>
          </a:xfrm>
          <a:prstGeom prst="can">
            <a:avLst>
              <a:gd name="adj" fmla="val 25000"/>
            </a:avLst>
          </a:prstGeom>
          <a:solidFill>
            <a:srgbClr val="8184C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Lato"/>
                <a:sym typeface="Lato"/>
              </a:rPr>
              <a:t>서비스 DB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  <a:cs typeface="Lato"/>
              <a:sym typeface="Lato"/>
            </a:endParaRPr>
          </a:p>
        </p:txBody>
      </p:sp>
      <p:cxnSp>
        <p:nvCxnSpPr>
          <p:cNvPr id="59" name="Google Shape;122;p16"/>
          <p:cNvCxnSpPr>
            <a:stCxn id="58" idx="4"/>
            <a:endCxn id="50" idx="1"/>
          </p:cNvCxnSpPr>
          <p:nvPr/>
        </p:nvCxnSpPr>
        <p:spPr>
          <a:xfrm flipV="1">
            <a:off x="1804375" y="4370390"/>
            <a:ext cx="1791422" cy="1203703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23;p16"/>
          <p:cNvCxnSpPr>
            <a:stCxn id="47" idx="1"/>
            <a:endCxn id="58" idx="4"/>
          </p:cNvCxnSpPr>
          <p:nvPr/>
        </p:nvCxnSpPr>
        <p:spPr>
          <a:xfrm flipH="1" flipV="1">
            <a:off x="1804375" y="5574093"/>
            <a:ext cx="2068830" cy="876081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8622" y="1975409"/>
            <a:ext cx="1556753" cy="323949"/>
          </a:xfrm>
          <a:prstGeom prst="rect">
            <a:avLst/>
          </a:prstGeom>
        </p:spPr>
      </p:pic>
      <p:sp>
        <p:nvSpPr>
          <p:cNvPr id="103" name="Google Shape;111;p16"/>
          <p:cNvSpPr/>
          <p:nvPr/>
        </p:nvSpPr>
        <p:spPr>
          <a:xfrm>
            <a:off x="6096064" y="1689843"/>
            <a:ext cx="1730812" cy="1170838"/>
          </a:xfrm>
          <a:prstGeom prst="roundRect">
            <a:avLst>
              <a:gd name="adj" fmla="val 16667"/>
            </a:avLst>
          </a:prstGeom>
          <a:solidFill>
            <a:srgbClr val="DBDCF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6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CoRoBo2</a:t>
            </a:r>
            <a:endParaRPr lang="en-US" altLang="ko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제어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로봇팔 제어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074" y="1771551"/>
            <a:ext cx="1556753" cy="323949"/>
          </a:xfrm>
          <a:prstGeom prst="rect">
            <a:avLst/>
          </a:prstGeom>
        </p:spPr>
      </p:pic>
      <p:pic>
        <p:nvPicPr>
          <p:cNvPr id="110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100" y="4208415"/>
            <a:ext cx="1556753" cy="323949"/>
          </a:xfrm>
          <a:prstGeom prst="rect">
            <a:avLst/>
          </a:prstGeom>
        </p:spPr>
      </p:pic>
      <p:pic>
        <p:nvPicPr>
          <p:cNvPr id="112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878" y="5775578"/>
            <a:ext cx="1556753" cy="323949"/>
          </a:xfrm>
          <a:prstGeom prst="rect">
            <a:avLst/>
          </a:prstGeom>
        </p:spPr>
      </p:pic>
      <p:sp>
        <p:nvSpPr>
          <p:cNvPr id="113" name="모서리가 둥근 직사각형 112"/>
          <p:cNvSpPr/>
          <p:nvPr/>
        </p:nvSpPr>
        <p:spPr>
          <a:xfrm>
            <a:off x="3678385" y="3695339"/>
            <a:ext cx="2359575" cy="37778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2129" y="2773721"/>
            <a:ext cx="532749" cy="532749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0" y="5217989"/>
            <a:ext cx="566920" cy="566920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3768" y="5638098"/>
            <a:ext cx="686532" cy="686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69335" y="1623073"/>
            <a:ext cx="3556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426535" y="1521473"/>
            <a:ext cx="292100" cy="292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807535" y="1800873"/>
            <a:ext cx="165100" cy="165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804235" y="1470673"/>
            <a:ext cx="165100" cy="165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664535" y="1699273"/>
            <a:ext cx="203200" cy="203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423235" y="1813573"/>
            <a:ext cx="139700" cy="139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1274135" y="1457973"/>
            <a:ext cx="114300" cy="114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9245157" y="6679494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9803957" y="6831894"/>
            <a:ext cx="266700" cy="266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8991157" y="6628694"/>
            <a:ext cx="127000" cy="127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0083357" y="6641394"/>
            <a:ext cx="203200" cy="203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9613457" y="6679494"/>
            <a:ext cx="165100" cy="165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10311957" y="6679494"/>
            <a:ext cx="114300" cy="114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>
            <a:alphaModFix amt="50000"/>
          </a:blip>
          <a:stretch>
            <a:fillRect/>
          </a:stretch>
        </p:blipFill>
        <p:spPr>
          <a:xfrm rot="-10800000">
            <a:off x="666750" y="4787030"/>
            <a:ext cx="9616230" cy="4571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7135" y="2366040"/>
            <a:ext cx="2235200" cy="22352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513036" y="724540"/>
            <a:ext cx="39497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5287"/>
              </a:lnSpc>
            </a:pPr>
            <a:r>
              <a:rPr lang="ko-KR" altLang="en-US" sz="2900" b="0" i="0" u="none" strike="noStrike" spc="-200" dirty="0" smtClean="0">
                <a:solidFill>
                  <a:srgbClr val="4C4747"/>
                </a:solidFill>
                <a:latin typeface="+mn-ea"/>
              </a:rPr>
              <a:t>기대 효과</a:t>
            </a:r>
            <a:endParaRPr lang="ko-KR" sz="2900" b="0" i="0" u="none" strike="noStrike" spc="-200" dirty="0">
              <a:solidFill>
                <a:srgbClr val="4C4747"/>
              </a:solidFill>
              <a:latin typeface="+mn-ea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7">
            <a:alphaModFix amt="50000"/>
          </a:blip>
          <a:stretch>
            <a:fillRect/>
          </a:stretch>
        </p:blipFill>
        <p:spPr>
          <a:xfrm rot="-5400000">
            <a:off x="4953000" y="5600700"/>
            <a:ext cx="800100" cy="381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1" name="TextBox 31"/>
          <p:cNvSpPr txBox="1"/>
          <p:nvPr/>
        </p:nvSpPr>
        <p:spPr>
          <a:xfrm>
            <a:off x="927100" y="4960465"/>
            <a:ext cx="2743200" cy="5865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186"/>
              </a:lnSpc>
            </a:pPr>
            <a:r>
              <a:rPr lang="ko" altLang="ko-KR" sz="1200" dirty="0"/>
              <a:t>이동로봇+로봇팔 조합 하드웨어 및 ROS 소프트웨어 구성의  이해.</a:t>
            </a:r>
            <a:r>
              <a:rPr lang="en-US" sz="1200" b="0" i="0" u="none" strike="noStrike" spc="-100" dirty="0" smtClean="0">
                <a:solidFill>
                  <a:srgbClr val="4C4747"/>
                </a:solidFill>
                <a:latin typeface="S-Core Dream 3 Light"/>
              </a:rPr>
              <a:t>.</a:t>
            </a:r>
            <a:endParaRPr lang="en-US" sz="1200" b="0" i="0" u="none" strike="noStrike" spc="-100" dirty="0">
              <a:solidFill>
                <a:srgbClr val="4C4747"/>
              </a:solidFill>
              <a:latin typeface="S-Core Dream 3 Light"/>
            </a:endParaRPr>
          </a:p>
        </p:txBody>
      </p:sp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8">
            <a:alphaModFix amt="8000"/>
          </a:blip>
          <a:stretch>
            <a:fillRect/>
          </a:stretch>
        </p:blipFill>
        <p:spPr>
          <a:xfrm>
            <a:off x="8307410" y="-109279"/>
            <a:ext cx="3070181" cy="2820729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9">
            <a:alphaModFix amt="8000"/>
          </a:blip>
          <a:stretch>
            <a:fillRect/>
          </a:stretch>
        </p:blipFill>
        <p:spPr>
          <a:xfrm>
            <a:off x="-520701" y="5778500"/>
            <a:ext cx="2449929" cy="2159000"/>
          </a:xfrm>
          <a:prstGeom prst="rect">
            <a:avLst/>
          </a:prstGeom>
        </p:spPr>
      </p:pic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40" name="TextBox 40"/>
          <p:cNvSpPr txBox="1"/>
          <p:nvPr/>
        </p:nvSpPr>
        <p:spPr>
          <a:xfrm>
            <a:off x="4050930" y="4960465"/>
            <a:ext cx="2642339" cy="74824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40186"/>
              </a:lnSpc>
            </a:pPr>
            <a:r>
              <a:rPr lang="ko-KR" altLang="en-US" sz="1200" dirty="0" err="1"/>
              <a:t>다중로봇</a:t>
            </a:r>
            <a:r>
              <a:rPr lang="ko-KR" altLang="en-US" sz="1200" dirty="0"/>
              <a:t> 컨트롤 센터를 통한 </a:t>
            </a:r>
            <a:r>
              <a:rPr lang="ko-KR" altLang="en-US" sz="1200" dirty="0" err="1"/>
              <a:t>협업로봇의</a:t>
            </a:r>
            <a:r>
              <a:rPr lang="ko-KR" altLang="en-US" sz="1200" dirty="0"/>
              <a:t> 현업 적용 의 효율성 향상</a:t>
            </a:r>
            <a:r>
              <a:rPr lang="en-US" altLang="ko-KR" sz="1200" dirty="0"/>
              <a:t>.</a:t>
            </a:r>
            <a:endParaRPr lang="ko-KR" altLang="en-US" sz="1200" dirty="0">
              <a:solidFill>
                <a:schemeClr val="lt1"/>
              </a:solidFill>
            </a:endParaRPr>
          </a:p>
          <a:p>
            <a:pPr lvl="0" algn="l">
              <a:lnSpc>
                <a:spcPct val="140186"/>
              </a:lnSpc>
            </a:pPr>
            <a:r>
              <a:rPr lang="en-US" sz="1200" b="0" i="0" u="none" strike="noStrike" spc="-100" dirty="0" smtClean="0">
                <a:solidFill>
                  <a:srgbClr val="4C4747"/>
                </a:solidFill>
                <a:latin typeface="S-Core Dream 3 Light"/>
              </a:rPr>
              <a:t>.</a:t>
            </a:r>
            <a:endParaRPr lang="en-US" sz="1200" b="0" i="0" u="none" strike="noStrike" spc="-100" dirty="0">
              <a:solidFill>
                <a:srgbClr val="4C4747"/>
              </a:solidFill>
              <a:latin typeface="S-Core Dream 3 Light"/>
            </a:endParaRPr>
          </a:p>
        </p:txBody>
      </p:sp>
      <p:grpSp>
        <p:nvGrpSpPr>
          <p:cNvPr id="42" name="Group 4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43" name="TextBox 43"/>
          <p:cNvSpPr txBox="1"/>
          <p:nvPr/>
        </p:nvSpPr>
        <p:spPr>
          <a:xfrm>
            <a:off x="7468568" y="4960465"/>
            <a:ext cx="2814412" cy="74824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40186"/>
              </a:lnSpc>
            </a:pPr>
            <a:r>
              <a:rPr lang="ko-KR" altLang="en-US" sz="1200" dirty="0"/>
              <a:t>향후 </a:t>
            </a:r>
            <a:r>
              <a:rPr lang="en-US" altLang="ko-KR" sz="1200" dirty="0"/>
              <a:t>AI </a:t>
            </a:r>
            <a:r>
              <a:rPr lang="ko-KR" altLang="en-US" sz="1200" dirty="0"/>
              <a:t>적용 및 </a:t>
            </a:r>
            <a:r>
              <a:rPr lang="ko-KR" altLang="en-US" sz="1200" dirty="0" err="1"/>
              <a:t>협동로봇</a:t>
            </a:r>
            <a:r>
              <a:rPr lang="ko-KR" altLang="en-US" sz="1200" dirty="0"/>
              <a:t> 기능 고도화를 통한 사업화 가능</a:t>
            </a:r>
          </a:p>
          <a:p>
            <a:pPr lvl="0" algn="ctr">
              <a:lnSpc>
                <a:spcPct val="140186"/>
              </a:lnSpc>
            </a:pPr>
            <a:endParaRPr lang="en-US" sz="1200" b="0" i="0" u="none" strike="noStrike" spc="-100" dirty="0">
              <a:solidFill>
                <a:srgbClr val="4C4747"/>
              </a:solidFill>
              <a:latin typeface="S-Core Dream 3 Light"/>
            </a:endParaRPr>
          </a:p>
        </p:txBody>
      </p:sp>
      <p:grpSp>
        <p:nvGrpSpPr>
          <p:cNvPr id="45" name="Group 4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8" name="Group 4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1" name="Group 5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4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49331" y="2352042"/>
            <a:ext cx="2235200" cy="2235200"/>
          </a:xfrm>
          <a:prstGeom prst="rect">
            <a:avLst/>
          </a:prstGeom>
        </p:spPr>
      </p:pic>
      <p:pic>
        <p:nvPicPr>
          <p:cNvPr id="55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02107" y="2345660"/>
            <a:ext cx="2235200" cy="22352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20">
            <a:clrChange>
              <a:clrFrom>
                <a:srgbClr val="EEEEEE">
                  <a:alpha val="93333"/>
                </a:srgbClr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06" y="2860010"/>
            <a:ext cx="1275184" cy="127518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54711" y="3095244"/>
            <a:ext cx="1005812" cy="1005812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0800000">
            <a:off x="5322094" y="2746742"/>
            <a:ext cx="1005812" cy="98634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65468" y="3048163"/>
            <a:ext cx="908478" cy="908478"/>
          </a:xfrm>
          <a:prstGeom prst="rect">
            <a:avLst/>
          </a:prstGeom>
        </p:spPr>
      </p:pic>
      <p:sp>
        <p:nvSpPr>
          <p:cNvPr id="71" name="TextBox 25"/>
          <p:cNvSpPr txBox="1"/>
          <p:nvPr/>
        </p:nvSpPr>
        <p:spPr>
          <a:xfrm>
            <a:off x="2210974" y="889000"/>
            <a:ext cx="28448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5287"/>
              </a:lnSpc>
            </a:pPr>
            <a:r>
              <a:rPr lang="ko-KR" altLang="en-US" sz="1900" b="0" i="0" u="none" strike="noStrike" spc="-100" dirty="0" smtClean="0">
                <a:solidFill>
                  <a:srgbClr val="4C50BB"/>
                </a:solidFill>
                <a:latin typeface="+mn-ea"/>
              </a:rPr>
              <a:t>프로젝트  </a:t>
            </a:r>
            <a:r>
              <a:rPr lang="en-US" altLang="ko-KR" sz="1900" b="0" i="0" u="none" strike="noStrike" spc="-100" dirty="0" err="1" smtClean="0">
                <a:solidFill>
                  <a:srgbClr val="4C50BB"/>
                </a:solidFill>
                <a:latin typeface="+mn-ea"/>
              </a:rPr>
              <a:t>CoRoBo</a:t>
            </a:r>
            <a:endParaRPr lang="ko-KR" sz="1900" b="0" i="0" u="none" strike="noStrike" spc="-100" dirty="0">
              <a:solidFill>
                <a:srgbClr val="4C50BB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00" y="5620931"/>
            <a:ext cx="1257300" cy="114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>
            <a:off x="-88900" y="2019300"/>
            <a:ext cx="3581400" cy="1143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54100" y="1993900"/>
            <a:ext cx="6565900" cy="377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8271"/>
              </a:lnSpc>
            </a:pPr>
            <a:r>
              <a:rPr lang="en-US" sz="11500" b="1" i="0" u="none" strike="noStrike">
                <a:solidFill>
                  <a:srgbClr val="FFFFFF"/>
                </a:solidFill>
                <a:latin typeface="Bebas"/>
              </a:rPr>
              <a:t>THANK</a:t>
            </a:r>
          </a:p>
          <a:p>
            <a:pPr lvl="0" algn="l">
              <a:lnSpc>
                <a:spcPct val="98271"/>
              </a:lnSpc>
            </a:pPr>
            <a:r>
              <a:rPr lang="en-US" sz="11500" b="1" i="0" u="none" strike="noStrike">
                <a:solidFill>
                  <a:srgbClr val="FFFFFF"/>
                </a:solidFill>
                <a:latin typeface="Bebas"/>
              </a:rPr>
              <a:t>YOU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8305800" y="304800"/>
            <a:ext cx="2933700" cy="2908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8000"/>
          </a:blip>
          <a:stretch>
            <a:fillRect/>
          </a:stretch>
        </p:blipFill>
        <p:spPr>
          <a:xfrm>
            <a:off x="876300" y="4381500"/>
            <a:ext cx="2095500" cy="208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8000"/>
          </a:blip>
          <a:stretch>
            <a:fillRect/>
          </a:stretch>
        </p:blipFill>
        <p:spPr>
          <a:xfrm rot="2700000">
            <a:off x="-876300" y="4978400"/>
            <a:ext cx="2489200" cy="2489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5000"/>
          </a:blip>
          <a:stretch>
            <a:fillRect/>
          </a:stretch>
        </p:blipFill>
        <p:spPr>
          <a:xfrm rot="2700000">
            <a:off x="8331200" y="2209800"/>
            <a:ext cx="2489200" cy="2489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89700" y="5765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https://github.com/songhu42/CoRoBo.git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230</Words>
  <Application>Microsoft Office PowerPoint</Application>
  <PresentationFormat>사용자 지정</PresentationFormat>
  <Paragraphs>78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Calibri</vt:lpstr>
      <vt:lpstr>S-Core Dream 6 Bold</vt:lpstr>
      <vt:lpstr>S-Core Dream 7 ExtraBold</vt:lpstr>
      <vt:lpstr>Bahnschrift</vt:lpstr>
      <vt:lpstr>S-Core Dream 5 Medium</vt:lpstr>
      <vt:lpstr>맑은 고딕</vt:lpstr>
      <vt:lpstr>S-Core Dream 3 Light</vt:lpstr>
      <vt:lpstr>Lato</vt:lpstr>
      <vt:lpstr>Arial</vt:lpstr>
      <vt:lpstr>S-Core Dream 4 Regular</vt:lpstr>
      <vt:lpstr>Bebas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EM_PC_08</cp:lastModifiedBy>
  <cp:revision>17</cp:revision>
  <dcterms:created xsi:type="dcterms:W3CDTF">2006-08-16T00:00:00Z</dcterms:created>
  <dcterms:modified xsi:type="dcterms:W3CDTF">2024-11-28T03:26:50Z</dcterms:modified>
</cp:coreProperties>
</file>