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7569200" cx="10693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2B4637-F8DB-466C-8CAC-4648549FFB96}">
  <a:tblStyle styleId="{E22B4637-F8DB-466C-8CAC-4648549FFB9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9363" y="1143000"/>
            <a:ext cx="4359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249363" y="1143000"/>
            <a:ext cx="4359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249363" y="1143000"/>
            <a:ext cx="4359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249363" y="1143000"/>
            <a:ext cx="4359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249363" y="1143000"/>
            <a:ext cx="4359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249363" y="1143000"/>
            <a:ext cx="4359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6:notes"/>
          <p:cNvSpPr/>
          <p:nvPr>
            <p:ph idx="2" type="sldImg"/>
          </p:nvPr>
        </p:nvSpPr>
        <p:spPr>
          <a:xfrm>
            <a:off x="1249363" y="1143000"/>
            <a:ext cx="4359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5" Type="http://schemas.openxmlformats.org/officeDocument/2006/relationships/image" Target="../media/image12.gif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26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34.png"/><Relationship Id="rId11" Type="http://schemas.openxmlformats.org/officeDocument/2006/relationships/image" Target="../media/image32.png"/><Relationship Id="rId22" Type="http://schemas.openxmlformats.org/officeDocument/2006/relationships/image" Target="../media/image47.png"/><Relationship Id="rId10" Type="http://schemas.openxmlformats.org/officeDocument/2006/relationships/image" Target="../media/image41.png"/><Relationship Id="rId21" Type="http://schemas.openxmlformats.org/officeDocument/2006/relationships/image" Target="../media/image42.png"/><Relationship Id="rId13" Type="http://schemas.openxmlformats.org/officeDocument/2006/relationships/image" Target="../media/image24.png"/><Relationship Id="rId12" Type="http://schemas.openxmlformats.org/officeDocument/2006/relationships/image" Target="../media/image35.png"/><Relationship Id="rId23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43.png"/><Relationship Id="rId9" Type="http://schemas.openxmlformats.org/officeDocument/2006/relationships/image" Target="../media/image14.png"/><Relationship Id="rId15" Type="http://schemas.openxmlformats.org/officeDocument/2006/relationships/image" Target="../media/image36.png"/><Relationship Id="rId14" Type="http://schemas.openxmlformats.org/officeDocument/2006/relationships/image" Target="../media/image18.png"/><Relationship Id="rId17" Type="http://schemas.openxmlformats.org/officeDocument/2006/relationships/image" Target="../media/image38.png"/><Relationship Id="rId16" Type="http://schemas.openxmlformats.org/officeDocument/2006/relationships/image" Target="../media/image25.png"/><Relationship Id="rId5" Type="http://schemas.openxmlformats.org/officeDocument/2006/relationships/image" Target="../media/image28.png"/><Relationship Id="rId19" Type="http://schemas.openxmlformats.org/officeDocument/2006/relationships/image" Target="../media/image9.png"/><Relationship Id="rId6" Type="http://schemas.openxmlformats.org/officeDocument/2006/relationships/image" Target="../media/image23.png"/><Relationship Id="rId18" Type="http://schemas.openxmlformats.org/officeDocument/2006/relationships/image" Target="../media/image31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6.png"/><Relationship Id="rId4" Type="http://schemas.openxmlformats.org/officeDocument/2006/relationships/image" Target="../media/image33.png"/><Relationship Id="rId5" Type="http://schemas.openxmlformats.org/officeDocument/2006/relationships/image" Target="../media/image44.png"/><Relationship Id="rId6" Type="http://schemas.openxmlformats.org/officeDocument/2006/relationships/image" Target="../media/image39.png"/><Relationship Id="rId7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330200" y="5435600"/>
            <a:ext cx="11811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022600" y="2057400"/>
            <a:ext cx="67564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200" u="none" cap="none" strike="noStrike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협동자율로봇</a:t>
            </a:r>
            <a:endParaRPr b="1" i="0" sz="7200" u="none" cap="none" strike="noStrike">
              <a:solidFill>
                <a:srgbClr val="4C50B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003600" y="3206650"/>
            <a:ext cx="67944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6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500" u="none" cap="none" strike="noStrike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1" lang="ko-KR" sz="11500">
                <a:solidFill>
                  <a:srgbClr val="4C4747"/>
                </a:solidFill>
              </a:rPr>
              <a:t>Ro</a:t>
            </a:r>
            <a:r>
              <a:rPr b="1" i="0" lang="ko-KR" sz="11500" u="none" cap="none" strike="noStrike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Bo</a:t>
            </a:r>
            <a:endParaRPr b="1" i="0" sz="11500" u="none" cap="none" strike="noStrike">
              <a:solidFill>
                <a:srgbClr val="4C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9300" y="2019300"/>
            <a:ext cx="37084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 amt="12000"/>
          </a:blip>
          <a:srcRect b="0" l="0" r="0" t="0"/>
          <a:stretch/>
        </p:blipFill>
        <p:spPr>
          <a:xfrm>
            <a:off x="-609600" y="-139700"/>
            <a:ext cx="32639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 amt="12000"/>
          </a:blip>
          <a:srcRect b="0" l="0" r="0" t="0"/>
          <a:stretch/>
        </p:blipFill>
        <p:spPr>
          <a:xfrm>
            <a:off x="7988300" y="4635500"/>
            <a:ext cx="2819400" cy="27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7">
            <a:alphaModFix amt="21000"/>
          </a:blip>
          <a:srcRect b="0" l="0" r="0" t="0"/>
          <a:stretch/>
        </p:blipFill>
        <p:spPr>
          <a:xfrm>
            <a:off x="2641600" y="2387600"/>
            <a:ext cx="2095500" cy="20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6600" y="3009900"/>
            <a:ext cx="1384300" cy="13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6337300" y="1738857"/>
            <a:ext cx="4203700" cy="598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 AIoT 자율로봇개발 프로젝트 3조</a:t>
            </a:r>
            <a:endParaRPr/>
          </a:p>
          <a:p>
            <a:pPr indent="0" lvl="0" marL="0" marR="0" rtl="0" algn="r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079500" y="5657850"/>
            <a:ext cx="482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2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일시</a:t>
            </a:r>
            <a:r>
              <a:rPr b="0" i="0" lang="ko-KR" sz="1400" u="none" cap="none" strike="noStrike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1522796" y="5639981"/>
            <a:ext cx="22098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93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2024년 11월 28일</a:t>
            </a:r>
            <a:endParaRPr b="0" i="0" sz="1400" u="none" cap="none" strike="noStrike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079500" y="5969000"/>
            <a:ext cx="4826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2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팀원 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499677" y="5943600"/>
            <a:ext cx="3072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93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송훈구 , 이주호 , 원용재 , 조은성 </a:t>
            </a:r>
            <a:endParaRPr/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2700000">
            <a:off x="1333500" y="1371600"/>
            <a:ext cx="2489200" cy="2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6522488" y="4765462"/>
            <a:ext cx="428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Collaborative Worker Robot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1143000" y="952333"/>
            <a:ext cx="39497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협동 작업 로봇  </a:t>
            </a:r>
            <a:r>
              <a:rPr lang="ko-KR" sz="2000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CoRoBo</a:t>
            </a:r>
            <a:endParaRPr b="0" i="0" sz="2900" u="none" strike="noStrike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1173346" y="1885616"/>
            <a:ext cx="2844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900" u="none" strike="noStrike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b="0" i="0" lang="ko-KR" sz="1900" u="none" strike="noStrike">
                <a:solidFill>
                  <a:srgbClr val="4C50B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900" u="none" strike="noStrike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미션</a:t>
            </a:r>
            <a:endParaRPr b="0" i="0" sz="1900" u="none" strike="noStrike">
              <a:solidFill>
                <a:srgbClr val="4C50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1208508" y="3388875"/>
            <a:ext cx="36146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698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다중 로봇 제어를 위한 협동로봇 컨트롤 센터 개발 </a:t>
            </a: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84333" y="3575170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1261494" y="2967740"/>
            <a:ext cx="35385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OpenCV를 이용한 대상 물체 위치/크기 측정 개발 </a:t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84335" y="3170948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/>
        </p:nvSpPr>
        <p:spPr>
          <a:xfrm>
            <a:off x="1261509" y="2620237"/>
            <a:ext cx="2184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ROS2를 이용한 로봇팔 제어 </a:t>
            </a:r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84334" y="2823466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1261510" y="2272758"/>
            <a:ext cx="2844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ROS2를 이용한 서봇 이동 제어 </a:t>
            </a:r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84313" y="2475999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 rotWithShape="1">
          <a:blip r:embed="rId4">
            <a:alphaModFix amt="8000"/>
          </a:blip>
          <a:srcRect b="0" l="0" r="0" t="0"/>
          <a:stretch/>
        </p:blipFill>
        <p:spPr>
          <a:xfrm>
            <a:off x="8661400" y="-101600"/>
            <a:ext cx="20320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 rotWithShape="1">
          <a:blip r:embed="rId4">
            <a:alphaModFix amt="8000"/>
          </a:blip>
          <a:srcRect b="0" l="0" r="0" t="0"/>
          <a:stretch/>
        </p:blipFill>
        <p:spPr>
          <a:xfrm>
            <a:off x="-889000" y="4483100"/>
            <a:ext cx="20320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2700" y="2276534"/>
            <a:ext cx="4790171" cy="269447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/>
        </p:nvSpPr>
        <p:spPr>
          <a:xfrm>
            <a:off x="1236714" y="3776204"/>
            <a:ext cx="32336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698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협동로봇 상호 제어를 통한 최적 경로 탐색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84333" y="3971992"/>
            <a:ext cx="76200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1219734" y="4173889"/>
            <a:ext cx="28448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698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협동로봇 컨트롤 센터 관리 기능 개발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084320" y="4368825"/>
            <a:ext cx="762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80114" y="1344154"/>
            <a:ext cx="4067175" cy="54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5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-139700" y="5245100"/>
            <a:ext cx="2095500" cy="18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4">
            <a:alphaModFix amt="9000"/>
          </a:blip>
          <a:srcRect b="0" l="0" r="0" t="0"/>
          <a:stretch/>
        </p:blipFill>
        <p:spPr>
          <a:xfrm>
            <a:off x="8416446" y="-254000"/>
            <a:ext cx="2696406" cy="267741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990600" y="1422400"/>
            <a:ext cx="39498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900" u="none" strike="noStrike">
                <a:solidFill>
                  <a:srgbClr val="4C4747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일정 계획</a:t>
            </a:r>
            <a:endParaRPr b="0" i="0" sz="2900" u="none" strike="noStrike">
              <a:solidFill>
                <a:srgbClr val="4C474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3" name="Google Shape;133;p15"/>
          <p:cNvGraphicFramePr/>
          <p:nvPr/>
        </p:nvGraphicFramePr>
        <p:xfrm>
          <a:off x="1187649" y="3729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{E22B4637-F8DB-466C-8CAC-4648549FFB96}</a:tableStyleId>
              </a:tblPr>
              <a:tblGrid>
                <a:gridCol w="2144250"/>
                <a:gridCol w="2144250"/>
                <a:gridCol w="2144250"/>
                <a:gridCol w="2144250"/>
              </a:tblGrid>
              <a:tr h="71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C50BB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>
                          <a:solidFill>
                            <a:srgbClr val="4C50BB"/>
                          </a:solidFill>
                        </a:rPr>
                        <a:t>준비/설계</a:t>
                      </a:r>
                      <a:endParaRPr sz="1800" u="none" cap="none" strike="noStrike">
                        <a:solidFill>
                          <a:srgbClr val="4C50BB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DC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>
                          <a:solidFill>
                            <a:srgbClr val="FFFFFF"/>
                          </a:solidFill>
                        </a:rPr>
                        <a:t>개발/테스트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7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>
                          <a:solidFill>
                            <a:srgbClr val="FFFFFF"/>
                          </a:solidFill>
                        </a:rPr>
                        <a:t>최종시연준비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84C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cap="none" strike="noStrike">
                          <a:solidFill>
                            <a:srgbClr val="FFFFFF"/>
                          </a:solidFill>
                        </a:rPr>
                        <a:t>최종결과발표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cxnSp>
        <p:nvCxnSpPr>
          <p:cNvPr id="134" name="Google Shape;134;p15"/>
          <p:cNvCxnSpPr/>
          <p:nvPr/>
        </p:nvCxnSpPr>
        <p:spPr>
          <a:xfrm rot="10800000">
            <a:off x="1510724" y="2775237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35" name="Google Shape;135;p15"/>
          <p:cNvSpPr txBox="1"/>
          <p:nvPr/>
        </p:nvSpPr>
        <p:spPr>
          <a:xfrm>
            <a:off x="1586924" y="2570924"/>
            <a:ext cx="2315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11/28(목)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1586924" y="2896338"/>
            <a:ext cx="2315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 및 세부계획 설정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자료 조사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3479227" y="4567624"/>
            <a:ext cx="23157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12/2(월)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3479218" y="4893037"/>
            <a:ext cx="22665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설계 완료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개발/테스트 시작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5549578" y="2568512"/>
            <a:ext cx="2353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12/18(수)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5549570" y="2893925"/>
            <a:ext cx="2353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최종 시연 리허설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최종 발표준비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7689155" y="4660849"/>
            <a:ext cx="23532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12/19(목)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7689158" y="4986262"/>
            <a:ext cx="2353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최종 결과 발표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5"/>
          <p:cNvCxnSpPr/>
          <p:nvPr/>
        </p:nvCxnSpPr>
        <p:spPr>
          <a:xfrm flipH="1">
            <a:off x="3322043" y="4448962"/>
            <a:ext cx="1200" cy="13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44" name="Google Shape;144;p15"/>
          <p:cNvCxnSpPr/>
          <p:nvPr/>
        </p:nvCxnSpPr>
        <p:spPr>
          <a:xfrm rot="10800000">
            <a:off x="5452546" y="2526387"/>
            <a:ext cx="10200" cy="12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45" name="Google Shape;145;p15"/>
          <p:cNvCxnSpPr/>
          <p:nvPr/>
        </p:nvCxnSpPr>
        <p:spPr>
          <a:xfrm>
            <a:off x="7605858" y="4475537"/>
            <a:ext cx="7200" cy="13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46" name="Google Shape;146;p15"/>
          <p:cNvSpPr txBox="1"/>
          <p:nvPr/>
        </p:nvSpPr>
        <p:spPr>
          <a:xfrm>
            <a:off x="4355024" y="1532575"/>
            <a:ext cx="28449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900" u="none" strike="noStrike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프로젝트  CoRoBo</a:t>
            </a:r>
            <a:endParaRPr b="0" i="0" sz="1900" u="none" strike="noStrike">
              <a:solidFill>
                <a:srgbClr val="4C50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/>
        </p:nvSpPr>
        <p:spPr>
          <a:xfrm>
            <a:off x="160066" y="756319"/>
            <a:ext cx="4394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900" u="none" strike="noStrike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프로젝트 아키텍처 설계도</a:t>
            </a:r>
            <a:endParaRPr b="0" i="0" sz="2900" u="none" strike="noStrike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4554271" y="914504"/>
            <a:ext cx="316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900" u="none" strike="noStrike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프로젝트  CoRoBo</a:t>
            </a:r>
            <a:endParaRPr b="0" i="0" sz="1900" u="none" strike="noStrike">
              <a:solidFill>
                <a:srgbClr val="4C50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 amt="8000"/>
          </a:blip>
          <a:srcRect b="0" l="0" r="0" t="0"/>
          <a:stretch/>
        </p:blipFill>
        <p:spPr>
          <a:xfrm>
            <a:off x="9283700" y="1854200"/>
            <a:ext cx="20320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 rotWithShape="1">
          <a:blip r:embed="rId4">
            <a:alphaModFix amt="8000"/>
          </a:blip>
          <a:srcRect b="0" l="0" r="0" t="0"/>
          <a:stretch/>
        </p:blipFill>
        <p:spPr>
          <a:xfrm>
            <a:off x="7048500" y="457200"/>
            <a:ext cx="1651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/>
          <p:nvPr/>
        </p:nvSpPr>
        <p:spPr>
          <a:xfrm>
            <a:off x="3873205" y="5731179"/>
            <a:ext cx="2036100" cy="143798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서버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관리  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관리 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미션/서비스 수행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1804375" y="1908881"/>
            <a:ext cx="1730812" cy="1170838"/>
          </a:xfrm>
          <a:prstGeom prst="roundRect">
            <a:avLst>
              <a:gd fmla="val 16667" name="adj"/>
            </a:avLst>
          </a:prstGeom>
          <a:solidFill>
            <a:srgbClr val="DBDC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CoRoBo1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 제어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로봇팔 제어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95797" y="3586822"/>
            <a:ext cx="2565506" cy="1567136"/>
          </a:xfrm>
          <a:prstGeom prst="roundRect">
            <a:avLst>
              <a:gd fmla="val 16667" name="adj"/>
            </a:avLst>
          </a:prstGeom>
          <a:solidFill>
            <a:srgbClr val="4C50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CoRoBo 컨트롤 센터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다중 로봇 컨트롤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경로 지도 제작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lgun Gothic"/>
              <a:buNone/>
            </a:pPr>
            <a:r>
              <a:rPr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연결 서비스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8" name="Google Shape;158;p16"/>
          <p:cNvCxnSpPr>
            <a:stCxn id="156" idx="2"/>
            <a:endCxn id="157" idx="0"/>
          </p:cNvCxnSpPr>
          <p:nvPr/>
        </p:nvCxnSpPr>
        <p:spPr>
          <a:xfrm>
            <a:off x="2669781" y="3079719"/>
            <a:ext cx="2208900" cy="5070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9" name="Google Shape;159;p16"/>
          <p:cNvCxnSpPr>
            <a:stCxn id="160" idx="2"/>
          </p:cNvCxnSpPr>
          <p:nvPr/>
        </p:nvCxnSpPr>
        <p:spPr>
          <a:xfrm flipH="1">
            <a:off x="4781370" y="2860681"/>
            <a:ext cx="2180100" cy="6900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1" name="Google Shape;161;p16"/>
          <p:cNvCxnSpPr>
            <a:stCxn id="157" idx="2"/>
            <a:endCxn id="155" idx="0"/>
          </p:cNvCxnSpPr>
          <p:nvPr/>
        </p:nvCxnSpPr>
        <p:spPr>
          <a:xfrm>
            <a:off x="4878550" y="5153958"/>
            <a:ext cx="12600" cy="57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16"/>
          <p:cNvSpPr/>
          <p:nvPr/>
        </p:nvSpPr>
        <p:spPr>
          <a:xfrm>
            <a:off x="7800941" y="3963442"/>
            <a:ext cx="2313657" cy="1954757"/>
          </a:xfrm>
          <a:prstGeom prst="flowChartDocument">
            <a:avLst/>
          </a:prstGeom>
          <a:solidFill>
            <a:srgbClr val="CC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 등록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등록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최적 파라미터 세팅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3" name="Google Shape;163;p16"/>
          <p:cNvCxnSpPr>
            <a:stCxn id="155" idx="3"/>
            <a:endCxn id="162" idx="1"/>
          </p:cNvCxnSpPr>
          <p:nvPr/>
        </p:nvCxnSpPr>
        <p:spPr>
          <a:xfrm flipH="1" rot="10800000">
            <a:off x="5909305" y="4940874"/>
            <a:ext cx="1891500" cy="15093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16"/>
          <p:cNvSpPr/>
          <p:nvPr/>
        </p:nvSpPr>
        <p:spPr>
          <a:xfrm>
            <a:off x="563275" y="4698012"/>
            <a:ext cx="1241100" cy="1752162"/>
          </a:xfrm>
          <a:prstGeom prst="can">
            <a:avLst>
              <a:gd fmla="val 25000" name="adj"/>
            </a:avLst>
          </a:prstGeom>
          <a:solidFill>
            <a:srgbClr val="818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DB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5" name="Google Shape;165;p16"/>
          <p:cNvCxnSpPr>
            <a:stCxn id="164" idx="4"/>
            <a:endCxn id="157" idx="1"/>
          </p:cNvCxnSpPr>
          <p:nvPr/>
        </p:nvCxnSpPr>
        <p:spPr>
          <a:xfrm flipH="1" rot="10800000">
            <a:off x="1804375" y="4370493"/>
            <a:ext cx="1791300" cy="1203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p16"/>
          <p:cNvCxnSpPr>
            <a:stCxn id="155" idx="1"/>
            <a:endCxn id="164" idx="4"/>
          </p:cNvCxnSpPr>
          <p:nvPr/>
        </p:nvCxnSpPr>
        <p:spPr>
          <a:xfrm rot="10800000">
            <a:off x="1804405" y="5574174"/>
            <a:ext cx="2068800" cy="8760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67" name="Google Shape;16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8622" y="1975409"/>
            <a:ext cx="1556753" cy="3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/>
          <p:nvPr/>
        </p:nvSpPr>
        <p:spPr>
          <a:xfrm>
            <a:off x="6096064" y="1689843"/>
            <a:ext cx="1730812" cy="1170838"/>
          </a:xfrm>
          <a:prstGeom prst="roundRect">
            <a:avLst>
              <a:gd fmla="val 16667" name="adj"/>
            </a:avLst>
          </a:prstGeom>
          <a:solidFill>
            <a:srgbClr val="DBDC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CoRoBo2</a:t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 제어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로봇팔 제어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0074" y="1771551"/>
            <a:ext cx="1556753" cy="3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66100" y="4208415"/>
            <a:ext cx="1556753" cy="3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2878" y="5775578"/>
            <a:ext cx="1556753" cy="3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/>
          <p:nvPr/>
        </p:nvSpPr>
        <p:spPr>
          <a:xfrm>
            <a:off x="3678385" y="3695339"/>
            <a:ext cx="2359575" cy="377781"/>
          </a:xfrm>
          <a:prstGeom prst="roundRect">
            <a:avLst>
              <a:gd fmla="val 50000" name="adj"/>
            </a:avLst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2129" y="2773721"/>
            <a:ext cx="532749" cy="53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00940" y="5217989"/>
            <a:ext cx="566920" cy="56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93768" y="5638098"/>
            <a:ext cx="686532" cy="686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7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969335" y="1623073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1426535" y="1521473"/>
            <a:ext cx="2921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 rotWithShape="1">
          <a:blip r:embed="rId5">
            <a:alphaModFix amt="35000"/>
          </a:blip>
          <a:srcRect b="0" l="0" r="0" t="0"/>
          <a:stretch/>
        </p:blipFill>
        <p:spPr>
          <a:xfrm>
            <a:off x="1807535" y="1800873"/>
            <a:ext cx="1651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 rotWithShape="1">
          <a:blip r:embed="rId6">
            <a:alphaModFix amt="35000"/>
          </a:blip>
          <a:srcRect b="0" l="0" r="0" t="0"/>
          <a:stretch/>
        </p:blipFill>
        <p:spPr>
          <a:xfrm>
            <a:off x="804235" y="1470673"/>
            <a:ext cx="1651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 rotWithShape="1">
          <a:blip r:embed="rId7">
            <a:alphaModFix amt="35000"/>
          </a:blip>
          <a:srcRect b="0" l="0" r="0" t="0"/>
          <a:stretch/>
        </p:blipFill>
        <p:spPr>
          <a:xfrm>
            <a:off x="664535" y="1699273"/>
            <a:ext cx="2032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7"/>
          <p:cNvPicPr preferRelativeResize="0"/>
          <p:nvPr/>
        </p:nvPicPr>
        <p:blipFill rotWithShape="1">
          <a:blip r:embed="rId8">
            <a:alphaModFix amt="35000"/>
          </a:blip>
          <a:srcRect b="0" l="0" r="0" t="0"/>
          <a:stretch/>
        </p:blipFill>
        <p:spPr>
          <a:xfrm>
            <a:off x="423235" y="1813573"/>
            <a:ext cx="1397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 rotWithShape="1">
          <a:blip r:embed="rId9">
            <a:alphaModFix amt="35000"/>
          </a:blip>
          <a:srcRect b="0" l="0" r="0" t="0"/>
          <a:stretch/>
        </p:blipFill>
        <p:spPr>
          <a:xfrm>
            <a:off x="1274135" y="1457973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7"/>
          <p:cNvPicPr preferRelativeResize="0"/>
          <p:nvPr/>
        </p:nvPicPr>
        <p:blipFill rotWithShape="1">
          <a:blip r:embed="rId10">
            <a:alphaModFix amt="35000"/>
          </a:blip>
          <a:srcRect b="0" l="0" r="0" t="0"/>
          <a:stretch/>
        </p:blipFill>
        <p:spPr>
          <a:xfrm>
            <a:off x="9245157" y="6679494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7"/>
          <p:cNvPicPr preferRelativeResize="0"/>
          <p:nvPr/>
        </p:nvPicPr>
        <p:blipFill rotWithShape="1">
          <a:blip r:embed="rId11">
            <a:alphaModFix amt="35000"/>
          </a:blip>
          <a:srcRect b="0" l="0" r="0" t="0"/>
          <a:stretch/>
        </p:blipFill>
        <p:spPr>
          <a:xfrm>
            <a:off x="9803957" y="6831894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7"/>
          <p:cNvPicPr preferRelativeResize="0"/>
          <p:nvPr/>
        </p:nvPicPr>
        <p:blipFill rotWithShape="1">
          <a:blip r:embed="rId12">
            <a:alphaModFix amt="35000"/>
          </a:blip>
          <a:srcRect b="0" l="0" r="0" t="0"/>
          <a:stretch/>
        </p:blipFill>
        <p:spPr>
          <a:xfrm>
            <a:off x="8991157" y="6628694"/>
            <a:ext cx="127000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 rotWithShape="1">
          <a:blip r:embed="rId13">
            <a:alphaModFix amt="35000"/>
          </a:blip>
          <a:srcRect b="0" l="0" r="0" t="0"/>
          <a:stretch/>
        </p:blipFill>
        <p:spPr>
          <a:xfrm>
            <a:off x="10083357" y="6641394"/>
            <a:ext cx="20320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7"/>
          <p:cNvPicPr preferRelativeResize="0"/>
          <p:nvPr/>
        </p:nvPicPr>
        <p:blipFill rotWithShape="1">
          <a:blip r:embed="rId14">
            <a:alphaModFix amt="35000"/>
          </a:blip>
          <a:srcRect b="0" l="0" r="0" t="0"/>
          <a:stretch/>
        </p:blipFill>
        <p:spPr>
          <a:xfrm>
            <a:off x="9613457" y="6679494"/>
            <a:ext cx="16510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 rotWithShape="1">
          <a:blip r:embed="rId15">
            <a:alphaModFix amt="35000"/>
          </a:blip>
          <a:srcRect b="0" l="0" r="0" t="0"/>
          <a:stretch/>
        </p:blipFill>
        <p:spPr>
          <a:xfrm>
            <a:off x="10311957" y="6679494"/>
            <a:ext cx="114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 rotWithShape="1">
          <a:blip r:embed="rId16">
            <a:alphaModFix amt="50000"/>
          </a:blip>
          <a:srcRect b="0" l="0" r="0" t="0"/>
          <a:stretch/>
        </p:blipFill>
        <p:spPr>
          <a:xfrm rot="10800000">
            <a:off x="666750" y="4787030"/>
            <a:ext cx="9616230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147135" y="2366040"/>
            <a:ext cx="22352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 txBox="1"/>
          <p:nvPr/>
        </p:nvSpPr>
        <p:spPr>
          <a:xfrm>
            <a:off x="513036" y="724540"/>
            <a:ext cx="39497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900" u="none" strike="noStrike">
                <a:solidFill>
                  <a:srgbClr val="4C4747"/>
                </a:solidFill>
                <a:latin typeface="Calibri"/>
                <a:ea typeface="Calibri"/>
                <a:cs typeface="Calibri"/>
                <a:sym typeface="Calibri"/>
              </a:rPr>
              <a:t>기대 효과</a:t>
            </a:r>
            <a:endParaRPr b="0" i="0" sz="2900" u="none" strike="noStrike">
              <a:solidFill>
                <a:srgbClr val="4C47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18">
            <a:alphaModFix amt="50000"/>
          </a:blip>
          <a:srcRect b="0" l="0" r="0" t="0"/>
          <a:stretch/>
        </p:blipFill>
        <p:spPr>
          <a:xfrm rot="-5400000">
            <a:off x="4953000" y="5600700"/>
            <a:ext cx="8001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 txBox="1"/>
          <p:nvPr/>
        </p:nvSpPr>
        <p:spPr>
          <a:xfrm>
            <a:off x="927100" y="4960465"/>
            <a:ext cx="2743200" cy="586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이동로봇+로봇팔 조합 하드웨어 및 ROS 소프트웨어 구성의  이해.</a:t>
            </a:r>
            <a:r>
              <a:rPr b="0" i="0" lang="ko-KR" sz="1200" u="none" strike="noStrike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strike="noStrike">
              <a:solidFill>
                <a:srgbClr val="4C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19">
            <a:alphaModFix amt="8000"/>
          </a:blip>
          <a:srcRect b="0" l="0" r="0" t="0"/>
          <a:stretch/>
        </p:blipFill>
        <p:spPr>
          <a:xfrm>
            <a:off x="8307410" y="-109279"/>
            <a:ext cx="3070181" cy="282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 rotWithShape="1">
          <a:blip r:embed="rId20">
            <a:alphaModFix amt="8000"/>
          </a:blip>
          <a:srcRect b="0" l="0" r="0" t="0"/>
          <a:stretch/>
        </p:blipFill>
        <p:spPr>
          <a:xfrm>
            <a:off x="-520701" y="5778500"/>
            <a:ext cx="2449929" cy="2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/>
        </p:nvSpPr>
        <p:spPr>
          <a:xfrm>
            <a:off x="4050930" y="4960465"/>
            <a:ext cx="2642339" cy="748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다중로봇 컨트롤 센터를 통한 협업로봇의 현업 적용 의 효율성 향상.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strike="noStrike">
                <a:solidFill>
                  <a:srgbClr val="4C474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strike="noStrike">
              <a:solidFill>
                <a:srgbClr val="4C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7468568" y="4960465"/>
            <a:ext cx="2814412" cy="748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향후 AI 적용 및 협동로봇 기능 고도화를 통한 사업화 가능</a:t>
            </a:r>
            <a:endParaRPr/>
          </a:p>
          <a:p>
            <a:pPr indent="0" lvl="0" marL="0" marR="0" rtl="0" algn="ctr">
              <a:lnSpc>
                <a:spcPct val="1401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strike="noStrike">
              <a:solidFill>
                <a:srgbClr val="4C47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249331" y="2352042"/>
            <a:ext cx="2235200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702107" y="2345660"/>
            <a:ext cx="2235200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34806" y="2860010"/>
            <a:ext cx="1275184" cy="1275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454711" y="3095244"/>
            <a:ext cx="1005812" cy="100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 rot="10800000">
            <a:off x="5322094" y="2746742"/>
            <a:ext cx="1005812" cy="98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8365468" y="3048163"/>
            <a:ext cx="908478" cy="90847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/>
        </p:nvSpPr>
        <p:spPr>
          <a:xfrm>
            <a:off x="2210974" y="889000"/>
            <a:ext cx="2844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900" u="none" strike="noStrike">
                <a:solidFill>
                  <a:srgbClr val="4C50BB"/>
                </a:solidFill>
                <a:latin typeface="Calibri"/>
                <a:ea typeface="Calibri"/>
                <a:cs typeface="Calibri"/>
                <a:sym typeface="Calibri"/>
              </a:rPr>
              <a:t>프로젝트  CoRoBo</a:t>
            </a:r>
            <a:endParaRPr b="0" i="0" sz="1900" u="none" strike="noStrike">
              <a:solidFill>
                <a:srgbClr val="4C50B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0BB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6100" y="5620931"/>
            <a:ext cx="125730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-88900" y="2019300"/>
            <a:ext cx="35814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 txBox="1"/>
          <p:nvPr/>
        </p:nvSpPr>
        <p:spPr>
          <a:xfrm>
            <a:off x="1054100" y="1993900"/>
            <a:ext cx="65659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82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5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endParaRPr/>
          </a:p>
          <a:p>
            <a:pPr indent="0" lvl="0" marL="0" marR="0" rtl="0" algn="l">
              <a:lnSpc>
                <a:spcPct val="982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5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endParaRPr/>
          </a:p>
        </p:txBody>
      </p:sp>
      <p:pic>
        <p:nvPicPr>
          <p:cNvPr id="215" name="Google Shape;215;p18"/>
          <p:cNvPicPr preferRelativeResize="0"/>
          <p:nvPr/>
        </p:nvPicPr>
        <p:blipFill rotWithShape="1">
          <a:blip r:embed="rId5">
            <a:alphaModFix amt="5000"/>
          </a:blip>
          <a:srcRect b="0" l="0" r="0" t="0"/>
          <a:stretch/>
        </p:blipFill>
        <p:spPr>
          <a:xfrm>
            <a:off x="8305800" y="304800"/>
            <a:ext cx="2933700" cy="29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 rotWithShape="1">
          <a:blip r:embed="rId6">
            <a:alphaModFix amt="8000"/>
          </a:blip>
          <a:srcRect b="0" l="0" r="0" t="0"/>
          <a:stretch/>
        </p:blipFill>
        <p:spPr>
          <a:xfrm>
            <a:off x="876300" y="4381500"/>
            <a:ext cx="2095500" cy="20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 rotWithShape="1">
          <a:blip r:embed="rId7">
            <a:alphaModFix amt="8000"/>
          </a:blip>
          <a:srcRect b="0" l="0" r="0" t="0"/>
          <a:stretch/>
        </p:blipFill>
        <p:spPr>
          <a:xfrm rot="2700000">
            <a:off x="-876300" y="4978400"/>
            <a:ext cx="2489200" cy="24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8"/>
          <p:cNvPicPr preferRelativeResize="0"/>
          <p:nvPr/>
        </p:nvPicPr>
        <p:blipFill rotWithShape="1">
          <a:blip r:embed="rId7">
            <a:alphaModFix amt="5000"/>
          </a:blip>
          <a:srcRect b="0" l="0" r="0" t="0"/>
          <a:stretch/>
        </p:blipFill>
        <p:spPr>
          <a:xfrm rot="2700000">
            <a:off x="8331200" y="2209800"/>
            <a:ext cx="2489200" cy="2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/>
          <p:nvPr/>
        </p:nvSpPr>
        <p:spPr>
          <a:xfrm>
            <a:off x="6489700" y="5765800"/>
            <a:ext cx="434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https://github.com/songhu42/CoRoBo.git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